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77" r:id="rId4"/>
    <p:sldId id="278" r:id="rId5"/>
    <p:sldId id="272" r:id="rId6"/>
    <p:sldId id="265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CC"/>
    <a:srgbClr val="003366"/>
    <a:srgbClr val="6666FF"/>
    <a:srgbClr val="CC0099"/>
    <a:srgbClr val="FF0000"/>
    <a:srgbClr val="FF0066"/>
    <a:srgbClr val="FF3399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839" autoAdjust="0"/>
    <p:restoredTop sz="94660"/>
  </p:normalViewPr>
  <p:slideViewPr>
    <p:cSldViewPr>
      <p:cViewPr>
        <p:scale>
          <a:sx n="75" d="100"/>
          <a:sy n="75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8E9BB1-23AC-4A4F-AF60-BA8EC75565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A8BD1C-39AB-4241-848E-0B89E51EA3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3017E9-EDB1-4B4C-BB32-862A4D78EE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C799B-BFF6-4483-8E3B-1D162892F3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461F6-E024-4927-9081-C27E1E7650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B0E91-2C1A-4E23-81B2-4EB99C08E4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D6059-FF56-4855-AE00-13A71A2EC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71E418-A3BC-489D-9FA2-4D3FB0F763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90146-4F4D-429E-86CD-46D1FCAAF1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51000-B705-4384-BB44-2AED9DDE082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055705-02D9-4E9C-BA1B-B7BA7D591E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E31FE9-8B4E-4050-8E23-38B2A3DB9D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7" descr="B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00600"/>
            <a:ext cx="914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743200" y="1600200"/>
            <a:ext cx="34004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chemeClr val="folHlink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pic>
        <p:nvPicPr>
          <p:cNvPr id="2052" name="Picture 18" descr="FLOWER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0" descr="FLOWER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6210300"/>
            <a:ext cx="685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>
            <a:off x="2743200" y="838200"/>
            <a:ext cx="317182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Front"/>
              <a:lightRig rig="legacyFlat3" dir="t"/>
            </a:scene3d>
            <a:sp3d extrusionH="4302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914400" y="1524000"/>
            <a:ext cx="6858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Cảm </a:t>
            </a:r>
            <a:r>
              <a:rPr lang="vi-VN" sz="48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8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n, xin lỗi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3"/>
          <p:cNvSpPr>
            <a:spLocks noChangeArrowheads="1" noChangeShapeType="1" noTextEdit="1"/>
          </p:cNvSpPr>
          <p:nvPr/>
        </p:nvSpPr>
        <p:spPr bwMode="auto">
          <a:xfrm>
            <a:off x="3200400" y="0"/>
            <a:ext cx="3124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1">
                    <a:srgbClr val="B2B2B2">
                      <a:alpha val="50000"/>
                    </a:srgbClr>
                  </a:prstShdw>
                </a:effectLst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2346325" y="2601913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0" y="1219200"/>
            <a:ext cx="944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Nói lời cảm 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của em trong những tr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ờng hợp sau: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0" y="1828800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a, Bạn cùng lớp cho em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i chung áo m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a.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0" y="24384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b, Cô giáo cho em m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ợn quyển sách.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0" y="30480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c, Em bé nhặt hộ em chiếc bút r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i.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Text Box 13"/>
          <p:cNvSpPr txBox="1">
            <a:spLocks noChangeArrowheads="1"/>
          </p:cNvSpPr>
          <p:nvPr/>
        </p:nvSpPr>
        <p:spPr bwMode="auto">
          <a:xfrm>
            <a:off x="2514600" y="609600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Cảm </a:t>
            </a:r>
            <a:r>
              <a:rPr lang="vi-VN"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n, xin lỗi 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685800" y="3962400"/>
            <a:ext cx="365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Thảo luận nhóm 4 :</a:t>
            </a:r>
            <a:endParaRPr lang="vi-VN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0" y="4953000"/>
            <a:ext cx="9372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Trao </a:t>
            </a:r>
            <a:r>
              <a:rPr lang="vi-VN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ổi theo nhóm, nói những lời cảm </a:t>
            </a:r>
            <a:r>
              <a:rPr lang="vi-VN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 phù hợp với từng tình huống a,b,c.</a:t>
            </a:r>
            <a:endParaRPr lang="vi-VN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4" grpId="0"/>
      <p:bldP spid="26635" grpId="0"/>
      <p:bldP spid="26636" grpId="0"/>
      <p:bldP spid="26638" grpId="0"/>
      <p:bldP spid="266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3200400" y="0"/>
            <a:ext cx="3124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1">
                    <a:srgbClr val="B2B2B2">
                      <a:alpha val="50000"/>
                    </a:srgbClr>
                  </a:prstShdw>
                </a:effectLst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346325" y="2601913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1219200"/>
            <a:ext cx="944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Nói lời cảm 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của em trong những tr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ờng hợp sau: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28600" y="1828800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a, Bạn cùng lớp cho em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i chung áo m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a.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04800" y="32004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b, Cô giáo cho em m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ợn quyển sách.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28600" y="46482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c, Em bé nhặt hộ em chiếc bút r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i.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895600" y="609600"/>
            <a:ext cx="419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Cảm </a:t>
            </a:r>
            <a:r>
              <a:rPr lang="vi-VN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n. xin lỗi 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81000" y="23622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- Mình cảm </a:t>
            </a:r>
            <a:r>
              <a:rPr lang="vi-VN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n bạn.</a:t>
            </a:r>
            <a:endParaRPr lang="vi-VN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228600" y="2514600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- May quá, không có bạn thì mình </a:t>
            </a:r>
            <a:r>
              <a:rPr lang="vi-VN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ớt hết !</a:t>
            </a:r>
            <a:endParaRPr lang="vi-VN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457200" y="40386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- Em cảm </a:t>
            </a:r>
            <a:r>
              <a:rPr lang="vi-VN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n cô ạ !</a:t>
            </a:r>
            <a:endParaRPr lang="vi-VN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457200" y="37338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- Em xin cảm </a:t>
            </a:r>
            <a:r>
              <a:rPr lang="vi-VN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n cô. </a:t>
            </a:r>
            <a:endParaRPr lang="vi-VN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457200" y="52578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- Chị cảm </a:t>
            </a:r>
            <a:r>
              <a:rPr lang="vi-VN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n em.</a:t>
            </a:r>
            <a:endParaRPr lang="vi-VN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228600" y="57912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  - Anh cảm </a:t>
            </a:r>
            <a:r>
              <a:rPr lang="vi-VN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n em.</a:t>
            </a:r>
            <a:endParaRPr lang="vi-VN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228600" y="5638800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  - Em giỏi quá !Anh cảm </a:t>
            </a:r>
            <a:r>
              <a:rPr lang="vi-VN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n em rất nhiều .</a:t>
            </a:r>
            <a:endParaRPr lang="vi-VN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27654" grpId="0"/>
      <p:bldP spid="27655" grpId="0"/>
      <p:bldP spid="27661" grpId="0"/>
      <p:bldP spid="27662" grpId="0"/>
      <p:bldP spid="27663" grpId="0"/>
      <p:bldP spid="27663" grpId="1"/>
      <p:bldP spid="27664" grpId="0"/>
      <p:bldP spid="27664" grpId="1"/>
      <p:bldP spid="27665" grpId="0"/>
      <p:bldP spid="27665" grpId="1"/>
      <p:bldP spid="276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228600"/>
            <a:ext cx="944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Nói lời xin lỗi của em trong những tr</a:t>
            </a:r>
            <a:r>
              <a:rPr lang="vi-VN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ờng hợp sau :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81000" y="9906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a,  Em lỡ b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ớc, giẫm vào chân bạn. 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57200" y="4343400"/>
            <a:ext cx="769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c, Em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ùa nghịch, va phải một cụ già.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457200" y="2743200"/>
            <a:ext cx="769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b, Em mải ch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i, quên làm việc mẹ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ã dặn.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066800" y="1600200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-Xin lỗi bạn , mình vô ý quá !  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1066800" y="22098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-Ôi ! Xin lỗi cậu nhé !  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762000" y="32766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-Ôi, con xin lỗi mẹ. 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609600" y="3810000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Con xin lỗi mẹ, lần sau con sẽ không thế nữa. 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685800" y="48768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Cháu xin lỗi  cụ . 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609600" y="54102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Ôi, cháu vô ý quá, cháu xin lỗi cụ.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9" grpId="0"/>
      <p:bldP spid="21510" grpId="0"/>
      <p:bldP spid="21510" grpId="1"/>
      <p:bldP spid="21510" grpId="2"/>
      <p:bldP spid="21511" grpId="0"/>
      <p:bldP spid="21511" grpId="1"/>
      <p:bldP spid="21511" grpId="2"/>
      <p:bldP spid="21515" grpId="0"/>
      <p:bldP spid="21515" grpId="1"/>
      <p:bldP spid="21520" grpId="0"/>
      <p:bldP spid="21521" grpId="0"/>
      <p:bldP spid="21521" grpId="1"/>
      <p:bldP spid="21522" grpId="0"/>
      <p:bldP spid="21523" grpId="0"/>
      <p:bldP spid="21523" grpId="1"/>
      <p:bldP spid="215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0"/>
            <a:ext cx="8763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3, 4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ó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 hay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7171" name="Picture 19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95400"/>
            <a:ext cx="4495800" cy="529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20" descr="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295400"/>
            <a:ext cx="457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21"/>
          <p:cNvSpPr txBox="1">
            <a:spLocks noChangeArrowheads="1"/>
          </p:cNvSpPr>
          <p:nvPr/>
        </p:nvSpPr>
        <p:spPr bwMode="auto">
          <a:xfrm>
            <a:off x="914400" y="54864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3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066800"/>
            <a:ext cx="7543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0" y="0"/>
            <a:ext cx="8763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3. Hãy nói 3, 4 câu về nội dung bức tranh, trong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ó có dùng lời cảm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 thích hợp :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914400" y="54864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57200" y="5303838"/>
            <a:ext cx="8686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Mẹ mua cho Hà một con gấu bông. Hà gi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hai tay nhận gấu bông và nói : “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gấu 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ẹp quá. Con xin cảm 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mẹ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!”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8" grpId="0"/>
      <p:bldP spid="28678" grpId="1"/>
      <p:bldP spid="28678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762000"/>
            <a:ext cx="7162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0"/>
            <a:ext cx="8763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3. Hãy nói 3, 4 câu về nội dung bức tranh, trong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ó có dùng lời xin lỗi thích hợp :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914400" y="54864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0" y="5303838"/>
            <a:ext cx="9144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       Bạn Hùng vô ý làm vỡ bình hoa trên bàn. Bạn buồn rầu khoanh tay xin lỗi mẹ. Cậu nói : “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xin lỗi mẹ ạ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!”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702" grpId="0"/>
      <p:bldP spid="29702" grpId="1"/>
      <p:bldP spid="29702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0" y="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 Viết lại những câu em </a:t>
            </a:r>
            <a:r>
              <a:rPr lang="vi-V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ã nói về một trong hai  bức tranh ở bài tập 3. 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914400" y="54864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0" y="16764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       Bạn Hùng vô ý làm vỡ bình hoa trên bàn. Bạn buồn rầu khoanh tay xin lỗi mẹ. Cậu nói : “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xin lỗi mẹ ạ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!”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0" y="3429000"/>
            <a:ext cx="8686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        Mẹ mua cho Hà một con gấu bông. Hà gi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hai tay nhận gấu bông và nói : “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gấu 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ẹp quá. Con xin cảm 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mẹ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!”</a:t>
            </a: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5" grpId="0"/>
      <p:bldP spid="30725" grpId="1"/>
      <p:bldP spid="30726" grpId="0"/>
      <p:bldP spid="3072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598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 Cop.</dc:creator>
  <cp:lastModifiedBy>Nhulam</cp:lastModifiedBy>
  <cp:revision>35</cp:revision>
  <dcterms:created xsi:type="dcterms:W3CDTF">2009-01-02T03:02:24Z</dcterms:created>
  <dcterms:modified xsi:type="dcterms:W3CDTF">2020-09-24T08:20:06Z</dcterms:modified>
</cp:coreProperties>
</file>