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sldIdLst>
    <p:sldId id="327" r:id="rId3"/>
    <p:sldId id="304" r:id="rId4"/>
    <p:sldId id="323" r:id="rId5"/>
    <p:sldId id="321" r:id="rId6"/>
    <p:sldId id="331" r:id="rId7"/>
    <p:sldId id="306" r:id="rId8"/>
    <p:sldId id="330" r:id="rId9"/>
    <p:sldId id="307" r:id="rId10"/>
    <p:sldId id="308" r:id="rId11"/>
    <p:sldId id="329" r:id="rId12"/>
    <p:sldId id="311" r:id="rId13"/>
    <p:sldId id="314" r:id="rId1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FF0000"/>
    <a:srgbClr val="0033CC"/>
    <a:srgbClr val="FFFF00"/>
    <a:srgbClr val="990000"/>
    <a:srgbClr val="1A0597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24" autoAdjust="0"/>
  </p:normalViewPr>
  <p:slideViewPr>
    <p:cSldViewPr>
      <p:cViewPr>
        <p:scale>
          <a:sx n="66" d="100"/>
          <a:sy n="66" d="100"/>
        </p:scale>
        <p:origin x="-636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68B550-FB5A-4347-8A36-C27EAC425521}" type="datetimeFigureOut">
              <a:rPr lang="en-US" smtClean="0"/>
              <a:pPr>
                <a:defRPr/>
              </a:pPr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CA84B3-7B3B-493A-A1B4-38F227EC283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9B430F-4F09-45FA-9277-CB20A6DE5A5C}" type="datetimeFigureOut">
              <a:rPr lang="en-US" smtClean="0"/>
              <a:pPr>
                <a:defRPr/>
              </a:pPr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743187-E2B7-4A66-A0A4-59A967F5C7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8D161A-9180-4E12-81D1-F75DB3110311}" type="datetimeFigureOut">
              <a:rPr lang="en-US" smtClean="0"/>
              <a:pPr>
                <a:defRPr/>
              </a:pPr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87534-682E-4CED-BA00-D44D1CEA70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DDA38-26E1-4A6F-B197-770D1D7880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978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3FAA1-2E46-4307-B9D0-227CCF2549A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107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846D-9624-4C09-A708-CB00C865C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074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D645C-379C-48C8-BD65-5E709E78AD3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307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E50F9-DDEC-4987-9F4F-647218216AC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599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144B-6A91-4826-88C6-79E1F34461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6313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66677-6911-44B8-ADAC-4FC8B8F956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534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2AA94-3FE0-43BE-BF1B-9C272715E78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09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81A8CE-2600-4FD9-8B13-66A2F64789AD}" type="datetimeFigureOut">
              <a:rPr lang="en-US" smtClean="0"/>
              <a:pPr>
                <a:defRPr/>
              </a:pPr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2D491-3998-4570-AD50-2C249777E5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20E5-95C0-440F-8476-DB726B3628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5723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57F61-A0CB-4EC6-B6EB-92BC8422F4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968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72F12-8BD7-4DEF-9361-A6849E5CE8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606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707058-D389-44B5-B55A-6866B625D78A}" type="datetimeFigureOut">
              <a:rPr lang="en-US" smtClean="0"/>
              <a:pPr>
                <a:defRPr/>
              </a:pPr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9C13E-6D20-4625-86F8-72FF8CEECA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B20122-3F08-45DB-A50B-8FF535A5F3AF}" type="datetimeFigureOut">
              <a:rPr lang="en-US" smtClean="0"/>
              <a:pPr>
                <a:defRPr/>
              </a:pPr>
              <a:t>14/09/2020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5F7334-7974-4A7B-B7E9-B6E20EA455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8DC738-DA17-4DF7-86A5-2F8A5E98C343}" type="datetimeFigureOut">
              <a:rPr lang="en-US" smtClean="0"/>
              <a:pPr>
                <a:defRPr/>
              </a:pPr>
              <a:t>14/09/2020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2E402A-7845-409D-9372-4D1F39EF90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2E4FD2-8CB7-4232-A95E-B8A40CC2303E}" type="datetimeFigureOut">
              <a:rPr lang="en-US" smtClean="0"/>
              <a:pPr>
                <a:defRPr/>
              </a:pPr>
              <a:t>14/09/2020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433324-3F19-4579-AB31-42023002E2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733A43-2DBB-49E2-B823-AC490EA74D50}" type="datetimeFigureOut">
              <a:rPr lang="en-US" smtClean="0"/>
              <a:pPr>
                <a:defRPr/>
              </a:pPr>
              <a:t>14/09/2020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BC80E-4A8D-4B88-B8F7-98F945826B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C4600-1F4C-45ED-B7B1-9B41B8234527}" type="datetimeFigureOut">
              <a:rPr lang="en-US" smtClean="0"/>
              <a:pPr>
                <a:defRPr/>
              </a:pPr>
              <a:t>14/09/2020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ED7D9-8B31-490F-BE67-042468B94A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571A38-BE7D-4E74-85BA-B13B8C89D7C2}" type="datetimeFigureOut">
              <a:rPr lang="en-US" smtClean="0"/>
              <a:pPr>
                <a:defRPr/>
              </a:pPr>
              <a:t>14/09/2020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2FAD98-56BA-4BBB-8567-A3CC026E1C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412DCDD-815C-4E7B-9DD6-A33F49D161B2}" type="datetimeFigureOut">
              <a:rPr lang="en-US" smtClean="0"/>
              <a:pPr>
                <a:defRPr/>
              </a:pPr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D4200C3-4F71-44F8-A278-13E4412CB6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omb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04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l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304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304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2E9B6C6-4F14-4F9D-8CAC-ADEA12E6FA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219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Viền hoa vàng 2 gó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762000" y="2362200"/>
            <a:ext cx="7620000" cy="2209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solidFill>
                  <a:srgbClr val="FF0000"/>
                </a:solidFill>
                <a:effectLst>
                  <a:outerShdw dist="71842" dir="2700000" algn="ctr" rotWithShape="0">
                    <a:srgbClr val="FFFF00"/>
                  </a:outerShdw>
                </a:effectLst>
                <a:latin typeface="Arial"/>
                <a:cs typeface="Arial"/>
              </a:rPr>
              <a:t>MÔN </a:t>
            </a:r>
            <a:r>
              <a:rPr lang="en-US" sz="3600" b="1" kern="10" dirty="0" smtClean="0">
                <a:solidFill>
                  <a:srgbClr val="FF0000"/>
                </a:solidFill>
                <a:effectLst>
                  <a:outerShdw dist="71842" dir="2700000" algn="ctr" rotWithShape="0">
                    <a:srgbClr val="FFFF00"/>
                  </a:outerShdw>
                </a:effectLst>
                <a:latin typeface="Arial"/>
                <a:cs typeface="Arial"/>
              </a:rPr>
              <a:t>TẬP ĐỌC-KỂ CHUYỆN 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71842" dir="2700000" algn="ctr" rotWithShape="0">
                    <a:srgbClr val="FFFF00"/>
                  </a:outerShdw>
                </a:effectLst>
                <a:latin typeface="Arial"/>
                <a:cs typeface="Arial"/>
              </a:rPr>
              <a:t>- LỚP 3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295400" y="5562600"/>
            <a:ext cx="3319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</a:rPr>
              <a:t>Giáo viên thực hiện</a:t>
            </a:r>
            <a:r>
              <a:rPr lang="en-US" sz="2400" b="1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267200" y="5543550"/>
            <a:ext cx="3810000" cy="45720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  <a:latin typeface="Tahoma" pitchFamily="34" charset="0"/>
              </a:rPr>
              <a:t>Vũ Thị Phong Lan</a:t>
            </a:r>
          </a:p>
        </p:txBody>
      </p:sp>
      <p:sp>
        <p:nvSpPr>
          <p:cNvPr id="3078" name="WordArt 3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57912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solidFill>
                  <a:srgbClr val="0000FF"/>
                </a:solidFill>
                <a:latin typeface="Arial"/>
                <a:cs typeface="Arial"/>
              </a:rPr>
              <a:t>BÀI GIẢNG ĐIỆN TỬ</a:t>
            </a:r>
          </a:p>
        </p:txBody>
      </p:sp>
    </p:spTree>
    <p:extLst>
      <p:ext uri="{BB962C8B-B14F-4D97-AF65-F5344CB8AC3E}">
        <p14:creationId xmlns:p14="http://schemas.microsoft.com/office/powerpoint/2010/main" val="247066313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con.Vì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22649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AutoShape 7"/>
          <p:cNvSpPr>
            <a:spLocks noChangeArrowheads="1"/>
          </p:cNvSpPr>
          <p:nvPr/>
        </p:nvSpPr>
        <p:spPr bwMode="gray">
          <a:xfrm>
            <a:off x="76200" y="3810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>
                <a:solidFill>
                  <a:srgbClr val="140476"/>
                </a:solidFill>
                <a:latin typeface="Times New Roman" pitchFamily="18" charset="0"/>
              </a:rPr>
              <a:t>SGK/29</a:t>
            </a:r>
          </a:p>
        </p:txBody>
      </p:sp>
      <p:sp>
        <p:nvSpPr>
          <p:cNvPr id="74760" name="AutoShape 8"/>
          <p:cNvSpPr>
            <a:spLocks noChangeArrowheads="1"/>
          </p:cNvSpPr>
          <p:nvPr/>
        </p:nvSpPr>
        <p:spPr bwMode="gray">
          <a:xfrm>
            <a:off x="304800" y="2819400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</a:rPr>
              <a:t>Kể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</a:rPr>
              <a:t>chuyện</a:t>
            </a:r>
            <a:endParaRPr lang="en-US" sz="32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304800" y="3960813"/>
            <a:ext cx="86106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+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Phân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vai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dẫn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chuyện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bà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mẹ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Thần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Đêm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Tối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bụi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gai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hồ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nước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Thần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Chết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)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dựng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chuyện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</a:rPr>
              <a:t>Người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</a:rPr>
              <a:t>mẹ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</a:p>
        </p:txBody>
      </p:sp>
      <p:sp>
        <p:nvSpPr>
          <p:cNvPr id="74766" name="WordArt 14"/>
          <p:cNvSpPr>
            <a:spLocks noChangeArrowheads="1" noChangeShapeType="1" noTextEdit="1"/>
          </p:cNvSpPr>
          <p:nvPr/>
        </p:nvSpPr>
        <p:spPr bwMode="auto">
          <a:xfrm>
            <a:off x="3657600" y="2743200"/>
            <a:ext cx="4800600" cy="990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i="1" kern="10" dirty="0" err="1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Thảo</a:t>
            </a:r>
            <a:r>
              <a:rPr lang="en-US" sz="3600" b="1" i="1" kern="10" dirty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luận</a:t>
            </a:r>
            <a:r>
              <a:rPr lang="en-US" sz="3600" b="1" i="1" kern="10" dirty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nhóm</a:t>
            </a:r>
            <a:r>
              <a:rPr lang="en-US" sz="3600" b="1" i="1" kern="10" dirty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sz="3600" b="1" i="1" kern="10" dirty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vai</a:t>
            </a:r>
            <a:endParaRPr lang="en-US" sz="3600" b="1" i="1" kern="10" dirty="0">
              <a:ln w="9525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>
                  <a:alpha val="87000"/>
                </a:srgbClr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3657600" y="762000"/>
            <a:ext cx="2286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 err="1">
                <a:solidFill>
                  <a:srgbClr val="990000"/>
                </a:solidFill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990000"/>
                </a:solidFill>
                <a:latin typeface="Times New Roman" pitchFamily="18" charset="0"/>
              </a:rPr>
              <a:t>mẹ</a:t>
            </a:r>
            <a:endParaRPr lang="en-US" sz="36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5181600" y="1295400"/>
            <a:ext cx="2819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dirty="0">
                <a:solidFill>
                  <a:srgbClr val="140476"/>
                </a:solidFill>
                <a:latin typeface="Times New Roman" pitchFamily="18" charset="0"/>
              </a:rPr>
              <a:t>Theo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An-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đec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-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xen</a:t>
            </a:r>
            <a:endParaRPr lang="en-US" sz="2000" b="1" dirty="0">
              <a:solidFill>
                <a:srgbClr val="140476"/>
              </a:solidFill>
              <a:latin typeface="Times New Roman" pitchFamily="18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657600" y="1638300"/>
            <a:ext cx="533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(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Nguyễn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Văn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Hải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Vũ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Minh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Toàn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dịch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3124200" y="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</a:rPr>
              <a:t>đọc</a:t>
            </a:r>
            <a:endParaRPr lang="en-US" sz="3200" b="1" u="sng" dirty="0">
              <a:solidFill>
                <a:srgbClr val="00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1" grpId="0"/>
      <p:bldP spid="74766" grpId="0" animBg="1"/>
      <p:bldP spid="74766" grpId="1" animBg="1"/>
      <p:bldP spid="74766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6" name="Picture 4" descr="757966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3048000" y="-2209800"/>
            <a:ext cx="15240000" cy="11430000"/>
          </a:xfrm>
          <a:prstGeom prst="rect">
            <a:avLst/>
          </a:prstGeom>
          <a:noFill/>
        </p:spPr>
      </p:pic>
      <p:pic>
        <p:nvPicPr>
          <p:cNvPr id="79877" name="Picture 52" descr="DSTARS-P"/>
          <p:cNvPicPr>
            <a:picLocks noChangeAspect="1" noChangeArrowheads="1" noCrop="1"/>
          </p:cNvPicPr>
          <p:nvPr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>
            <a:off x="304800" y="40386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8" name="Picture 52" descr="DSTARS-P"/>
          <p:cNvPicPr>
            <a:picLocks noChangeAspect="1" noChangeArrowheads="1" noCrop="1"/>
          </p:cNvPicPr>
          <p:nvPr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>
            <a:off x="-304800" y="-2286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9" name="Picture 52" descr="DSTARS-P"/>
          <p:cNvPicPr>
            <a:picLocks noChangeAspect="1" noChangeArrowheads="1" noCrop="1"/>
          </p:cNvPicPr>
          <p:nvPr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>
            <a:off x="7543800" y="2286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0" name="Picture 52" descr="DSTARS-P"/>
          <p:cNvPicPr>
            <a:picLocks noChangeAspect="1" noChangeArrowheads="1" noCrop="1"/>
          </p:cNvPicPr>
          <p:nvPr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>
            <a:off x="1066800" y="47244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1" name="Picture 52" descr="DSTARS-P"/>
          <p:cNvPicPr>
            <a:picLocks noChangeAspect="1" noChangeArrowheads="1" noCrop="1"/>
          </p:cNvPicPr>
          <p:nvPr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>
            <a:off x="3124200" y="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2" name="Picture 52" descr="DSTARS-P"/>
          <p:cNvPicPr>
            <a:picLocks noChangeAspect="1" noChangeArrowheads="1" noCrop="1"/>
          </p:cNvPicPr>
          <p:nvPr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>
            <a:off x="7620000" y="53340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83" name="WordArt 11"/>
          <p:cNvSpPr>
            <a:spLocks noChangeArrowheads="1" noChangeShapeType="1" noTextEdit="1"/>
          </p:cNvSpPr>
          <p:nvPr/>
        </p:nvSpPr>
        <p:spPr bwMode="auto">
          <a:xfrm>
            <a:off x="381000" y="1600200"/>
            <a:ext cx="98298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88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XIN CHÂN THÀNH CẢM ƠN QUÝ THẦY CÔ</a:t>
            </a:r>
          </a:p>
          <a:p>
            <a:r>
              <a:rPr lang="vi-VN" sz="88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CÙNG CÁC EM HỌC </a:t>
            </a:r>
            <a:r>
              <a:rPr lang="vi-VN" sz="8800" b="1" i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SINH</a:t>
            </a:r>
            <a:r>
              <a:rPr lang="en-US" sz="8800" b="1" i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en-US" sz="8800" b="1" i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33CC"/>
              </a:solidFill>
              <a:effectLst>
                <a:outerShdw dist="107763" dir="13500000" algn="ctr" rotWithShape="0">
                  <a:srgbClr val="80808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3" grpId="0" animBg="1"/>
      <p:bldP spid="7988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3" name="Oval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895600" y="1219200"/>
            <a:ext cx="3657600" cy="8382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1A0597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3200" b="1">
                <a:solidFill>
                  <a:srgbClr val="800000"/>
                </a:solidFill>
                <a:latin typeface="Times New Roman" pitchFamily="18" charset="0"/>
              </a:rPr>
              <a:t>Kiểm tra bài cũ:</a:t>
            </a:r>
          </a:p>
        </p:txBody>
      </p:sp>
      <p:pic>
        <p:nvPicPr>
          <p:cNvPr id="67594" name="Picture 10" descr="9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495800"/>
            <a:ext cx="990600" cy="1981200"/>
          </a:xfrm>
          <a:prstGeom prst="rect">
            <a:avLst/>
          </a:prstGeom>
          <a:noFill/>
        </p:spPr>
      </p:pic>
      <p:sp>
        <p:nvSpPr>
          <p:cNvPr id="67595" name="AutoShape 1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133600" y="2514600"/>
            <a:ext cx="4343400" cy="1828800"/>
          </a:xfrm>
          <a:prstGeom prst="cloudCallout">
            <a:avLst>
              <a:gd name="adj1" fmla="val -40606"/>
              <a:gd name="adj2" fmla="val 89759"/>
            </a:avLst>
          </a:prstGeom>
          <a:solidFill>
            <a:schemeClr val="bg1"/>
          </a:solidFill>
          <a:ln w="12700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l"/>
            <a:r>
              <a:rPr lang="en-US" sz="28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</a:rPr>
              <a:t>+ Cảnh vật trong nhà, ngoài vườn như thế nào?</a:t>
            </a:r>
          </a:p>
        </p:txBody>
      </p:sp>
      <p:sp>
        <p:nvSpPr>
          <p:cNvPr id="67596" name="AutoShape 1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133600" y="2286000"/>
            <a:ext cx="4648200" cy="2286000"/>
          </a:xfrm>
          <a:prstGeom prst="cloudCallout">
            <a:avLst>
              <a:gd name="adj1" fmla="val -58060"/>
              <a:gd name="adj2" fmla="val 96042"/>
            </a:avLst>
          </a:prstGeom>
          <a:solidFill>
            <a:schemeClr val="bg1"/>
          </a:solidFill>
          <a:ln w="12700">
            <a:solidFill>
              <a:srgbClr val="1A0597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+ Bà mơ thấy gì?</a:t>
            </a:r>
          </a:p>
          <a:p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+ Vì sao có thể đoán bà mơ như vậy? 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124200" y="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</a:rPr>
              <a:t>đọc</a:t>
            </a:r>
            <a:endParaRPr lang="en-US" sz="3200" b="1" u="sng" dirty="0">
              <a:solidFill>
                <a:srgbClr val="00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75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3" grpId="0" animBg="1"/>
      <p:bldP spid="67595" grpId="0" animBg="1"/>
      <p:bldP spid="67595" grpId="1" animBg="1"/>
      <p:bldP spid="675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23" name="Picture 11" descr="Khuc hat ru nhung em be lon tren lung me"/>
          <p:cNvPicPr>
            <a:picLocks noChangeAspect="1" noChangeArrowheads="1"/>
          </p:cNvPicPr>
          <p:nvPr/>
        </p:nvPicPr>
        <p:blipFill>
          <a:blip r:embed="rId2" cstate="print"/>
          <a:srcRect l="55453" t="26164" r="2141"/>
          <a:stretch>
            <a:fillRect/>
          </a:stretch>
        </p:blipFill>
        <p:spPr bwMode="auto">
          <a:xfrm>
            <a:off x="0" y="0"/>
            <a:ext cx="9144000" cy="6819900"/>
          </a:xfrm>
          <a:prstGeom prst="rect">
            <a:avLst/>
          </a:prstGeom>
          <a:noFill/>
        </p:spPr>
      </p:pic>
      <p:sp>
        <p:nvSpPr>
          <p:cNvPr id="115718" name="Text Box 6"/>
          <p:cNvSpPr txBox="1">
            <a:spLocks noChangeArrowheads="1"/>
          </p:cNvSpPr>
          <p:nvPr/>
        </p:nvSpPr>
        <p:spPr bwMode="auto">
          <a:xfrm>
            <a:off x="381000" y="6038850"/>
            <a:ext cx="876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tỉa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nương</a:t>
            </a:r>
            <a:endParaRPr 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581400" y="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</a:rPr>
              <a:t>đọc</a:t>
            </a:r>
            <a:endParaRPr lang="en-US" sz="3200" b="1" u="sng" dirty="0">
              <a:solidFill>
                <a:srgbClr val="00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5" descr="img00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8000" contrast="10000"/>
          </a:blip>
          <a:stretch>
            <a:fillRect/>
          </a:stretch>
        </p:blipFill>
        <p:spPr>
          <a:xfrm>
            <a:off x="925863" y="1905000"/>
            <a:ext cx="7418037" cy="4267200"/>
          </a:xfrm>
          <a:noFill/>
          <a:ln/>
        </p:spPr>
      </p:pic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2514600" y="838200"/>
            <a:ext cx="3581400" cy="579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 dirty="0"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NGƯỜI MẸ</a:t>
            </a:r>
            <a:endParaRPr lang="en-US" sz="3600" kern="10" dirty="0">
              <a:solidFill>
                <a:srgbClr val="FF00FF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124200" y="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</a:rPr>
              <a:t>đọc</a:t>
            </a:r>
            <a:endParaRPr lang="en-US" sz="3200" b="1" u="sng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gray">
          <a:xfrm>
            <a:off x="7543800" y="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>
                <a:solidFill>
                  <a:srgbClr val="140476"/>
                </a:solidFill>
                <a:latin typeface="Times New Roman" pitchFamily="18" charset="0"/>
              </a:rPr>
              <a:t>SGK/29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466089"/>
              </p:ext>
            </p:extLst>
          </p:nvPr>
        </p:nvGraphicFramePr>
        <p:xfrm>
          <a:off x="762000" y="762000"/>
          <a:ext cx="7543800" cy="5029200"/>
        </p:xfrm>
        <a:graphic>
          <a:graphicData uri="http://schemas.openxmlformats.org/drawingml/2006/table">
            <a:tbl>
              <a:tblPr firstRow="1" firstCol="1" bandRow="1"/>
              <a:tblGrid>
                <a:gridCol w="7543800"/>
              </a:tblGrid>
              <a:tr h="5029200">
                <a:tc>
                  <a:txBody>
                    <a:bodyPr/>
                    <a:lstStyle/>
                    <a:p>
                      <a:pPr rtl="0"/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Phiếu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giao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việc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1: </a:t>
                      </a:r>
                    </a:p>
                    <a:p>
                      <a:pPr rtl="0"/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Luyện đọc trong nh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ó</a:t>
                      </a: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 4</a:t>
                      </a:r>
                    </a:p>
                    <a:p>
                      <a:pPr marL="457200" indent="-457200" rtl="0">
                        <a:buFontTx/>
                        <a:buChar char="-"/>
                      </a:pP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Đọc nối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tiếp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câu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chú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ý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từ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tiếng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có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âm</a:t>
                      </a: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đầu l/n và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có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vần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khó</a:t>
                      </a:r>
                      <a:endParaRPr lang="en-US" sz="2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 rtl="0">
                        <a:buFontTx/>
                        <a:buChar char="-"/>
                      </a:pP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Đọc nối tiếp đoạn :</a:t>
                      </a:r>
                    </a:p>
                    <a:p>
                      <a:pPr rtl="0"/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+ Chia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sẻ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cách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ngắt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câu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dài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rtl="0"/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+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Tìm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hiểu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nghĩa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một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số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từ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khó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.</a:t>
                      </a:r>
                    </a:p>
                    <a:p>
                      <a:pPr rtl="0"/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Cử đại diện nh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ó</a:t>
                      </a: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 thi đọc trước lớp.</a:t>
                      </a:r>
                    </a:p>
                    <a:p>
                      <a:pPr rtl="0"/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89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57" name="Rectangle 25"/>
          <p:cNvSpPr>
            <a:spLocks noChangeArrowheads="1"/>
          </p:cNvSpPr>
          <p:nvPr/>
        </p:nvSpPr>
        <p:spPr bwMode="auto">
          <a:xfrm>
            <a:off x="112486" y="3807506"/>
            <a:ext cx="52578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28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chemeClr val="tx2"/>
              </a:solidFill>
              <a:latin typeface="Times New Roman" pitchFamily="18" charset="0"/>
            </a:endParaRPr>
          </a:p>
          <a:p>
            <a:pPr algn="l" eaLnBrk="0" hangingPunct="0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ngươi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eaLnBrk="0" hangingPunct="0"/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tx2"/>
              </a:solidFill>
              <a:latin typeface="Times New Roman" pitchFamily="18" charset="0"/>
            </a:endParaRPr>
          </a:p>
          <a:p>
            <a:pPr algn="l" eaLnBrk="0" hangingPunct="0"/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 eaLnBrk="0" hangingPunct="0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9658" name="Line 26"/>
          <p:cNvSpPr>
            <a:spLocks noChangeShapeType="1"/>
          </p:cNvSpPr>
          <p:nvPr/>
        </p:nvSpPr>
        <p:spPr bwMode="auto">
          <a:xfrm flipH="1">
            <a:off x="1517650" y="389119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69669" name="Line 37"/>
          <p:cNvSpPr>
            <a:spLocks noChangeShapeType="1"/>
          </p:cNvSpPr>
          <p:nvPr/>
        </p:nvSpPr>
        <p:spPr bwMode="auto">
          <a:xfrm>
            <a:off x="261938" y="5672138"/>
            <a:ext cx="16764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144780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cướp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Line 26"/>
          <p:cNvSpPr>
            <a:spLocks noChangeShapeType="1"/>
          </p:cNvSpPr>
          <p:nvPr/>
        </p:nvSpPr>
        <p:spPr bwMode="auto">
          <a:xfrm flipH="1">
            <a:off x="5105400" y="1543853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Line 26"/>
          <p:cNvSpPr>
            <a:spLocks noChangeShapeType="1"/>
          </p:cNvSpPr>
          <p:nvPr/>
        </p:nvSpPr>
        <p:spPr bwMode="auto">
          <a:xfrm flipH="1">
            <a:off x="6019800" y="2040657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26"/>
          <p:cNvSpPr>
            <a:spLocks noChangeShapeType="1"/>
          </p:cNvSpPr>
          <p:nvPr/>
        </p:nvSpPr>
        <p:spPr bwMode="auto">
          <a:xfrm flipH="1">
            <a:off x="5943600" y="2020907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6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9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9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57" grpId="0"/>
      <p:bldP spid="69658" grpId="0" animBg="1"/>
      <p:bldP spid="69669" grpId="0" animBg="1"/>
      <p:bldP spid="3" grpId="0"/>
      <p:bldP spid="39" grpId="0" animBg="1"/>
      <p:bldP spid="40" grpId="0" animBg="1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7230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6" name="AutoShape 10"/>
          <p:cNvSpPr>
            <a:spLocks noChangeArrowheads="1"/>
          </p:cNvSpPr>
          <p:nvPr/>
        </p:nvSpPr>
        <p:spPr bwMode="gray">
          <a:xfrm>
            <a:off x="0" y="381000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Tìm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hiểu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bài</a:t>
            </a:r>
            <a:endParaRPr lang="en-US" sz="28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43543" y="1524000"/>
            <a:ext cx="5762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+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Kể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vắn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tắt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chuyện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xảy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đoạn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1?</a:t>
            </a:r>
          </a:p>
        </p:txBody>
      </p:sp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43543" y="2543968"/>
            <a:ext cx="87630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2800" b="1" dirty="0">
                <a:latin typeface="Times New Roman" pitchFamily="18" charset="0"/>
              </a:rPr>
              <a:t>-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mẹ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</a:rPr>
              <a:t>đêm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ròng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trông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đứa</a:t>
            </a:r>
            <a:r>
              <a:rPr lang="en-US" sz="2800" b="1" dirty="0">
                <a:latin typeface="Times New Roman" pitchFamily="18" charset="0"/>
              </a:rPr>
              <a:t> con </a:t>
            </a:r>
            <a:r>
              <a:rPr lang="en-US" sz="2800" b="1" dirty="0" err="1">
                <a:latin typeface="Times New Roman" pitchFamily="18" charset="0"/>
              </a:rPr>
              <a:t>ốm</a:t>
            </a:r>
            <a:r>
              <a:rPr lang="en-US" sz="2800" b="1" dirty="0">
                <a:latin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</a:rPr>
              <a:t>Mệt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quá</a:t>
            </a:r>
            <a:r>
              <a:rPr lang="en-US" sz="2800" b="1" dirty="0">
                <a:latin typeface="Times New Roman" pitchFamily="18" charset="0"/>
              </a:rPr>
              <a:t>, </a:t>
            </a:r>
          </a:p>
          <a:p>
            <a:pPr algn="l"/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thiếp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</a:rPr>
              <a:t>Tỉnh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dậy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</a:rPr>
              <a:t>thấy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mất</a:t>
            </a:r>
            <a:r>
              <a:rPr lang="en-US" sz="2800" b="1" dirty="0">
                <a:latin typeface="Times New Roman" pitchFamily="18" charset="0"/>
              </a:rPr>
              <a:t> con, 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hớt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hải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gọi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  <a:p>
            <a:pPr algn="l"/>
            <a:r>
              <a:rPr lang="en-US" sz="2800" b="1" dirty="0" err="1">
                <a:latin typeface="Times New Roman" pitchFamily="18" charset="0"/>
              </a:rPr>
              <a:t>Thần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Đêm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Tối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nói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</a:rPr>
              <a:t>: con 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Chết</a:t>
            </a:r>
            <a:r>
              <a:rPr lang="en-US" sz="2800" b="1" dirty="0">
                <a:latin typeface="Times New Roman" pitchFamily="18" charset="0"/>
              </a:rPr>
              <a:t> </a:t>
            </a:r>
          </a:p>
          <a:p>
            <a:pPr algn="l"/>
            <a:r>
              <a:rPr lang="en-US" sz="2800" b="1" dirty="0" err="1">
                <a:latin typeface="Times New Roman" pitchFamily="18" charset="0"/>
              </a:rPr>
              <a:t>bắt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đi.Bà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cầu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xin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Đêm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Tối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đường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đuổi</a:t>
            </a:r>
            <a:r>
              <a:rPr lang="en-US" sz="2800" b="1" dirty="0">
                <a:latin typeface="Times New Roman" pitchFamily="18" charset="0"/>
              </a:rPr>
              <a:t> </a:t>
            </a:r>
          </a:p>
          <a:p>
            <a:pPr algn="l"/>
            <a:r>
              <a:rPr lang="en-US" sz="2800" b="1" dirty="0" err="1">
                <a:latin typeface="Times New Roman" pitchFamily="18" charset="0"/>
              </a:rPr>
              <a:t>theo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Chết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</a:rPr>
              <a:t>Thần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Đêm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Tối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đường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7" grpId="0"/>
      <p:bldP spid="706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7" name="AutoShape 7"/>
          <p:cNvSpPr>
            <a:spLocks noChangeArrowheads="1"/>
          </p:cNvSpPr>
          <p:nvPr/>
        </p:nvSpPr>
        <p:spPr bwMode="gray">
          <a:xfrm>
            <a:off x="76200" y="3810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dirty="0">
                <a:solidFill>
                  <a:srgbClr val="140476"/>
                </a:solidFill>
                <a:latin typeface="Times New Roman" pitchFamily="18" charset="0"/>
              </a:rPr>
              <a:t>SGK/29</a:t>
            </a:r>
          </a:p>
        </p:txBody>
      </p:sp>
      <p:sp>
        <p:nvSpPr>
          <p:cNvPr id="71688" name="AutoShape 8"/>
          <p:cNvSpPr>
            <a:spLocks noChangeArrowheads="1"/>
          </p:cNvSpPr>
          <p:nvPr/>
        </p:nvSpPr>
        <p:spPr bwMode="gray">
          <a:xfrm>
            <a:off x="304800" y="2057400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Tìm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hiểu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bài</a:t>
            </a:r>
            <a:endParaRPr lang="en-US" sz="28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304800" y="2757487"/>
            <a:ext cx="7818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+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mẹ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đã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gì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bụi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gai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chỉ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bà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?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71691" name="Rectangle 11"/>
          <p:cNvSpPr>
            <a:spLocks noChangeArrowheads="1"/>
          </p:cNvSpPr>
          <p:nvPr/>
        </p:nvSpPr>
        <p:spPr bwMode="auto">
          <a:xfrm>
            <a:off x="152400" y="3275012"/>
            <a:ext cx="8686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2800" b="1" dirty="0">
                <a:latin typeface="Times New Roman" pitchFamily="18" charset="0"/>
              </a:rPr>
              <a:t>-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Bà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mẹ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chấp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nhận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yêu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cầu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bụi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gai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ôm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ghì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bụi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gai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</a:p>
          <a:p>
            <a:pPr algn="l"/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vào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lòng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sưởi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ẩm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nó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nó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đâm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chồi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nảy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lộc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</a:p>
          <a:p>
            <a:pPr algn="l"/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nở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hoa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giữa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mùa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đông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buốt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gíá</a:t>
            </a:r>
            <a:r>
              <a:rPr lang="en-US" sz="2800" dirty="0">
                <a:solidFill>
                  <a:srgbClr val="99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71692" name="Rectangle 12"/>
          <p:cNvSpPr>
            <a:spLocks noChangeArrowheads="1"/>
          </p:cNvSpPr>
          <p:nvPr/>
        </p:nvSpPr>
        <p:spPr bwMode="auto">
          <a:xfrm>
            <a:off x="228600" y="4738687"/>
            <a:ext cx="8010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+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mẹ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đã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gì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hồ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nước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chỉ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bà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?</a:t>
            </a:r>
            <a:endParaRPr lang="en-US" dirty="0">
              <a:solidFill>
                <a:srgbClr val="003399"/>
              </a:solidFill>
              <a:latin typeface="Calibri" pitchFamily="34" charset="0"/>
            </a:endParaRPr>
          </a:p>
        </p:txBody>
      </p:sp>
      <p:sp>
        <p:nvSpPr>
          <p:cNvPr id="71693" name="Rectangle 13"/>
          <p:cNvSpPr>
            <a:spLocks noChangeArrowheads="1"/>
          </p:cNvSpPr>
          <p:nvPr/>
        </p:nvSpPr>
        <p:spPr bwMode="auto">
          <a:xfrm>
            <a:off x="228600" y="53340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2800" b="1" dirty="0">
                <a:latin typeface="Times New Roman" pitchFamily="18" charset="0"/>
              </a:rPr>
              <a:t>-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mẹ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theo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cầu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hồ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nước:khóc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nỗi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đôi</a:t>
            </a:r>
            <a:r>
              <a:rPr lang="en-US" sz="2800" b="1" dirty="0">
                <a:latin typeface="Times New Roman" pitchFamily="18" charset="0"/>
              </a:rPr>
              <a:t> </a:t>
            </a:r>
          </a:p>
          <a:p>
            <a:pPr algn="l"/>
            <a:r>
              <a:rPr lang="en-US" sz="2800" b="1" dirty="0" err="1">
                <a:latin typeface="Times New Roman" pitchFamily="18" charset="0"/>
              </a:rPr>
              <a:t>mắt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theo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dòng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lệ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rơi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xuống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hồ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</a:rPr>
              <a:t>hoá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thành</a:t>
            </a:r>
            <a:r>
              <a:rPr lang="en-US" sz="2800" b="1" dirty="0">
                <a:latin typeface="Times New Roman" pitchFamily="18" charset="0"/>
              </a:rPr>
              <a:t> 2 </a:t>
            </a:r>
            <a:r>
              <a:rPr lang="en-US" sz="2800" b="1" dirty="0" err="1">
                <a:latin typeface="Times New Roman" pitchFamily="18" charset="0"/>
              </a:rPr>
              <a:t>hòn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ngọc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657600" y="762000"/>
            <a:ext cx="2286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 err="1">
                <a:solidFill>
                  <a:srgbClr val="990000"/>
                </a:solidFill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990000"/>
                </a:solidFill>
                <a:latin typeface="Times New Roman" pitchFamily="18" charset="0"/>
              </a:rPr>
              <a:t>mẹ</a:t>
            </a:r>
            <a:endParaRPr lang="en-US" sz="36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181600" y="1295400"/>
            <a:ext cx="2819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dirty="0">
                <a:solidFill>
                  <a:srgbClr val="140476"/>
                </a:solidFill>
                <a:latin typeface="Times New Roman" pitchFamily="18" charset="0"/>
              </a:rPr>
              <a:t>Theo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An-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đec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-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xen</a:t>
            </a:r>
            <a:endParaRPr lang="en-US" sz="2000" b="1" dirty="0">
              <a:solidFill>
                <a:srgbClr val="140476"/>
              </a:solidFill>
              <a:latin typeface="Times New Roman" pitchFamily="18" charset="0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657600" y="1638300"/>
            <a:ext cx="533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(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Nguyễn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Văn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Hải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Vũ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Minh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Toàn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dịch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124200" y="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</a:rPr>
              <a:t>đọc</a:t>
            </a:r>
            <a:endParaRPr lang="en-US" sz="3200" b="1" u="sng" dirty="0">
              <a:solidFill>
                <a:srgbClr val="00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0" grpId="0"/>
      <p:bldP spid="71691" grpId="0"/>
      <p:bldP spid="71692" grpId="0"/>
      <p:bldP spid="7169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1735</TotalTime>
  <Words>481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Uu Viet Co.,ltd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</dc:creator>
  <cp:lastModifiedBy>Windows User</cp:lastModifiedBy>
  <cp:revision>132</cp:revision>
  <dcterms:created xsi:type="dcterms:W3CDTF">2008-12-07T16:10:08Z</dcterms:created>
  <dcterms:modified xsi:type="dcterms:W3CDTF">2020-09-14T09:19:15Z</dcterms:modified>
</cp:coreProperties>
</file>