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8" r:id="rId2"/>
    <p:sldId id="257" r:id="rId3"/>
    <p:sldId id="259" r:id="rId4"/>
    <p:sldId id="258" r:id="rId5"/>
    <p:sldId id="261" r:id="rId6"/>
    <p:sldId id="284" r:id="rId7"/>
    <p:sldId id="285" r:id="rId8"/>
    <p:sldId id="287" r:id="rId9"/>
    <p:sldId id="302" r:id="rId10"/>
    <p:sldId id="290" r:id="rId11"/>
    <p:sldId id="293" r:id="rId12"/>
    <p:sldId id="295" r:id="rId13"/>
    <p:sldId id="298" r:id="rId14"/>
    <p:sldId id="299" r:id="rId15"/>
    <p:sldId id="303" r:id="rId16"/>
    <p:sldId id="300" r:id="rId17"/>
    <p:sldId id="296" r:id="rId18"/>
    <p:sldId id="304" r:id="rId19"/>
    <p:sldId id="280" r:id="rId20"/>
    <p:sldId id="305" r:id="rId21"/>
    <p:sldId id="30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FFFF99"/>
    <a:srgbClr val="FF6600"/>
    <a:srgbClr val="33C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DB6EE-D8D2-4028-995A-83AAB30322EA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0C931-EB57-4A23-93B1-3B8D93366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7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348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97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872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857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768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6462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227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146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851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12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38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48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7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98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E0B67-8FA0-4F66-9577-9C053E74A2A9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46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30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6.wdp"/><Relationship Id="rId7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7.wdp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1C15BB5-2540-473E-A6EF-496CB2B7B341}"/>
              </a:ext>
            </a:extLst>
          </p:cNvPr>
          <p:cNvSpPr txBox="1"/>
          <p:nvPr/>
        </p:nvSpPr>
        <p:spPr>
          <a:xfrm>
            <a:off x="518160" y="254000"/>
            <a:ext cx="10617200" cy="2473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 err="1">
                <a:latin typeface="HP001 5 hàng" panose="020B0603050302020204" pitchFamily="34" charset="0"/>
              </a:rPr>
              <a:t>Thứ</a:t>
            </a:r>
            <a:r>
              <a:rPr lang="vi-VN" sz="3600" b="1" dirty="0">
                <a:latin typeface="HP001 5 hàng" panose="020B0603050302020204" pitchFamily="34" charset="0"/>
              </a:rPr>
              <a:t> tư, </a:t>
            </a:r>
            <a:r>
              <a:rPr lang="vi-VN" sz="3600" b="1" dirty="0" err="1">
                <a:latin typeface="HP001 5 hàng" panose="020B0603050302020204" pitchFamily="34" charset="0"/>
              </a:rPr>
              <a:t>ngày</a:t>
            </a:r>
            <a:r>
              <a:rPr lang="vi-VN" sz="3600" b="1" dirty="0">
                <a:latin typeface="HP001 5 hàng" panose="020B0603050302020204" pitchFamily="34" charset="0"/>
              </a:rPr>
              <a:t> 8 </a:t>
            </a:r>
            <a:r>
              <a:rPr lang="vi-VN" sz="3600" b="1" dirty="0" err="1">
                <a:latin typeface="HP001 5 hàng" panose="020B0603050302020204" pitchFamily="34" charset="0"/>
              </a:rPr>
              <a:t>tháng</a:t>
            </a:r>
            <a:r>
              <a:rPr lang="vi-VN" sz="3600" b="1" dirty="0">
                <a:latin typeface="HP001 5 hàng" panose="020B0603050302020204" pitchFamily="34" charset="0"/>
              </a:rPr>
              <a:t> 9 năm 2021</a:t>
            </a:r>
          </a:p>
          <a:p>
            <a:pPr algn="ctr">
              <a:lnSpc>
                <a:spcPct val="150000"/>
              </a:lnSpc>
            </a:pPr>
            <a:r>
              <a:rPr lang="vi-VN" sz="3600" b="1" dirty="0">
                <a:latin typeface="HP001 5 hàng" panose="020B0603050302020204" pitchFamily="34" charset="0"/>
              </a:rPr>
              <a:t>	</a:t>
            </a:r>
            <a:r>
              <a:rPr lang="vi-VN" sz="3600" b="1" dirty="0" err="1">
                <a:latin typeface="HP001 5 hàng" panose="020B0603050302020204" pitchFamily="34" charset="0"/>
              </a:rPr>
              <a:t>Tiếng</a:t>
            </a:r>
            <a:r>
              <a:rPr lang="vi-VN" sz="3600" b="1" dirty="0">
                <a:latin typeface="HP001 5 hàng" panose="020B0603050302020204" pitchFamily="34" charset="0"/>
              </a:rPr>
              <a:t> </a:t>
            </a:r>
            <a:r>
              <a:rPr lang="vi-VN" sz="3600" b="1" dirty="0" err="1">
                <a:latin typeface="HP001 5 hàng" panose="020B0603050302020204" pitchFamily="34" charset="0"/>
              </a:rPr>
              <a:t>Việt</a:t>
            </a:r>
            <a:endParaRPr lang="vi-VN" sz="3600" b="1" dirty="0">
              <a:latin typeface="HP001 5 hàng" panose="020B06030503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3400" b="1" dirty="0" err="1">
                <a:latin typeface="HP001 5 hàng" panose="020B0603050302020204" pitchFamily="34" charset="0"/>
              </a:rPr>
              <a:t>Bài</a:t>
            </a:r>
            <a:r>
              <a:rPr lang="vi-VN" sz="3400" b="1" dirty="0">
                <a:latin typeface="HP001 5 hàng" panose="020B0603050302020204" pitchFamily="34" charset="0"/>
              </a:rPr>
              <a:t> 2 :Ti</a:t>
            </a:r>
            <a:r>
              <a:rPr lang="en-US" sz="3400" b="1" dirty="0" err="1">
                <a:latin typeface="HP001 5 hàng" panose="020B0603050302020204" pitchFamily="34" charset="0"/>
              </a:rPr>
              <a:t>ết</a:t>
            </a:r>
            <a:r>
              <a:rPr lang="en-US" sz="3400" b="1" dirty="0">
                <a:latin typeface="HP001 5 hàng" panose="020B0603050302020204" pitchFamily="34" charset="0"/>
              </a:rPr>
              <a:t> 5 + 6 :</a:t>
            </a:r>
            <a:r>
              <a:rPr lang="en-US" sz="3400" b="1" dirty="0" err="1">
                <a:latin typeface="HP001 5 hàng" panose="020B0603050302020204" pitchFamily="34" charset="0"/>
              </a:rPr>
              <a:t>Tập</a:t>
            </a:r>
            <a:r>
              <a:rPr lang="en-US" sz="3400" b="1" dirty="0">
                <a:latin typeface="HP001 5 hàng" panose="020B0603050302020204" pitchFamily="34" charset="0"/>
              </a:rPr>
              <a:t> </a:t>
            </a:r>
            <a:r>
              <a:rPr lang="en-US" sz="3400" b="1" dirty="0" err="1">
                <a:latin typeface="HP001 5 hàng" panose="020B0603050302020204" pitchFamily="34" charset="0"/>
              </a:rPr>
              <a:t>đọc</a:t>
            </a:r>
            <a:r>
              <a:rPr lang="en-US" sz="3400" b="1" dirty="0">
                <a:latin typeface="HP001 5 hàng" panose="020B0603050302020204" pitchFamily="34" charset="0"/>
              </a:rPr>
              <a:t> : </a:t>
            </a:r>
            <a:r>
              <a:rPr lang="en-US" sz="3400" b="1" dirty="0" err="1">
                <a:latin typeface="HP001 5 hàng" panose="020B0603050302020204" pitchFamily="34" charset="0"/>
              </a:rPr>
              <a:t>Ngày</a:t>
            </a:r>
            <a:r>
              <a:rPr lang="en-US" sz="3400" b="1" dirty="0">
                <a:latin typeface="HP001 5 hàng" panose="020B0603050302020204" pitchFamily="34" charset="0"/>
              </a:rPr>
              <a:t> </a:t>
            </a:r>
            <a:r>
              <a:rPr lang="en-US" sz="3400" b="1" dirty="0" err="1">
                <a:latin typeface="HP001 5 hàng" panose="020B0603050302020204" pitchFamily="34" charset="0"/>
              </a:rPr>
              <a:t>hôm</a:t>
            </a:r>
            <a:r>
              <a:rPr lang="en-US" sz="3400" b="1" dirty="0">
                <a:latin typeface="HP001 5 hàng" panose="020B0603050302020204" pitchFamily="34" charset="0"/>
              </a:rPr>
              <a:t> qua </a:t>
            </a:r>
            <a:r>
              <a:rPr lang="en-US" sz="3400" b="1" dirty="0" err="1">
                <a:latin typeface="HP001 5 hàng" panose="020B0603050302020204" pitchFamily="34" charset="0"/>
              </a:rPr>
              <a:t>đâu</a:t>
            </a:r>
            <a:r>
              <a:rPr lang="en-US" sz="3400" b="1" dirty="0">
                <a:latin typeface="HP001 5 hàng" panose="020B0603050302020204" pitchFamily="34" charset="0"/>
              </a:rPr>
              <a:t> </a:t>
            </a:r>
            <a:r>
              <a:rPr lang="en-US" sz="3400" b="1" dirty="0" err="1">
                <a:latin typeface="HP001 5 hàng" panose="020B0603050302020204" pitchFamily="34" charset="0"/>
              </a:rPr>
              <a:t>rồi</a:t>
            </a:r>
            <a:r>
              <a:rPr lang="en-US" sz="3400" b="1" dirty="0">
                <a:latin typeface="HP001 5 hàng" panose="020B0603050302020204" pitchFamily="34" charset="0"/>
              </a:rPr>
              <a:t> ? </a:t>
            </a:r>
            <a:endParaRPr lang="vi-VN" sz="3400" dirty="0"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402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3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图片 9">
            <a:extLst>
              <a:ext uri="{FF2B5EF4-FFF2-40B4-BE49-F238E27FC236}">
                <a16:creationId xmlns:a16="http://schemas.microsoft.com/office/drawing/2014/main" id="{5F7DFE13-8F9C-4096-B18C-549A713BE7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706565" y="-555452"/>
            <a:ext cx="12147675" cy="7413451"/>
          </a:xfrm>
          <a:prstGeom prst="rect">
            <a:avLst/>
          </a:prstGeom>
        </p:spPr>
      </p:pic>
      <p:pic>
        <p:nvPicPr>
          <p:cNvPr id="5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2303" y="754380"/>
            <a:ext cx="4139932" cy="605823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 flipH="1">
            <a:off x="290061" y="3084479"/>
            <a:ext cx="4208984" cy="390573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056" b="52963" l="54167" r="57083">
                        <a14:foregroundMark x1="55833" y1="49815" x2="55833" y2="49815"/>
                        <a14:foregroundMark x1="56094" y1="49815" x2="56094" y2="49815"/>
                        <a14:foregroundMark x1="56354" y1="51019" x2="56354" y2="51019"/>
                        <a14:foregroundMark x1="55937" y1="51944" x2="55937" y2="51944"/>
                        <a14:foregroundMark x1="55521" y1="52222" x2="55521" y2="52222"/>
                        <a14:foregroundMark x1="54896" y1="52315" x2="54896" y2="52315"/>
                        <a14:foregroundMark x1="54479" y1="51759" x2="54479" y2="51759"/>
                        <a14:foregroundMark x1="54583" y1="50000" x2="54583" y2="50000"/>
                        <a14:foregroundMark x1="54948" y1="49630" x2="54948" y2="49630"/>
                        <a14:foregroundMark x1="55521" y1="49352" x2="55521" y2="49352"/>
                        <a14:foregroundMark x1="55885" y1="49352" x2="55885" y2="49352"/>
                        <a14:foregroundMark x1="56198" y1="49907" x2="56198" y2="49907"/>
                        <a14:foregroundMark x1="55937" y1="49352" x2="55937" y2="49352"/>
                        <a14:foregroundMark x1="55052" y1="51204" x2="55052" y2="51204"/>
                        <a14:foregroundMark x1="55260" y1="49259" x2="55260" y2="49259"/>
                        <a14:foregroundMark x1="55833" y1="49444" x2="55833" y2="49444"/>
                        <a14:foregroundMark x1="55729" y1="49167" x2="55729" y2="49167"/>
                        <a14:foregroundMark x1="55000" y1="50000" x2="55000" y2="50000"/>
                        <a14:foregroundMark x1="54427" y1="51389" x2="54427" y2="51389"/>
                        <a14:foregroundMark x1="54427" y1="51111" x2="54427" y2="51111"/>
                      </a14:backgroundRemoval>
                    </a14:imgEffect>
                  </a14:imgLayer>
                </a14:imgProps>
              </a:ext>
            </a:extLst>
          </a:blip>
          <a:srcRect l="53860" t="47544" r="42982" b="47310"/>
          <a:stretch/>
        </p:blipFill>
        <p:spPr>
          <a:xfrm>
            <a:off x="4915045" y="112807"/>
            <a:ext cx="955640" cy="87600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631469" y="328153"/>
            <a:ext cx="5278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61785" y="2166869"/>
            <a:ext cx="6527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897629" y="2790929"/>
            <a:ext cx="7347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245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2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图片 3">
            <a:extLst>
              <a:ext uri="{FF2B5EF4-FFF2-40B4-BE49-F238E27FC236}">
                <a16:creationId xmlns:a16="http://schemas.microsoft.com/office/drawing/2014/main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1718781" y="958517"/>
            <a:ext cx="10659910" cy="479567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431186" y="1746776"/>
            <a:ext cx="8683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Theo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663483" y="2727141"/>
            <a:ext cx="74398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 flipH="1">
            <a:off x="-52829" y="3119810"/>
            <a:ext cx="4208984" cy="3905732"/>
          </a:xfrm>
          <a:prstGeom prst="rect">
            <a:avLst/>
          </a:prstGeom>
        </p:spPr>
      </p:pic>
      <p:pic>
        <p:nvPicPr>
          <p:cNvPr id="5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8234" y="274140"/>
            <a:ext cx="4374029" cy="6400800"/>
          </a:xfrm>
          <a:prstGeom prst="rect">
            <a:avLst/>
          </a:prstGeom>
        </p:spPr>
      </p:pic>
      <p:pic>
        <p:nvPicPr>
          <p:cNvPr id="17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652">
            <a:off x="11067722" y="229991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4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3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图片 3">
            <a:extLst>
              <a:ext uri="{FF2B5EF4-FFF2-40B4-BE49-F238E27FC236}">
                <a16:creationId xmlns:a16="http://schemas.microsoft.com/office/drawing/2014/main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1718781" y="958517"/>
            <a:ext cx="10659910" cy="479567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491335" y="1727016"/>
            <a:ext cx="77816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49104" y="2935931"/>
            <a:ext cx="75951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 flipH="1">
            <a:off x="-52829" y="3119810"/>
            <a:ext cx="4208984" cy="3905732"/>
          </a:xfrm>
          <a:prstGeom prst="rect">
            <a:avLst/>
          </a:prstGeom>
        </p:spPr>
      </p:pic>
      <p:pic>
        <p:nvPicPr>
          <p:cNvPr id="5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8234" y="274140"/>
            <a:ext cx="4374029" cy="6400800"/>
          </a:xfrm>
          <a:prstGeom prst="rect">
            <a:avLst/>
          </a:prstGeom>
        </p:spPr>
      </p:pic>
      <p:pic>
        <p:nvPicPr>
          <p:cNvPr id="17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652">
            <a:off x="11067722" y="229991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9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3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图片 3">
            <a:extLst>
              <a:ext uri="{FF2B5EF4-FFF2-40B4-BE49-F238E27FC236}">
                <a16:creationId xmlns:a16="http://schemas.microsoft.com/office/drawing/2014/main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1718781" y="958517"/>
            <a:ext cx="10659910" cy="479567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491335" y="1727016"/>
            <a:ext cx="77816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49104" y="2935931"/>
            <a:ext cx="75951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trị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 flipH="1">
            <a:off x="-52829" y="3119810"/>
            <a:ext cx="4208984" cy="3905732"/>
          </a:xfrm>
          <a:prstGeom prst="rect">
            <a:avLst/>
          </a:prstGeom>
        </p:spPr>
      </p:pic>
      <p:pic>
        <p:nvPicPr>
          <p:cNvPr id="5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8234" y="274140"/>
            <a:ext cx="4374029" cy="6400800"/>
          </a:xfrm>
          <a:prstGeom prst="rect">
            <a:avLst/>
          </a:prstGeom>
        </p:spPr>
      </p:pic>
      <p:pic>
        <p:nvPicPr>
          <p:cNvPr id="17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652">
            <a:off x="11067722" y="229991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114431"/>
            <a:ext cx="11170508" cy="732973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7250662" y="1968709"/>
            <a:ext cx="5903114" cy="48892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7665" y="487496"/>
            <a:ext cx="9545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lãng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8945" y="1312515"/>
            <a:ext cx="8468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7664" y="2265694"/>
            <a:ext cx="71646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lãng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85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438299"/>
            <a:ext cx="718457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Học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thuộc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lòng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6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3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333130" y="338203"/>
            <a:ext cx="6694789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HÔM QUA ĐÂU RỒI?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7675" y="1195422"/>
            <a:ext cx="5558589" cy="504747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</a:t>
            </a:r>
          </a:p>
          <a:p>
            <a:pPr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84232" y="1163686"/>
            <a:ext cx="6172490" cy="455502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  <a:p>
            <a:pPr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257137" y="5939350"/>
            <a:ext cx="4064000" cy="63001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50074" y="1235625"/>
            <a:ext cx="1631093" cy="506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637754" y="1725402"/>
            <a:ext cx="1631094" cy="60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977731" y="2191640"/>
            <a:ext cx="1631094" cy="547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977731" y="2726604"/>
            <a:ext cx="1631094" cy="547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191113" y="3679480"/>
            <a:ext cx="2590054" cy="579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62141" y="4132359"/>
            <a:ext cx="2590054" cy="579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209" y="4696073"/>
            <a:ext cx="1873364" cy="579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087810" y="5103069"/>
            <a:ext cx="2245184" cy="579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128301" y="1268708"/>
            <a:ext cx="1243994" cy="456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271076" y="2265307"/>
            <a:ext cx="2009746" cy="474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042629" y="2726604"/>
            <a:ext cx="2009746" cy="474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470730" y="3603940"/>
            <a:ext cx="3465047" cy="55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321968" y="4164756"/>
            <a:ext cx="3465047" cy="55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066228" y="4645498"/>
            <a:ext cx="3465047" cy="55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8411400" y="5035438"/>
            <a:ext cx="1732524" cy="55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648480" y="1750263"/>
            <a:ext cx="1632342" cy="455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06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8" grpId="0"/>
      <p:bldP spid="13" grpId="0" animBg="1"/>
      <p:bldP spid="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44341" t="22868" r="24263" b="9742"/>
          <a:stretch/>
        </p:blipFill>
        <p:spPr>
          <a:xfrm>
            <a:off x="7685045" y="1076492"/>
            <a:ext cx="4337991" cy="52377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6118" y="413706"/>
            <a:ext cx="10098162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họa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087" b="70238" l="53133" r="55485"/>
                    </a14:imgEffect>
                  </a14:imgLayer>
                </a14:imgProps>
              </a:ext>
            </a:extLst>
          </a:blip>
          <a:srcRect l="52839" t="64443" r="44221" b="29118"/>
          <a:stretch/>
        </p:blipFill>
        <p:spPr>
          <a:xfrm>
            <a:off x="460301" y="134574"/>
            <a:ext cx="985837" cy="1214438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01" y="1032655"/>
            <a:ext cx="7426399" cy="5235459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4217670" y="2731770"/>
            <a:ext cx="0" cy="284607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1466437" y="2246892"/>
            <a:ext cx="1805940" cy="531858"/>
          </a:xfrm>
          <a:prstGeom prst="roundRect">
            <a:avLst/>
          </a:prstGeom>
          <a:solidFill>
            <a:srgbClr val="FFC000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</a:rPr>
              <a:t>Chỉ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người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643978" y="2246892"/>
            <a:ext cx="1805940" cy="531858"/>
          </a:xfrm>
          <a:prstGeom prst="roundRect">
            <a:avLst/>
          </a:prstGeom>
          <a:solidFill>
            <a:srgbClr val="FFC000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</a:rPr>
              <a:t>Chỉ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vật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74961" y="2929226"/>
            <a:ext cx="2127295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M:  </a:t>
            </a:r>
            <a:r>
              <a:rPr lang="en-US" sz="2800" dirty="0">
                <a:solidFill>
                  <a:srgbClr val="0070C0"/>
                </a:solidFill>
              </a:rPr>
              <a:t>- </a:t>
            </a:r>
            <a:r>
              <a:rPr lang="en-US" sz="2800" dirty="0" err="1">
                <a:solidFill>
                  <a:srgbClr val="0070C0"/>
                </a:solidFill>
              </a:rPr>
              <a:t>mẹ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32522" y="2929226"/>
            <a:ext cx="252710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M: </a:t>
            </a:r>
            <a:r>
              <a:rPr lang="en-US" sz="2800" dirty="0">
                <a:solidFill>
                  <a:srgbClr val="0070C0"/>
                </a:solidFill>
              </a:rPr>
              <a:t>- </a:t>
            </a:r>
            <a:r>
              <a:rPr lang="en-US" sz="2800" dirty="0" err="1">
                <a:solidFill>
                  <a:srgbClr val="0070C0"/>
                </a:solidFill>
              </a:rPr>
              <a:t>cánh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đồng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84330" y="3465796"/>
            <a:ext cx="22288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0070C0"/>
                </a:solidFill>
              </a:rPr>
              <a:t>- con</a:t>
            </a:r>
          </a:p>
          <a:p>
            <a:r>
              <a:rPr lang="en-US" sz="2800" dirty="0">
                <a:solidFill>
                  <a:srgbClr val="0070C0"/>
                </a:solidFill>
              </a:rPr>
              <a:t> - </a:t>
            </a:r>
            <a:r>
              <a:rPr lang="en-US" sz="2800" dirty="0" err="1">
                <a:solidFill>
                  <a:srgbClr val="0070C0"/>
                </a:solidFill>
              </a:rPr>
              <a:t>bạn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nhỏ</a:t>
            </a:r>
            <a:endParaRPr lang="en-US" sz="2800" dirty="0">
              <a:solidFill>
                <a:srgbClr val="0070C0"/>
              </a:solidFill>
            </a:endParaRPr>
          </a:p>
          <a:p>
            <a:r>
              <a:rPr lang="en-US" sz="2800" dirty="0">
                <a:solidFill>
                  <a:srgbClr val="0070C0"/>
                </a:solidFill>
              </a:rPr>
              <a:t> - </a:t>
            </a:r>
            <a:r>
              <a:rPr lang="en-US" sz="2800" dirty="0" err="1">
                <a:solidFill>
                  <a:srgbClr val="0070C0"/>
                </a:solidFill>
              </a:rPr>
              <a:t>nông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dân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47975" y="3445998"/>
            <a:ext cx="22288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0070C0"/>
                </a:solidFill>
              </a:rPr>
              <a:t>- </a:t>
            </a:r>
            <a:r>
              <a:rPr lang="en-US" sz="2800" dirty="0" err="1">
                <a:solidFill>
                  <a:srgbClr val="0070C0"/>
                </a:solidFill>
              </a:rPr>
              <a:t>bàn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học</a:t>
            </a:r>
            <a:endParaRPr lang="en-US" sz="2800" dirty="0">
              <a:solidFill>
                <a:srgbClr val="0070C0"/>
              </a:solidFill>
            </a:endParaRPr>
          </a:p>
          <a:p>
            <a:r>
              <a:rPr lang="en-US" sz="2800" dirty="0">
                <a:solidFill>
                  <a:srgbClr val="0070C0"/>
                </a:solidFill>
              </a:rPr>
              <a:t> - </a:t>
            </a:r>
            <a:r>
              <a:rPr lang="en-US" sz="2800" dirty="0" err="1">
                <a:solidFill>
                  <a:srgbClr val="0070C0"/>
                </a:solidFill>
              </a:rPr>
              <a:t>quyển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lịch</a:t>
            </a:r>
            <a:endParaRPr lang="en-US" sz="2800" dirty="0">
              <a:solidFill>
                <a:srgbClr val="0070C0"/>
              </a:solidFill>
            </a:endParaRPr>
          </a:p>
          <a:p>
            <a:r>
              <a:rPr lang="en-US" sz="2800" dirty="0">
                <a:solidFill>
                  <a:srgbClr val="0070C0"/>
                </a:solidFill>
              </a:rPr>
              <a:t> - </a:t>
            </a:r>
            <a:r>
              <a:rPr lang="en-US" sz="2800" dirty="0" err="1">
                <a:solidFill>
                  <a:srgbClr val="0070C0"/>
                </a:solidFill>
              </a:rPr>
              <a:t>hoa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hồng</a:t>
            </a:r>
            <a:endParaRPr lang="en-US" sz="2800" dirty="0">
              <a:solidFill>
                <a:srgbClr val="0070C0"/>
              </a:solidFill>
            </a:endParaRPr>
          </a:p>
          <a:p>
            <a:r>
              <a:rPr lang="en-US" sz="2800" dirty="0">
                <a:solidFill>
                  <a:srgbClr val="0070C0"/>
                </a:solidFill>
              </a:rPr>
              <a:t> - </a:t>
            </a:r>
            <a:r>
              <a:rPr lang="en-US" sz="2800" dirty="0" err="1">
                <a:solidFill>
                  <a:srgbClr val="0070C0"/>
                </a:solidFill>
              </a:rPr>
              <a:t>sách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vở</a:t>
            </a:r>
            <a:endParaRPr lang="en-US" sz="2800" dirty="0">
              <a:solidFill>
                <a:srgbClr val="0070C0"/>
              </a:solidFill>
            </a:endParaRPr>
          </a:p>
          <a:p>
            <a:r>
              <a:rPr lang="en-US" sz="2800" dirty="0">
                <a:solidFill>
                  <a:srgbClr val="0070C0"/>
                </a:solidFill>
              </a:rPr>
              <a:t> - </a:t>
            </a:r>
            <a:r>
              <a:rPr lang="en-US" sz="2800" dirty="0" err="1">
                <a:solidFill>
                  <a:srgbClr val="0070C0"/>
                </a:solidFill>
              </a:rPr>
              <a:t>đồng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lúa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1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3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2825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 animBg="1"/>
      <p:bldP spid="18" grpId="0" animBg="1"/>
      <p:bldP spid="19" grpId="0" animBg="1"/>
      <p:bldP spid="20" grpId="0" animBg="1"/>
      <p:bldP spid="21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65CE278-EEBC-4344-A91E-154BBB849BAF}"/>
              </a:ext>
            </a:extLst>
          </p:cNvPr>
          <p:cNvSpPr txBox="1"/>
          <p:nvPr/>
        </p:nvSpPr>
        <p:spPr>
          <a:xfrm>
            <a:off x="833120" y="538480"/>
            <a:ext cx="1102360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highlight>
                  <a:srgbClr val="FFFF00"/>
                </a:highlight>
                <a:latin typeface="HP001 5 hàng" panose="020B0603050302020204" pitchFamily="34" charset="0"/>
              </a:rPr>
              <a:t>Bài</a:t>
            </a:r>
            <a:r>
              <a:rPr lang="en-US" sz="3600" b="1" dirty="0">
                <a:highlight>
                  <a:srgbClr val="FFFF00"/>
                </a:highlight>
                <a:latin typeface="HP001 5 hàng" panose="020B0603050302020204" pitchFamily="34" charset="0"/>
              </a:rPr>
              <a:t> 2 ( </a:t>
            </a:r>
            <a:r>
              <a:rPr lang="en-US" sz="3600" b="1" dirty="0" err="1">
                <a:highlight>
                  <a:srgbClr val="FFFF00"/>
                </a:highlight>
                <a:latin typeface="HP001 5 hàng" panose="020B0603050302020204" pitchFamily="34" charset="0"/>
              </a:rPr>
              <a:t>trang</a:t>
            </a:r>
            <a:r>
              <a:rPr lang="en-US" sz="3600" b="1" dirty="0">
                <a:highlight>
                  <a:srgbClr val="FFFF00"/>
                </a:highlight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highlight>
                  <a:srgbClr val="FFFF00"/>
                </a:highlight>
                <a:latin typeface="HP001 5 hàng" panose="020B0603050302020204" pitchFamily="34" charset="0"/>
              </a:rPr>
              <a:t>số</a:t>
            </a:r>
            <a:r>
              <a:rPr lang="en-US" sz="3600" b="1" dirty="0">
                <a:highlight>
                  <a:srgbClr val="FFFF00"/>
                </a:highlight>
                <a:latin typeface="HP001 5 hàng" panose="020B0603050302020204" pitchFamily="34" charset="0"/>
              </a:rPr>
              <a:t> 5)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4000" b="1" dirty="0" err="1">
                <a:latin typeface="HP001 5 hàng" panose="020B0603050302020204" pitchFamily="34" charset="0"/>
              </a:rPr>
              <a:t>Từ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chỉ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người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là</a:t>
            </a:r>
            <a:r>
              <a:rPr lang="en-US" sz="4000" b="1" dirty="0">
                <a:latin typeface="HP001 5 hàng" panose="020B0603050302020204" pitchFamily="34" charset="0"/>
              </a:rPr>
              <a:t> : </a:t>
            </a:r>
            <a:r>
              <a:rPr lang="en-US" sz="4000" b="1" dirty="0" err="1">
                <a:latin typeface="HP001 5 hàng" panose="020B0603050302020204" pitchFamily="34" charset="0"/>
              </a:rPr>
              <a:t>bố</a:t>
            </a:r>
            <a:r>
              <a:rPr lang="en-US" sz="4000" b="1" dirty="0">
                <a:latin typeface="HP001 5 hàng" panose="020B0603050302020204" pitchFamily="34" charset="0"/>
              </a:rPr>
              <a:t>, con, </a:t>
            </a:r>
            <a:r>
              <a:rPr lang="en-US" sz="4000" b="1" dirty="0" err="1">
                <a:latin typeface="HP001 5 hàng" panose="020B0603050302020204" pitchFamily="34" charset="0"/>
              </a:rPr>
              <a:t>nông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dân</a:t>
            </a:r>
            <a:endParaRPr lang="en-US" sz="4000" b="1" dirty="0">
              <a:latin typeface="HP001 5 hàng" panose="020B0603050302020204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4000" b="1" dirty="0" err="1">
                <a:latin typeface="HP001 5 hàng" panose="020B0603050302020204" pitchFamily="34" charset="0"/>
              </a:rPr>
              <a:t>Từ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chỉ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vật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là</a:t>
            </a:r>
            <a:r>
              <a:rPr lang="en-US" sz="4000" b="1" dirty="0">
                <a:latin typeface="HP001 5 hàng" panose="020B0603050302020204" pitchFamily="34" charset="0"/>
              </a:rPr>
              <a:t> : </a:t>
            </a:r>
            <a:r>
              <a:rPr lang="en-US" sz="4000" b="1" dirty="0" err="1">
                <a:latin typeface="HP001 5 hàng" panose="020B0603050302020204" pitchFamily="34" charset="0"/>
              </a:rPr>
              <a:t>cánh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đồng</a:t>
            </a:r>
            <a:r>
              <a:rPr lang="en-US" sz="4000" b="1" dirty="0">
                <a:latin typeface="HP001 5 hàng" panose="020B0603050302020204" pitchFamily="34" charset="0"/>
              </a:rPr>
              <a:t>, </a:t>
            </a:r>
            <a:r>
              <a:rPr lang="en-US" sz="4000" b="1" dirty="0" err="1">
                <a:latin typeface="HP001 5 hàng" panose="020B0603050302020204" pitchFamily="34" charset="0"/>
              </a:rPr>
              <a:t>bàn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học</a:t>
            </a:r>
            <a:r>
              <a:rPr lang="en-US" sz="4000" b="1" dirty="0">
                <a:latin typeface="HP001 5 hàng" panose="020B0603050302020204" pitchFamily="34" charset="0"/>
              </a:rPr>
              <a:t>, </a:t>
            </a:r>
            <a:r>
              <a:rPr lang="en-US" sz="4000" b="1" dirty="0" err="1">
                <a:latin typeface="HP001 5 hàng" panose="020B0603050302020204" pitchFamily="34" charset="0"/>
              </a:rPr>
              <a:t>quyển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lịch</a:t>
            </a:r>
            <a:r>
              <a:rPr lang="en-US" sz="4000" b="1" dirty="0">
                <a:latin typeface="HP001 5 hàng" panose="020B0603050302020204" pitchFamily="34" charset="0"/>
              </a:rPr>
              <a:t>, </a:t>
            </a:r>
            <a:r>
              <a:rPr lang="en-US" sz="4000" b="1" dirty="0" err="1">
                <a:latin typeface="HP001 5 hàng" panose="020B0603050302020204" pitchFamily="34" charset="0"/>
              </a:rPr>
              <a:t>hoa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hồng</a:t>
            </a:r>
            <a:r>
              <a:rPr lang="en-US" sz="4000" b="1" dirty="0">
                <a:latin typeface="HP001 5 hàng" panose="020B0603050302020204" pitchFamily="34" charset="0"/>
              </a:rPr>
              <a:t>, </a:t>
            </a:r>
            <a:r>
              <a:rPr lang="en-US" sz="4000" b="1" dirty="0" err="1">
                <a:latin typeface="HP001 5 hàng" panose="020B0603050302020204" pitchFamily="34" charset="0"/>
              </a:rPr>
              <a:t>sách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vở</a:t>
            </a:r>
            <a:r>
              <a:rPr lang="en-US" sz="4000" b="1" dirty="0">
                <a:latin typeface="HP001 5 hàng" panose="020B0603050302020204" pitchFamily="34" charset="0"/>
              </a:rPr>
              <a:t>, </a:t>
            </a:r>
            <a:r>
              <a:rPr lang="en-US" sz="4000" b="1" dirty="0" err="1">
                <a:latin typeface="HP001 5 hàng" panose="020B0603050302020204" pitchFamily="34" charset="0"/>
              </a:rPr>
              <a:t>đồng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lúa</a:t>
            </a:r>
            <a:r>
              <a:rPr lang="en-US" sz="4000" b="1" dirty="0">
                <a:latin typeface="HP001 5 hàng" panose="020B0603050302020204" pitchFamily="34" charset="0"/>
              </a:rPr>
              <a:t>.</a:t>
            </a:r>
          </a:p>
          <a:p>
            <a:endParaRPr lang="vi-VN" sz="2800" b="1" dirty="0"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195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786441" y="2099335"/>
            <a:ext cx="684876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88971" y="3167390"/>
            <a:ext cx="5881892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M: </a:t>
            </a:r>
            <a:r>
              <a:rPr lang="en-US" sz="2800" dirty="0" err="1">
                <a:solidFill>
                  <a:srgbClr val="0070C0"/>
                </a:solidFill>
              </a:rPr>
              <a:t>Cánh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đồng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rộng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mênh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mông</a:t>
            </a:r>
            <a:r>
              <a:rPr lang="en-US" sz="2800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737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3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4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0" y="6560127"/>
            <a:ext cx="12192000" cy="177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 dirty="0">
              <a:solidFill>
                <a:srgbClr val="0070C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18127" y="2927060"/>
            <a:ext cx="859499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4" y="2867439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5873" y="223028"/>
            <a:ext cx="1788707" cy="147726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B0F0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38400" y="583615"/>
            <a:ext cx="9550400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64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 LÀ HỌC SINH LỚP 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388835" y="2929750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94948" y="3090817"/>
            <a:ext cx="6741935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 HÔM QUA ĐÂU RỒI 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23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03523" y="69222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5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65CE278-EEBC-4344-A91E-154BBB849BAF}"/>
              </a:ext>
            </a:extLst>
          </p:cNvPr>
          <p:cNvSpPr txBox="1"/>
          <p:nvPr/>
        </p:nvSpPr>
        <p:spPr>
          <a:xfrm>
            <a:off x="833120" y="538480"/>
            <a:ext cx="11023600" cy="3162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highlight>
                  <a:srgbClr val="FFFF00"/>
                </a:highlight>
                <a:latin typeface="HP001 5 hàng" panose="020B0603050302020204" pitchFamily="34" charset="0"/>
              </a:rPr>
              <a:t>Bài</a:t>
            </a:r>
            <a:r>
              <a:rPr lang="en-US" sz="3600" b="1" dirty="0">
                <a:highlight>
                  <a:srgbClr val="FFFF00"/>
                </a:highlight>
                <a:latin typeface="HP001 5 hàng" panose="020B0603050302020204" pitchFamily="34" charset="0"/>
              </a:rPr>
              <a:t> 3 ( </a:t>
            </a:r>
            <a:r>
              <a:rPr lang="en-US" sz="3600" b="1" dirty="0" err="1">
                <a:highlight>
                  <a:srgbClr val="FFFF00"/>
                </a:highlight>
                <a:latin typeface="HP001 5 hàng" panose="020B0603050302020204" pitchFamily="34" charset="0"/>
              </a:rPr>
              <a:t>trang</a:t>
            </a:r>
            <a:r>
              <a:rPr lang="en-US" sz="3600" b="1" dirty="0">
                <a:highlight>
                  <a:srgbClr val="FFFF00"/>
                </a:highlight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highlight>
                  <a:srgbClr val="FFFF00"/>
                </a:highlight>
                <a:latin typeface="HP001 5 hàng" panose="020B0603050302020204" pitchFamily="34" charset="0"/>
              </a:rPr>
              <a:t>số</a:t>
            </a:r>
            <a:r>
              <a:rPr lang="en-US" sz="3600" b="1" dirty="0">
                <a:highlight>
                  <a:srgbClr val="FFFF00"/>
                </a:highlight>
                <a:latin typeface="HP001 5 hàng" panose="020B0603050302020204" pitchFamily="34" charset="0"/>
              </a:rPr>
              <a:t> 6)</a:t>
            </a:r>
          </a:p>
          <a:p>
            <a:pPr>
              <a:lnSpc>
                <a:spcPct val="150000"/>
              </a:lnSpc>
            </a:pPr>
            <a:endParaRPr lang="en-US" sz="2800" b="1" dirty="0">
              <a:latin typeface="HP001 5 hàng" panose="020B06030503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>
                <a:latin typeface="HP001 5 hàng" panose="020B0603050302020204" pitchFamily="34" charset="0"/>
              </a:rPr>
              <a:t>Cánh</a:t>
            </a:r>
            <a:r>
              <a:rPr lang="en-US" sz="3600" b="1" dirty="0"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latin typeface="HP001 5 hàng" panose="020B0603050302020204" pitchFamily="34" charset="0"/>
              </a:rPr>
              <a:t>đồng</a:t>
            </a:r>
            <a:r>
              <a:rPr lang="en-US" sz="3600" b="1" dirty="0"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latin typeface="HP001 5 hàng" panose="020B0603050302020204" pitchFamily="34" charset="0"/>
              </a:rPr>
              <a:t>rộng</a:t>
            </a:r>
            <a:r>
              <a:rPr lang="en-US" sz="3600" b="1" dirty="0"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latin typeface="HP001 5 hàng" panose="020B0603050302020204" pitchFamily="34" charset="0"/>
              </a:rPr>
              <a:t>mênh</a:t>
            </a:r>
            <a:r>
              <a:rPr lang="en-US" sz="3600" b="1" dirty="0"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latin typeface="HP001 5 hàng" panose="020B0603050302020204" pitchFamily="34" charset="0"/>
              </a:rPr>
              <a:t>mông</a:t>
            </a:r>
            <a:r>
              <a:rPr lang="en-US" sz="3600" b="1" dirty="0">
                <a:latin typeface="HP001 5 hàng" panose="020B06030503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b="1" dirty="0" err="1">
                <a:latin typeface="HP001 5 hàng" panose="020B0603050302020204" pitchFamily="34" charset="0"/>
              </a:rPr>
              <a:t>Bạn</a:t>
            </a:r>
            <a:r>
              <a:rPr lang="en-US" sz="3600" b="1" dirty="0"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latin typeface="HP001 5 hàng" panose="020B0603050302020204" pitchFamily="34" charset="0"/>
              </a:rPr>
              <a:t>nhỏ</a:t>
            </a:r>
            <a:r>
              <a:rPr lang="en-US" sz="3600" b="1" dirty="0"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latin typeface="HP001 5 hàng" panose="020B0603050302020204" pitchFamily="34" charset="0"/>
              </a:rPr>
              <a:t>học</a:t>
            </a:r>
            <a:r>
              <a:rPr lang="en-US" sz="3600" b="1" dirty="0"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latin typeface="HP001 5 hàng" panose="020B0603050302020204" pitchFamily="34" charset="0"/>
              </a:rPr>
              <a:t>tập</a:t>
            </a:r>
            <a:r>
              <a:rPr lang="en-US" sz="3600" b="1" dirty="0"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latin typeface="HP001 5 hàng" panose="020B0603050302020204" pitchFamily="34" charset="0"/>
              </a:rPr>
              <a:t>chăm</a:t>
            </a:r>
            <a:r>
              <a:rPr lang="en-US" sz="3600" b="1" dirty="0"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latin typeface="HP001 5 hàng" panose="020B0603050302020204" pitchFamily="34" charset="0"/>
              </a:rPr>
              <a:t>chỉ</a:t>
            </a:r>
            <a:r>
              <a:rPr lang="en-US" sz="3600" b="1" dirty="0">
                <a:latin typeface="HP001 5 hàng" panose="020B0603050302020204" pitchFamily="34" charset="0"/>
              </a:rPr>
              <a:t>.</a:t>
            </a:r>
            <a:endParaRPr lang="vi-VN" sz="3600" b="1" dirty="0"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559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8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73926" y="452996"/>
            <a:ext cx="1714770" cy="706589"/>
            <a:chOff x="9566064" y="964372"/>
            <a:chExt cx="5446164" cy="698253"/>
          </a:xfrm>
        </p:grpSpPr>
        <p:sp>
          <p:nvSpPr>
            <p:cNvPr id="16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/>
            </a:p>
          </p:txBody>
        </p:sp>
        <p:sp>
          <p:nvSpPr>
            <p:cNvPr id="17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ĐỌC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2497808" y="380495"/>
            <a:ext cx="1391479" cy="8945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4341" t="22868" r="24263" b="9742"/>
          <a:stretch/>
        </p:blipFill>
        <p:spPr>
          <a:xfrm>
            <a:off x="8455540" y="1893842"/>
            <a:ext cx="3607736" cy="4356009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37" y="126748"/>
            <a:ext cx="9564950" cy="59564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82446" y="2963915"/>
            <a:ext cx="5238985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?</a:t>
            </a: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21908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5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9086" y="352615"/>
            <a:ext cx="6854914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HÔM QUA ĐÂU RỒI?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7675" y="1664981"/>
            <a:ext cx="5558589" cy="504747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</a:t>
            </a:r>
          </a:p>
          <a:p>
            <a:pPr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84232" y="1633245"/>
            <a:ext cx="6172490" cy="455502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  <a:p>
            <a:pPr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631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0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57137" y="274140"/>
            <a:ext cx="603494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HÔM QUA ĐÂU RỒI ?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257137" y="5939350"/>
            <a:ext cx="4064000" cy="63001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" name="Oval 3"/>
          <p:cNvSpPr/>
          <p:nvPr/>
        </p:nvSpPr>
        <p:spPr>
          <a:xfrm>
            <a:off x="1173804" y="1371684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1190998" y="3819742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6765327" y="1335947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60945" y="1286486"/>
            <a:ext cx="5558589" cy="504747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</a:t>
            </a:r>
          </a:p>
          <a:p>
            <a:pPr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07502" y="1254750"/>
            <a:ext cx="6172490" cy="455502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  <a:p>
            <a:pPr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9" name="Oval 18"/>
          <p:cNvSpPr/>
          <p:nvPr/>
        </p:nvSpPr>
        <p:spPr>
          <a:xfrm>
            <a:off x="6765327" y="3730884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4934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4" grpId="0" animBg="1"/>
      <p:bldP spid="14" grpId="0" animBg="1"/>
      <p:bldP spid="16" grpId="0" animBg="1"/>
      <p:bldP spid="17" grpId="0"/>
      <p:bldP spid="18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7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57137" y="274140"/>
            <a:ext cx="643118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HÔM QUA ĐÂU RỒI ?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257137" y="5939350"/>
            <a:ext cx="4910926" cy="63001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173804" y="1371684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1190998" y="3819742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6765327" y="1335947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60945" y="1286486"/>
            <a:ext cx="5558589" cy="504747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</a:t>
            </a:r>
          </a:p>
          <a:p>
            <a:pPr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07502" y="1254750"/>
            <a:ext cx="6172490" cy="455502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  <a:p>
            <a:pPr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9" name="Oval 18"/>
          <p:cNvSpPr/>
          <p:nvPr/>
        </p:nvSpPr>
        <p:spPr>
          <a:xfrm>
            <a:off x="6765327" y="3730884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703374" y="3279107"/>
            <a:ext cx="136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267475" y="5258803"/>
            <a:ext cx="11721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703374" y="5264318"/>
            <a:ext cx="136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025464" y="5809779"/>
            <a:ext cx="177375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993129" y="2825947"/>
            <a:ext cx="108795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077477" y="1907507"/>
            <a:ext cx="106138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945003" y="3279107"/>
            <a:ext cx="162937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87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4" grpId="0" animBg="1"/>
      <p:bldP spid="14" grpId="0" animBg="1"/>
      <p:bldP spid="16" grpId="0" animBg="1"/>
      <p:bldP spid="17" grpId="0"/>
      <p:bldP spid="18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57137" y="274140"/>
            <a:ext cx="6172490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HÔM QUA ĐÂU RỒI ?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257137" y="5939350"/>
            <a:ext cx="4910926" cy="63001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173804" y="1371684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1190998" y="3819742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6765327" y="1335947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60945" y="1286486"/>
            <a:ext cx="5558589" cy="4739694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                                      </a:t>
            </a:r>
          </a:p>
          <a:p>
            <a:pPr algn="just"/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/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07502" y="1254750"/>
            <a:ext cx="6172490" cy="4278030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  <a:p>
            <a:pPr algn="just"/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9" name="Oval 18"/>
          <p:cNvSpPr/>
          <p:nvPr/>
        </p:nvSpPr>
        <p:spPr>
          <a:xfrm>
            <a:off x="6765327" y="3730884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4809471" y="1369063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950689" y="1382547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5964196" y="1803344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6105414" y="1816828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5144825" y="2283134"/>
            <a:ext cx="175069" cy="4813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5373933" y="2784147"/>
            <a:ext cx="108284" cy="4932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482217" y="2784147"/>
            <a:ext cx="108284" cy="4932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3769397" y="2764500"/>
            <a:ext cx="175069" cy="4813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536600" y="3580580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6148901" y="4092611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6240718" y="4066032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3076650" y="4570803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5197481" y="4709317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0870043" y="1282040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965134" y="5007042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024611" y="4987818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11086611" y="1761830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9025894" y="2241620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11135877" y="2268910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8879386" y="2778349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11694620" y="2591492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11786093" y="2639557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10864078" y="3568384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11176460" y="3948372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11284744" y="4407098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10843106" y="4997090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10959892" y="5004082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55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8487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4" grpId="0" animBg="1"/>
      <p:bldP spid="14" grpId="0" animBg="1"/>
      <p:bldP spid="16" grpId="0" animBg="1"/>
      <p:bldP spid="17" grpId="0"/>
      <p:bldP spid="18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5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4913063" y="522154"/>
            <a:ext cx="2594592" cy="630014"/>
          </a:xfrm>
          <a:prstGeom prst="roundRect">
            <a:avLst/>
          </a:prstGeom>
          <a:solidFill>
            <a:srgbClr val="00B0F0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28472" y="1152168"/>
            <a:ext cx="11163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ea typeface="字魂7号-温暖童稚体" panose="00000500000000000000" pitchFamily="2" charset="-122"/>
              </a:rPr>
              <a:t>Vở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ea typeface="字魂7号-温暖童稚体" panose="00000500000000000000" pitchFamily="2" charset="-122"/>
              </a:rPr>
              <a:t>hồng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ea typeface="字魂7号-温暖童稚体" panose="00000500000000000000" pitchFamily="2" charset="-122"/>
              </a:rPr>
              <a:t>: </a:t>
            </a:r>
            <a:r>
              <a:rPr lang="en-US" altLang="zh-CN" sz="3200" dirty="0" err="1">
                <a:solidFill>
                  <a:srgbClr val="0070C0"/>
                </a:solidFill>
                <a:ea typeface="字魂7号-温暖童稚体" panose="00000500000000000000" pitchFamily="2" charset="-122"/>
              </a:rPr>
              <a:t>vở</a:t>
            </a:r>
            <a:r>
              <a:rPr lang="en-US" altLang="zh-CN" sz="3200" dirty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ea typeface="字魂7号-温暖童稚体" panose="00000500000000000000" pitchFamily="2" charset="-122"/>
              </a:rPr>
              <a:t>sạch</a:t>
            </a:r>
            <a:r>
              <a:rPr lang="en-US" altLang="zh-CN" sz="3200" dirty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ea typeface="字魂7号-温暖童稚体" panose="00000500000000000000" pitchFamily="2" charset="-122"/>
              </a:rPr>
              <a:t>đẹp</a:t>
            </a:r>
            <a:r>
              <a:rPr lang="en-US" altLang="zh-CN" sz="3200" dirty="0">
                <a:solidFill>
                  <a:srgbClr val="0070C0"/>
                </a:solidFill>
                <a:ea typeface="字魂7号-温暖童稚体" panose="00000500000000000000" pitchFamily="2" charset="-122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ea typeface="字魂7号-温暖童稚体" panose="00000500000000000000" pitchFamily="2" charset="-122"/>
              </a:rPr>
              <a:t>ghi</a:t>
            </a:r>
            <a:r>
              <a:rPr lang="en-US" altLang="zh-CN" sz="3200" dirty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ea typeface="字魂7号-温暖童稚体" panose="00000500000000000000" pitchFamily="2" charset="-122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ea typeface="字魂7号-温暖童稚体" panose="00000500000000000000" pitchFamily="2" charset="-122"/>
              </a:rPr>
              <a:t>lời</a:t>
            </a:r>
            <a:r>
              <a:rPr lang="en-US" altLang="zh-CN" sz="3200" dirty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ea typeface="字魂7号-温暖童稚体" panose="00000500000000000000" pitchFamily="2" charset="-122"/>
              </a:rPr>
              <a:t>nhận</a:t>
            </a:r>
            <a:r>
              <a:rPr lang="en-US" altLang="zh-CN" sz="3200" dirty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ea typeface="字魂7号-温暖童稚体" panose="00000500000000000000" pitchFamily="2" charset="-122"/>
              </a:rPr>
              <a:t>xét</a:t>
            </a:r>
            <a:r>
              <a:rPr lang="en-US" altLang="zh-CN" sz="3200" dirty="0">
                <a:solidFill>
                  <a:srgbClr val="0070C0"/>
                </a:solidFill>
                <a:ea typeface="字魂7号-温暖童稚体" panose="00000500000000000000" pitchFamily="2" charset="-122"/>
              </a:rPr>
              <a:t> hay, </a:t>
            </a:r>
            <a:r>
              <a:rPr lang="en-US" altLang="zh-CN" sz="3200" dirty="0" err="1">
                <a:solidFill>
                  <a:srgbClr val="0070C0"/>
                </a:solidFill>
                <a:ea typeface="字魂7号-温暖童稚体" panose="00000500000000000000" pitchFamily="2" charset="-122"/>
              </a:rPr>
              <a:t>thành</a:t>
            </a:r>
            <a:r>
              <a:rPr lang="en-US" altLang="zh-CN" sz="3200" dirty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ea typeface="字魂7号-温暖童稚体" panose="00000500000000000000" pitchFamily="2" charset="-122"/>
              </a:rPr>
              <a:t>tích</a:t>
            </a:r>
            <a:r>
              <a:rPr lang="en-US" altLang="zh-CN" sz="3200" dirty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ea typeface="字魂7号-温暖童稚体" panose="00000500000000000000" pitchFamily="2" charset="-122"/>
              </a:rPr>
              <a:t>tốt</a:t>
            </a:r>
            <a:r>
              <a:rPr lang="en-US" altLang="zh-CN" sz="3200" dirty="0">
                <a:solidFill>
                  <a:srgbClr val="0070C0"/>
                </a:solidFill>
                <a:ea typeface="字魂7号-温暖童稚体" panose="00000500000000000000" pitchFamily="2" charset="-122"/>
              </a:rPr>
              <a:t>. </a:t>
            </a:r>
            <a:endParaRPr lang="zh-CN" altLang="en-US" sz="3200" dirty="0">
              <a:solidFill>
                <a:srgbClr val="0070C0"/>
              </a:solidFill>
              <a:ea typeface="字魂7号-温暖童稚体" panose="00000500000000000000" pitchFamily="2" charset="-122"/>
            </a:endParaRPr>
          </a:p>
        </p:txBody>
      </p:sp>
      <p:pic>
        <p:nvPicPr>
          <p:cNvPr id="1028" name="Picture 4" descr="https://admin.longbien.edu.vn/UploadFolderNew/SGDLongBien/Image/ththachbanb/admin/2019_5/VSCD/image004_45201916.jpg?w=60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" t="2593" r="3008" b="3327"/>
          <a:stretch/>
        </p:blipFill>
        <p:spPr bwMode="auto">
          <a:xfrm>
            <a:off x="2907585" y="1774599"/>
            <a:ext cx="6444763" cy="47487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476" y="3422755"/>
            <a:ext cx="3713956" cy="3713956"/>
          </a:xfrm>
          <a:prstGeom prst="rect">
            <a:avLst/>
          </a:prstGeom>
        </p:spPr>
      </p:pic>
      <p:pic>
        <p:nvPicPr>
          <p:cNvPr id="11" name="图片 3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43268" y="1774599"/>
            <a:ext cx="2448732" cy="492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3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864" y="425182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64" y="113323"/>
            <a:ext cx="10543131" cy="5969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6366" y="3200682"/>
            <a:ext cx="11203016" cy="12349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7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14" y="245541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62529" y="5795015"/>
            <a:ext cx="8396048" cy="9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9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1388</TotalTime>
  <Words>942</Words>
  <Application>Microsoft Office PowerPoint</Application>
  <PresentationFormat>Màn hình rộng</PresentationFormat>
  <Paragraphs>162</Paragraphs>
  <Slides>21</Slides>
  <Notes>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21</vt:i4>
      </vt:variant>
    </vt:vector>
  </HeadingPairs>
  <TitlesOfParts>
    <vt:vector size="31" baseType="lpstr">
      <vt:lpstr>Arial</vt:lpstr>
      <vt:lpstr>Arial Rounded MT Bold</vt:lpstr>
      <vt:lpstr>Arial-Rounded</vt:lpstr>
      <vt:lpstr>Calibri</vt:lpstr>
      <vt:lpstr>Calibri Light</vt:lpstr>
      <vt:lpstr>HP001 5 hàng</vt:lpstr>
      <vt:lpstr>iCiel Cadena</vt:lpstr>
      <vt:lpstr>iCiel Crocante</vt:lpstr>
      <vt:lpstr>SVN-Gretoon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LATOP_ASUS</cp:lastModifiedBy>
  <cp:revision>56</cp:revision>
  <dcterms:created xsi:type="dcterms:W3CDTF">2021-05-31T08:31:14Z</dcterms:created>
  <dcterms:modified xsi:type="dcterms:W3CDTF">2021-09-08T08:26:16Z</dcterms:modified>
</cp:coreProperties>
</file>