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1" r:id="rId3"/>
    <p:sldId id="284" r:id="rId4"/>
    <p:sldId id="290" r:id="rId5"/>
    <p:sldId id="286" r:id="rId6"/>
    <p:sldId id="288" r:id="rId7"/>
    <p:sldId id="275" r:id="rId8"/>
    <p:sldId id="289" r:id="rId9"/>
    <p:sldId id="292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55" autoAdjust="0"/>
  </p:normalViewPr>
  <p:slideViewPr>
    <p:cSldViewPr>
      <p:cViewPr varScale="1">
        <p:scale>
          <a:sx n="72" d="100"/>
          <a:sy n="72" d="100"/>
        </p:scale>
        <p:origin x="1048" y="56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17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21540" y="2152115"/>
            <a:ext cx="6965260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6335" y="2109520"/>
            <a:ext cx="992332" cy="9923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83896"/>
            <a:ext cx="716280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LỚN 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0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7725" y="2289089"/>
            <a:ext cx="645841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HÔM QUA ĐÂU RỒI?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00" y1="14630" x2="33500" y2="15000"/>
                        <a14:foregroundMark x1="79000" y1="24815" x2="82900" y2="31852"/>
                        <a14:foregroundMark x1="15600" y1="33889" x2="18300" y2="28519"/>
                        <a14:foregroundMark x1="21000" y1="24537" x2="24700" y2="21759"/>
                        <a14:foregroundMark x1="26800" y1="18889" x2="32600" y2="16389"/>
                        <a14:foregroundMark x1="22000" y1="68889" x2="25900" y2="72500"/>
                        <a14:foregroundMark x1="86600" y1="42593" x2="86600" y2="46852"/>
                        <a14:foregroundMark x1="87800" y1="43426" x2="87500" y2="48796"/>
                        <a14:foregroundMark x1="13100" y1="40926" x2="13400" y2="49630"/>
                        <a14:foregroundMark x1="46600" y1="11852" x2="52100" y2="11852"/>
                        <a14:foregroundMark x1="28700" y1="74815" x2="36000" y2="78981"/>
                        <a14:foregroundMark x1="37800" y1="79259" x2="44800" y2="8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28950"/>
            <a:ext cx="1632939" cy="1763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0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9" y="3432298"/>
            <a:ext cx="932806" cy="9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82181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1C15BB5-2540-473E-A6EF-496CB2B7B341}"/>
              </a:ext>
            </a:extLst>
          </p:cNvPr>
          <p:cNvSpPr txBox="1"/>
          <p:nvPr/>
        </p:nvSpPr>
        <p:spPr>
          <a:xfrm>
            <a:off x="609600" y="205740"/>
            <a:ext cx="7650480" cy="1910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 dirty="0" err="1">
                <a:latin typeface="HP001 5 hàng" panose="020B0603050302020204" pitchFamily="34" charset="0"/>
              </a:rPr>
              <a:t>Thứ</a:t>
            </a:r>
            <a:r>
              <a:rPr lang="vi-VN" sz="2700" b="1" dirty="0">
                <a:latin typeface="HP001 5 hàng" panose="020B0603050302020204" pitchFamily="34" charset="0"/>
              </a:rPr>
              <a:t> năm , </a:t>
            </a:r>
            <a:r>
              <a:rPr lang="vi-VN" sz="2700" b="1" dirty="0" err="1">
                <a:latin typeface="HP001 5 hàng" panose="020B0603050302020204" pitchFamily="34" charset="0"/>
              </a:rPr>
              <a:t>ngày</a:t>
            </a:r>
            <a:r>
              <a:rPr lang="vi-VN" sz="2700" b="1">
                <a:latin typeface="HP001 5 hàng" panose="020B0603050302020204" pitchFamily="34" charset="0"/>
              </a:rPr>
              <a:t> 9 </a:t>
            </a:r>
            <a:r>
              <a:rPr lang="vi-VN" sz="2700" b="1" dirty="0" err="1">
                <a:latin typeface="HP001 5 hàng" panose="020B0603050302020204" pitchFamily="34" charset="0"/>
              </a:rPr>
              <a:t>tháng</a:t>
            </a:r>
            <a:r>
              <a:rPr lang="vi-VN" sz="2700" b="1" dirty="0">
                <a:latin typeface="HP001 5 hàng" panose="020B0603050302020204" pitchFamily="34" charset="0"/>
              </a:rPr>
              <a:t> 9 năm 2021</a:t>
            </a:r>
          </a:p>
          <a:p>
            <a:pPr algn="ctr">
              <a:lnSpc>
                <a:spcPct val="150000"/>
              </a:lnSpc>
            </a:pPr>
            <a:r>
              <a:rPr lang="en-US" sz="2700" b="1" dirty="0" err="1">
                <a:latin typeface="HP001 5 hàng" panose="020B0603050302020204" pitchFamily="34" charset="0"/>
              </a:rPr>
              <a:t>Tiếng</a:t>
            </a:r>
            <a:r>
              <a:rPr lang="en-US" sz="2700" b="1" dirty="0"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latin typeface="HP001 5 hàng" panose="020B0603050302020204" pitchFamily="34" charset="0"/>
              </a:rPr>
              <a:t>Việt</a:t>
            </a:r>
            <a:endParaRPr lang="en-US" sz="27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700" b="1" dirty="0" err="1">
                <a:latin typeface="HP001 5 hàng" panose="020B0603050302020204" pitchFamily="34" charset="0"/>
              </a:rPr>
              <a:t>Từ</a:t>
            </a:r>
            <a:r>
              <a:rPr lang="en-US" sz="2700" b="1" dirty="0"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latin typeface="HP001 5 hàng" panose="020B0603050302020204" pitchFamily="34" charset="0"/>
              </a:rPr>
              <a:t>chỉ</a:t>
            </a:r>
            <a:r>
              <a:rPr lang="en-US" sz="2700" b="1" dirty="0"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latin typeface="HP001 5 hàng" panose="020B0603050302020204" pitchFamily="34" charset="0"/>
              </a:rPr>
              <a:t>sự</a:t>
            </a:r>
            <a:r>
              <a:rPr lang="en-US" sz="2700" b="1" dirty="0"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latin typeface="HP001 5 hàng" panose="020B0603050302020204" pitchFamily="34" charset="0"/>
              </a:rPr>
              <a:t>vật</a:t>
            </a:r>
            <a:r>
              <a:rPr lang="en-US" sz="2700" b="1" dirty="0">
                <a:latin typeface="HP001 5 hàng" panose="020B0603050302020204" pitchFamily="34" charset="0"/>
              </a:rPr>
              <a:t>, </a:t>
            </a:r>
            <a:r>
              <a:rPr lang="en-US" sz="2700" b="1" dirty="0" err="1">
                <a:latin typeface="HP001 5 hàng" panose="020B0603050302020204" pitchFamily="34" charset="0"/>
              </a:rPr>
              <a:t>hoạt</a:t>
            </a:r>
            <a:r>
              <a:rPr lang="en-US" sz="2700" b="1" dirty="0"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latin typeface="HP001 5 hàng" panose="020B0603050302020204" pitchFamily="34" charset="0"/>
              </a:rPr>
              <a:t>động</a:t>
            </a:r>
            <a:r>
              <a:rPr lang="en-US" sz="2700" b="1" dirty="0">
                <a:latin typeface="HP001 5 hàng" panose="020B0603050302020204" pitchFamily="34" charset="0"/>
              </a:rPr>
              <a:t>. </a:t>
            </a:r>
            <a:r>
              <a:rPr lang="en-US" sz="2700" b="1" dirty="0" err="1">
                <a:latin typeface="HP001 5 hàng" panose="020B0603050302020204" pitchFamily="34" charset="0"/>
              </a:rPr>
              <a:t>Câu</a:t>
            </a:r>
            <a:r>
              <a:rPr lang="en-US" sz="2700" b="1" dirty="0"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latin typeface="HP001 5 hàng" panose="020B0603050302020204" pitchFamily="34" charset="0"/>
              </a:rPr>
              <a:t>giới</a:t>
            </a:r>
            <a:r>
              <a:rPr lang="en-US" sz="2700" b="1" dirty="0"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latin typeface="HP001 5 hàng" panose="020B0603050302020204" pitchFamily="34" charset="0"/>
              </a:rPr>
              <a:t>thiệu</a:t>
            </a:r>
            <a:r>
              <a:rPr lang="en-US" sz="2700" b="1" dirty="0">
                <a:latin typeface="HP001 5 hàng" panose="020B0603050302020204" pitchFamily="34" charset="0"/>
              </a:rPr>
              <a:t> ( </a:t>
            </a:r>
            <a:r>
              <a:rPr lang="en-US" sz="2700" b="1" dirty="0" err="1">
                <a:latin typeface="HP001 5 hàng" panose="020B0603050302020204" pitchFamily="34" charset="0"/>
              </a:rPr>
              <a:t>Tiết</a:t>
            </a:r>
            <a:r>
              <a:rPr lang="en-US" sz="2700" b="1" dirty="0">
                <a:latin typeface="HP001 5 hàng" panose="020B0603050302020204" pitchFamily="34" charset="0"/>
              </a:rPr>
              <a:t> 8)</a:t>
            </a:r>
            <a:endParaRPr lang="vi-VN" sz="2700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0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999101" y="950362"/>
            <a:ext cx="313637" cy="20692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494003" y="683815"/>
            <a:ext cx="4659397" cy="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Tìm</a:t>
            </a:r>
            <a:r>
              <a:rPr lang="en-US" altLang="zh-CN" sz="2800" b="1" dirty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2800" b="1" dirty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2800" b="1" dirty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sự</a:t>
            </a:r>
            <a:r>
              <a:rPr lang="en-US" altLang="zh-CN" sz="2800" b="1" dirty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2800" b="1" dirty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b="1" dirty="0" err="1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92D05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999101" y="1848203"/>
            <a:ext cx="313637" cy="20692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494003" y="2276782"/>
            <a:ext cx="5323474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Tạo</a:t>
            </a:r>
            <a:r>
              <a:rPr lang="en-US" altLang="zh-CN" sz="2800" b="1" dirty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FFC00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21" name="组合 763"/>
          <p:cNvGrpSpPr/>
          <p:nvPr/>
        </p:nvGrpSpPr>
        <p:grpSpPr>
          <a:xfrm>
            <a:off x="2999101" y="2790937"/>
            <a:ext cx="313637" cy="20692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2966903" y="3733670"/>
            <a:ext cx="313637" cy="20692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3461805" y="3598994"/>
            <a:ext cx="5355672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2800" b="1" dirty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F7898C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79" y="787141"/>
            <a:ext cx="911736" cy="6951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-2415540" y="1848203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91" y="2139791"/>
            <a:ext cx="911736" cy="6951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43" y="3486150"/>
            <a:ext cx="911736" cy="695113"/>
          </a:xfrm>
          <a:prstGeom prst="rect">
            <a:avLst/>
          </a:prstGeom>
        </p:spPr>
      </p:pic>
      <p:pic>
        <p:nvPicPr>
          <p:cNvPr id="36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1905000" y="319561"/>
            <a:ext cx="5448300" cy="46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0" y="953224"/>
            <a:ext cx="927367" cy="78319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066800" y="1123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52600" y="1213247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38200" y="1885950"/>
            <a:ext cx="7391400" cy="203127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395357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581400" y="1733550"/>
            <a:ext cx="1524000" cy="1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04800" y="289208"/>
            <a:ext cx="1931756" cy="529942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Luyện</a:t>
              </a:r>
              <a:r>
                <a:rPr lang="en-US" sz="24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tập</a:t>
              </a:r>
              <a:endParaRPr lang="en-US" sz="2400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5715000" y="1295400"/>
            <a:ext cx="3200400" cy="895350"/>
          </a:xfrm>
          <a:prstGeom prst="wedgeRoundRectCallout">
            <a:avLst>
              <a:gd name="adj1" fmla="val -3047"/>
              <a:gd name="adj2" fmla="val 799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3013267"/>
            <a:ext cx="3810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3">
            <a:extLst>
              <a:ext uri="{FF2B5EF4-FFF2-40B4-BE49-F238E27FC236}">
                <a16:creationId xmlns:a16="http://schemas.microsoft.com/office/drawing/2014/main" id="{AF0A5502-3EA7-4C7E-A1AB-C889E4F299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968" y="-857250"/>
            <a:ext cx="8496063" cy="4742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93665"/>
              </p:ext>
            </p:extLst>
          </p:nvPr>
        </p:nvGraphicFramePr>
        <p:xfrm>
          <a:off x="914400" y="1272125"/>
          <a:ext cx="7162802" cy="2315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86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sĩ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quần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áo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mũ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 </a:t>
                      </a:r>
                    </a:p>
                    <a:p>
                      <a:pPr algn="l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chải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8134" y="508505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799" y="597802"/>
            <a:ext cx="7571445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" name="Bạn Hà"/>
          <p:cNvSpPr/>
          <p:nvPr/>
        </p:nvSpPr>
        <p:spPr>
          <a:xfrm>
            <a:off x="769434" y="2219092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Bố em"/>
          <p:cNvSpPr/>
          <p:nvPr/>
        </p:nvSpPr>
        <p:spPr>
          <a:xfrm>
            <a:off x="788484" y="30289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rường em"/>
          <p:cNvSpPr/>
          <p:nvPr/>
        </p:nvSpPr>
        <p:spPr>
          <a:xfrm>
            <a:off x="762000" y="38671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84085" y="2219092"/>
            <a:ext cx="4837616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684085" y="3867151"/>
            <a:ext cx="4837616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641038" y="3028950"/>
            <a:ext cx="5274362" cy="594956"/>
            <a:chOff x="3641038" y="3028950"/>
            <a:chExt cx="4880663" cy="594956"/>
          </a:xfrm>
        </p:grpSpPr>
        <p:sp>
          <p:nvSpPr>
            <p:cNvPr id="33" name="Rounded Rectangle 32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1038" y="3100686"/>
              <a:ext cx="4746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0" name="Straight Connector 9"/>
          <p:cNvCxnSpPr>
            <a:stCxn id="2" idx="3"/>
            <a:endCxn id="42" idx="1"/>
          </p:cNvCxnSpPr>
          <p:nvPr/>
        </p:nvCxnSpPr>
        <p:spPr>
          <a:xfrm>
            <a:off x="2845884" y="2485792"/>
            <a:ext cx="838201" cy="16480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3"/>
            <a:endCxn id="32" idx="1"/>
          </p:cNvCxnSpPr>
          <p:nvPr/>
        </p:nvCxnSpPr>
        <p:spPr>
          <a:xfrm flipV="1">
            <a:off x="2864934" y="2485792"/>
            <a:ext cx="819151" cy="8098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3"/>
            <a:endCxn id="3" idx="1"/>
          </p:cNvCxnSpPr>
          <p:nvPr/>
        </p:nvCxnSpPr>
        <p:spPr>
          <a:xfrm flipV="1">
            <a:off x="2838450" y="3362296"/>
            <a:ext cx="802588" cy="77155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74284" y="158115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51370" y="158115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28797" y="1013276"/>
            <a:ext cx="1081003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52800" y="985152"/>
            <a:ext cx="64008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62997" y="1048851"/>
            <a:ext cx="54864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38800" y="1047750"/>
            <a:ext cx="64008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7399" y="1438726"/>
            <a:ext cx="118872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" grpId="0" animBg="1"/>
      <p:bldP spid="21" grpId="0" animBg="1"/>
      <p:bldP spid="22" grpId="0" animBg="1"/>
      <p:bldP spid="32" grpId="0" animBg="1"/>
      <p:bldP spid="42" grpId="0" animBg="1"/>
      <p:bldP spid="1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07" b="93056" l="11571" r="84143">
                        <a14:foregroundMark x1="32429" y1="53796" x2="35143" y2="49352"/>
                        <a14:foregroundMark x1="35143" y1="49167" x2="35143" y2="49167"/>
                        <a14:foregroundMark x1="39714" y1="44722" x2="53000" y2="42500"/>
                        <a14:foregroundMark x1="41571" y1="40741" x2="46143" y2="43426"/>
                        <a14:foregroundMark x1="54571" y1="41759" x2="48429" y2="48611"/>
                        <a14:foregroundMark x1="55286" y1="47685" x2="58429" y2="46944"/>
                        <a14:foregroundMark x1="39714" y1="80278" x2="39000" y2="88611"/>
                        <a14:foregroundMark x1="59857" y1="80000" x2="65571" y2="87870"/>
                        <a14:foregroundMark x1="31286" y1="91389" x2="44286" y2="87130"/>
                        <a14:foregroundMark x1="44714" y1="87130" x2="45857" y2="86204"/>
                        <a14:foregroundMark x1="45857" y1="86204" x2="45857" y2="86204"/>
                        <a14:foregroundMark x1="46143" y1="85648" x2="46143" y2="85648"/>
                        <a14:foregroundMark x1="37857" y1="91574" x2="47000" y2="86944"/>
                        <a14:foregroundMark x1="47000" y1="86944" x2="47000" y2="86944"/>
                        <a14:foregroundMark x1="57286" y1="85926" x2="61857" y2="84907"/>
                        <a14:foregroundMark x1="64857" y1="81019" x2="71000" y2="84167"/>
                        <a14:foregroundMark x1="42429" y1="81204" x2="45857" y2="84722"/>
                        <a14:foregroundMark x1="42714" y1="40741" x2="53000" y2="41759"/>
                        <a14:foregroundMark x1="66000" y1="47685" x2="67857" y2="54815"/>
                        <a14:foregroundMark x1="67286" y1="90093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backgroundMark x1="72429" y1="40463" x2="74000" y2="50093"/>
                        <a14:backgroundMark x1="67571" y1="47685" x2="740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97802"/>
            <a:ext cx="3039261" cy="47933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134" y="361950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799" y="451247"/>
            <a:ext cx="757144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19200" y="907545"/>
            <a:ext cx="2705100" cy="53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150414" y="1059418"/>
            <a:ext cx="4069786" cy="978932"/>
            <a:chOff x="5150414" y="1059418"/>
            <a:chExt cx="3475130" cy="978932"/>
          </a:xfrm>
        </p:grpSpPr>
        <p:sp>
          <p:nvSpPr>
            <p:cNvPr id="17" name="Oval Callout 16"/>
            <p:cNvSpPr/>
            <p:nvPr/>
          </p:nvSpPr>
          <p:spPr>
            <a:xfrm>
              <a:off x="5150414" y="1059418"/>
              <a:ext cx="3307786" cy="978932"/>
            </a:xfrm>
            <a:prstGeom prst="wedgeEllipseCallout">
              <a:avLst>
                <a:gd name="adj1" fmla="val -47826"/>
                <a:gd name="adj2" fmla="val 4866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0414" y="1268651"/>
              <a:ext cx="3475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2.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63" b="97878" l="750" r="90000">
                        <a14:foregroundMark x1="14375" y1="45194" x2="32000" y2="80275"/>
                        <a14:foregroundMark x1="40375" y1="89638" x2="40125" y2="9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139922"/>
            <a:ext cx="5257800" cy="5264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" t="-2494" r="11420" b="60109"/>
          <a:stretch/>
        </p:blipFill>
        <p:spPr>
          <a:xfrm>
            <a:off x="3302000" y="1054100"/>
            <a:ext cx="1896930" cy="1495038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32392" r="15028" b="47058"/>
          <a:stretch/>
        </p:blipFill>
        <p:spPr>
          <a:xfrm rot="21323467">
            <a:off x="4757160" y="2286355"/>
            <a:ext cx="721876" cy="867394"/>
          </a:xfrm>
          <a:prstGeom prst="teardrop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3991168" y="2888994"/>
            <a:ext cx="1000350" cy="978156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899F2F-E10C-4977-A106-15F70E9BF460}"/>
              </a:ext>
            </a:extLst>
          </p:cNvPr>
          <p:cNvSpPr txBox="1"/>
          <p:nvPr/>
        </p:nvSpPr>
        <p:spPr>
          <a:xfrm>
            <a:off x="152400" y="51435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P001 5 hàng" panose="020B0603050302020204" pitchFamily="34" charset="0"/>
              </a:rPr>
              <a:t>(4 ô) </a:t>
            </a:r>
            <a:r>
              <a:rPr lang="en-US" sz="3600" b="1" dirty="0" err="1">
                <a:latin typeface="HP001 5 hàng" panose="020B0603050302020204" pitchFamily="34" charset="0"/>
              </a:rPr>
              <a:t>Bài</a:t>
            </a:r>
            <a:r>
              <a:rPr lang="en-US" sz="3600" b="1" dirty="0">
                <a:latin typeface="HP001 5 hàng" panose="020B0603050302020204" pitchFamily="34" charset="0"/>
              </a:rPr>
              <a:t> 3 :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latin typeface="HP001 5 hàng" panose="020B0603050302020204" pitchFamily="34" charset="0"/>
              </a:rPr>
              <a:t>( 1 ô ) </a:t>
            </a:r>
            <a:r>
              <a:rPr lang="en-US" sz="3600" b="1" dirty="0" err="1">
                <a:latin typeface="HP001 5 hàng" panose="020B0603050302020204" pitchFamily="34" charset="0"/>
              </a:rPr>
              <a:t>Em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là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học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sinh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lớp</a:t>
            </a:r>
            <a:r>
              <a:rPr lang="en-US" sz="3600" b="1" dirty="0">
                <a:latin typeface="HP001 5 hàng" panose="020B0603050302020204" pitchFamily="34" charset="0"/>
              </a:rPr>
              <a:t> 2D.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latin typeface="HP001 5 hàng" panose="020B0603050302020204" pitchFamily="34" charset="0"/>
              </a:rPr>
              <a:t>    </a:t>
            </a:r>
            <a:r>
              <a:rPr lang="en-US" sz="3600" b="1" dirty="0" err="1">
                <a:latin typeface="HP001 5 hàng" panose="020B0603050302020204" pitchFamily="34" charset="0"/>
              </a:rPr>
              <a:t>Mẹ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em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là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giáo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viên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latin typeface="HP001 5 hàng" panose="020B0603050302020204" pitchFamily="34" charset="0"/>
              </a:rPr>
              <a:t>    </a:t>
            </a:r>
            <a:r>
              <a:rPr lang="en-US" sz="3600" b="1" dirty="0" err="1">
                <a:latin typeface="HP001 5 hàng" panose="020B0603050302020204" pitchFamily="34" charset="0"/>
              </a:rPr>
              <a:t>Bố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em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là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bộ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đội</a:t>
            </a:r>
            <a:r>
              <a:rPr lang="en-US" sz="3600" b="1" dirty="0">
                <a:latin typeface="HP001 5 hàng" panose="020B0603050302020204" pitchFamily="34" charset="0"/>
              </a:rPr>
              <a:t>.</a:t>
            </a:r>
          </a:p>
          <a:p>
            <a:r>
              <a:rPr lang="en-US" sz="3600" b="1" dirty="0">
                <a:latin typeface="HP001 5 hàng" panose="020B0603050302020204" pitchFamily="34" charset="0"/>
              </a:rPr>
              <a:t>    </a:t>
            </a:r>
          </a:p>
          <a:p>
            <a:endParaRPr lang="vi-VN" sz="3600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87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278</Words>
  <Application>Microsoft Office PowerPoint</Application>
  <PresentationFormat>Trình chiếu Trên màn hình (16:9)</PresentationFormat>
  <Paragraphs>57</Paragraphs>
  <Slides>10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HP001 5 hàng</vt:lpstr>
      <vt:lpstr>iCiel Cadena</vt:lpstr>
      <vt:lpstr>iCiel Crocante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LATOP_ASUS</cp:lastModifiedBy>
  <cp:revision>293</cp:revision>
  <dcterms:created xsi:type="dcterms:W3CDTF">2020-12-08T15:48:47Z</dcterms:created>
  <dcterms:modified xsi:type="dcterms:W3CDTF">2021-09-09T09:07:30Z</dcterms:modified>
</cp:coreProperties>
</file>