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4"/>
  </p:notesMasterIdLst>
  <p:sldIdLst>
    <p:sldId id="256" r:id="rId3"/>
    <p:sldId id="288" r:id="rId4"/>
    <p:sldId id="257" r:id="rId5"/>
    <p:sldId id="271" r:id="rId6"/>
    <p:sldId id="260" r:id="rId7"/>
    <p:sldId id="290" r:id="rId8"/>
    <p:sldId id="272" r:id="rId9"/>
    <p:sldId id="273" r:id="rId10"/>
    <p:sldId id="266" r:id="rId11"/>
    <p:sldId id="270"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59" d="100"/>
          <a:sy n="59" d="100"/>
        </p:scale>
        <p:origin x="1076" y="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9/10/2021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9/10/2021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9/10/2021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9/10/2021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249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9/10/2021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1826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9/10/2021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9/10/2021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9/10/2021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9/10/2021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9/10/2021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9/10/2021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9/10/2021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9/10/2021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9/10/2021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497843" y="3202559"/>
            <a:ext cx="3196314"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1</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1C15BB5-2540-473E-A6EF-496CB2B7B341}"/>
              </a:ext>
            </a:extLst>
          </p:cNvPr>
          <p:cNvSpPr txBox="1"/>
          <p:nvPr/>
        </p:nvSpPr>
        <p:spPr>
          <a:xfrm>
            <a:off x="518160" y="254000"/>
            <a:ext cx="10617200" cy="1642757"/>
          </a:xfrm>
          <a:prstGeom prst="rect">
            <a:avLst/>
          </a:prstGeom>
          <a:noFill/>
        </p:spPr>
        <p:txBody>
          <a:bodyPr wrap="square" rtlCol="0">
            <a:spAutoFit/>
          </a:bodyPr>
          <a:lstStyle/>
          <a:p>
            <a:pPr algn="ctr">
              <a:lnSpc>
                <a:spcPct val="150000"/>
              </a:lnSpc>
            </a:pPr>
            <a:r>
              <a:rPr lang="vi-VN" sz="3600" b="1" dirty="0">
                <a:latin typeface="HP001 5 hàng" panose="020B0603050302020204" pitchFamily="34" charset="0"/>
              </a:rPr>
              <a:t>	</a:t>
            </a:r>
            <a:r>
              <a:rPr lang="vi-VN" sz="3600" b="1" dirty="0" err="1">
                <a:latin typeface="HP001 5 hàng" panose="020B0603050302020204" pitchFamily="34" charset="0"/>
              </a:rPr>
              <a:t>Tiếng</a:t>
            </a:r>
            <a:r>
              <a:rPr lang="vi-VN" sz="3600" b="1" dirty="0">
                <a:latin typeface="HP001 5 hàng" panose="020B0603050302020204" pitchFamily="34" charset="0"/>
              </a:rPr>
              <a:t> </a:t>
            </a:r>
            <a:r>
              <a:rPr lang="vi-VN" sz="3600" b="1" dirty="0" err="1">
                <a:latin typeface="HP001 5 hàng" panose="020B0603050302020204" pitchFamily="34" charset="0"/>
              </a:rPr>
              <a:t>Việt</a:t>
            </a:r>
            <a:endParaRPr lang="vi-VN" sz="3600" b="1" dirty="0">
              <a:latin typeface="HP001 5 hàng" panose="020B0603050302020204" pitchFamily="34" charset="0"/>
            </a:endParaRPr>
          </a:p>
          <a:p>
            <a:pPr algn="ctr">
              <a:lnSpc>
                <a:spcPct val="150000"/>
              </a:lnSpc>
            </a:pPr>
            <a:r>
              <a:rPr lang="en-US" sz="3400" b="1">
                <a:latin typeface="HP001 5 hàng" panose="020B0603050302020204" pitchFamily="34" charset="0"/>
              </a:rPr>
              <a:t>      Đọc</a:t>
            </a:r>
            <a:r>
              <a:rPr lang="en-US" sz="3400" b="1" dirty="0">
                <a:latin typeface="HP001 5 hàng" panose="020B0603050302020204" pitchFamily="34" charset="0"/>
              </a:rPr>
              <a:t> </a:t>
            </a:r>
            <a:r>
              <a:rPr lang="en-US" sz="3400" b="1" dirty="0" err="1">
                <a:latin typeface="HP001 5 hàng" panose="020B0603050302020204" pitchFamily="34" charset="0"/>
              </a:rPr>
              <a:t>mở</a:t>
            </a:r>
            <a:r>
              <a:rPr lang="en-US" sz="3400" b="1" dirty="0">
                <a:latin typeface="HP001 5 hàng" panose="020B0603050302020204" pitchFamily="34" charset="0"/>
              </a:rPr>
              <a:t> </a:t>
            </a:r>
            <a:r>
              <a:rPr lang="en-US" sz="3400" b="1" dirty="0" err="1">
                <a:latin typeface="HP001 5 hàng" panose="020B0603050302020204" pitchFamily="34" charset="0"/>
              </a:rPr>
              <a:t>rộng</a:t>
            </a:r>
            <a:r>
              <a:rPr lang="en-US" sz="3400" b="1" dirty="0">
                <a:latin typeface="HP001 5 hàng" panose="020B0603050302020204" pitchFamily="34" charset="0"/>
              </a:rPr>
              <a:t> ( </a:t>
            </a:r>
            <a:r>
              <a:rPr lang="en-US" sz="3400" b="1" dirty="0" err="1">
                <a:latin typeface="HP001 5 hàng" panose="020B0603050302020204" pitchFamily="34" charset="0"/>
              </a:rPr>
              <a:t>Tiết</a:t>
            </a:r>
            <a:r>
              <a:rPr lang="en-US" sz="3400" b="1" dirty="0">
                <a:latin typeface="HP001 5 hàng" panose="020B0603050302020204" pitchFamily="34" charset="0"/>
              </a:rPr>
              <a:t> 10) </a:t>
            </a:r>
            <a:endParaRPr lang="vi-VN" sz="3400" dirty="0">
              <a:latin typeface="HP001 5 hàng" panose="020B0603050302020204" pitchFamily="34" charset="0"/>
            </a:endParaRPr>
          </a:p>
        </p:txBody>
      </p:sp>
    </p:spTree>
    <p:extLst>
      <p:ext uri="{BB962C8B-B14F-4D97-AF65-F5344CB8AC3E}">
        <p14:creationId xmlns:p14="http://schemas.microsoft.com/office/powerpoint/2010/main" val="2547117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1C15BB5-2540-473E-A6EF-496CB2B7B341}"/>
              </a:ext>
            </a:extLst>
          </p:cNvPr>
          <p:cNvSpPr txBox="1"/>
          <p:nvPr/>
        </p:nvSpPr>
        <p:spPr>
          <a:xfrm>
            <a:off x="518160" y="254000"/>
            <a:ext cx="10617200" cy="2473754"/>
          </a:xfrm>
          <a:prstGeom prst="rect">
            <a:avLst/>
          </a:prstGeom>
          <a:noFill/>
        </p:spPr>
        <p:txBody>
          <a:bodyPr wrap="square" rtlCol="0">
            <a:spAutoFit/>
          </a:bodyPr>
          <a:lstStyle/>
          <a:p>
            <a:pPr algn="ctr">
              <a:lnSpc>
                <a:spcPct val="150000"/>
              </a:lnSpc>
            </a:pPr>
            <a:r>
              <a:rPr lang="vi-VN" sz="3600" b="1" dirty="0" err="1">
                <a:latin typeface="HP001 5 hàng" panose="020B0603050302020204" pitchFamily="34" charset="0"/>
              </a:rPr>
              <a:t>Thứ</a:t>
            </a:r>
            <a:r>
              <a:rPr lang="vi-VN" sz="3600" b="1" dirty="0">
                <a:latin typeface="HP001 5 hàng" panose="020B0603050302020204" pitchFamily="34" charset="0"/>
              </a:rPr>
              <a:t> </a:t>
            </a:r>
            <a:r>
              <a:rPr lang="en-US" sz="3600" b="1" dirty="0">
                <a:latin typeface="HP001 5 hàng" panose="020B0603050302020204" pitchFamily="34" charset="0"/>
              </a:rPr>
              <a:t>s</a:t>
            </a:r>
            <a:r>
              <a:rPr lang="vi-VN" sz="3600" b="1" dirty="0" err="1">
                <a:latin typeface="HP001 5 hàng" panose="020B0603050302020204" pitchFamily="34" charset="0"/>
              </a:rPr>
              <a:t>áu</a:t>
            </a:r>
            <a:r>
              <a:rPr lang="vi-VN" sz="3600" b="1" dirty="0">
                <a:latin typeface="HP001 5 hàng" panose="020B0603050302020204" pitchFamily="34" charset="0"/>
              </a:rPr>
              <a:t> </a:t>
            </a:r>
            <a:r>
              <a:rPr lang="vi-VN" sz="3600" b="1" dirty="0" err="1">
                <a:latin typeface="HP001 5 hàng" panose="020B0603050302020204" pitchFamily="34" charset="0"/>
              </a:rPr>
              <a:t>ngày</a:t>
            </a:r>
            <a:r>
              <a:rPr lang="vi-VN" sz="3600" b="1" dirty="0">
                <a:latin typeface="HP001 5 hàng" panose="020B0603050302020204" pitchFamily="34" charset="0"/>
              </a:rPr>
              <a:t> </a:t>
            </a:r>
            <a:r>
              <a:rPr lang="en-US" sz="3600" b="1" dirty="0">
                <a:latin typeface="HP001 5 hàng" panose="020B0603050302020204" pitchFamily="34" charset="0"/>
              </a:rPr>
              <a:t>10</a:t>
            </a:r>
            <a:r>
              <a:rPr lang="vi-VN" sz="3600" b="1" dirty="0">
                <a:latin typeface="HP001 5 hàng" panose="020B0603050302020204" pitchFamily="34" charset="0"/>
              </a:rPr>
              <a:t> </a:t>
            </a:r>
            <a:r>
              <a:rPr lang="vi-VN" sz="3600" b="1" dirty="0" err="1">
                <a:latin typeface="HP001 5 hàng" panose="020B0603050302020204" pitchFamily="34" charset="0"/>
              </a:rPr>
              <a:t>tháng</a:t>
            </a:r>
            <a:r>
              <a:rPr lang="vi-VN" sz="3600" b="1" dirty="0">
                <a:latin typeface="HP001 5 hàng" panose="020B0603050302020204" pitchFamily="34" charset="0"/>
              </a:rPr>
              <a:t> 9 năm 2021</a:t>
            </a:r>
          </a:p>
          <a:p>
            <a:pPr algn="ctr">
              <a:lnSpc>
                <a:spcPct val="150000"/>
              </a:lnSpc>
            </a:pPr>
            <a:r>
              <a:rPr lang="vi-VN" sz="3600" b="1" dirty="0">
                <a:latin typeface="HP001 5 hàng" panose="020B0603050302020204" pitchFamily="34" charset="0"/>
              </a:rPr>
              <a:t>	</a:t>
            </a:r>
            <a:r>
              <a:rPr lang="vi-VN" sz="3600" b="1" dirty="0" err="1">
                <a:latin typeface="HP001 5 hàng" panose="020B0603050302020204" pitchFamily="34" charset="0"/>
              </a:rPr>
              <a:t>Tiếng</a:t>
            </a:r>
            <a:r>
              <a:rPr lang="vi-VN" sz="3600" b="1" dirty="0">
                <a:latin typeface="HP001 5 hàng" panose="020B0603050302020204" pitchFamily="34" charset="0"/>
              </a:rPr>
              <a:t> </a:t>
            </a:r>
            <a:r>
              <a:rPr lang="vi-VN" sz="3600" b="1" dirty="0" err="1">
                <a:latin typeface="HP001 5 hàng" panose="020B0603050302020204" pitchFamily="34" charset="0"/>
              </a:rPr>
              <a:t>Việt</a:t>
            </a:r>
            <a:endParaRPr lang="vi-VN" sz="3600" b="1" dirty="0">
              <a:latin typeface="HP001 5 hàng" panose="020B0603050302020204" pitchFamily="34" charset="0"/>
            </a:endParaRPr>
          </a:p>
          <a:p>
            <a:pPr algn="ctr">
              <a:lnSpc>
                <a:spcPct val="150000"/>
              </a:lnSpc>
            </a:pPr>
            <a:r>
              <a:rPr lang="vi-VN" sz="3400" b="1" dirty="0" err="1">
                <a:latin typeface="HP001 5 hàng" panose="020B0603050302020204" pitchFamily="34" charset="0"/>
              </a:rPr>
              <a:t>Viết</a:t>
            </a:r>
            <a:r>
              <a:rPr lang="vi-VN" sz="3400" b="1" dirty="0">
                <a:latin typeface="HP001 5 hàng" panose="020B0603050302020204" pitchFamily="34" charset="0"/>
              </a:rPr>
              <a:t> </a:t>
            </a:r>
            <a:r>
              <a:rPr lang="vi-VN" sz="3400" b="1" dirty="0" err="1">
                <a:latin typeface="HP001 5 hàng" panose="020B0603050302020204" pitchFamily="34" charset="0"/>
              </a:rPr>
              <a:t>đoạn</a:t>
            </a:r>
            <a:r>
              <a:rPr lang="vi-VN" sz="3400" b="1" dirty="0">
                <a:latin typeface="HP001 5 hàng" panose="020B0603050302020204" pitchFamily="34" charset="0"/>
              </a:rPr>
              <a:t> văn </a:t>
            </a:r>
            <a:r>
              <a:rPr lang="en-US" sz="3400" b="1" dirty="0" err="1">
                <a:latin typeface="HP001 5 hàng" panose="020B0603050302020204" pitchFamily="34" charset="0"/>
              </a:rPr>
              <a:t>giới</a:t>
            </a:r>
            <a:r>
              <a:rPr lang="en-US" sz="3400" b="1" dirty="0">
                <a:latin typeface="HP001 5 hàng" panose="020B0603050302020204" pitchFamily="34" charset="0"/>
              </a:rPr>
              <a:t> </a:t>
            </a:r>
            <a:r>
              <a:rPr lang="en-US" sz="3400" b="1" dirty="0" err="1">
                <a:latin typeface="HP001 5 hàng" panose="020B0603050302020204" pitchFamily="34" charset="0"/>
              </a:rPr>
              <a:t>thiệu</a:t>
            </a:r>
            <a:r>
              <a:rPr lang="en-US" sz="3400" b="1" dirty="0">
                <a:latin typeface="HP001 5 hàng" panose="020B0603050302020204" pitchFamily="34" charset="0"/>
              </a:rPr>
              <a:t> </a:t>
            </a:r>
            <a:r>
              <a:rPr lang="en-US" sz="3400" b="1" dirty="0" err="1">
                <a:latin typeface="HP001 5 hàng" panose="020B0603050302020204" pitchFamily="34" charset="0"/>
              </a:rPr>
              <a:t>bản</a:t>
            </a:r>
            <a:r>
              <a:rPr lang="en-US" sz="3400" b="1" dirty="0">
                <a:latin typeface="HP001 5 hàng" panose="020B0603050302020204" pitchFamily="34" charset="0"/>
              </a:rPr>
              <a:t> </a:t>
            </a:r>
            <a:r>
              <a:rPr lang="en-US" sz="3400" b="1" dirty="0" err="1">
                <a:latin typeface="HP001 5 hàng" panose="020B0603050302020204" pitchFamily="34" charset="0"/>
              </a:rPr>
              <a:t>thân</a:t>
            </a:r>
            <a:r>
              <a:rPr lang="en-US" sz="3400" b="1" dirty="0">
                <a:latin typeface="HP001 5 hàng" panose="020B0603050302020204" pitchFamily="34" charset="0"/>
              </a:rPr>
              <a:t> ( </a:t>
            </a:r>
            <a:r>
              <a:rPr lang="en-US" sz="3400" b="1" dirty="0" err="1">
                <a:latin typeface="HP001 5 hàng" panose="020B0603050302020204" pitchFamily="34" charset="0"/>
              </a:rPr>
              <a:t>Tiết</a:t>
            </a:r>
            <a:r>
              <a:rPr lang="en-US" sz="3400" b="1" dirty="0">
                <a:latin typeface="HP001 5 hàng" panose="020B0603050302020204" pitchFamily="34" charset="0"/>
              </a:rPr>
              <a:t> 9) </a:t>
            </a:r>
            <a:endParaRPr lang="vi-VN" sz="3400" dirty="0">
              <a:latin typeface="HP001 5 hàng" panose="020B0603050302020204" pitchFamily="34" charset="0"/>
            </a:endParaRPr>
          </a:p>
        </p:txBody>
      </p:sp>
    </p:spTree>
    <p:extLst>
      <p:ext uri="{BB962C8B-B14F-4D97-AF65-F5344CB8AC3E}">
        <p14:creationId xmlns:p14="http://schemas.microsoft.com/office/powerpoint/2010/main" val="413240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83074" y="174398"/>
            <a:ext cx="7264241" cy="584775"/>
            <a:chOff x="238537" y="214390"/>
            <a:chExt cx="7264241" cy="584775"/>
          </a:xfrm>
        </p:grpSpPr>
        <p:sp>
          <p:nvSpPr>
            <p:cNvPr id="4" name="TextBox 3"/>
            <p:cNvSpPr txBox="1"/>
            <p:nvPr/>
          </p:nvSpPr>
          <p:spPr>
            <a:xfrm>
              <a:off x="779921" y="214390"/>
              <a:ext cx="6722857" cy="584775"/>
            </a:xfrm>
            <a:prstGeom prst="rect">
              <a:avLst/>
            </a:prstGeom>
            <a:noFill/>
          </p:spPr>
          <p:txBody>
            <a:bodyPr wrap="square" rtlCol="0">
              <a:spAutoFit/>
            </a:bodyPr>
            <a:lstStyle/>
            <a:p>
              <a:r>
                <a:rPr lang="en-US" sz="3200" b="1" dirty="0">
                  <a:solidFill>
                    <a:srgbClr val="00B050"/>
                  </a:solidFill>
                  <a:latin typeface="Arial-Rounded"/>
                  <a:cs typeface="Arial" pitchFamily="34" charset="0"/>
                </a:rPr>
                <a:t> Quan sát tranh và trả lời câu hỏi. </a:t>
              </a:r>
              <a:endParaRPr lang="vi-VN" sz="3200" b="1" dirty="0">
                <a:solidFill>
                  <a:srgbClr val="00B050"/>
                </a:solidFill>
                <a:latin typeface="Arial" pitchFamily="34" charset="0"/>
                <a:cs typeface="Arial" pitchFamily="34" charset="0"/>
              </a:endParaRPr>
            </a:p>
          </p:txBody>
        </p:sp>
        <p:sp>
          <p:nvSpPr>
            <p:cNvPr id="5" name="Oval 4"/>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a:cs typeface="Arial" pitchFamily="34" charset="0"/>
                </a:rPr>
                <a:t>1</a:t>
              </a:r>
            </a:p>
          </p:txBody>
        </p:sp>
      </p:grpSp>
      <p:sp>
        <p:nvSpPr>
          <p:cNvPr id="1071" name="Rectangle 1070"/>
          <p:cNvSpPr/>
          <p:nvPr/>
        </p:nvSpPr>
        <p:spPr>
          <a:xfrm>
            <a:off x="1515450" y="4608373"/>
            <a:ext cx="8789692" cy="954107"/>
          </a:xfrm>
          <a:prstGeom prst="rect">
            <a:avLst/>
          </a:prstGeom>
        </p:spPr>
        <p:txBody>
          <a:bodyPr wrap="square">
            <a:spAutoFit/>
          </a:bodyPr>
          <a:lstStyle/>
          <a:p>
            <a:pPr algn="just">
              <a:lnSpc>
                <a:spcPct val="200000"/>
              </a:lnSpc>
            </a:pPr>
            <a:r>
              <a:rPr lang="en-US" sz="2800" b="1" dirty="0">
                <a:solidFill>
                  <a:srgbClr val="002060"/>
                </a:solidFill>
                <a:latin typeface="Arial-Rounded"/>
                <a:cs typeface="Arial" panose="020B0604020202020204" pitchFamily="34" charset="0"/>
              </a:rPr>
              <a:t>a) Bình và Khang gặp nhau và chào nhau ở đâu?</a:t>
            </a: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48438" l="54118" r="84926"/>
                    </a14:imgEffect>
                  </a14:imgLayer>
                </a14:imgProps>
              </a:ext>
              <a:ext uri="{28A0092B-C50C-407E-A947-70E740481C1C}">
                <a14:useLocalDpi xmlns:a14="http://schemas.microsoft.com/office/drawing/2010/main" val="0"/>
              </a:ext>
            </a:extLst>
          </a:blip>
          <a:srcRect l="54229" t="25992" r="15855" b="51937"/>
          <a:stretch/>
        </p:blipFill>
        <p:spPr bwMode="auto">
          <a:xfrm>
            <a:off x="8338455" y="1233066"/>
            <a:ext cx="3374572" cy="140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23177" b="48047" l="25000" r="53015">
                        <a14:backgroundMark x1="28529" y1="42708" x2="36250" y2="42057"/>
                      </a14:backgroundRemoval>
                    </a14:imgEffect>
                  </a14:imgLayer>
                </a14:imgProps>
              </a:ext>
              <a:ext uri="{28A0092B-C50C-407E-A947-70E740481C1C}">
                <a14:useLocalDpi xmlns:a14="http://schemas.microsoft.com/office/drawing/2010/main" val="0"/>
              </a:ext>
            </a:extLst>
          </a:blip>
          <a:srcRect l="24314" t="25992" r="47801" b="53471"/>
          <a:stretch/>
        </p:blipFill>
        <p:spPr bwMode="auto">
          <a:xfrm>
            <a:off x="4963884" y="1233066"/>
            <a:ext cx="3145528" cy="130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31771" b="91276" l="23971" r="78162">
                        <a14:foregroundMark x1="31103" y1="51042" x2="45882" y2="52344"/>
                      </a14:backgroundRemoval>
                    </a14:imgEffect>
                  </a14:imgLayer>
                </a14:imgProps>
              </a:ext>
              <a:ext uri="{28A0092B-C50C-407E-A947-70E740481C1C}">
                <a14:useLocalDpi xmlns:a14="http://schemas.microsoft.com/office/drawing/2010/main" val="0"/>
              </a:ext>
            </a:extLst>
          </a:blip>
          <a:srcRect l="24902" t="47087" r="15267" b="21806"/>
          <a:stretch/>
        </p:blipFill>
        <p:spPr bwMode="auto">
          <a:xfrm>
            <a:off x="4850954" y="2473838"/>
            <a:ext cx="6749143" cy="198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511291" y="5228661"/>
            <a:ext cx="9838992" cy="954107"/>
          </a:xfrm>
          <a:prstGeom prst="rect">
            <a:avLst/>
          </a:prstGeom>
        </p:spPr>
        <p:txBody>
          <a:bodyPr wrap="square">
            <a:spAutoFit/>
          </a:bodyPr>
          <a:lstStyle/>
          <a:p>
            <a:pPr algn="just">
              <a:lnSpc>
                <a:spcPct val="200000"/>
              </a:lnSpc>
            </a:pPr>
            <a:r>
              <a:rPr lang="en-US" sz="2800" b="1" dirty="0">
                <a:solidFill>
                  <a:srgbClr val="002060"/>
                </a:solidFill>
                <a:latin typeface="Arial-Rounded"/>
                <a:cs typeface="Arial" panose="020B0604020202020204" pitchFamily="34" charset="0"/>
              </a:rPr>
              <a:t>    Bình và Khang gặp nhau và chào nhau </a:t>
            </a:r>
            <a:r>
              <a:rPr lang="en-US" sz="2800" b="1" dirty="0">
                <a:solidFill>
                  <a:srgbClr val="FF0000"/>
                </a:solidFill>
                <a:latin typeface="Arial-Rounded"/>
                <a:cs typeface="Arial" panose="020B0604020202020204" pitchFamily="34" charset="0"/>
              </a:rPr>
              <a:t>ở sân bóng</a:t>
            </a:r>
            <a:r>
              <a:rPr lang="en-US" sz="2800" b="1" dirty="0">
                <a:solidFill>
                  <a:srgbClr val="002060"/>
                </a:solidFill>
                <a:latin typeface="Arial-Rounded"/>
                <a:cs typeface="Arial" panose="020B0604020202020204" pitchFamily="34" charset="0"/>
              </a:rPr>
              <a:t>.</a:t>
            </a:r>
          </a:p>
        </p:txBody>
      </p:sp>
      <p:grpSp>
        <p:nvGrpSpPr>
          <p:cNvPr id="49" name="Group 48"/>
          <p:cNvGrpSpPr/>
          <p:nvPr/>
        </p:nvGrpSpPr>
        <p:grpSpPr>
          <a:xfrm>
            <a:off x="1731714" y="1367508"/>
            <a:ext cx="2482090" cy="1271511"/>
            <a:chOff x="3759267" y="334167"/>
            <a:chExt cx="5621970" cy="1418267"/>
          </a:xfrm>
        </p:grpSpPr>
        <p:sp>
          <p:nvSpPr>
            <p:cNvPr id="50" name="Cloud Callout 4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51" name="TextBox 50"/>
            <p:cNvSpPr txBox="1"/>
            <p:nvPr/>
          </p:nvSpPr>
          <p:spPr>
            <a:xfrm>
              <a:off x="4223658" y="688205"/>
              <a:ext cx="4919222" cy="1064229"/>
            </a:xfrm>
            <a:prstGeom prst="rect">
              <a:avLst/>
            </a:prstGeom>
            <a:noFill/>
            <a:ln>
              <a:noFill/>
            </a:ln>
          </p:spPr>
          <p:txBody>
            <a:bodyPr wrap="square" rtlCol="0">
              <a:spAutoFit/>
            </a:bodyPr>
            <a:lstStyle/>
            <a:p>
              <a:pPr algn="ctr"/>
              <a:r>
                <a:rPr lang="en-US" sz="2800" dirty="0">
                  <a:solidFill>
                    <a:srgbClr val="002060"/>
                  </a:solidFill>
                  <a:latin typeface="Arial-Rounded"/>
                  <a:ea typeface="Arial-Rounded" panose="020B0500000000000000" pitchFamily="34" charset="0"/>
                  <a:cs typeface="Arial" panose="020B0604020202020204" pitchFamily="34" charset="0"/>
                </a:rPr>
                <a:t>Thảo luận nhóm</a:t>
              </a:r>
            </a:p>
          </p:txBody>
        </p:sp>
      </p:grpSp>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108278" y="2747109"/>
            <a:ext cx="3246872" cy="1861264"/>
          </a:xfrm>
          <a:prstGeom prst="rect">
            <a:avLst/>
          </a:prstGeom>
        </p:spPr>
      </p:pic>
    </p:spTree>
    <p:extLst>
      <p:ext uri="{BB962C8B-B14F-4D97-AF65-F5344CB8AC3E}">
        <p14:creationId xmlns:p14="http://schemas.microsoft.com/office/powerpoint/2010/main" val="14189950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arn(inVertical)">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71"/>
                                        </p:tgtEl>
                                        <p:attrNameLst>
                                          <p:attrName>style.visibility</p:attrName>
                                        </p:attrNameLst>
                                      </p:cBhvr>
                                      <p:to>
                                        <p:strVal val="visible"/>
                                      </p:to>
                                    </p:set>
                                    <p:animEffect transition="in" filter="wipe(down)">
                                      <p:cBhvr>
                                        <p:cTn id="29" dur="500"/>
                                        <p:tgtEl>
                                          <p:spTgt spid="107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1000" fill="hold"/>
                                        <p:tgtEl>
                                          <p:spTgt spid="49"/>
                                        </p:tgtEl>
                                        <p:attrNameLst>
                                          <p:attrName>ppt_y</p:attrName>
                                        </p:attrNameLst>
                                      </p:cBhvr>
                                      <p:tavLst>
                                        <p:tav tm="0">
                                          <p:val>
                                            <p:strVal val="#ppt_y+.1"/>
                                          </p:val>
                                        </p:tav>
                                        <p:tav tm="100000">
                                          <p:val>
                                            <p:strVal val="#ppt_y"/>
                                          </p:val>
                                        </p:tav>
                                      </p:tavLst>
                                    </p:anim>
                                  </p:childTnLst>
                                </p:cTn>
                              </p:par>
                              <p:par>
                                <p:cTn id="37" presetID="21" presetClass="entr" presetSubtype="1"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heel(1)">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down)">
                                      <p:cBhvr>
                                        <p:cTn id="4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Rectangle 1070"/>
          <p:cNvSpPr/>
          <p:nvPr/>
        </p:nvSpPr>
        <p:spPr>
          <a:xfrm>
            <a:off x="1123572" y="4201981"/>
            <a:ext cx="8789692" cy="954107"/>
          </a:xfrm>
          <a:prstGeom prst="rect">
            <a:avLst/>
          </a:prstGeom>
        </p:spPr>
        <p:txBody>
          <a:bodyPr wrap="square">
            <a:spAutoFit/>
          </a:bodyPr>
          <a:lstStyle/>
          <a:p>
            <a:pPr algn="just">
              <a:lnSpc>
                <a:spcPct val="200000"/>
              </a:lnSpc>
            </a:pPr>
            <a:r>
              <a:rPr lang="en-US" sz="2800" b="1" dirty="0">
                <a:solidFill>
                  <a:srgbClr val="002060"/>
                </a:solidFill>
                <a:latin typeface="Arial-Rounded"/>
                <a:cs typeface="Arial" panose="020B0604020202020204" pitchFamily="34" charset="0"/>
              </a:rPr>
              <a:t>b) Khang đã giới thiệu gì về mình?</a:t>
            </a:r>
          </a:p>
        </p:txBody>
      </p:sp>
      <p:grpSp>
        <p:nvGrpSpPr>
          <p:cNvPr id="2" name="Group 1"/>
          <p:cNvGrpSpPr/>
          <p:nvPr/>
        </p:nvGrpSpPr>
        <p:grpSpPr>
          <a:xfrm>
            <a:off x="4963884" y="884730"/>
            <a:ext cx="6749143" cy="3697894"/>
            <a:chOff x="4963884" y="884730"/>
            <a:chExt cx="6749143" cy="3697894"/>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48438" l="54118" r="84926"/>
                      </a14:imgEffect>
                    </a14:imgLayer>
                  </a14:imgProps>
                </a:ext>
                <a:ext uri="{28A0092B-C50C-407E-A947-70E740481C1C}">
                  <a14:useLocalDpi xmlns:a14="http://schemas.microsoft.com/office/drawing/2010/main" val="0"/>
                </a:ext>
              </a:extLst>
            </a:blip>
            <a:srcRect l="54229" t="25992" r="15855" b="51937"/>
            <a:stretch/>
          </p:blipFill>
          <p:spPr bwMode="auto">
            <a:xfrm>
              <a:off x="8338455" y="884730"/>
              <a:ext cx="3374572" cy="140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23177" b="48047" l="25000" r="53015">
                          <a14:backgroundMark x1="28529" y1="42708" x2="36250" y2="42057"/>
                        </a14:backgroundRemoval>
                      </a14:imgEffect>
                    </a14:imgLayer>
                  </a14:imgProps>
                </a:ext>
                <a:ext uri="{28A0092B-C50C-407E-A947-70E740481C1C}">
                  <a14:useLocalDpi xmlns:a14="http://schemas.microsoft.com/office/drawing/2010/main" val="0"/>
                </a:ext>
              </a:extLst>
            </a:blip>
            <a:srcRect l="24314" t="25992" r="47801" b="53471"/>
            <a:stretch/>
          </p:blipFill>
          <p:spPr bwMode="auto">
            <a:xfrm>
              <a:off x="4963884" y="884730"/>
              <a:ext cx="3145528" cy="130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31771" b="91276" l="23971" r="78162">
                          <a14:foregroundMark x1="31103" y1="51042" x2="45882" y2="52344"/>
                        </a14:backgroundRemoval>
                      </a14:imgEffect>
                    </a14:imgLayer>
                  </a14:imgProps>
                </a:ext>
                <a:ext uri="{28A0092B-C50C-407E-A947-70E740481C1C}">
                  <a14:useLocalDpi xmlns:a14="http://schemas.microsoft.com/office/drawing/2010/main" val="0"/>
                </a:ext>
              </a:extLst>
            </a:blip>
            <a:srcRect l="24314" t="25992" r="15855" b="16072"/>
            <a:stretch/>
          </p:blipFill>
          <p:spPr bwMode="auto">
            <a:xfrm>
              <a:off x="4963884" y="892080"/>
              <a:ext cx="6749143" cy="369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Rectangle 46"/>
          <p:cNvSpPr/>
          <p:nvPr/>
        </p:nvSpPr>
        <p:spPr>
          <a:xfrm>
            <a:off x="1090385" y="5185119"/>
            <a:ext cx="10796816" cy="954107"/>
          </a:xfrm>
          <a:prstGeom prst="rect">
            <a:avLst/>
          </a:prstGeom>
        </p:spPr>
        <p:txBody>
          <a:bodyPr wrap="square">
            <a:spAutoFit/>
          </a:bodyPr>
          <a:lstStyle/>
          <a:p>
            <a:pPr algn="just"/>
            <a:r>
              <a:rPr lang="en-US" sz="2800" b="1" dirty="0">
                <a:solidFill>
                  <a:srgbClr val="002060"/>
                </a:solidFill>
                <a:latin typeface="Arial-Rounded"/>
                <a:cs typeface="Arial" panose="020B0604020202020204" pitchFamily="34" charset="0"/>
              </a:rPr>
              <a:t>     Khang giới thiệu</a:t>
            </a:r>
            <a:r>
              <a:rPr lang="en-US" sz="2800" b="1" dirty="0">
                <a:solidFill>
                  <a:srgbClr val="FF0000"/>
                </a:solidFill>
                <a:latin typeface="Arial-Rounded"/>
                <a:cs typeface="Arial" panose="020B0604020202020204" pitchFamily="34" charset="0"/>
              </a:rPr>
              <a:t> tên</a:t>
            </a:r>
            <a:r>
              <a:rPr lang="en-US" sz="2800" b="1" dirty="0">
                <a:solidFill>
                  <a:srgbClr val="002060"/>
                </a:solidFill>
                <a:latin typeface="Arial-Rounded"/>
                <a:cs typeface="Arial" panose="020B0604020202020204" pitchFamily="34" charset="0"/>
              </a:rPr>
              <a:t>, lớp mình học là </a:t>
            </a:r>
            <a:r>
              <a:rPr lang="en-US" sz="2800" b="1" dirty="0">
                <a:solidFill>
                  <a:srgbClr val="FF0000"/>
                </a:solidFill>
                <a:latin typeface="Arial-Rounded"/>
                <a:cs typeface="Arial" panose="020B0604020202020204" pitchFamily="34" charset="0"/>
              </a:rPr>
              <a:t>lớp 2C</a:t>
            </a:r>
            <a:r>
              <a:rPr lang="en-US" sz="2800" b="1" dirty="0">
                <a:solidFill>
                  <a:srgbClr val="002060"/>
                </a:solidFill>
                <a:latin typeface="Arial-Rounded"/>
                <a:cs typeface="Arial" panose="020B0604020202020204" pitchFamily="34" charset="0"/>
              </a:rPr>
              <a:t>. Sở thích của bạn ấy là </a:t>
            </a:r>
            <a:r>
              <a:rPr lang="en-US" sz="2800" b="1" dirty="0">
                <a:solidFill>
                  <a:srgbClr val="FF0000"/>
                </a:solidFill>
                <a:latin typeface="Arial-Rounded"/>
                <a:cs typeface="Arial" panose="020B0604020202020204" pitchFamily="34" charset="0"/>
              </a:rPr>
              <a:t>đá bóng</a:t>
            </a:r>
            <a:r>
              <a:rPr lang="en-US" sz="2800" b="1" dirty="0">
                <a:solidFill>
                  <a:srgbClr val="002060"/>
                </a:solidFill>
                <a:latin typeface="Arial-Rounded"/>
                <a:cs typeface="Arial" panose="020B0604020202020204" pitchFamily="34" charset="0"/>
              </a:rPr>
              <a:t>.</a:t>
            </a:r>
          </a:p>
        </p:txBody>
      </p:sp>
      <p:grpSp>
        <p:nvGrpSpPr>
          <p:cNvPr id="49" name="Group 48"/>
          <p:cNvGrpSpPr/>
          <p:nvPr/>
        </p:nvGrpSpPr>
        <p:grpSpPr>
          <a:xfrm>
            <a:off x="1597350" y="1697656"/>
            <a:ext cx="2482090" cy="1271511"/>
            <a:chOff x="3759267" y="334167"/>
            <a:chExt cx="5621970" cy="1418267"/>
          </a:xfrm>
        </p:grpSpPr>
        <p:sp>
          <p:nvSpPr>
            <p:cNvPr id="50" name="Cloud Callout 4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51" name="TextBox 50"/>
            <p:cNvSpPr txBox="1"/>
            <p:nvPr/>
          </p:nvSpPr>
          <p:spPr>
            <a:xfrm>
              <a:off x="4223658" y="688205"/>
              <a:ext cx="4919222" cy="1064229"/>
            </a:xfrm>
            <a:prstGeom prst="rect">
              <a:avLst/>
            </a:prstGeom>
            <a:noFill/>
            <a:ln>
              <a:noFill/>
            </a:ln>
          </p:spPr>
          <p:txBody>
            <a:bodyPr wrap="square" rtlCol="0">
              <a:spAutoFit/>
            </a:bodyPr>
            <a:lstStyle/>
            <a:p>
              <a:pPr algn="ctr"/>
              <a:r>
                <a:rPr lang="en-US" sz="2800" dirty="0">
                  <a:solidFill>
                    <a:srgbClr val="002060"/>
                  </a:solidFill>
                  <a:latin typeface="Arial-Rounded"/>
                  <a:ea typeface="Arial-Rounded" panose="020B0500000000000000" pitchFamily="34" charset="0"/>
                  <a:cs typeface="Arial" panose="020B0604020202020204" pitchFamily="34" charset="0"/>
                </a:rPr>
                <a:t>Thảo luận nhóm</a:t>
              </a:r>
            </a:p>
          </p:txBody>
        </p:sp>
      </p:grpSp>
      <p:pic>
        <p:nvPicPr>
          <p:cNvPr id="16" name="Picture 15"/>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122500" y="2492113"/>
            <a:ext cx="3246872" cy="1861264"/>
          </a:xfrm>
          <a:prstGeom prst="rect">
            <a:avLst/>
          </a:prstGeom>
        </p:spPr>
      </p:pic>
    </p:spTree>
    <p:extLst>
      <p:ext uri="{BB962C8B-B14F-4D97-AF65-F5344CB8AC3E}">
        <p14:creationId xmlns:p14="http://schemas.microsoft.com/office/powerpoint/2010/main" val="152708738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1"/>
                                        </p:tgtEl>
                                        <p:attrNameLst>
                                          <p:attrName>style.visibility</p:attrName>
                                        </p:attrNameLst>
                                      </p:cBhvr>
                                      <p:to>
                                        <p:strVal val="visible"/>
                                      </p:to>
                                    </p:set>
                                    <p:animEffect transition="in" filter="wipe(down)">
                                      <p:cBhvr>
                                        <p:cTn id="7" dur="500"/>
                                        <p:tgtEl>
                                          <p:spTgt spid="10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33103" y="234246"/>
            <a:ext cx="8562754" cy="584775"/>
          </a:xfrm>
          <a:prstGeom prst="rect">
            <a:avLst/>
          </a:prstGeom>
          <a:noFill/>
        </p:spPr>
        <p:txBody>
          <a:bodyPr wrap="square" rtlCol="0">
            <a:spAutoFit/>
          </a:bodyPr>
          <a:lstStyle/>
          <a:p>
            <a:r>
              <a:rPr lang="en-US" sz="3200" b="1" dirty="0">
                <a:latin typeface="Arial-Rounded"/>
                <a:cs typeface="Arial" pitchFamily="34" charset="0"/>
              </a:rPr>
              <a:t> </a:t>
            </a:r>
            <a:r>
              <a:rPr lang="en-US" sz="3200" b="1" dirty="0">
                <a:solidFill>
                  <a:srgbClr val="009900"/>
                </a:solidFill>
                <a:latin typeface="Arial-Rounded"/>
                <a:cs typeface="Arial" pitchFamily="34" charset="0"/>
              </a:rPr>
              <a:t>Viết 2 – 3 câu tự giới thiệu về bản thân.</a:t>
            </a:r>
            <a:endParaRPr lang="vi-VN" sz="3200" b="1" dirty="0">
              <a:solidFill>
                <a:srgbClr val="009900"/>
              </a:solidFill>
              <a:latin typeface="Arial-Rounded"/>
              <a:cs typeface="Arial" pitchFamily="34" charset="0"/>
            </a:endParaRPr>
          </a:p>
        </p:txBody>
      </p:sp>
      <p:sp>
        <p:nvSpPr>
          <p:cNvPr id="16" name="Oval 15"/>
          <p:cNvSpPr/>
          <p:nvPr/>
        </p:nvSpPr>
        <p:spPr>
          <a:xfrm>
            <a:off x="1183074" y="192466"/>
            <a:ext cx="650029"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a:cs typeface="Arial" pitchFamily="34" charset="0"/>
              </a:rPr>
              <a:t>2</a:t>
            </a:r>
          </a:p>
        </p:txBody>
      </p:sp>
      <p:pic>
        <p:nvPicPr>
          <p:cNvPr id="17"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660" y="1493268"/>
            <a:ext cx="6085114" cy="3055655"/>
          </a:xfrm>
          <a:prstGeom prst="rect">
            <a:avLst/>
          </a:prstGeom>
        </p:spPr>
      </p:pic>
      <p:sp>
        <p:nvSpPr>
          <p:cNvPr id="21" name="Rectangle 20"/>
          <p:cNvSpPr/>
          <p:nvPr/>
        </p:nvSpPr>
        <p:spPr>
          <a:xfrm>
            <a:off x="3644088" y="1792610"/>
            <a:ext cx="8789692" cy="2543966"/>
          </a:xfrm>
          <a:prstGeom prst="rect">
            <a:avLst/>
          </a:prstGeom>
        </p:spPr>
        <p:txBody>
          <a:bodyPr wrap="square">
            <a:spAutoFit/>
          </a:bodyPr>
          <a:lstStyle/>
          <a:p>
            <a:pPr marL="457200" indent="-457200" algn="just">
              <a:lnSpc>
                <a:spcPct val="200000"/>
              </a:lnSpc>
              <a:buFontTx/>
              <a:buChar char="-"/>
            </a:pPr>
            <a:r>
              <a:rPr lang="en-US" sz="2800" b="1" dirty="0">
                <a:solidFill>
                  <a:srgbClr val="002060"/>
                </a:solidFill>
                <a:latin typeface="Arial-Rounded"/>
                <a:cs typeface="Arial" panose="020B0604020202020204" pitchFamily="34" charset="0"/>
              </a:rPr>
              <a:t>Họ và tên của em là gì?</a:t>
            </a:r>
          </a:p>
          <a:p>
            <a:pPr marL="457200" indent="-457200" algn="just">
              <a:lnSpc>
                <a:spcPct val="200000"/>
              </a:lnSpc>
              <a:buFontTx/>
              <a:buChar char="-"/>
            </a:pPr>
            <a:r>
              <a:rPr lang="en-US" sz="2800" b="1" dirty="0">
                <a:solidFill>
                  <a:srgbClr val="002060"/>
                </a:solidFill>
                <a:latin typeface="Arial-Rounded"/>
                <a:cs typeface="Arial" panose="020B0604020202020204" pitchFamily="34" charset="0"/>
              </a:rPr>
              <a:t>Em học lớp nào, trường nào?</a:t>
            </a:r>
          </a:p>
          <a:p>
            <a:pPr marL="457200" indent="-457200" algn="just">
              <a:lnSpc>
                <a:spcPct val="200000"/>
              </a:lnSpc>
              <a:buFontTx/>
              <a:buChar char="-"/>
            </a:pPr>
            <a:r>
              <a:rPr lang="en-US" sz="2800" b="1" dirty="0">
                <a:solidFill>
                  <a:srgbClr val="002060"/>
                </a:solidFill>
                <a:latin typeface="Arial-Rounded"/>
                <a:cs typeface="Arial" panose="020B0604020202020204" pitchFamily="34" charset="0"/>
              </a:rPr>
              <a:t>Sở thích của em là gì?</a:t>
            </a:r>
          </a:p>
        </p:txBody>
      </p:sp>
      <p:pic>
        <p:nvPicPr>
          <p:cNvPr id="24" name="图片 7"/>
          <p:cNvPicPr>
            <a:picLocks noChangeAspect="1"/>
          </p:cNvPicPr>
          <p:nvPr/>
        </p:nvPicPr>
        <p:blipFill>
          <a:blip r:embed="rId3"/>
          <a:stretch>
            <a:fillRect/>
          </a:stretch>
        </p:blipFill>
        <p:spPr>
          <a:xfrm>
            <a:off x="1692732" y="3736123"/>
            <a:ext cx="1670928" cy="2181904"/>
          </a:xfrm>
          <a:prstGeom prst="rect">
            <a:avLst/>
          </a:prstGeom>
          <a:noFill/>
          <a:ln w="9525">
            <a:noFill/>
          </a:ln>
        </p:spPr>
      </p:pic>
      <p:pic>
        <p:nvPicPr>
          <p:cNvPr id="25" name="图片 8"/>
          <p:cNvPicPr>
            <a:picLocks noChangeAspect="1"/>
          </p:cNvPicPr>
          <p:nvPr/>
        </p:nvPicPr>
        <p:blipFill>
          <a:blip r:embed="rId4"/>
          <a:stretch>
            <a:fillRect/>
          </a:stretch>
        </p:blipFill>
        <p:spPr>
          <a:xfrm>
            <a:off x="9226437" y="4083222"/>
            <a:ext cx="1504954" cy="2079337"/>
          </a:xfrm>
          <a:prstGeom prst="rect">
            <a:avLst/>
          </a:prstGeom>
          <a:noFill/>
          <a:ln w="9525">
            <a:noFill/>
          </a:ln>
        </p:spPr>
      </p:pic>
    </p:spTree>
    <p:extLst>
      <p:ext uri="{BB962C8B-B14F-4D97-AF65-F5344CB8AC3E}">
        <p14:creationId xmlns:p14="http://schemas.microsoft.com/office/powerpoint/2010/main" val="17186133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22" presetClass="entr" presetSubtype="4"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par>
                                <p:cTn id="18" presetID="22" presetClass="entr" presetSubtype="4"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32" presetClass="emph" presetSubtype="0" repeatCount="999000" fill="hold" nodeType="withEffect">
                                  <p:stCondLst>
                                    <p:cond delay="0"/>
                                  </p:stCondLst>
                                  <p:childTnLst>
                                    <p:animRot by="120000">
                                      <p:cBhvr>
                                        <p:cTn id="22" dur="100" fill="hold">
                                          <p:stCondLst>
                                            <p:cond delay="0"/>
                                          </p:stCondLst>
                                        </p:cTn>
                                        <p:tgtEl>
                                          <p:spTgt spid="24"/>
                                        </p:tgtEl>
                                        <p:attrNameLst>
                                          <p:attrName>r</p:attrName>
                                        </p:attrNameLst>
                                      </p:cBhvr>
                                    </p:animRot>
                                    <p:animRot by="-240000">
                                      <p:cBhvr>
                                        <p:cTn id="23" dur="200" fill="hold">
                                          <p:stCondLst>
                                            <p:cond delay="200"/>
                                          </p:stCondLst>
                                        </p:cTn>
                                        <p:tgtEl>
                                          <p:spTgt spid="24"/>
                                        </p:tgtEl>
                                        <p:attrNameLst>
                                          <p:attrName>r</p:attrName>
                                        </p:attrNameLst>
                                      </p:cBhvr>
                                    </p:animRot>
                                    <p:animRot by="240000">
                                      <p:cBhvr>
                                        <p:cTn id="24" dur="200" fill="hold">
                                          <p:stCondLst>
                                            <p:cond delay="400"/>
                                          </p:stCondLst>
                                        </p:cTn>
                                        <p:tgtEl>
                                          <p:spTgt spid="24"/>
                                        </p:tgtEl>
                                        <p:attrNameLst>
                                          <p:attrName>r</p:attrName>
                                        </p:attrNameLst>
                                      </p:cBhvr>
                                    </p:animRot>
                                    <p:animRot by="-240000">
                                      <p:cBhvr>
                                        <p:cTn id="25" dur="200" fill="hold">
                                          <p:stCondLst>
                                            <p:cond delay="600"/>
                                          </p:stCondLst>
                                        </p:cTn>
                                        <p:tgtEl>
                                          <p:spTgt spid="24"/>
                                        </p:tgtEl>
                                        <p:attrNameLst>
                                          <p:attrName>r</p:attrName>
                                        </p:attrNameLst>
                                      </p:cBhvr>
                                    </p:animRot>
                                    <p:animRot by="120000">
                                      <p:cBhvr>
                                        <p:cTn id="26" dur="200" fill="hold">
                                          <p:stCondLst>
                                            <p:cond delay="800"/>
                                          </p:stCondLst>
                                        </p:cTn>
                                        <p:tgtEl>
                                          <p:spTgt spid="24"/>
                                        </p:tgtEl>
                                        <p:attrNameLst>
                                          <p:attrName>r</p:attrName>
                                        </p:attrNameLst>
                                      </p:cBhvr>
                                    </p:animRot>
                                  </p:childTnLst>
                                </p:cTn>
                              </p:par>
                              <p:par>
                                <p:cTn id="27" presetID="32" presetClass="emph" presetSubtype="0" repeatCount="999000" fill="hold" nodeType="withEffect">
                                  <p:stCondLst>
                                    <p:cond delay="0"/>
                                  </p:stCondLst>
                                  <p:childTnLst>
                                    <p:animRot by="120000">
                                      <p:cBhvr>
                                        <p:cTn id="28" dur="100" fill="hold">
                                          <p:stCondLst>
                                            <p:cond delay="0"/>
                                          </p:stCondLst>
                                        </p:cTn>
                                        <p:tgtEl>
                                          <p:spTgt spid="25"/>
                                        </p:tgtEl>
                                        <p:attrNameLst>
                                          <p:attrName>r</p:attrName>
                                        </p:attrNameLst>
                                      </p:cBhvr>
                                    </p:animRot>
                                    <p:animRot by="-240000">
                                      <p:cBhvr>
                                        <p:cTn id="29" dur="200" fill="hold">
                                          <p:stCondLst>
                                            <p:cond delay="200"/>
                                          </p:stCondLst>
                                        </p:cTn>
                                        <p:tgtEl>
                                          <p:spTgt spid="25"/>
                                        </p:tgtEl>
                                        <p:attrNameLst>
                                          <p:attrName>r</p:attrName>
                                        </p:attrNameLst>
                                      </p:cBhvr>
                                    </p:animRot>
                                    <p:animRot by="240000">
                                      <p:cBhvr>
                                        <p:cTn id="30" dur="200" fill="hold">
                                          <p:stCondLst>
                                            <p:cond delay="400"/>
                                          </p:stCondLst>
                                        </p:cTn>
                                        <p:tgtEl>
                                          <p:spTgt spid="25"/>
                                        </p:tgtEl>
                                        <p:attrNameLst>
                                          <p:attrName>r</p:attrName>
                                        </p:attrNameLst>
                                      </p:cBhvr>
                                    </p:animRot>
                                    <p:animRot by="-240000">
                                      <p:cBhvr>
                                        <p:cTn id="31" dur="200" fill="hold">
                                          <p:stCondLst>
                                            <p:cond delay="600"/>
                                          </p:stCondLst>
                                        </p:cTn>
                                        <p:tgtEl>
                                          <p:spTgt spid="25"/>
                                        </p:tgtEl>
                                        <p:attrNameLst>
                                          <p:attrName>r</p:attrName>
                                        </p:attrNameLst>
                                      </p:cBhvr>
                                    </p:animRot>
                                    <p:animRot by="120000">
                                      <p:cBhvr>
                                        <p:cTn id="32"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899B7F-0F0F-4841-9EC4-ED870030923B}"/>
              </a:ext>
            </a:extLst>
          </p:cNvPr>
          <p:cNvSpPr>
            <a:spLocks noGrp="1"/>
          </p:cNvSpPr>
          <p:nvPr>
            <p:ph type="title"/>
          </p:nvPr>
        </p:nvSpPr>
        <p:spPr>
          <a:xfrm>
            <a:off x="870857" y="452211"/>
            <a:ext cx="10450286" cy="3825875"/>
          </a:xfrm>
        </p:spPr>
        <p:txBody>
          <a:bodyPr>
            <a:normAutofit fontScale="90000"/>
          </a:bodyPr>
          <a:lstStyle/>
          <a:p>
            <a:pPr>
              <a:lnSpc>
                <a:spcPct val="150000"/>
              </a:lnSpc>
            </a:pPr>
            <a:br>
              <a:rPr lang="en-US" b="1" dirty="0">
                <a:latin typeface="HP001 5 hàng" panose="020B0603050302020204" pitchFamily="34" charset="0"/>
              </a:rPr>
            </a:br>
            <a:r>
              <a:rPr lang="en-US" b="1" dirty="0">
                <a:latin typeface="HP001 5 hàng" panose="020B0603050302020204" pitchFamily="34" charset="0"/>
              </a:rPr>
              <a:t>                  </a:t>
            </a:r>
            <a:br>
              <a:rPr lang="en-US" b="1" dirty="0">
                <a:latin typeface="HP001 5 hàng" panose="020B0603050302020204" pitchFamily="34" charset="0"/>
              </a:rPr>
            </a:br>
            <a:br>
              <a:rPr lang="en-US" b="1" dirty="0">
                <a:latin typeface="HP001 5 hàng" panose="020B0603050302020204" pitchFamily="34" charset="0"/>
              </a:rPr>
            </a:br>
            <a:r>
              <a:rPr lang="en-US" b="1" dirty="0">
                <a:latin typeface="HP001 5 hàng" panose="020B0603050302020204" pitchFamily="34" charset="0"/>
              </a:rPr>
              <a:t>                </a:t>
            </a:r>
            <a:br>
              <a:rPr lang="en-US" b="1" dirty="0">
                <a:latin typeface="HP001 5 hàng" panose="020B0603050302020204" pitchFamily="34" charset="0"/>
              </a:rPr>
            </a:br>
            <a:r>
              <a:rPr lang="en-US" b="1" dirty="0">
                <a:latin typeface="HP001 5 hàng" panose="020B0603050302020204" pitchFamily="34" charset="0"/>
              </a:rPr>
              <a:t>              </a:t>
            </a:r>
            <a:br>
              <a:rPr lang="en-US" b="1" dirty="0">
                <a:latin typeface="HP001 5 hàng" panose="020B0603050302020204" pitchFamily="34" charset="0"/>
              </a:rPr>
            </a:br>
            <a:r>
              <a:rPr lang="en-US" b="1" dirty="0">
                <a:latin typeface="HP001 5 hàng" panose="020B0603050302020204" pitchFamily="34" charset="0"/>
              </a:rPr>
              <a:t> ( 4 ô )</a:t>
            </a:r>
            <a:r>
              <a:rPr lang="en-US" b="1" dirty="0" err="1">
                <a:latin typeface="HP001 5 hàng" panose="020B0603050302020204" pitchFamily="34" charset="0"/>
              </a:rPr>
              <a:t>Bài</a:t>
            </a:r>
            <a:r>
              <a:rPr lang="en-US" b="1" dirty="0">
                <a:latin typeface="HP001 5 hàng" panose="020B0603050302020204" pitchFamily="34" charset="0"/>
              </a:rPr>
              <a:t> 2 :</a:t>
            </a:r>
            <a:br>
              <a:rPr lang="en-US" b="1" dirty="0">
                <a:latin typeface="HP001 5 hàng" panose="020B0603050302020204" pitchFamily="34" charset="0"/>
              </a:rPr>
            </a:br>
            <a:r>
              <a:rPr lang="en-US" b="1" dirty="0">
                <a:latin typeface="HP001 5 hàng" panose="020B0603050302020204" pitchFamily="34" charset="0"/>
              </a:rPr>
              <a:t>(1 ô) </a:t>
            </a:r>
            <a:r>
              <a:rPr lang="en-US" b="1" dirty="0" err="1">
                <a:latin typeface="HP001 5 hàng" panose="020B0603050302020204" pitchFamily="34" charset="0"/>
              </a:rPr>
              <a:t>Tên</a:t>
            </a:r>
            <a:r>
              <a:rPr lang="en-US" b="1" dirty="0">
                <a:latin typeface="HP001 5 hàng" panose="020B0603050302020204" pitchFamily="34" charset="0"/>
              </a:rPr>
              <a:t> </a:t>
            </a:r>
            <a:r>
              <a:rPr lang="en-US" b="1" dirty="0" err="1">
                <a:latin typeface="HP001 5 hàng" panose="020B0603050302020204" pitchFamily="34" charset="0"/>
              </a:rPr>
              <a:t>em</a:t>
            </a:r>
            <a:r>
              <a:rPr lang="en-US" b="1" dirty="0">
                <a:latin typeface="HP001 5 hàng" panose="020B0603050302020204" pitchFamily="34" charset="0"/>
              </a:rPr>
              <a:t> </a:t>
            </a:r>
            <a:r>
              <a:rPr lang="en-US" b="1" dirty="0" err="1">
                <a:latin typeface="HP001 5 hàng" panose="020B0603050302020204" pitchFamily="34" charset="0"/>
              </a:rPr>
              <a:t>là</a:t>
            </a:r>
            <a:r>
              <a:rPr lang="en-US" b="1" dirty="0">
                <a:latin typeface="HP001 5 hàng" panose="020B0603050302020204" pitchFamily="34" charset="0"/>
              </a:rPr>
              <a:t> ……………………….. </a:t>
            </a:r>
            <a:r>
              <a:rPr lang="en-US" b="1" dirty="0" err="1">
                <a:latin typeface="HP001 5 hàng" panose="020B0603050302020204" pitchFamily="34" charset="0"/>
              </a:rPr>
              <a:t>Em</a:t>
            </a:r>
            <a:r>
              <a:rPr lang="en-US" b="1" dirty="0">
                <a:latin typeface="HP001 5 hàng" panose="020B0603050302020204" pitchFamily="34" charset="0"/>
              </a:rPr>
              <a:t> </a:t>
            </a:r>
            <a:r>
              <a:rPr lang="en-US" b="1" dirty="0" err="1">
                <a:latin typeface="HP001 5 hàng" panose="020B0603050302020204" pitchFamily="34" charset="0"/>
              </a:rPr>
              <a:t>là</a:t>
            </a:r>
            <a:r>
              <a:rPr lang="en-US" b="1" dirty="0">
                <a:latin typeface="HP001 5 hàng" panose="020B0603050302020204" pitchFamily="34" charset="0"/>
              </a:rPr>
              <a:t> </a:t>
            </a:r>
            <a:r>
              <a:rPr lang="en-US" b="1" dirty="0" err="1">
                <a:latin typeface="HP001 5 hàng" panose="020B0603050302020204" pitchFamily="34" charset="0"/>
              </a:rPr>
              <a:t>học</a:t>
            </a:r>
            <a:r>
              <a:rPr lang="en-US" b="1" dirty="0">
                <a:latin typeface="HP001 5 hàng" panose="020B0603050302020204" pitchFamily="34" charset="0"/>
              </a:rPr>
              <a:t> </a:t>
            </a:r>
            <a:r>
              <a:rPr lang="en-US" b="1" dirty="0" err="1">
                <a:latin typeface="HP001 5 hàng" panose="020B0603050302020204" pitchFamily="34" charset="0"/>
              </a:rPr>
              <a:t>sinh</a:t>
            </a:r>
            <a:r>
              <a:rPr lang="en-US" b="1" dirty="0">
                <a:latin typeface="HP001 5 hàng" panose="020B0603050302020204" pitchFamily="34" charset="0"/>
              </a:rPr>
              <a:t> </a:t>
            </a:r>
            <a:r>
              <a:rPr lang="en-US" b="1" dirty="0" err="1">
                <a:latin typeface="HP001 5 hàng" panose="020B0603050302020204" pitchFamily="34" charset="0"/>
              </a:rPr>
              <a:t>lớp</a:t>
            </a:r>
            <a:r>
              <a:rPr lang="en-US" b="1" dirty="0">
                <a:latin typeface="HP001 5 hàng" panose="020B0603050302020204" pitchFamily="34" charset="0"/>
              </a:rPr>
              <a:t> ….. </a:t>
            </a:r>
            <a:r>
              <a:rPr lang="en-US" b="1" dirty="0" err="1">
                <a:latin typeface="HP001 5 hàng" panose="020B0603050302020204" pitchFamily="34" charset="0"/>
              </a:rPr>
              <a:t>trường</a:t>
            </a:r>
            <a:r>
              <a:rPr lang="en-US" b="1" dirty="0">
                <a:latin typeface="HP001 5 hàng" panose="020B0603050302020204" pitchFamily="34" charset="0"/>
              </a:rPr>
              <a:t> ……………………………………………</a:t>
            </a:r>
            <a:br>
              <a:rPr lang="en-US" b="1" dirty="0">
                <a:latin typeface="HP001 5 hàng" panose="020B0603050302020204" pitchFamily="34" charset="0"/>
              </a:rPr>
            </a:br>
            <a:br>
              <a:rPr lang="en-US" b="1" dirty="0">
                <a:latin typeface="HP001 5 hàng" panose="020B0603050302020204" pitchFamily="34" charset="0"/>
              </a:rPr>
            </a:br>
            <a:br>
              <a:rPr lang="en-US" b="1" dirty="0">
                <a:latin typeface="HP001 5 hàng" panose="020B0603050302020204" pitchFamily="34" charset="0"/>
              </a:rPr>
            </a:br>
            <a:br>
              <a:rPr lang="en-US" b="1" dirty="0">
                <a:latin typeface="HP001 5 hàng" panose="020B0603050302020204" pitchFamily="34" charset="0"/>
              </a:rPr>
            </a:br>
            <a:br>
              <a:rPr lang="en-US" b="1" dirty="0">
                <a:latin typeface="HP001 5 hàng" panose="020B0603050302020204" pitchFamily="34" charset="0"/>
              </a:rPr>
            </a:br>
            <a:br>
              <a:rPr lang="en-US" dirty="0"/>
            </a:br>
            <a:endParaRPr lang="vi-VN" dirty="0"/>
          </a:p>
        </p:txBody>
      </p:sp>
    </p:spTree>
    <p:extLst>
      <p:ext uri="{BB962C8B-B14F-4D97-AF65-F5344CB8AC3E}">
        <p14:creationId xmlns:p14="http://schemas.microsoft.com/office/powerpoint/2010/main" val="364188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7312" y="1001486"/>
            <a:ext cx="7975374" cy="5109028"/>
          </a:xfrm>
          <a:prstGeom prst="rect">
            <a:avLst/>
          </a:prstGeom>
        </p:spPr>
      </p:pic>
      <p:sp>
        <p:nvSpPr>
          <p:cNvPr id="18" name="Rectangle 17"/>
          <p:cNvSpPr/>
          <p:nvPr/>
        </p:nvSpPr>
        <p:spPr>
          <a:xfrm>
            <a:off x="4376228" y="1997385"/>
            <a:ext cx="7002972" cy="3405741"/>
          </a:xfrm>
          <a:prstGeom prst="rect">
            <a:avLst/>
          </a:prstGeom>
        </p:spPr>
        <p:txBody>
          <a:bodyPr wrap="square">
            <a:spAutoFit/>
          </a:bodyPr>
          <a:lstStyle/>
          <a:p>
            <a:pPr algn="just">
              <a:lnSpc>
                <a:spcPct val="200000"/>
              </a:lnSpc>
            </a:pPr>
            <a:r>
              <a:rPr lang="en-US" sz="2800" b="1" dirty="0">
                <a:solidFill>
                  <a:srgbClr val="002060"/>
                </a:solidFill>
                <a:latin typeface="Arial-Rounded"/>
                <a:cs typeface="Arial" panose="020B0604020202020204" pitchFamily="34" charset="0"/>
              </a:rPr>
              <a:t>Tôi tên là Nguyễn Mai Anh, học sinh </a:t>
            </a:r>
            <a:r>
              <a:rPr lang="en-US" sz="2800" b="1" dirty="0" err="1">
                <a:solidFill>
                  <a:srgbClr val="002060"/>
                </a:solidFill>
                <a:latin typeface="Arial-Rounded"/>
                <a:cs typeface="Arial" panose="020B0604020202020204" pitchFamily="34" charset="0"/>
              </a:rPr>
              <a:t>lớp</a:t>
            </a:r>
            <a:r>
              <a:rPr lang="en-US" sz="2800" b="1" dirty="0">
                <a:solidFill>
                  <a:srgbClr val="002060"/>
                </a:solidFill>
                <a:latin typeface="Arial-Rounded"/>
                <a:cs typeface="Arial" panose="020B0604020202020204" pitchFamily="34" charset="0"/>
              </a:rPr>
              <a:t> 2D trường Tiểu </a:t>
            </a:r>
            <a:r>
              <a:rPr lang="en-US" sz="2800" b="1" dirty="0" err="1">
                <a:solidFill>
                  <a:srgbClr val="002060"/>
                </a:solidFill>
                <a:latin typeface="Arial-Rounded"/>
                <a:cs typeface="Arial" panose="020B0604020202020204" pitchFamily="34" charset="0"/>
              </a:rPr>
              <a:t>học</a:t>
            </a:r>
            <a:r>
              <a:rPr lang="en-US" sz="2800" b="1" dirty="0">
                <a:solidFill>
                  <a:srgbClr val="002060"/>
                </a:solidFill>
                <a:latin typeface="Arial-Rounded"/>
                <a:cs typeface="Arial" panose="020B0604020202020204" pitchFamily="34" charset="0"/>
              </a:rPr>
              <a:t> Lê </a:t>
            </a:r>
            <a:r>
              <a:rPr lang="en-US" sz="2800" b="1" dirty="0" err="1">
                <a:solidFill>
                  <a:srgbClr val="002060"/>
                </a:solidFill>
                <a:latin typeface="Arial-Rounded"/>
                <a:cs typeface="Arial" panose="020B0604020202020204" pitchFamily="34" charset="0"/>
              </a:rPr>
              <a:t>Ngọc</a:t>
            </a:r>
            <a:r>
              <a:rPr lang="en-US" sz="2800" b="1" dirty="0">
                <a:solidFill>
                  <a:srgbClr val="002060"/>
                </a:solidFill>
                <a:latin typeface="Arial-Rounded"/>
                <a:cs typeface="Arial" panose="020B0604020202020204" pitchFamily="34" charset="0"/>
              </a:rPr>
              <a:t> </a:t>
            </a:r>
            <a:r>
              <a:rPr lang="en-US" sz="2800" b="1" dirty="0" err="1">
                <a:solidFill>
                  <a:srgbClr val="002060"/>
                </a:solidFill>
                <a:latin typeface="Arial-Rounded"/>
                <a:cs typeface="Arial" panose="020B0604020202020204" pitchFamily="34" charset="0"/>
              </a:rPr>
              <a:t>Hân</a:t>
            </a:r>
            <a:r>
              <a:rPr lang="en-US" sz="2800" b="1" dirty="0">
                <a:solidFill>
                  <a:srgbClr val="002060"/>
                </a:solidFill>
                <a:latin typeface="Arial-Rounded"/>
                <a:cs typeface="Arial" panose="020B0604020202020204" pitchFamily="34" charset="0"/>
              </a:rPr>
              <a:t>. Tôi thích học môn Tiếng Việt và môn Âm nhạc.</a:t>
            </a:r>
          </a:p>
        </p:txBody>
      </p:sp>
      <p:sp>
        <p:nvSpPr>
          <p:cNvPr id="2" name="AutoShape 2" descr="Hình ảnh Phim Hoạt Hình Nữ Sinh Viên Váy Sinh Viên, Con Gái, Phim Hoạt Hình  Cô Gái, Cô Gái Vẽ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Rounded"/>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875" b="90000" l="1250" r="96406">
                        <a14:foregroundMark x1="37813" y1="50000" x2="56875" y2="53750"/>
                        <a14:foregroundMark x1="51719" y1="47500" x2="60313" y2="51406"/>
                      </a14:backgroundRemoval>
                    </a14:imgEffect>
                  </a14:imgLayer>
                </a14:imgProps>
              </a:ext>
              <a:ext uri="{28A0092B-C50C-407E-A947-70E740481C1C}">
                <a14:useLocalDpi xmlns:a14="http://schemas.microsoft.com/office/drawing/2010/main" val="0"/>
              </a:ext>
            </a:extLst>
          </a:blip>
          <a:srcRect l="27857" t="6760" r="35476" b="11250"/>
          <a:stretch/>
        </p:blipFill>
        <p:spPr>
          <a:xfrm>
            <a:off x="1116984" y="1648014"/>
            <a:ext cx="1895348" cy="4238172"/>
          </a:xfrm>
          <a:prstGeom prst="rect">
            <a:avLst/>
          </a:prstGeom>
        </p:spPr>
      </p:pic>
    </p:spTree>
    <p:extLst>
      <p:ext uri="{BB962C8B-B14F-4D97-AF65-F5344CB8AC3E}">
        <p14:creationId xmlns:p14="http://schemas.microsoft.com/office/powerpoint/2010/main" val="170172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064" y="1001486"/>
            <a:ext cx="7351271" cy="5109028"/>
          </a:xfrm>
          <a:prstGeom prst="rect">
            <a:avLst/>
          </a:prstGeom>
        </p:spPr>
      </p:pic>
      <p:sp>
        <p:nvSpPr>
          <p:cNvPr id="18" name="Rectangle 17"/>
          <p:cNvSpPr/>
          <p:nvPr/>
        </p:nvSpPr>
        <p:spPr>
          <a:xfrm>
            <a:off x="1008980" y="1997385"/>
            <a:ext cx="6291783" cy="3539430"/>
          </a:xfrm>
          <a:prstGeom prst="rect">
            <a:avLst/>
          </a:prstGeom>
        </p:spPr>
        <p:txBody>
          <a:bodyPr wrap="square">
            <a:spAutoFit/>
          </a:bodyPr>
          <a:lstStyle/>
          <a:p>
            <a:pPr algn="just">
              <a:lnSpc>
                <a:spcPct val="200000"/>
              </a:lnSpc>
            </a:pPr>
            <a:r>
              <a:rPr lang="en-US" sz="2800" b="1" dirty="0">
                <a:solidFill>
                  <a:srgbClr val="002060"/>
                </a:solidFill>
                <a:latin typeface="Arial-Rounded"/>
                <a:cs typeface="Arial" panose="020B0604020202020204" pitchFamily="34" charset="0"/>
              </a:rPr>
              <a:t>Tôi tên là Lê Vũ Gia, học sinh lớp 2A trường Tiểu học Vũ Xuân Thiều. Tôi thích học môn Toán và tìm hiểu về thế giới xung quanh.</a:t>
            </a:r>
          </a:p>
        </p:txBody>
      </p:sp>
      <p:sp>
        <p:nvSpPr>
          <p:cNvPr id="2" name="AutoShape 2" descr="Hình ảnh Phim Hoạt Hình Nữ Sinh Viên Váy Sinh Viên, Con Gái, Phim Hoạt Hình  Cô Gái, Cô Gái Vẽ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Rounded"/>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957" b="100000" l="0" r="100000">
                        <a14:foregroundMark x1="43154" y1="9091" x2="88797" y2="86603"/>
                        <a14:foregroundMark x1="4564" y1="48804" x2="71784" y2="97129"/>
                        <a14:foregroundMark x1="6639" y1="53110" x2="21992" y2="29187"/>
                        <a14:foregroundMark x1="58091" y1="24880" x2="51867" y2="19617"/>
                        <a14:foregroundMark x1="80498" y1="49282" x2="93361" y2="59330"/>
                        <a14:foregroundMark x1="53112" y1="46411" x2="61826" y2="52632"/>
                      </a14:backgroundRemoval>
                    </a14:imgEffect>
                  </a14:imgLayer>
                </a14:imgProps>
              </a:ext>
              <a:ext uri="{28A0092B-C50C-407E-A947-70E740481C1C}">
                <a14:useLocalDpi xmlns:a14="http://schemas.microsoft.com/office/drawing/2010/main" val="0"/>
              </a:ext>
            </a:extLst>
          </a:blip>
          <a:srcRect l="4685" r="3253"/>
          <a:stretch/>
        </p:blipFill>
        <p:spPr>
          <a:xfrm>
            <a:off x="8245023" y="2024037"/>
            <a:ext cx="3729037" cy="3512778"/>
          </a:xfrm>
          <a:prstGeom prst="rect">
            <a:avLst/>
          </a:prstGeom>
        </p:spPr>
      </p:pic>
    </p:spTree>
    <p:extLst>
      <p:ext uri="{BB962C8B-B14F-4D97-AF65-F5344CB8AC3E}">
        <p14:creationId xmlns:p14="http://schemas.microsoft.com/office/powerpoint/2010/main" val="25210325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 name="TextBox 2">
            <a:extLst>
              <a:ext uri="{FF2B5EF4-FFF2-40B4-BE49-F238E27FC236}">
                <a16:creationId xmlns:a16="http://schemas.microsoft.com/office/drawing/2014/main" id="{7F75BC83-C195-45A6-BA36-9FA130BD4C2A}"/>
              </a:ext>
            </a:extLst>
          </p:cNvPr>
          <p:cNvSpPr txBox="1"/>
          <p:nvPr/>
        </p:nvSpPr>
        <p:spPr>
          <a:xfrm>
            <a:off x="1236498" y="2356899"/>
            <a:ext cx="11205029" cy="739754"/>
          </a:xfrm>
          <a:prstGeom prst="rect">
            <a:avLst/>
          </a:prstGeom>
          <a:noFill/>
        </p:spPr>
        <p:txBody>
          <a:bodyPr wrap="square">
            <a:spAutoFit/>
          </a:bodyPr>
          <a:lstStyle/>
          <a:p>
            <a:pPr marL="457200" indent="-457200">
              <a:lnSpc>
                <a:spcPct val="150000"/>
              </a:lnSpc>
              <a:buFontTx/>
              <a:buChar char="-"/>
            </a:pPr>
            <a:r>
              <a:rPr lang="en-US" sz="3200" b="1" dirty="0">
                <a:solidFill>
                  <a:srgbClr val="002060"/>
                </a:solidFill>
                <a:latin typeface="Arial-Rounded"/>
                <a:cs typeface="Arial" pitchFamily="34" charset="0"/>
              </a:rPr>
              <a:t>Rèn kĩ năng viết đoạn văn giới thiệu về bản thân.</a:t>
            </a: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282</Words>
  <Application>Microsoft Office PowerPoint</Application>
  <PresentationFormat>Màn hình rộng</PresentationFormat>
  <Paragraphs>27</Paragraphs>
  <Slides>11</Slides>
  <Notes>0</Notes>
  <HiddenSlides>0</HiddenSlides>
  <MMClips>2</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11</vt:i4>
      </vt:variant>
    </vt:vector>
  </HeadingPairs>
  <TitlesOfParts>
    <vt:vector size="21" baseType="lpstr">
      <vt:lpstr>Arial</vt:lpstr>
      <vt:lpstr>Arial-Rounded</vt:lpstr>
      <vt:lpstr>Calibri</vt:lpstr>
      <vt:lpstr>Calibri Light</vt:lpstr>
      <vt:lpstr>HP001 5 hàng</vt:lpstr>
      <vt:lpstr>iCiel Cadena</vt:lpstr>
      <vt:lpstr>iCiel Crocante</vt:lpstr>
      <vt:lpstr>Times New Roman</vt:lpstr>
      <vt:lpstr>Office Theme</vt:lpstr>
      <vt:lpstr>2_Office Theme</vt:lpstr>
      <vt:lpstr>Bản trình bày PowerPoint</vt:lpstr>
      <vt:lpstr>Bản trình bày PowerPoint</vt:lpstr>
      <vt:lpstr>Bản trình bày PowerPoint</vt:lpstr>
      <vt:lpstr>Bản trình bày PowerPoint</vt:lpstr>
      <vt:lpstr>Bản trình bày PowerPoint</vt:lpstr>
      <vt:lpstr>                                                      ( 4 ô )Bài 2 : (1 ô) Tên em là ……………………….. Em là học sinh lớp ….. trường ……………………………………………      </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LATOP_ASUS</cp:lastModifiedBy>
  <cp:revision>159</cp:revision>
  <dcterms:created xsi:type="dcterms:W3CDTF">2021-05-29T04:05:18Z</dcterms:created>
  <dcterms:modified xsi:type="dcterms:W3CDTF">2021-09-10T08:06:49Z</dcterms:modified>
</cp:coreProperties>
</file>