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pptx" ContentType="application/vnd.openxmlformats-officedocument.presentationml.presentation"/>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6"/>
  </p:notesMasterIdLst>
  <p:sldIdLst>
    <p:sldId id="302" r:id="rId3"/>
    <p:sldId id="257" r:id="rId4"/>
    <p:sldId id="274" r:id="rId5"/>
    <p:sldId id="275" r:id="rId6"/>
    <p:sldId id="276" r:id="rId7"/>
    <p:sldId id="277" r:id="rId8"/>
    <p:sldId id="272" r:id="rId9"/>
    <p:sldId id="260" r:id="rId10"/>
    <p:sldId id="278" r:id="rId11"/>
    <p:sldId id="280" r:id="rId12"/>
    <p:sldId id="303" r:id="rId13"/>
    <p:sldId id="266"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59" d="100"/>
          <a:sy n="59" d="100"/>
        </p:scale>
        <p:origin x="1076" y="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9/24/2021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4"/>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1"/>
            <a:ext cx="9803219" cy="3679354"/>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1"/>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869210" rtl="0" eaLnBrk="1" fontAlgn="auto" latinLnBrk="0" hangingPunct="1">
                  <a:lnSpc>
                    <a:spcPct val="100000"/>
                  </a:lnSpc>
                  <a:spcBef>
                    <a:spcPts val="0"/>
                  </a:spcBef>
                  <a:spcAft>
                    <a:spcPts val="0"/>
                  </a:spcAft>
                  <a:buClrTx/>
                  <a:buSzTx/>
                  <a:buFontTx/>
                  <a:buNone/>
                  <a:tabLst/>
                  <a:defRPr/>
                </a:pPr>
                <a:endParaRPr kumimoji="0" lang="zh-CN" altLang="en-US" sz="17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869210" rtl="0" eaLnBrk="1" fontAlgn="auto" latinLnBrk="0" hangingPunct="1">
                  <a:lnSpc>
                    <a:spcPct val="100000"/>
                  </a:lnSpc>
                  <a:spcBef>
                    <a:spcPts val="0"/>
                  </a:spcBef>
                  <a:spcAft>
                    <a:spcPts val="0"/>
                  </a:spcAft>
                  <a:buClrTx/>
                  <a:buSzTx/>
                  <a:buFontTx/>
                  <a:buNone/>
                  <a:tabLst/>
                  <a:defRPr/>
                </a:pPr>
                <a:endParaRPr kumimoji="0" lang="zh-CN" altLang="en-US" sz="17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869210" rtl="0" eaLnBrk="1" fontAlgn="auto" latinLnBrk="0" hangingPunct="1">
                  <a:lnSpc>
                    <a:spcPct val="100000"/>
                  </a:lnSpc>
                  <a:spcBef>
                    <a:spcPts val="0"/>
                  </a:spcBef>
                  <a:spcAft>
                    <a:spcPts val="0"/>
                  </a:spcAft>
                  <a:buClrTx/>
                  <a:buSzTx/>
                  <a:buFontTx/>
                  <a:buNone/>
                  <a:tabLst/>
                  <a:defRPr/>
                </a:pPr>
                <a:endParaRPr kumimoji="0" lang="zh-CN" altLang="en-US" sz="17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869210" rtl="0" eaLnBrk="1" fontAlgn="auto" latinLnBrk="0" hangingPunct="1">
                  <a:lnSpc>
                    <a:spcPct val="100000"/>
                  </a:lnSpc>
                  <a:spcBef>
                    <a:spcPts val="0"/>
                  </a:spcBef>
                  <a:spcAft>
                    <a:spcPts val="0"/>
                  </a:spcAft>
                  <a:buClrTx/>
                  <a:buSzTx/>
                  <a:buFontTx/>
                  <a:buNone/>
                  <a:tabLst/>
                  <a:defRPr/>
                </a:pPr>
                <a:endParaRPr kumimoji="0" lang="zh-CN" altLang="en-US" sz="17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869210" rtl="0" eaLnBrk="1" fontAlgn="auto" latinLnBrk="0" hangingPunct="1">
                  <a:lnSpc>
                    <a:spcPct val="100000"/>
                  </a:lnSpc>
                  <a:spcBef>
                    <a:spcPts val="0"/>
                  </a:spcBef>
                  <a:spcAft>
                    <a:spcPts val="0"/>
                  </a:spcAft>
                  <a:buClrTx/>
                  <a:buSzTx/>
                  <a:buFontTx/>
                  <a:buNone/>
                  <a:tabLst/>
                  <a:defRPr/>
                </a:pPr>
                <a:endParaRPr kumimoji="0" lang="zh-CN" altLang="en-US" sz="17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869210" rtl="0" eaLnBrk="1" fontAlgn="auto" latinLnBrk="0" hangingPunct="1">
                  <a:lnSpc>
                    <a:spcPct val="100000"/>
                  </a:lnSpc>
                  <a:spcBef>
                    <a:spcPts val="0"/>
                  </a:spcBef>
                  <a:spcAft>
                    <a:spcPts val="0"/>
                  </a:spcAft>
                  <a:buClrTx/>
                  <a:buSzTx/>
                  <a:buFontTx/>
                  <a:buNone/>
                  <a:tabLst/>
                  <a:defRPr/>
                </a:pPr>
                <a:endParaRPr kumimoji="0" lang="zh-CN" altLang="en-US" sz="17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869210" rtl="0" eaLnBrk="1" fontAlgn="auto" latinLnBrk="0" hangingPunct="1">
                  <a:lnSpc>
                    <a:spcPct val="100000"/>
                  </a:lnSpc>
                  <a:spcBef>
                    <a:spcPts val="0"/>
                  </a:spcBef>
                  <a:spcAft>
                    <a:spcPts val="0"/>
                  </a:spcAft>
                  <a:buClrTx/>
                  <a:buSzTx/>
                  <a:buFontTx/>
                  <a:buNone/>
                  <a:tabLst/>
                  <a:defRPr/>
                </a:pPr>
                <a:endParaRPr kumimoji="0" lang="zh-CN" altLang="en-US" sz="17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869210" rtl="0" eaLnBrk="1" fontAlgn="auto" latinLnBrk="0" hangingPunct="1">
                  <a:lnSpc>
                    <a:spcPct val="100000"/>
                  </a:lnSpc>
                  <a:spcBef>
                    <a:spcPts val="0"/>
                  </a:spcBef>
                  <a:spcAft>
                    <a:spcPts val="0"/>
                  </a:spcAft>
                  <a:buClrTx/>
                  <a:buSzTx/>
                  <a:buFontTx/>
                  <a:buNone/>
                  <a:tabLst/>
                  <a:defRPr/>
                </a:pPr>
                <a:endParaRPr kumimoji="0" lang="zh-CN" altLang="en-US" sz="1711"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29" cy="2328678"/>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7"/>
            <a:ext cx="7329806" cy="2194312"/>
          </a:xfrm>
          <a:prstGeom prst="rect">
            <a:avLst/>
          </a:prstGeom>
          <a:noFill/>
        </p:spPr>
        <p:txBody>
          <a:bodyPr wrap="square" lIns="86924" tIns="43462" rIns="86924" bIns="43462">
            <a:spAutoFit/>
          </a:bodyPr>
          <a:lstStyle/>
          <a:p>
            <a:pPr marL="0" marR="0" lvl="0" indent="0" algn="ctr" defTabSz="869210" rtl="0" eaLnBrk="1" fontAlgn="auto" latinLnBrk="0" hangingPunct="1">
              <a:lnSpc>
                <a:spcPct val="100000"/>
              </a:lnSpc>
              <a:spcBef>
                <a:spcPts val="0"/>
              </a:spcBef>
              <a:spcAft>
                <a:spcPts val="0"/>
              </a:spcAft>
              <a:buClrTx/>
              <a:buSzTx/>
              <a:buFontTx/>
              <a:buNone/>
              <a:tabLst/>
              <a:defRPr/>
            </a:pPr>
            <a:r>
              <a:rPr kumimoji="0" lang="en-US" altLang="zh-CN" sz="4563"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563"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563"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563"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563"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563"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563"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563"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563"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563"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563"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563"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869210" rtl="0" eaLnBrk="1" fontAlgn="auto" latinLnBrk="0" hangingPunct="1">
              <a:lnSpc>
                <a:spcPct val="100000"/>
              </a:lnSpc>
              <a:spcBef>
                <a:spcPts val="0"/>
              </a:spcBef>
              <a:spcAft>
                <a:spcPts val="0"/>
              </a:spcAft>
              <a:buClrTx/>
              <a:buSzTx/>
              <a:buFontTx/>
              <a:buNone/>
              <a:tabLst/>
              <a:defRPr/>
            </a:pPr>
            <a:r>
              <a:rPr kumimoji="0" lang="en-US" altLang="zh-CN" sz="4563"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563"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563"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563"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3"/>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7" y="6533239"/>
            <a:ext cx="7014518" cy="297133"/>
          </a:xfrm>
          <a:prstGeom prst="rect">
            <a:avLst/>
          </a:prstGeom>
          <a:noFill/>
        </p:spPr>
        <p:txBody>
          <a:bodyPr wrap="square" rtlCol="0">
            <a:spAutoFit/>
          </a:bodyPr>
          <a:lstStyle/>
          <a:p>
            <a:pPr algn="ctr"/>
            <a:r>
              <a:rPr lang="en-US" sz="1331" dirty="0" err="1">
                <a:latin typeface="Arial" panose="020B0604020202020204" pitchFamily="34" charset="0"/>
                <a:cs typeface="Arial" panose="020B0604020202020204" pitchFamily="34" charset="0"/>
              </a:rPr>
              <a:t>Thiết</a:t>
            </a:r>
            <a:r>
              <a:rPr lang="en-US" sz="1331" dirty="0">
                <a:latin typeface="Arial" panose="020B0604020202020204" pitchFamily="34" charset="0"/>
                <a:cs typeface="Arial" panose="020B0604020202020204" pitchFamily="34" charset="0"/>
              </a:rPr>
              <a:t> </a:t>
            </a:r>
            <a:r>
              <a:rPr lang="en-US" sz="1331" dirty="0" err="1">
                <a:latin typeface="Arial" panose="020B0604020202020204" pitchFamily="34" charset="0"/>
                <a:cs typeface="Arial" panose="020B0604020202020204" pitchFamily="34" charset="0"/>
              </a:rPr>
              <a:t>kế</a:t>
            </a:r>
            <a:r>
              <a:rPr lang="en-US" sz="1331" dirty="0">
                <a:latin typeface="Arial" panose="020B0604020202020204" pitchFamily="34" charset="0"/>
                <a:cs typeface="Arial" panose="020B0604020202020204" pitchFamily="34" charset="0"/>
              </a:rPr>
              <a:t> </a:t>
            </a:r>
            <a:r>
              <a:rPr lang="en-US" sz="1331" dirty="0" err="1">
                <a:latin typeface="Arial" panose="020B0604020202020204" pitchFamily="34" charset="0"/>
                <a:cs typeface="Arial" panose="020B0604020202020204" pitchFamily="34" charset="0"/>
              </a:rPr>
              <a:t>bởi</a:t>
            </a:r>
            <a:r>
              <a:rPr lang="en-US" sz="1331" dirty="0">
                <a:latin typeface="Arial" panose="020B0604020202020204" pitchFamily="34" charset="0"/>
                <a:cs typeface="Arial" panose="020B0604020202020204" pitchFamily="34" charset="0"/>
              </a:rPr>
              <a:t>: </a:t>
            </a:r>
            <a:r>
              <a:rPr lang="en-US" sz="1331" dirty="0" err="1">
                <a:latin typeface="Arial" panose="020B0604020202020204" pitchFamily="34" charset="0"/>
                <a:cs typeface="Arial" panose="020B0604020202020204" pitchFamily="34" charset="0"/>
              </a:rPr>
              <a:t>Hương</a:t>
            </a:r>
            <a:r>
              <a:rPr lang="en-US" sz="1331" dirty="0">
                <a:latin typeface="Arial" panose="020B0604020202020204" pitchFamily="34" charset="0"/>
                <a:cs typeface="Arial" panose="020B0604020202020204" pitchFamily="34" charset="0"/>
              </a:rPr>
              <a:t> </a:t>
            </a:r>
            <a:r>
              <a:rPr lang="en-US" sz="1331" dirty="0" err="1">
                <a:latin typeface="Arial" panose="020B0604020202020204" pitchFamily="34" charset="0"/>
                <a:cs typeface="Arial" panose="020B0604020202020204" pitchFamily="34" charset="0"/>
              </a:rPr>
              <a:t>Thảo</a:t>
            </a:r>
            <a:r>
              <a:rPr lang="en-US" sz="1331"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358184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9/24/2021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9/24/2021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PowerPoint_Presentation.pptx"/><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Đối tượng 1">
            <a:hlinkClick r:id="" action="ppaction://ole?verb=0"/>
            <a:extLst>
              <a:ext uri="{FF2B5EF4-FFF2-40B4-BE49-F238E27FC236}">
                <a16:creationId xmlns:a16="http://schemas.microsoft.com/office/drawing/2014/main" id="{3ED5139C-A7CD-4862-B052-F0DA22E82E05}"/>
              </a:ext>
            </a:extLst>
          </p:cNvPr>
          <p:cNvGraphicFramePr>
            <a:graphicFrameLocks noChangeAspect="1"/>
          </p:cNvGraphicFramePr>
          <p:nvPr/>
        </p:nvGraphicFramePr>
        <p:xfrm>
          <a:off x="344839" y="218589"/>
          <a:ext cx="11502325" cy="6470058"/>
        </p:xfrm>
        <a:graphic>
          <a:graphicData uri="http://schemas.openxmlformats.org/presentationml/2006/ole">
            <mc:AlternateContent xmlns:mc="http://schemas.openxmlformats.org/markup-compatibility/2006">
              <mc:Choice xmlns:v="urn:schemas-microsoft-com:vml" Requires="v">
                <p:oleObj name="Presentation" r:id="rId2" imgW="5628382" imgH="3165632" progId="PowerPoint.Show.12">
                  <p:embed/>
                </p:oleObj>
              </mc:Choice>
              <mc:Fallback>
                <p:oleObj name="Presentation" r:id="rId2" imgW="5628382" imgH="3165632" progId="PowerPoint.Show.12">
                  <p:embed/>
                  <p:pic>
                    <p:nvPicPr>
                      <p:cNvPr id="2" name="Đối tượng 1">
                        <a:hlinkClick r:id="" action="ppaction://ole?verb=0"/>
                        <a:extLst>
                          <a:ext uri="{FF2B5EF4-FFF2-40B4-BE49-F238E27FC236}">
                            <a16:creationId xmlns:a16="http://schemas.microsoft.com/office/drawing/2014/main" id="{3ED5139C-A7CD-4862-B052-F0DA22E82E05}"/>
                          </a:ext>
                        </a:extLst>
                      </p:cNvPr>
                      <p:cNvPicPr/>
                      <p:nvPr/>
                    </p:nvPicPr>
                    <p:blipFill>
                      <a:blip r:embed="rId3"/>
                      <a:stretch>
                        <a:fillRect/>
                      </a:stretch>
                    </p:blipFill>
                    <p:spPr>
                      <a:xfrm>
                        <a:off x="344839" y="218589"/>
                        <a:ext cx="11502325" cy="6470058"/>
                      </a:xfrm>
                      <a:prstGeom prst="rect">
                        <a:avLst/>
                      </a:prstGeom>
                    </p:spPr>
                  </p:pic>
                </p:oleObj>
              </mc:Fallback>
            </mc:AlternateContent>
          </a:graphicData>
        </a:graphic>
      </p:graphicFrame>
      <p:sp>
        <p:nvSpPr>
          <p:cNvPr id="5" name="Hộp Văn bản 4">
            <a:extLst>
              <a:ext uri="{FF2B5EF4-FFF2-40B4-BE49-F238E27FC236}">
                <a16:creationId xmlns:a16="http://schemas.microsoft.com/office/drawing/2014/main" id="{282C4D6B-D347-4A6D-961D-B77B52DD89B8}"/>
              </a:ext>
            </a:extLst>
          </p:cNvPr>
          <p:cNvSpPr txBox="1"/>
          <p:nvPr/>
        </p:nvSpPr>
        <p:spPr>
          <a:xfrm>
            <a:off x="2421050" y="913036"/>
            <a:ext cx="7509260" cy="1496756"/>
          </a:xfrm>
          <a:prstGeom prst="rect">
            <a:avLst/>
          </a:prstGeom>
          <a:noFill/>
        </p:spPr>
        <p:txBody>
          <a:bodyPr wrap="square" rtlCol="0">
            <a:spAutoFit/>
          </a:bodyPr>
          <a:lstStyle/>
          <a:p>
            <a:r>
              <a:rPr lang="en-US" sz="3042" b="1">
                <a:solidFill>
                  <a:schemeClr val="bg1"/>
                </a:solidFill>
                <a:latin typeface="HP001 4 hàng" panose="020B0603050302020204" pitchFamily="34" charset="0"/>
              </a:rPr>
              <a:t>Thứ sáu ngày 24 tháng 9 năm 2021</a:t>
            </a:r>
          </a:p>
          <a:p>
            <a:endParaRPr lang="en-US" sz="3042" b="1">
              <a:solidFill>
                <a:schemeClr val="bg1"/>
              </a:solidFill>
              <a:latin typeface="HP001 4 hàng" panose="020B0603050302020204" pitchFamily="34" charset="0"/>
            </a:endParaRPr>
          </a:p>
          <a:p>
            <a:endParaRPr lang="vi-VN" sz="3042" b="1">
              <a:solidFill>
                <a:schemeClr val="bg1"/>
              </a:solidFill>
              <a:latin typeface="HP001 4 hàng" panose="020B0603050302020204" pitchFamily="34" charset="0"/>
            </a:endParaRPr>
          </a:p>
        </p:txBody>
      </p:sp>
      <p:sp>
        <p:nvSpPr>
          <p:cNvPr id="6" name="Hộp Văn bản 5">
            <a:extLst>
              <a:ext uri="{FF2B5EF4-FFF2-40B4-BE49-F238E27FC236}">
                <a16:creationId xmlns:a16="http://schemas.microsoft.com/office/drawing/2014/main" id="{C42BACAA-6B6A-4E36-81D0-0C759C466866}"/>
              </a:ext>
            </a:extLst>
          </p:cNvPr>
          <p:cNvSpPr txBox="1"/>
          <p:nvPr/>
        </p:nvSpPr>
        <p:spPr>
          <a:xfrm>
            <a:off x="2498316" y="1511845"/>
            <a:ext cx="7509260" cy="1496756"/>
          </a:xfrm>
          <a:prstGeom prst="rect">
            <a:avLst/>
          </a:prstGeom>
          <a:noFill/>
        </p:spPr>
        <p:txBody>
          <a:bodyPr wrap="square" rtlCol="0">
            <a:spAutoFit/>
          </a:bodyPr>
          <a:lstStyle/>
          <a:p>
            <a:r>
              <a:rPr lang="en-US" sz="3042" b="1">
                <a:solidFill>
                  <a:schemeClr val="bg1"/>
                </a:solidFill>
                <a:latin typeface="HP001 4 hàng" panose="020B0603050302020204" pitchFamily="34" charset="0"/>
              </a:rPr>
              <a:t>          Tiếng Việt</a:t>
            </a:r>
          </a:p>
          <a:p>
            <a:endParaRPr lang="en-US" sz="3042" b="1">
              <a:solidFill>
                <a:schemeClr val="bg1"/>
              </a:solidFill>
              <a:latin typeface="HP001 4 hàng" panose="020B0603050302020204" pitchFamily="34" charset="0"/>
            </a:endParaRPr>
          </a:p>
          <a:p>
            <a:endParaRPr lang="vi-VN" sz="3042" b="1">
              <a:solidFill>
                <a:schemeClr val="bg1"/>
              </a:solidFill>
              <a:latin typeface="HP001 4 hàng" panose="020B0603050302020204" pitchFamily="34" charset="0"/>
            </a:endParaRPr>
          </a:p>
        </p:txBody>
      </p:sp>
      <p:sp>
        <p:nvSpPr>
          <p:cNvPr id="7" name="Hộp Văn bản 6">
            <a:extLst>
              <a:ext uri="{FF2B5EF4-FFF2-40B4-BE49-F238E27FC236}">
                <a16:creationId xmlns:a16="http://schemas.microsoft.com/office/drawing/2014/main" id="{DB6FB2F2-40FB-4E77-BFD0-4B838BD3D65F}"/>
              </a:ext>
            </a:extLst>
          </p:cNvPr>
          <p:cNvSpPr txBox="1"/>
          <p:nvPr/>
        </p:nvSpPr>
        <p:spPr>
          <a:xfrm>
            <a:off x="729585" y="2169825"/>
            <a:ext cx="11190175" cy="1496756"/>
          </a:xfrm>
          <a:prstGeom prst="rect">
            <a:avLst/>
          </a:prstGeom>
          <a:noFill/>
        </p:spPr>
        <p:txBody>
          <a:bodyPr wrap="square" rtlCol="0">
            <a:spAutoFit/>
          </a:bodyPr>
          <a:lstStyle/>
          <a:p>
            <a:r>
              <a:rPr lang="en-US" sz="3042" b="1">
                <a:solidFill>
                  <a:srgbClr val="FFFF00"/>
                </a:solidFill>
                <a:latin typeface="HP001 4 hàng" panose="020B0603050302020204" pitchFamily="34" charset="0"/>
              </a:rPr>
              <a:t>           Bài 6 : Tiết 5 : Luyện tập </a:t>
            </a:r>
          </a:p>
          <a:p>
            <a:endParaRPr lang="en-US" sz="3042" b="1">
              <a:solidFill>
                <a:srgbClr val="FFFF00"/>
              </a:solidFill>
              <a:latin typeface="HP001 4 hàng" panose="020B0603050302020204" pitchFamily="34" charset="0"/>
            </a:endParaRPr>
          </a:p>
          <a:p>
            <a:endParaRPr lang="vi-VN" sz="3042" b="1">
              <a:solidFill>
                <a:srgbClr val="FFFF00"/>
              </a:solidFill>
              <a:latin typeface="HP001 4 hàng" panose="020B0603050302020204" pitchFamily="34" charset="0"/>
            </a:endParaRPr>
          </a:p>
        </p:txBody>
      </p:sp>
      <p:sp>
        <p:nvSpPr>
          <p:cNvPr id="8" name="Hộp Văn bản 7">
            <a:extLst>
              <a:ext uri="{FF2B5EF4-FFF2-40B4-BE49-F238E27FC236}">
                <a16:creationId xmlns:a16="http://schemas.microsoft.com/office/drawing/2014/main" id="{BC467D72-5A24-4DDA-8F2B-497DF4745E38}"/>
              </a:ext>
            </a:extLst>
          </p:cNvPr>
          <p:cNvSpPr txBox="1"/>
          <p:nvPr/>
        </p:nvSpPr>
        <p:spPr>
          <a:xfrm>
            <a:off x="834689" y="2682932"/>
            <a:ext cx="10522622" cy="1496756"/>
          </a:xfrm>
          <a:prstGeom prst="rect">
            <a:avLst/>
          </a:prstGeom>
          <a:noFill/>
        </p:spPr>
        <p:txBody>
          <a:bodyPr wrap="square" rtlCol="0">
            <a:spAutoFit/>
          </a:bodyPr>
          <a:lstStyle/>
          <a:p>
            <a:endParaRPr lang="en-US" sz="3042" b="1">
              <a:solidFill>
                <a:srgbClr val="FFFF00"/>
              </a:solidFill>
              <a:latin typeface="HP001 4 hàng" panose="020B0603050302020204" pitchFamily="34" charset="0"/>
            </a:endParaRPr>
          </a:p>
          <a:p>
            <a:endParaRPr lang="en-US" sz="3042" b="1">
              <a:solidFill>
                <a:srgbClr val="FFFF00"/>
              </a:solidFill>
              <a:latin typeface="HP001 4 hàng" panose="020B0603050302020204" pitchFamily="34" charset="0"/>
            </a:endParaRPr>
          </a:p>
          <a:p>
            <a:endParaRPr lang="vi-VN" sz="3042" b="1">
              <a:solidFill>
                <a:srgbClr val="FFFF00"/>
              </a:solidFill>
              <a:latin typeface="HP001 4 hàng" panose="020B0603050302020204" pitchFamily="34" charset="0"/>
            </a:endParaRPr>
          </a:p>
        </p:txBody>
      </p:sp>
      <p:sp>
        <p:nvSpPr>
          <p:cNvPr id="9" name="Hộp Văn bản 8">
            <a:extLst>
              <a:ext uri="{FF2B5EF4-FFF2-40B4-BE49-F238E27FC236}">
                <a16:creationId xmlns:a16="http://schemas.microsoft.com/office/drawing/2014/main" id="{2C563BE7-BAE3-4095-844F-F64F1ED492F3}"/>
              </a:ext>
            </a:extLst>
          </p:cNvPr>
          <p:cNvSpPr txBox="1"/>
          <p:nvPr/>
        </p:nvSpPr>
        <p:spPr>
          <a:xfrm>
            <a:off x="729585" y="2766324"/>
            <a:ext cx="11190175" cy="1496756"/>
          </a:xfrm>
          <a:prstGeom prst="rect">
            <a:avLst/>
          </a:prstGeom>
          <a:noFill/>
        </p:spPr>
        <p:txBody>
          <a:bodyPr wrap="square" rtlCol="0">
            <a:spAutoFit/>
          </a:bodyPr>
          <a:lstStyle/>
          <a:p>
            <a:r>
              <a:rPr lang="en-US" sz="3042" b="1">
                <a:solidFill>
                  <a:srgbClr val="FFFF00"/>
                </a:solidFill>
                <a:latin typeface="HP001 4 hàng" panose="020B0603050302020204" pitchFamily="34" charset="0"/>
              </a:rPr>
              <a:t>           Viết đoạn văn kể về một việc làm ở nhà ( trang 30)</a:t>
            </a:r>
          </a:p>
          <a:p>
            <a:endParaRPr lang="en-US" sz="3042" b="1">
              <a:solidFill>
                <a:srgbClr val="FFFF00"/>
              </a:solidFill>
              <a:latin typeface="HP001 4 hàng" panose="020B0603050302020204" pitchFamily="34" charset="0"/>
            </a:endParaRPr>
          </a:p>
          <a:p>
            <a:endParaRPr lang="vi-VN" sz="3042" b="1">
              <a:solidFill>
                <a:srgbClr val="FFFF00"/>
              </a:solidFill>
              <a:latin typeface="HP001 4 hàng" panose="020B0603050302020204" pitchFamily="34" charset="0"/>
            </a:endParaRPr>
          </a:p>
        </p:txBody>
      </p:sp>
    </p:spTree>
    <p:extLst>
      <p:ext uri="{BB962C8B-B14F-4D97-AF65-F5344CB8AC3E}">
        <p14:creationId xmlns:p14="http://schemas.microsoft.com/office/powerpoint/2010/main" val="3036969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04442" y="977684"/>
            <a:ext cx="7362496" cy="4455835"/>
          </a:xfrm>
          <a:prstGeom prst="rect">
            <a:avLst/>
          </a:prstGeom>
        </p:spPr>
        <p:txBody>
          <a:bodyPr wrap="square">
            <a:spAutoFit/>
          </a:bodyPr>
          <a:lstStyle/>
          <a:p>
            <a:pPr algn="just">
              <a:lnSpc>
                <a:spcPct val="150000"/>
              </a:lnSpc>
            </a:pPr>
            <a:r>
              <a:rPr lang="en-US" sz="2400" b="1" dirty="0">
                <a:solidFill>
                  <a:srgbClr val="002060"/>
                </a:solidFill>
                <a:latin typeface="Arial-Rounded" pitchFamily="34" charset="0"/>
                <a:ea typeface="Arial-Rounded" pitchFamily="34" charset="0"/>
                <a:cs typeface="Arial-Rounded" pitchFamily="34" charset="0"/>
              </a:rPr>
              <a:t>       Mình là Hoa , học sinh </a:t>
            </a:r>
            <a:r>
              <a:rPr lang="en-US" sz="2400" b="1">
                <a:solidFill>
                  <a:srgbClr val="002060"/>
                </a:solidFill>
                <a:latin typeface="Arial-Rounded" pitchFamily="34" charset="0"/>
                <a:ea typeface="Arial-Rounded" pitchFamily="34" charset="0"/>
                <a:cs typeface="Arial-Rounded" pitchFamily="34" charset="0"/>
              </a:rPr>
              <a:t>lớp 2A </a:t>
            </a:r>
            <a:r>
              <a:rPr lang="en-US" sz="2400" b="1" dirty="0">
                <a:solidFill>
                  <a:srgbClr val="002060"/>
                </a:solidFill>
                <a:latin typeface="Arial-Rounded" pitchFamily="34" charset="0"/>
                <a:ea typeface="Arial-Rounded" pitchFamily="34" charset="0"/>
                <a:cs typeface="Arial-Rounded" pitchFamily="34" charset="0"/>
              </a:rPr>
              <a:t>trường Tiểu </a:t>
            </a:r>
            <a:r>
              <a:rPr lang="en-US" sz="2400" b="1">
                <a:solidFill>
                  <a:srgbClr val="002060"/>
                </a:solidFill>
                <a:latin typeface="Arial-Rounded" pitchFamily="34" charset="0"/>
                <a:ea typeface="Arial-Rounded" pitchFamily="34" charset="0"/>
                <a:cs typeface="Arial-Rounded" pitchFamily="34" charset="0"/>
              </a:rPr>
              <a:t>học Lê Ngọc Hân.  </a:t>
            </a:r>
            <a:r>
              <a:rPr lang="en-US" sz="2400" b="1" dirty="0">
                <a:solidFill>
                  <a:srgbClr val="002060"/>
                </a:solidFill>
                <a:latin typeface="Arial-Rounded" pitchFamily="34" charset="0"/>
                <a:ea typeface="Arial-Rounded" pitchFamily="34" charset="0"/>
                <a:cs typeface="Arial-Rounded" pitchFamily="34" charset="0"/>
              </a:rPr>
              <a:t>Hằng ngày, mình thường thức dậy từ 6 giờ để vệ sinh cá nhân và tập thể dục với mẹ trên sân thượng. Sau đó, mình thay quần áo đồng phục và ăn sáng cùng cả nhà. Trước khi đi học, mình thường kiểm tra cặp sách xem đã đủ sách vở chưa. Và rồi, mình được bố đưa tới trường.</a:t>
            </a:r>
          </a:p>
        </p:txBody>
      </p:sp>
      <p:sp>
        <p:nvSpPr>
          <p:cNvPr id="7" name="Rounded Rectangle 6"/>
          <p:cNvSpPr/>
          <p:nvPr/>
        </p:nvSpPr>
        <p:spPr>
          <a:xfrm>
            <a:off x="3696340" y="945931"/>
            <a:ext cx="7811174" cy="529473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4928" t="5051" r="5978" b="8133"/>
          <a:stretch/>
        </p:blipFill>
        <p:spPr>
          <a:xfrm>
            <a:off x="646387" y="1491847"/>
            <a:ext cx="2427890" cy="4202899"/>
          </a:xfrm>
          <a:prstGeom prst="rect">
            <a:avLst/>
          </a:prstGeom>
        </p:spPr>
      </p:pic>
    </p:spTree>
    <p:extLst>
      <p:ext uri="{BB962C8B-B14F-4D97-AF65-F5344CB8AC3E}">
        <p14:creationId xmlns:p14="http://schemas.microsoft.com/office/powerpoint/2010/main" val="222713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FBA6F2FD-9AD8-49A0-9C19-F26AFDDF3C69}"/>
              </a:ext>
            </a:extLst>
          </p:cNvPr>
          <p:cNvSpPr txBox="1"/>
          <p:nvPr/>
        </p:nvSpPr>
        <p:spPr>
          <a:xfrm>
            <a:off x="696687" y="511629"/>
            <a:ext cx="10798628" cy="1323439"/>
          </a:xfrm>
          <a:prstGeom prst="rect">
            <a:avLst/>
          </a:prstGeom>
          <a:noFill/>
        </p:spPr>
        <p:txBody>
          <a:bodyPr wrap="square" rtlCol="0">
            <a:spAutoFit/>
          </a:bodyPr>
          <a:lstStyle/>
          <a:p>
            <a:r>
              <a:rPr lang="vi-VN" sz="2000" b="0" i="0">
                <a:solidFill>
                  <a:srgbClr val="0070C0"/>
                </a:solidFill>
                <a:effectLst/>
                <a:latin typeface="+mj-lt"/>
              </a:rPr>
              <a:t>	Vào các buổi sáng trong tuần, em sẽ thức dậy từ 6 giờ. Đầu tiên, em sẽ vào nhà vệ sinh để</a:t>
            </a:r>
          </a:p>
          <a:p>
            <a:r>
              <a:rPr lang="vi-VN" sz="2000" b="0" i="0">
                <a:solidFill>
                  <a:srgbClr val="0070C0"/>
                </a:solidFill>
                <a:effectLst/>
                <a:latin typeface="+mj-lt"/>
              </a:rPr>
              <a:t> đánh răng rửa mặt sạch sẽ. Rồi mới trở về phòng, gấp chăn gối gọn gàng. Tiếp đó, em thay áo quần đồng phục, và kiểm tra lại sách vở trong balo. Cuối cùng, em sẽ ngồi ăn sáng cùng với bố và mẹ trong bếp. Xong xuôi, bố đưa em đến trường.</a:t>
            </a:r>
            <a:endParaRPr lang="vi-VN" sz="2000">
              <a:solidFill>
                <a:srgbClr val="0070C0"/>
              </a:solidFill>
              <a:latin typeface="+mj-lt"/>
            </a:endParaRPr>
          </a:p>
        </p:txBody>
      </p:sp>
      <p:sp>
        <p:nvSpPr>
          <p:cNvPr id="5" name="Hộp Văn bản 4">
            <a:extLst>
              <a:ext uri="{FF2B5EF4-FFF2-40B4-BE49-F238E27FC236}">
                <a16:creationId xmlns:a16="http://schemas.microsoft.com/office/drawing/2014/main" id="{BC5598BD-53CE-462B-B745-1E83CDDBC726}"/>
              </a:ext>
            </a:extLst>
          </p:cNvPr>
          <p:cNvSpPr txBox="1"/>
          <p:nvPr/>
        </p:nvSpPr>
        <p:spPr>
          <a:xfrm>
            <a:off x="293914" y="2131798"/>
            <a:ext cx="10798628" cy="1015663"/>
          </a:xfrm>
          <a:prstGeom prst="rect">
            <a:avLst/>
          </a:prstGeom>
          <a:noFill/>
        </p:spPr>
        <p:txBody>
          <a:bodyPr wrap="square" rtlCol="0">
            <a:spAutoFit/>
          </a:bodyPr>
          <a:lstStyle/>
          <a:p>
            <a:r>
              <a:rPr lang="vi-VN" sz="2000" b="0" i="0">
                <a:solidFill>
                  <a:schemeClr val="accent2"/>
                </a:solidFill>
                <a:effectLst/>
                <a:latin typeface="+mj-lt"/>
              </a:rPr>
              <a:t>	Buổi sáng trước khi đi học, em thường tự làm một số việc. Đầu tiên khi thức dậy, em sẽ gấp chăn gối lại cho gọn gàng. Sau đó đi đánh răng rửa mặt. Rồi xuống bếp ăn sáng với cả nhà. Cuối cùng em sẽ thay áo quần đồng phục và đến trường với bố.</a:t>
            </a:r>
            <a:endParaRPr lang="vi-VN" sz="2000">
              <a:solidFill>
                <a:schemeClr val="accent2"/>
              </a:solidFill>
              <a:latin typeface="+mj-lt"/>
            </a:endParaRPr>
          </a:p>
        </p:txBody>
      </p:sp>
      <p:sp>
        <p:nvSpPr>
          <p:cNvPr id="6" name="Hộp Văn bản 5">
            <a:extLst>
              <a:ext uri="{FF2B5EF4-FFF2-40B4-BE49-F238E27FC236}">
                <a16:creationId xmlns:a16="http://schemas.microsoft.com/office/drawing/2014/main" id="{2517D4B2-BB2D-4ED4-8DF8-01DF68D18741}"/>
              </a:ext>
            </a:extLst>
          </p:cNvPr>
          <p:cNvSpPr txBox="1"/>
          <p:nvPr/>
        </p:nvSpPr>
        <p:spPr>
          <a:xfrm>
            <a:off x="76199" y="3537858"/>
            <a:ext cx="11234058" cy="707886"/>
          </a:xfrm>
          <a:prstGeom prst="rect">
            <a:avLst/>
          </a:prstGeom>
          <a:noFill/>
        </p:spPr>
        <p:txBody>
          <a:bodyPr wrap="square" rtlCol="0">
            <a:spAutoFit/>
          </a:bodyPr>
          <a:lstStyle/>
          <a:p>
            <a:r>
              <a:rPr lang="vi-VN" sz="2000" b="0" i="0">
                <a:solidFill>
                  <a:schemeClr val="accent4">
                    <a:lumMod val="50000"/>
                  </a:schemeClr>
                </a:solidFill>
                <a:effectLst/>
                <a:latin typeface="+mj-lt"/>
              </a:rPr>
              <a:t>	Mỗi buổi sáng, em thức dậy gấp chăn màn gọn gàng. Sau đó em đi đánh răng rửa mặt. Em ngồi vào bàn ăn bữa sáng mẹ chuẩn bị. Em mặc quần áo và đeo cặp sẵn sàng chờ em đưa đến trường.</a:t>
            </a:r>
            <a:endParaRPr lang="vi-VN" sz="2000">
              <a:solidFill>
                <a:schemeClr val="accent4">
                  <a:lumMod val="50000"/>
                </a:schemeClr>
              </a:solidFill>
              <a:latin typeface="+mj-lt"/>
            </a:endParaRPr>
          </a:p>
        </p:txBody>
      </p:sp>
      <p:sp>
        <p:nvSpPr>
          <p:cNvPr id="7" name="Hộp Văn bản 6">
            <a:extLst>
              <a:ext uri="{FF2B5EF4-FFF2-40B4-BE49-F238E27FC236}">
                <a16:creationId xmlns:a16="http://schemas.microsoft.com/office/drawing/2014/main" id="{5A10E23F-229C-4FE3-B1BD-C92A6480E47E}"/>
              </a:ext>
            </a:extLst>
          </p:cNvPr>
          <p:cNvSpPr txBox="1"/>
          <p:nvPr/>
        </p:nvSpPr>
        <p:spPr>
          <a:xfrm>
            <a:off x="293914" y="4517572"/>
            <a:ext cx="11136086" cy="1323439"/>
          </a:xfrm>
          <a:prstGeom prst="rect">
            <a:avLst/>
          </a:prstGeom>
          <a:noFill/>
        </p:spPr>
        <p:txBody>
          <a:bodyPr wrap="square" rtlCol="0">
            <a:spAutoFit/>
          </a:bodyPr>
          <a:lstStyle/>
          <a:p>
            <a:r>
              <a:rPr lang="vi-VN" sz="2000" b="0" i="0">
                <a:solidFill>
                  <a:srgbClr val="00B050"/>
                </a:solidFill>
                <a:effectLst/>
                <a:latin typeface="+mj-lt"/>
              </a:rPr>
              <a:t>	Sáng nào cũng vậy, em đều thức dậy sớm để tập thể dục. Em khởi động, luyện tập một số động tác, lúc đó cảm giác thật khỏe khoắn, sẵn sàng cho một ngày mới. Ông mặt trời thức dậy tỏa những tia nắng hồng ban mai, nhuộm hồng dần mấy cụm mây trắng. Đó cũng là lúc em xuống ăn sáng, soạn sách vở và chuẩn bị đến trường.</a:t>
            </a:r>
            <a:endParaRPr lang="vi-VN" sz="2000">
              <a:solidFill>
                <a:srgbClr val="00B050"/>
              </a:solidFill>
              <a:latin typeface="+mj-lt"/>
            </a:endParaRPr>
          </a:p>
        </p:txBody>
      </p:sp>
    </p:spTree>
    <p:extLst>
      <p:ext uri="{BB962C8B-B14F-4D97-AF65-F5344CB8AC3E}">
        <p14:creationId xmlns:p14="http://schemas.microsoft.com/office/powerpoint/2010/main" val="2587544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3411201" y="428887"/>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986971" y="2356899"/>
            <a:ext cx="11205029" cy="1569660"/>
          </a:xfrm>
          <a:prstGeom prst="rect">
            <a:avLst/>
          </a:prstGeom>
          <a:noFill/>
        </p:spPr>
        <p:txBody>
          <a:bodyPr wrap="square">
            <a:spAutoFit/>
          </a:bodyPr>
          <a:lstStyle/>
          <a:p>
            <a:pPr marL="457200" indent="-457200">
              <a:lnSpc>
                <a:spcPct val="150000"/>
              </a:lnSpc>
              <a:buFontTx/>
              <a:buChar char="-"/>
            </a:pPr>
            <a:r>
              <a:rPr lang="en-US" sz="3200" b="1" dirty="0">
                <a:solidFill>
                  <a:srgbClr val="002060"/>
                </a:solidFill>
                <a:latin typeface="Arial-Rounded" pitchFamily="34" charset="0"/>
                <a:ea typeface="Arial-Rounded" pitchFamily="34" charset="0"/>
                <a:cs typeface="Arial-Rounded" pitchFamily="34" charset="0"/>
              </a:rPr>
              <a:t>Rèn kĩ năng viết đoạn văn kể về những việc em thường làm trước khi đi học.</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124018" y="1843157"/>
            <a:ext cx="3066936" cy="172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2892015" y="1530085"/>
            <a:ext cx="2353527" cy="204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5245542" y="1688947"/>
            <a:ext cx="2834665" cy="18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7173064" y="1091271"/>
            <a:ext cx="1814286" cy="262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24019" y="3857440"/>
            <a:ext cx="9037504" cy="1951495"/>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149220" y="3818494"/>
            <a:ext cx="10966893" cy="1778179"/>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 </a:t>
            </a:r>
            <a:r>
              <a:rPr lang="en-US" sz="2400" b="1" dirty="0">
                <a:solidFill>
                  <a:srgbClr val="002060"/>
                </a:solidFill>
                <a:latin typeface="Arial-Rounded" pitchFamily="34" charset="0"/>
                <a:ea typeface="Arial-Rounded" pitchFamily="34" charset="0"/>
                <a:cs typeface="Arial-Rounded" pitchFamily="34" charset="0"/>
              </a:rPr>
              <a:t>Bạn nhỏ làm những việc gì?</a:t>
            </a:r>
          </a:p>
          <a:p>
            <a:pPr algn="just">
              <a:lnSpc>
                <a:spcPct val="150000"/>
              </a:lnSpc>
            </a:pPr>
            <a:r>
              <a:rPr lang="en-US" sz="2400" b="1" dirty="0">
                <a:solidFill>
                  <a:srgbClr val="002060"/>
                </a:solidFill>
                <a:latin typeface="Arial-Rounded" pitchFamily="34" charset="0"/>
                <a:ea typeface="Arial-Rounded" pitchFamily="34" charset="0"/>
                <a:cs typeface="Arial-Rounded" pitchFamily="34" charset="0"/>
              </a:rPr>
              <a:t>- Theo em, bạn nhỏ làm những việc đó trong thời gian nào?</a:t>
            </a:r>
          </a:p>
          <a:p>
            <a:pPr algn="just">
              <a:lnSpc>
                <a:spcPct val="150000"/>
              </a:lnSpc>
            </a:pPr>
            <a:r>
              <a:rPr lang="en-US" sz="2400" b="1" dirty="0">
                <a:solidFill>
                  <a:srgbClr val="002060"/>
                </a:solidFill>
                <a:latin typeface="Arial-Rounded" pitchFamily="34" charset="0"/>
                <a:ea typeface="Arial-Rounded" pitchFamily="34" charset="0"/>
                <a:cs typeface="Arial-Rounded" pitchFamily="34" charset="0"/>
              </a:rPr>
              <a:t>- Còn em, trước khi đi học, em thường tự làm những việc gì?</a:t>
            </a:r>
          </a:p>
        </p:txBody>
      </p:sp>
      <p:grpSp>
        <p:nvGrpSpPr>
          <p:cNvPr id="24" name="Group 23"/>
          <p:cNvGrpSpPr/>
          <p:nvPr/>
        </p:nvGrpSpPr>
        <p:grpSpPr>
          <a:xfrm>
            <a:off x="9752883" y="1979669"/>
            <a:ext cx="2439117" cy="1052593"/>
            <a:chOff x="3759267" y="334167"/>
            <a:chExt cx="5621970" cy="1403180"/>
          </a:xfrm>
        </p:grpSpPr>
        <p:sp>
          <p:nvSpPr>
            <p:cNvPr id="25" name="Cloud Callout 2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pitchFamily="34" charset="0"/>
                <a:ea typeface="Arial-Rounded" pitchFamily="34" charset="0"/>
                <a:cs typeface="Arial-Rounded" pitchFamily="34" charset="0"/>
              </a:endParaRPr>
            </a:p>
          </p:txBody>
        </p:sp>
        <p:sp>
          <p:nvSpPr>
            <p:cNvPr id="26" name="TextBox 25"/>
            <p:cNvSpPr txBox="1"/>
            <p:nvPr/>
          </p:nvSpPr>
          <p:spPr>
            <a:xfrm>
              <a:off x="4223658" y="397982"/>
              <a:ext cx="4919223" cy="1271891"/>
            </a:xfrm>
            <a:prstGeom prst="rect">
              <a:avLst/>
            </a:prstGeom>
            <a:noFill/>
            <a:ln>
              <a:noFill/>
            </a:ln>
          </p:spPr>
          <p:txBody>
            <a:bodyPr wrap="square" rtlCol="0">
              <a:spAutoFit/>
            </a:bodyPr>
            <a:lstStyle/>
            <a:p>
              <a:pPr algn="ctr"/>
              <a:r>
                <a:rPr lang="en-US" sz="2800" dirty="0">
                  <a:solidFill>
                    <a:srgbClr val="002060"/>
                  </a:solidFill>
                  <a:latin typeface="Arial-Rounded" pitchFamily="34" charset="0"/>
                  <a:ea typeface="Arial-Rounded" pitchFamily="34" charset="0"/>
                  <a:cs typeface="Arial-Rounded" pitchFamily="34" charset="0"/>
                </a:rPr>
                <a:t>Thảo luận nhóm</a:t>
              </a:r>
            </a:p>
          </p:txBody>
        </p:sp>
      </p:grpSp>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9161522" y="2792304"/>
            <a:ext cx="2716751" cy="1557373"/>
          </a:xfrm>
          <a:prstGeom prst="rect">
            <a:avLst/>
          </a:prstGeom>
        </p:spPr>
      </p:pic>
      <p:sp>
        <p:nvSpPr>
          <p:cNvPr id="17" name="TextBox 16"/>
          <p:cNvSpPr txBox="1"/>
          <p:nvPr/>
        </p:nvSpPr>
        <p:spPr>
          <a:xfrm>
            <a:off x="2209939" y="290457"/>
            <a:ext cx="6722857" cy="584775"/>
          </a:xfrm>
          <a:prstGeom prst="rect">
            <a:avLst/>
          </a:prstGeom>
          <a:noFill/>
        </p:spPr>
        <p:txBody>
          <a:bodyPr wrap="square" rtlCol="0">
            <a:spAutoFit/>
          </a:bodyPr>
          <a:lstStyle/>
          <a:p>
            <a:r>
              <a:rPr lang="en-US" sz="3200" b="1" dirty="0">
                <a:solidFill>
                  <a:srgbClr val="00B050"/>
                </a:solidFill>
                <a:latin typeface="Arial-Rounded" pitchFamily="34" charset="0"/>
                <a:ea typeface="Arial-Rounded" pitchFamily="34" charset="0"/>
                <a:cs typeface="Arial-Rounded" pitchFamily="34" charset="0"/>
              </a:rPr>
              <a:t> Quan sát tranh và trả lời câu hỏi. </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8" name="Oval 17"/>
          <p:cNvSpPr/>
          <p:nvPr/>
        </p:nvSpPr>
        <p:spPr>
          <a:xfrm>
            <a:off x="1602483" y="30351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itchFamily="34" charset="0"/>
                <a:ea typeface="Arial-Rounded" pitchFamily="34" charset="0"/>
                <a:cs typeface="Arial-Rounded" pitchFamily="34" charset="0"/>
              </a:rPr>
              <a:t>1</a:t>
            </a: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500" fill="hold"/>
                                        <p:tgtEl>
                                          <p:spTgt spid="1029"/>
                                        </p:tgtEl>
                                        <p:attrNameLst>
                                          <p:attrName>ppt_w</p:attrName>
                                        </p:attrNameLst>
                                      </p:cBhvr>
                                      <p:tavLst>
                                        <p:tav tm="0">
                                          <p:val>
                                            <p:fltVal val="0"/>
                                          </p:val>
                                        </p:tav>
                                        <p:tav tm="100000">
                                          <p:val>
                                            <p:strVal val="#ppt_w"/>
                                          </p:val>
                                        </p:tav>
                                      </p:tavLst>
                                    </p:anim>
                                    <p:anim calcmode="lin" valueType="num">
                                      <p:cBhvr>
                                        <p:cTn id="23" dur="500" fill="hold"/>
                                        <p:tgtEl>
                                          <p:spTgt spid="1029"/>
                                        </p:tgtEl>
                                        <p:attrNameLst>
                                          <p:attrName>ppt_h</p:attrName>
                                        </p:attrNameLst>
                                      </p:cBhvr>
                                      <p:tavLst>
                                        <p:tav tm="0">
                                          <p:val>
                                            <p:fltVal val="0"/>
                                          </p:val>
                                        </p:tav>
                                        <p:tav tm="100000">
                                          <p:val>
                                            <p:strVal val="#ppt_h"/>
                                          </p:val>
                                        </p:tav>
                                      </p:tavLst>
                                    </p:anim>
                                    <p:animEffect transition="in" filter="fade">
                                      <p:cBhvr>
                                        <p:cTn id="24" dur="500"/>
                                        <p:tgtEl>
                                          <p:spTgt spid="10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1000"/>
                                        <p:tgtEl>
                                          <p:spTgt spid="22">
                                            <p:txEl>
                                              <p:pRg st="0" end="0"/>
                                            </p:txEl>
                                          </p:spTgt>
                                        </p:tgtEl>
                                      </p:cBhvr>
                                    </p:animEffect>
                                    <p:anim calcmode="lin" valueType="num">
                                      <p:cBhvr>
                                        <p:cTn id="3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fade">
                                      <p:cBhvr>
                                        <p:cTn id="41" dur="1000"/>
                                        <p:tgtEl>
                                          <p:spTgt spid="22">
                                            <p:txEl>
                                              <p:pRg st="1" end="1"/>
                                            </p:txEl>
                                          </p:spTgt>
                                        </p:tgtEl>
                                      </p:cBhvr>
                                    </p:animEffect>
                                    <p:anim calcmode="lin" valueType="num">
                                      <p:cBhvr>
                                        <p:cTn id="42"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1000"/>
                                        <p:tgtEl>
                                          <p:spTgt spid="22">
                                            <p:txEl>
                                              <p:pRg st="2" end="2"/>
                                            </p:txEl>
                                          </p:spTgt>
                                        </p:tgtEl>
                                      </p:cBhvr>
                                    </p:animEffect>
                                    <p:anim calcmode="lin" valueType="num">
                                      <p:cBhvr>
                                        <p:cTn id="49"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3426933" y="568869"/>
            <a:ext cx="5442858" cy="306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537033" y="3486791"/>
            <a:ext cx="11277600"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865039" y="3635238"/>
            <a:ext cx="2705475"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Tranh vẽ gì?</a:t>
            </a:r>
          </a:p>
        </p:txBody>
      </p:sp>
      <p:sp>
        <p:nvSpPr>
          <p:cNvPr id="14" name="Rectangle 13"/>
          <p:cNvSpPr/>
          <p:nvPr/>
        </p:nvSpPr>
        <p:spPr>
          <a:xfrm>
            <a:off x="949335" y="4218652"/>
            <a:ext cx="10966893"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2. Theo em, bạn nhỏ thức dậy trong thời gian nào?</a:t>
            </a:r>
          </a:p>
        </p:txBody>
      </p:sp>
      <p:sp>
        <p:nvSpPr>
          <p:cNvPr id="15" name="Rectangle 14"/>
          <p:cNvSpPr/>
          <p:nvPr/>
        </p:nvSpPr>
        <p:spPr>
          <a:xfrm>
            <a:off x="946430" y="3646146"/>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Tranh vẽ bạn nhỏ </a:t>
            </a:r>
            <a:r>
              <a:rPr lang="en-US" sz="2800" b="1" dirty="0">
                <a:solidFill>
                  <a:srgbClr val="FF0000"/>
                </a:solidFill>
                <a:latin typeface="Arial-Rounded" pitchFamily="34" charset="0"/>
                <a:ea typeface="Arial-Rounded" pitchFamily="34" charset="0"/>
                <a:cs typeface="Arial-Rounded" pitchFamily="34" charset="0"/>
              </a:rPr>
              <a:t>ngủ dậy.</a:t>
            </a:r>
          </a:p>
        </p:txBody>
      </p:sp>
      <p:sp>
        <p:nvSpPr>
          <p:cNvPr id="16" name="Rectangle 15"/>
          <p:cNvSpPr/>
          <p:nvPr/>
        </p:nvSpPr>
        <p:spPr>
          <a:xfrm>
            <a:off x="952286" y="4226596"/>
            <a:ext cx="6348561"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2. Bạn nhỏ thức dậy vào </a:t>
            </a:r>
            <a:r>
              <a:rPr lang="en-US" sz="2800" b="1" dirty="0">
                <a:solidFill>
                  <a:srgbClr val="FF0000"/>
                </a:solidFill>
                <a:latin typeface="Arial-Rounded" pitchFamily="34" charset="0"/>
                <a:ea typeface="Arial-Rounded" pitchFamily="34" charset="0"/>
                <a:cs typeface="Arial-Rounded" pitchFamily="34" charset="0"/>
              </a:rPr>
              <a:t>buổi sáng.</a:t>
            </a:r>
          </a:p>
        </p:txBody>
      </p:sp>
      <p:sp>
        <p:nvSpPr>
          <p:cNvPr id="17" name="Rectangle 16"/>
          <p:cNvSpPr/>
          <p:nvPr/>
        </p:nvSpPr>
        <p:spPr>
          <a:xfrm>
            <a:off x="931916" y="4878174"/>
            <a:ext cx="10966893"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3. Khi thức dậy, bạn nhỏ cảm thấy thế nào?</a:t>
            </a:r>
          </a:p>
        </p:txBody>
      </p:sp>
      <p:sp>
        <p:nvSpPr>
          <p:cNvPr id="18" name="Rectangle 17"/>
          <p:cNvSpPr/>
          <p:nvPr/>
        </p:nvSpPr>
        <p:spPr>
          <a:xfrm>
            <a:off x="939124" y="4881758"/>
            <a:ext cx="10966893"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3. Khi thức dậy, bạn nhỏ cảm thấy </a:t>
            </a:r>
            <a:r>
              <a:rPr lang="en-US" sz="2800" b="1" dirty="0">
                <a:solidFill>
                  <a:srgbClr val="FF0000"/>
                </a:solidFill>
                <a:latin typeface="Arial-Rounded" pitchFamily="34" charset="0"/>
                <a:ea typeface="Arial-Rounded" pitchFamily="34" charset="0"/>
                <a:cs typeface="Arial-Rounded" pitchFamily="34" charset="0"/>
              </a:rPr>
              <a:t>rất vui vẻ và thoải mái.</a:t>
            </a:r>
          </a:p>
        </p:txBody>
      </p:sp>
    </p:spTree>
    <p:extLst>
      <p:ext uri="{BB962C8B-B14F-4D97-AF65-F5344CB8AC3E}">
        <p14:creationId xmlns:p14="http://schemas.microsoft.com/office/powerpoint/2010/main" val="39409493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2853" y="149497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15" name="Rectangle 14"/>
          <p:cNvSpPr/>
          <p:nvPr/>
        </p:nvSpPr>
        <p:spPr>
          <a:xfrm>
            <a:off x="719895" y="1679547"/>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làm gì?</a:t>
            </a:r>
            <a:endParaRPr lang="en-US" sz="2800" b="1" dirty="0">
              <a:solidFill>
                <a:srgbClr val="FF0000"/>
              </a:solidFill>
              <a:latin typeface="Arial-Rounded" pitchFamily="34" charset="0"/>
              <a:ea typeface="Arial-Rounded" pitchFamily="34" charset="0"/>
              <a:cs typeface="Arial-Rounded" pitchFamily="34" charset="0"/>
            </a:endParaRPr>
          </a:p>
        </p:txBody>
      </p:sp>
      <p:pic>
        <p:nvPicPr>
          <p:cNvPr id="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8577942" y="1695481"/>
            <a:ext cx="3670209" cy="318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41871" y="1695480"/>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a:t>
            </a:r>
            <a:r>
              <a:rPr lang="en-US" sz="2800" b="1" dirty="0">
                <a:solidFill>
                  <a:srgbClr val="FF0000"/>
                </a:solidFill>
                <a:latin typeface="Arial-Rounded" pitchFamily="34" charset="0"/>
                <a:ea typeface="Arial-Rounded" pitchFamily="34" charset="0"/>
                <a:cs typeface="Arial-Rounded" pitchFamily="34" charset="0"/>
              </a:rPr>
              <a:t>đánh răng.</a:t>
            </a:r>
          </a:p>
        </p:txBody>
      </p:sp>
      <p:sp>
        <p:nvSpPr>
          <p:cNvPr id="21" name="Rectangle 20"/>
          <p:cNvSpPr/>
          <p:nvPr/>
        </p:nvSpPr>
        <p:spPr>
          <a:xfrm>
            <a:off x="741871" y="2514533"/>
            <a:ext cx="6119117"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2. Bạn nhỏ làm việc đó lúc nào?</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23" name="Rectangle 22"/>
          <p:cNvSpPr/>
          <p:nvPr/>
        </p:nvSpPr>
        <p:spPr>
          <a:xfrm>
            <a:off x="734409" y="2520488"/>
            <a:ext cx="7238438"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2. Bạn nhỏ làm việc đó vào </a:t>
            </a:r>
            <a:r>
              <a:rPr lang="en-US" sz="2800" b="1" dirty="0">
                <a:solidFill>
                  <a:srgbClr val="FF0000"/>
                </a:solidFill>
                <a:latin typeface="Arial-Rounded" pitchFamily="34" charset="0"/>
                <a:ea typeface="Arial-Rounded" pitchFamily="34" charset="0"/>
                <a:cs typeface="Arial-Rounded" pitchFamily="34" charset="0"/>
              </a:rPr>
              <a:t>buổi sáng, sau khi ngủ dậy.</a:t>
            </a:r>
          </a:p>
        </p:txBody>
      </p:sp>
      <p:sp>
        <p:nvSpPr>
          <p:cNvPr id="24" name="Rectangle 23"/>
          <p:cNvSpPr/>
          <p:nvPr/>
        </p:nvSpPr>
        <p:spPr>
          <a:xfrm>
            <a:off x="741871" y="3690838"/>
            <a:ext cx="7632872"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3. Việc làm đó cho thấy bạn nhỏ là người </a:t>
            </a:r>
            <a:r>
              <a:rPr lang="en-US" sz="2800" b="1" dirty="0">
                <a:solidFill>
                  <a:srgbClr val="FF0000"/>
                </a:solidFill>
                <a:latin typeface="Arial-Rounded" pitchFamily="34" charset="0"/>
                <a:ea typeface="Arial-Rounded" pitchFamily="34" charset="0"/>
                <a:cs typeface="Arial-Rounded" pitchFamily="34" charset="0"/>
              </a:rPr>
              <a:t>biết chăm sóc, giữ vệ sinh răng miệng.</a:t>
            </a:r>
          </a:p>
        </p:txBody>
      </p:sp>
      <p:sp>
        <p:nvSpPr>
          <p:cNvPr id="26" name="Rectangle 25"/>
          <p:cNvSpPr/>
          <p:nvPr/>
        </p:nvSpPr>
        <p:spPr>
          <a:xfrm>
            <a:off x="733561" y="3660892"/>
            <a:ext cx="7467010"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3. Việc làm đó cho thấy bạn nhỏ là người thế nào?</a:t>
            </a:r>
            <a:endParaRPr lang="en-US" sz="2800" b="1"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150110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3210" y="3486791"/>
            <a:ext cx="11654967"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328184" y="3700666"/>
            <a:ext cx="5310794"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làm gì?</a:t>
            </a:r>
          </a:p>
        </p:txBody>
      </p:sp>
      <p:sp>
        <p:nvSpPr>
          <p:cNvPr id="14" name="Rectangle 13"/>
          <p:cNvSpPr/>
          <p:nvPr/>
        </p:nvSpPr>
        <p:spPr>
          <a:xfrm>
            <a:off x="354261" y="4218652"/>
            <a:ext cx="10966893"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2. Bạn nhỏ làm việc đó vào lúc nào?</a:t>
            </a:r>
          </a:p>
        </p:txBody>
      </p:sp>
      <p:sp>
        <p:nvSpPr>
          <p:cNvPr id="15" name="Rectangle 14"/>
          <p:cNvSpPr/>
          <p:nvPr/>
        </p:nvSpPr>
        <p:spPr>
          <a:xfrm>
            <a:off x="328021" y="3717337"/>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a:t>
            </a:r>
            <a:r>
              <a:rPr lang="en-US" sz="2800" b="1" dirty="0">
                <a:solidFill>
                  <a:srgbClr val="FF0000"/>
                </a:solidFill>
                <a:latin typeface="Arial-Rounded" pitchFamily="34" charset="0"/>
                <a:ea typeface="Arial-Rounded" pitchFamily="34" charset="0"/>
                <a:cs typeface="Arial-Rounded" pitchFamily="34" charset="0"/>
              </a:rPr>
              <a:t>ăn sáng.</a:t>
            </a:r>
          </a:p>
        </p:txBody>
      </p:sp>
      <p:sp>
        <p:nvSpPr>
          <p:cNvPr id="16" name="Rectangle 15"/>
          <p:cNvSpPr/>
          <p:nvPr/>
        </p:nvSpPr>
        <p:spPr>
          <a:xfrm>
            <a:off x="362988" y="4233078"/>
            <a:ext cx="11959647"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2. Bạn nhỏ làm việc đó vào </a:t>
            </a:r>
            <a:r>
              <a:rPr lang="en-US" sz="2800" b="1" dirty="0">
                <a:solidFill>
                  <a:srgbClr val="FF0000"/>
                </a:solidFill>
                <a:latin typeface="Arial-Rounded" pitchFamily="34" charset="0"/>
                <a:ea typeface="Arial-Rounded" pitchFamily="34" charset="0"/>
                <a:cs typeface="Arial-Rounded" pitchFamily="34" charset="0"/>
              </a:rPr>
              <a:t>buổi sáng, sau khi đánh răng, rửa mặt.</a:t>
            </a:r>
          </a:p>
        </p:txBody>
      </p:sp>
      <p:sp>
        <p:nvSpPr>
          <p:cNvPr id="17" name="Rectangle 16"/>
          <p:cNvSpPr/>
          <p:nvPr/>
        </p:nvSpPr>
        <p:spPr>
          <a:xfrm>
            <a:off x="351356" y="4892688"/>
            <a:ext cx="10966893"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3. Theo em, bạn nhỏ ăn sáng có ngon miệng không?</a:t>
            </a:r>
          </a:p>
        </p:txBody>
      </p:sp>
      <p:sp>
        <p:nvSpPr>
          <p:cNvPr id="18" name="Rectangle 17"/>
          <p:cNvSpPr/>
          <p:nvPr/>
        </p:nvSpPr>
        <p:spPr>
          <a:xfrm>
            <a:off x="371563" y="4893931"/>
            <a:ext cx="11660790" cy="738664"/>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3. Bạn nhỏ ăn sáng rất </a:t>
            </a:r>
            <a:r>
              <a:rPr lang="en-US" sz="2800" b="1" dirty="0">
                <a:solidFill>
                  <a:srgbClr val="FF0000"/>
                </a:solidFill>
                <a:latin typeface="Arial-Rounded" pitchFamily="34" charset="0"/>
                <a:ea typeface="Arial-Rounded" pitchFamily="34" charset="0"/>
                <a:cs typeface="Arial-Rounded" pitchFamily="34" charset="0"/>
              </a:rPr>
              <a:t>ngon miệng vì vẻ mặt của bạn rất hào hứng.</a:t>
            </a:r>
          </a:p>
        </p:txBody>
      </p:sp>
      <p:pic>
        <p:nvPicPr>
          <p:cNvPr id="1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3770968" y="741106"/>
            <a:ext cx="4087144" cy="263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560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081485" y="200296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15" name="Rectangle 14"/>
          <p:cNvSpPr/>
          <p:nvPr/>
        </p:nvSpPr>
        <p:spPr>
          <a:xfrm>
            <a:off x="3448527" y="2187537"/>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làm gì?</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20" name="Rectangle 19"/>
          <p:cNvSpPr/>
          <p:nvPr/>
        </p:nvSpPr>
        <p:spPr>
          <a:xfrm>
            <a:off x="3434857" y="2187537"/>
            <a:ext cx="5201932"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1. Bạn nhỏ đang </a:t>
            </a:r>
            <a:r>
              <a:rPr lang="en-US" sz="2800" b="1" dirty="0">
                <a:solidFill>
                  <a:srgbClr val="FF0000"/>
                </a:solidFill>
                <a:latin typeface="Arial-Rounded" pitchFamily="34" charset="0"/>
                <a:ea typeface="Arial-Rounded" pitchFamily="34" charset="0"/>
                <a:cs typeface="Arial-Rounded" pitchFamily="34" charset="0"/>
              </a:rPr>
              <a:t>đi học.</a:t>
            </a:r>
          </a:p>
        </p:txBody>
      </p:sp>
      <p:sp>
        <p:nvSpPr>
          <p:cNvPr id="21" name="Rectangle 20"/>
          <p:cNvSpPr/>
          <p:nvPr/>
        </p:nvSpPr>
        <p:spPr>
          <a:xfrm>
            <a:off x="3470503" y="3022523"/>
            <a:ext cx="7081383" cy="523220"/>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2. Vì sao em biết bạn nhỏ đang đi học?</a:t>
            </a:r>
            <a:endParaRPr lang="en-US" sz="2800" b="1" dirty="0">
              <a:solidFill>
                <a:srgbClr val="FF0000"/>
              </a:solidFill>
              <a:latin typeface="Arial-Rounded" pitchFamily="34" charset="0"/>
              <a:ea typeface="Arial-Rounded" pitchFamily="34" charset="0"/>
              <a:cs typeface="Arial-Rounded" pitchFamily="34" charset="0"/>
            </a:endParaRPr>
          </a:p>
        </p:txBody>
      </p:sp>
      <p:sp>
        <p:nvSpPr>
          <p:cNvPr id="23" name="Rectangle 22"/>
          <p:cNvSpPr/>
          <p:nvPr/>
        </p:nvSpPr>
        <p:spPr>
          <a:xfrm>
            <a:off x="3458588" y="3020199"/>
            <a:ext cx="7528675"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2. Bạn nhỏ đi học vì bạn nhỏ </a:t>
            </a:r>
            <a:r>
              <a:rPr lang="en-US" sz="2800" b="1" dirty="0">
                <a:solidFill>
                  <a:srgbClr val="FF0000"/>
                </a:solidFill>
                <a:latin typeface="Arial-Rounded" pitchFamily="34" charset="0"/>
                <a:ea typeface="Arial-Rounded" pitchFamily="34" charset="0"/>
                <a:cs typeface="Arial-Rounded" pitchFamily="34" charset="0"/>
              </a:rPr>
              <a:t>đang mặc đồng phục, vai đeo cặp.</a:t>
            </a:r>
          </a:p>
        </p:txBody>
      </p:sp>
      <p:sp>
        <p:nvSpPr>
          <p:cNvPr id="24" name="Rectangle 23"/>
          <p:cNvSpPr/>
          <p:nvPr/>
        </p:nvSpPr>
        <p:spPr>
          <a:xfrm>
            <a:off x="3470503" y="4166346"/>
            <a:ext cx="7632872"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3. Bạn nhỏ đang </a:t>
            </a:r>
            <a:r>
              <a:rPr lang="en-US" sz="2800" b="1" dirty="0">
                <a:solidFill>
                  <a:srgbClr val="FF0000"/>
                </a:solidFill>
                <a:latin typeface="Arial-Rounded" pitchFamily="34" charset="0"/>
                <a:ea typeface="Arial-Rounded" pitchFamily="34" charset="0"/>
                <a:cs typeface="Arial-Rounded" pitchFamily="34" charset="0"/>
              </a:rPr>
              <a:t>rât vui vì vẻ mặt bạn đang tươi cười.</a:t>
            </a:r>
          </a:p>
        </p:txBody>
      </p:sp>
      <p:sp>
        <p:nvSpPr>
          <p:cNvPr id="26" name="Rectangle 25"/>
          <p:cNvSpPr/>
          <p:nvPr/>
        </p:nvSpPr>
        <p:spPr>
          <a:xfrm>
            <a:off x="3462193" y="4168882"/>
            <a:ext cx="7467010" cy="954107"/>
          </a:xfrm>
          <a:prstGeom prst="rect">
            <a:avLst/>
          </a:prstGeom>
        </p:spPr>
        <p:txBody>
          <a:bodyPr wrap="square">
            <a:spAutoFit/>
          </a:bodyPr>
          <a:lstStyle/>
          <a:p>
            <a:pPr algn="just"/>
            <a:r>
              <a:rPr lang="en-US" sz="2800" b="1" dirty="0">
                <a:solidFill>
                  <a:srgbClr val="002060"/>
                </a:solidFill>
                <a:latin typeface="Arial-Rounded" pitchFamily="34" charset="0"/>
                <a:ea typeface="Arial-Rounded" pitchFamily="34" charset="0"/>
                <a:cs typeface="Arial-Rounded" pitchFamily="34" charset="0"/>
              </a:rPr>
              <a:t>3. Em đoán xem, bạn nhỏ có vui không? </a:t>
            </a:r>
          </a:p>
          <a:p>
            <a:pPr algn="just"/>
            <a:r>
              <a:rPr lang="en-US" sz="2800" b="1" dirty="0">
                <a:solidFill>
                  <a:srgbClr val="002060"/>
                </a:solidFill>
                <a:latin typeface="Arial-Rounded" pitchFamily="34" charset="0"/>
                <a:ea typeface="Arial-Rounded" pitchFamily="34" charset="0"/>
                <a:cs typeface="Arial-Rounded" pitchFamily="34" charset="0"/>
              </a:rPr>
              <a:t>Vì sao em biết?</a:t>
            </a:r>
            <a:endParaRPr lang="en-US" sz="2800" b="1" dirty="0">
              <a:solidFill>
                <a:srgbClr val="FF0000"/>
              </a:solidFill>
              <a:latin typeface="Arial-Rounded" pitchFamily="34" charset="0"/>
              <a:ea typeface="Arial-Rounded" pitchFamily="34" charset="0"/>
              <a:cs typeface="Arial-Rounded" pitchFamily="34" charset="0"/>
            </a:endParaRPr>
          </a:p>
        </p:txBody>
      </p:sp>
      <p:pic>
        <p:nvPicPr>
          <p:cNvPr id="16"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0" y="1805431"/>
            <a:ext cx="2786744" cy="403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3922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183074" y="536836"/>
            <a:ext cx="4759483" cy="588786"/>
            <a:chOff x="238537" y="232458"/>
            <a:chExt cx="4017116" cy="588786"/>
          </a:xfrm>
        </p:grpSpPr>
        <p:sp>
          <p:nvSpPr>
            <p:cNvPr id="15" name="TextBox 14"/>
            <p:cNvSpPr txBox="1"/>
            <p:nvPr/>
          </p:nvSpPr>
          <p:spPr>
            <a:xfrm>
              <a:off x="787177" y="236469"/>
              <a:ext cx="3468476" cy="584775"/>
            </a:xfrm>
            <a:prstGeom prst="rect">
              <a:avLst/>
            </a:prstGeom>
            <a:noFill/>
          </p:spPr>
          <p:txBody>
            <a:bodyPr wrap="square" rtlCol="0">
              <a:spAutoFit/>
            </a:bodyPr>
            <a:lstStyle/>
            <a:p>
              <a:r>
                <a:rPr lang="en-US" sz="3200" b="1" dirty="0">
                  <a:solidFill>
                    <a:srgbClr val="00B050"/>
                  </a:solidFill>
                  <a:latin typeface="Arial-Rounded" pitchFamily="34" charset="0"/>
                  <a:ea typeface="Arial-Rounded" pitchFamily="34" charset="0"/>
                  <a:cs typeface="Arial-Rounded" pitchFamily="34" charset="0"/>
                </a:rPr>
                <a:t> Nội dung 4 bức tranh.</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itchFamily="34" charset="0"/>
                  <a:ea typeface="Arial-Rounded" pitchFamily="34" charset="0"/>
                  <a:cs typeface="Arial-Rounded" pitchFamily="34" charset="0"/>
                </a:rPr>
                <a:t>1</a:t>
              </a:r>
            </a:p>
          </p:txBody>
        </p:sp>
      </p:gr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8564" y="1451420"/>
            <a:ext cx="7351271" cy="4122057"/>
          </a:xfrm>
          <a:prstGeom prst="rect">
            <a:avLst/>
          </a:prstGeom>
        </p:spPr>
      </p:pic>
      <p:sp>
        <p:nvSpPr>
          <p:cNvPr id="18" name="Rectangle 17"/>
          <p:cNvSpPr/>
          <p:nvPr/>
        </p:nvSpPr>
        <p:spPr>
          <a:xfrm>
            <a:off x="4637480" y="2447319"/>
            <a:ext cx="6291783" cy="2677656"/>
          </a:xfrm>
          <a:prstGeom prst="rect">
            <a:avLst/>
          </a:prstGeom>
        </p:spPr>
        <p:txBody>
          <a:bodyPr wrap="square">
            <a:spAutoFit/>
          </a:bodyPr>
          <a:lstStyle/>
          <a:p>
            <a:pPr algn="just">
              <a:lnSpc>
                <a:spcPct val="200000"/>
              </a:lnSpc>
            </a:pPr>
            <a:r>
              <a:rPr lang="en-US" sz="2800" b="1" dirty="0">
                <a:solidFill>
                  <a:srgbClr val="002060"/>
                </a:solidFill>
                <a:latin typeface="Arial-Rounded" pitchFamily="34" charset="0"/>
                <a:ea typeface="Arial-Rounded" pitchFamily="34" charset="0"/>
                <a:cs typeface="Arial-Rounded" pitchFamily="34" charset="0"/>
              </a:rPr>
              <a:t>       Bạn nhỏ vươn vai thức dậy. Sau đó, bạn ấy đánh răng. Tiếp đó, bạn ăn sáng. Cuối cùng bạn đi học.</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070" b="96744" l="10000" r="90000"/>
                    </a14:imgEffect>
                  </a14:imgLayer>
                </a14:imgProps>
              </a:ext>
              <a:ext uri="{28A0092B-C50C-407E-A947-70E740481C1C}">
                <a14:useLocalDpi xmlns:a14="http://schemas.microsoft.com/office/drawing/2010/main" val="0"/>
              </a:ext>
            </a:extLst>
          </a:blip>
          <a:srcRect l="31587" t="6544" r="21640" b="4429"/>
          <a:stretch/>
        </p:blipFill>
        <p:spPr>
          <a:xfrm>
            <a:off x="1030513" y="1741714"/>
            <a:ext cx="2265821" cy="4312806"/>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95990" y="192466"/>
            <a:ext cx="9902839" cy="1077218"/>
            <a:chOff x="238537" y="232458"/>
            <a:chExt cx="8115431" cy="1077218"/>
          </a:xfrm>
        </p:grpSpPr>
        <p:sp>
          <p:nvSpPr>
            <p:cNvPr id="15" name="TextBox 14"/>
            <p:cNvSpPr txBox="1"/>
            <p:nvPr/>
          </p:nvSpPr>
          <p:spPr>
            <a:xfrm>
              <a:off x="930875" y="232458"/>
              <a:ext cx="7423093" cy="1077218"/>
            </a:xfrm>
            <a:prstGeom prst="rect">
              <a:avLst/>
            </a:prstGeom>
            <a:noFill/>
          </p:spPr>
          <p:txBody>
            <a:bodyPr wrap="square" rtlCol="0">
              <a:spAutoFit/>
            </a:bodyPr>
            <a:lstStyle/>
            <a:p>
              <a:r>
                <a:rPr lang="en-US" sz="3200" b="1" dirty="0">
                  <a:latin typeface="Arial-Rounded" pitchFamily="34" charset="0"/>
                  <a:ea typeface="Arial-Rounded" pitchFamily="34" charset="0"/>
                  <a:cs typeface="Arial-Rounded" pitchFamily="34" charset="0"/>
                </a:rPr>
                <a:t>    </a:t>
              </a:r>
              <a:r>
                <a:rPr lang="en-US" sz="3200" b="1" dirty="0">
                  <a:solidFill>
                    <a:srgbClr val="00B050"/>
                  </a:solidFill>
                  <a:latin typeface="Arial-Rounded" pitchFamily="34" charset="0"/>
                  <a:ea typeface="Arial-Rounded" pitchFamily="34" charset="0"/>
                  <a:cs typeface="Arial-Rounded" pitchFamily="34" charset="0"/>
                </a:rPr>
                <a:t>Viết 3 – 4 câu kể về những việc em thường làm trước khi đi  học.</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itchFamily="34" charset="0"/>
                  <a:ea typeface="Arial-Rounded" pitchFamily="34" charset="0"/>
                  <a:cs typeface="Arial-Rounded" pitchFamily="34" charset="0"/>
                </a:rPr>
                <a:t>2</a:t>
              </a:r>
            </a:p>
          </p:txBody>
        </p:sp>
      </p:gr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66194"/>
            <a:ext cx="10682514" cy="4412092"/>
          </a:xfrm>
          <a:prstGeom prst="rect">
            <a:avLst/>
          </a:prstGeom>
        </p:spPr>
      </p:pic>
      <p:sp>
        <p:nvSpPr>
          <p:cNvPr id="12" name="Rectangle 11"/>
          <p:cNvSpPr/>
          <p:nvPr/>
        </p:nvSpPr>
        <p:spPr>
          <a:xfrm>
            <a:off x="1183072" y="1595806"/>
            <a:ext cx="10573497" cy="4152868"/>
          </a:xfrm>
          <a:prstGeom prst="rect">
            <a:avLst/>
          </a:prstGeom>
        </p:spPr>
        <p:txBody>
          <a:bodyPr wrap="square">
            <a:spAutoFit/>
          </a:bodyPr>
          <a:lstStyle/>
          <a:p>
            <a:pPr algn="just">
              <a:lnSpc>
                <a:spcPct val="150000"/>
              </a:lnSpc>
            </a:pPr>
            <a:r>
              <a:rPr lang="en-US" sz="3000" b="1" dirty="0">
                <a:solidFill>
                  <a:srgbClr val="002060"/>
                </a:solidFill>
                <a:latin typeface="Arial-Rounded" pitchFamily="34" charset="0"/>
                <a:ea typeface="Arial-Rounded" pitchFamily="34" charset="0"/>
                <a:cs typeface="Arial-Rounded" pitchFamily="34" charset="0"/>
              </a:rPr>
              <a:t>Viết những việc em thường làm trước khi đi học vào</a:t>
            </a:r>
            <a:r>
              <a:rPr lang="en-US" sz="3000" b="1" dirty="0">
                <a:solidFill>
                  <a:srgbClr val="FF0000"/>
                </a:solidFill>
                <a:latin typeface="Arial-Rounded" pitchFamily="34" charset="0"/>
                <a:ea typeface="Arial-Rounded" pitchFamily="34" charset="0"/>
                <a:cs typeface="Arial-Rounded" pitchFamily="34" charset="0"/>
              </a:rPr>
              <a:t> vở</a:t>
            </a:r>
            <a:endParaRPr lang="en-US" sz="3000" b="1" dirty="0">
              <a:solidFill>
                <a:srgbClr val="002060"/>
              </a:solidFill>
              <a:latin typeface="Arial-Rounded" pitchFamily="34" charset="0"/>
              <a:ea typeface="Arial-Rounded" pitchFamily="34" charset="0"/>
              <a:cs typeface="Arial-Rounded" pitchFamily="34" charset="0"/>
            </a:endParaRPr>
          </a:p>
          <a:p>
            <a:pPr algn="just">
              <a:lnSpc>
                <a:spcPct val="150000"/>
              </a:lnSpc>
            </a:pPr>
            <a:r>
              <a:rPr lang="en-US" sz="3000" b="1" dirty="0">
                <a:solidFill>
                  <a:srgbClr val="002060"/>
                </a:solidFill>
                <a:latin typeface="Arial-Rounded" pitchFamily="34" charset="0"/>
                <a:ea typeface="Arial-Rounded" pitchFamily="34" charset="0"/>
                <a:cs typeface="Arial-Rounded" pitchFamily="34" charset="0"/>
              </a:rPr>
              <a:t>với yêu cầu:</a:t>
            </a:r>
          </a:p>
          <a:p>
            <a:pPr marL="514350" indent="-514350" algn="just">
              <a:lnSpc>
                <a:spcPct val="150000"/>
              </a:lnSpc>
              <a:buAutoNum type="arabicPeriod"/>
            </a:pPr>
            <a:r>
              <a:rPr lang="en-US" sz="3000" b="1" dirty="0">
                <a:solidFill>
                  <a:srgbClr val="002060"/>
                </a:solidFill>
                <a:latin typeface="Arial-Rounded" pitchFamily="34" charset="0"/>
                <a:ea typeface="Arial-Rounded" pitchFamily="34" charset="0"/>
                <a:cs typeface="Arial-Rounded" pitchFamily="34" charset="0"/>
              </a:rPr>
              <a:t>Độ dài từ 3 – 4 câu.</a:t>
            </a:r>
          </a:p>
          <a:p>
            <a:pPr marL="514350" indent="-514350" algn="just">
              <a:lnSpc>
                <a:spcPct val="150000"/>
              </a:lnSpc>
              <a:buAutoNum type="arabicPeriod"/>
            </a:pPr>
            <a:r>
              <a:rPr lang="en-US" sz="3000" b="1" dirty="0">
                <a:solidFill>
                  <a:srgbClr val="002060"/>
                </a:solidFill>
                <a:latin typeface="Arial-Rounded" pitchFamily="34" charset="0"/>
                <a:ea typeface="Arial-Rounded" pitchFamily="34" charset="0"/>
                <a:cs typeface="Arial-Rounded" pitchFamily="34" charset="0"/>
              </a:rPr>
              <a:t>Đầu câu viết hoa, cuối câu sử dụng dấu câu phù hợp.</a:t>
            </a:r>
          </a:p>
          <a:p>
            <a:pPr marL="514350" indent="-514350" algn="just">
              <a:lnSpc>
                <a:spcPct val="150000"/>
              </a:lnSpc>
              <a:buAutoNum type="arabicPeriod"/>
            </a:pPr>
            <a:r>
              <a:rPr lang="en-US" sz="3000" b="1" dirty="0">
                <a:solidFill>
                  <a:srgbClr val="002060"/>
                </a:solidFill>
                <a:latin typeface="Arial-Rounded" pitchFamily="34" charset="0"/>
                <a:ea typeface="Arial-Rounded" pitchFamily="34" charset="0"/>
                <a:cs typeface="Arial-Rounded" pitchFamily="34" charset="0"/>
              </a:rPr>
              <a:t>Câu đầu tiên viết lùi 1 ô.</a:t>
            </a:r>
          </a:p>
          <a:p>
            <a:pPr marL="514350" indent="-514350" algn="just">
              <a:lnSpc>
                <a:spcPct val="150000"/>
              </a:lnSpc>
              <a:buAutoNum type="arabicPeriod"/>
            </a:pPr>
            <a:r>
              <a:rPr lang="en-US" sz="3000" b="1" dirty="0">
                <a:solidFill>
                  <a:srgbClr val="002060"/>
                </a:solidFill>
                <a:latin typeface="Arial-Rounded" pitchFamily="34" charset="0"/>
                <a:ea typeface="Arial-Rounded" pitchFamily="34" charset="0"/>
                <a:cs typeface="Arial-Rounded" pitchFamily="34" charset="0"/>
              </a:rPr>
              <a:t>Tư thế ngồi viết.</a:t>
            </a:r>
          </a:p>
        </p:txBody>
      </p:sp>
      <p:pic>
        <p:nvPicPr>
          <p:cNvPr id="18" name="图片 17">
            <a:extLst>
              <a:ext uri="{FF2B5EF4-FFF2-40B4-BE49-F238E27FC236}">
                <a16:creationId xmlns:a16="http://schemas.microsoft.com/office/drawing/2014/main" id="{77D7C6D6-7AA4-4EF6-ABAF-743E23FC9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995" y="4696842"/>
            <a:ext cx="2290244" cy="1064313"/>
          </a:xfrm>
          <a:prstGeom prst="rect">
            <a:avLst/>
          </a:prstGeom>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1000"/>
                                        <p:tgtEl>
                                          <p:spTgt spid="12">
                                            <p:txEl>
                                              <p:pRg st="1" end="1"/>
                                            </p:txEl>
                                          </p:spTgt>
                                        </p:tgtEl>
                                      </p:cBhvr>
                                    </p:animEffect>
                                    <p:anim calcmode="lin" valueType="num">
                                      <p:cBhvr>
                                        <p:cTn id="3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fade">
                                      <p:cBhvr>
                                        <p:cTn id="42" dur="1000"/>
                                        <p:tgtEl>
                                          <p:spTgt spid="12">
                                            <p:txEl>
                                              <p:pRg st="2" end="2"/>
                                            </p:txEl>
                                          </p:spTgt>
                                        </p:tgtEl>
                                      </p:cBhvr>
                                    </p:animEffect>
                                    <p:anim calcmode="lin" valueType="num">
                                      <p:cBhvr>
                                        <p:cTn id="4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fade">
                                      <p:cBhvr>
                                        <p:cTn id="49" dur="1000"/>
                                        <p:tgtEl>
                                          <p:spTgt spid="12">
                                            <p:txEl>
                                              <p:pRg st="3" end="3"/>
                                            </p:txEl>
                                          </p:spTgt>
                                        </p:tgtEl>
                                      </p:cBhvr>
                                    </p:animEffect>
                                    <p:anim calcmode="lin" valueType="num">
                                      <p:cBhvr>
                                        <p:cTn id="5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4" end="4"/>
                                            </p:txEl>
                                          </p:spTgt>
                                        </p:tgtEl>
                                        <p:attrNameLst>
                                          <p:attrName>style.visibility</p:attrName>
                                        </p:attrNameLst>
                                      </p:cBhvr>
                                      <p:to>
                                        <p:strVal val="visible"/>
                                      </p:to>
                                    </p:set>
                                    <p:animEffect transition="in" filter="fade">
                                      <p:cBhvr>
                                        <p:cTn id="56" dur="1000"/>
                                        <p:tgtEl>
                                          <p:spTgt spid="12">
                                            <p:txEl>
                                              <p:pRg st="4" end="4"/>
                                            </p:txEl>
                                          </p:spTgt>
                                        </p:tgtEl>
                                      </p:cBhvr>
                                    </p:animEffect>
                                    <p:anim calcmode="lin" valueType="num">
                                      <p:cBhvr>
                                        <p:cTn id="5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5" end="5"/>
                                            </p:txEl>
                                          </p:spTgt>
                                        </p:tgtEl>
                                        <p:attrNameLst>
                                          <p:attrName>style.visibility</p:attrName>
                                        </p:attrNameLst>
                                      </p:cBhvr>
                                      <p:to>
                                        <p:strVal val="visible"/>
                                      </p:to>
                                    </p:set>
                                    <p:animEffect transition="in" filter="fade">
                                      <p:cBhvr>
                                        <p:cTn id="63" dur="1000"/>
                                        <p:tgtEl>
                                          <p:spTgt spid="12">
                                            <p:txEl>
                                              <p:pRg st="5" end="5"/>
                                            </p:txEl>
                                          </p:spTgt>
                                        </p:tgtEl>
                                      </p:cBhvr>
                                    </p:animEffect>
                                    <p:anim calcmode="lin" valueType="num">
                                      <p:cBhvr>
                                        <p:cTn id="64"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0166" y="1143111"/>
            <a:ext cx="7362496" cy="3901837"/>
          </a:xfrm>
          <a:prstGeom prst="rect">
            <a:avLst/>
          </a:prstGeom>
        </p:spPr>
        <p:txBody>
          <a:bodyPr wrap="square">
            <a:spAutoFit/>
          </a:bodyPr>
          <a:lstStyle/>
          <a:p>
            <a:pPr algn="just">
              <a:lnSpc>
                <a:spcPct val="150000"/>
              </a:lnSpc>
            </a:pPr>
            <a:r>
              <a:rPr lang="en-US" sz="2400" b="1" dirty="0">
                <a:solidFill>
                  <a:srgbClr val="002060"/>
                </a:solidFill>
                <a:latin typeface="Arial-Rounded" pitchFamily="34" charset="0"/>
                <a:ea typeface="Arial-Rounded" pitchFamily="34" charset="0"/>
                <a:cs typeface="Arial-Rounded" pitchFamily="34" charset="0"/>
              </a:rPr>
              <a:t>       Chào các bạn, mình là Hoàng, học sinh </a:t>
            </a:r>
            <a:r>
              <a:rPr lang="en-US" sz="2400" b="1">
                <a:solidFill>
                  <a:srgbClr val="002060"/>
                </a:solidFill>
                <a:latin typeface="Arial-Rounded" pitchFamily="34" charset="0"/>
                <a:ea typeface="Arial-Rounded" pitchFamily="34" charset="0"/>
                <a:cs typeface="Arial-Rounded" pitchFamily="34" charset="0"/>
              </a:rPr>
              <a:t>lớp 2A </a:t>
            </a:r>
            <a:r>
              <a:rPr lang="en-US" sz="2400" b="1" dirty="0">
                <a:solidFill>
                  <a:srgbClr val="002060"/>
                </a:solidFill>
                <a:latin typeface="Arial-Rounded" pitchFamily="34" charset="0"/>
                <a:ea typeface="Arial-Rounded" pitchFamily="34" charset="0"/>
                <a:cs typeface="Arial-Rounded" pitchFamily="34" charset="0"/>
              </a:rPr>
              <a:t>trường Tiểu </a:t>
            </a:r>
            <a:r>
              <a:rPr lang="en-US" sz="2400" b="1">
                <a:solidFill>
                  <a:srgbClr val="002060"/>
                </a:solidFill>
                <a:latin typeface="Arial-Rounded" pitchFamily="34" charset="0"/>
                <a:ea typeface="Arial-Rounded" pitchFamily="34" charset="0"/>
                <a:cs typeface="Arial-Rounded" pitchFamily="34" charset="0"/>
              </a:rPr>
              <a:t>học Lê Ngọc Hân. </a:t>
            </a:r>
            <a:r>
              <a:rPr lang="en-US" sz="2400" b="1" dirty="0">
                <a:solidFill>
                  <a:srgbClr val="002060"/>
                </a:solidFill>
                <a:latin typeface="Arial-Rounded" pitchFamily="34" charset="0"/>
                <a:ea typeface="Arial-Rounded" pitchFamily="34" charset="0"/>
                <a:cs typeface="Arial-Rounded" pitchFamily="34" charset="0"/>
              </a:rPr>
              <a:t>Hằng ngày, sau khi thức dậy, mình sẽ </a:t>
            </a:r>
            <a:r>
              <a:rPr lang="en-US" sz="2400" b="1">
                <a:solidFill>
                  <a:srgbClr val="002060"/>
                </a:solidFill>
                <a:latin typeface="Arial-Rounded" pitchFamily="34" charset="0"/>
                <a:ea typeface="Arial-Rounded" pitchFamily="34" charset="0"/>
                <a:cs typeface="Arial-Rounded" pitchFamily="34" charset="0"/>
              </a:rPr>
              <a:t>vào nhà </a:t>
            </a:r>
            <a:r>
              <a:rPr lang="en-US" sz="2400" b="1" dirty="0">
                <a:solidFill>
                  <a:srgbClr val="002060"/>
                </a:solidFill>
                <a:latin typeface="Arial-Rounded" pitchFamily="34" charset="0"/>
                <a:ea typeface="Arial-Rounded" pitchFamily="34" charset="0"/>
                <a:cs typeface="Arial-Rounded" pitchFamily="34" charset="0"/>
              </a:rPr>
              <a:t>vệ sinh để đánh răng rửa mặt. Sau đó mình xuống bếp ăn sáng cùng chị gái. Ăn xong mình thay quần áo và cùng chị tới trường. Một buổi sáng trước khi đi học của mình là vậy đó.</a:t>
            </a:r>
          </a:p>
        </p:txBody>
      </p:sp>
      <p:sp>
        <p:nvSpPr>
          <p:cNvPr id="7" name="Rounded Rectangle 6"/>
          <p:cNvSpPr/>
          <p:nvPr/>
        </p:nvSpPr>
        <p:spPr>
          <a:xfrm>
            <a:off x="779719" y="1143111"/>
            <a:ext cx="7811174" cy="4616648"/>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44609"/>
          <a:stretch/>
        </p:blipFill>
        <p:spPr>
          <a:xfrm>
            <a:off x="9025761" y="1813117"/>
            <a:ext cx="2664372" cy="3749601"/>
          </a:xfrm>
          <a:prstGeom prst="rect">
            <a:avLst/>
          </a:prstGeom>
        </p:spPr>
      </p:pic>
    </p:spTree>
    <p:extLst>
      <p:ext uri="{BB962C8B-B14F-4D97-AF65-F5344CB8AC3E}">
        <p14:creationId xmlns:p14="http://schemas.microsoft.com/office/powerpoint/2010/main" val="8093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TotalTime>
  <Words>980</Words>
  <Application>Microsoft Office PowerPoint</Application>
  <PresentationFormat>Màn hình rộng</PresentationFormat>
  <Paragraphs>58</Paragraphs>
  <Slides>13</Slides>
  <Notes>0</Notes>
  <HiddenSlides>0</HiddenSlides>
  <MMClips>1</MMClips>
  <ScaleCrop>false</ScaleCrop>
  <HeadingPairs>
    <vt:vector size="8" baseType="variant">
      <vt:variant>
        <vt:lpstr>Phông được Dùng</vt:lpstr>
      </vt:variant>
      <vt:variant>
        <vt:i4>7</vt:i4>
      </vt:variant>
      <vt:variant>
        <vt:lpstr>Chủ đề</vt:lpstr>
      </vt:variant>
      <vt:variant>
        <vt:i4>2</vt:i4>
      </vt:variant>
      <vt:variant>
        <vt:lpstr>Máy chủ nhúng OLE</vt:lpstr>
      </vt:variant>
      <vt:variant>
        <vt:i4>1</vt:i4>
      </vt:variant>
      <vt:variant>
        <vt:lpstr>Tiêu đề Bản chiếu</vt:lpstr>
      </vt:variant>
      <vt:variant>
        <vt:i4>13</vt:i4>
      </vt:variant>
    </vt:vector>
  </HeadingPairs>
  <TitlesOfParts>
    <vt:vector size="23" baseType="lpstr">
      <vt:lpstr>Arial</vt:lpstr>
      <vt:lpstr>Arial-Rounded</vt:lpstr>
      <vt:lpstr>Calibri</vt:lpstr>
      <vt:lpstr>Calibri Light</vt:lpstr>
      <vt:lpstr>HP001 4 hàng</vt:lpstr>
      <vt:lpstr>iCiel Crocante</vt:lpstr>
      <vt:lpstr>Times New Roman</vt:lpstr>
      <vt:lpstr>Office Theme</vt:lpstr>
      <vt:lpstr>2_Office Theme</vt:lpstr>
      <vt:lpstr>Presentation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Đỗ Thanh Huyền</cp:lastModifiedBy>
  <cp:revision>176</cp:revision>
  <dcterms:created xsi:type="dcterms:W3CDTF">2021-05-29T04:05:18Z</dcterms:created>
  <dcterms:modified xsi:type="dcterms:W3CDTF">2021-09-24T08:04:56Z</dcterms:modified>
</cp:coreProperties>
</file>