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0"/>
  </p:notesMasterIdLst>
  <p:sldIdLst>
    <p:sldId id="286" r:id="rId2"/>
    <p:sldId id="284" r:id="rId3"/>
    <p:sldId id="294" r:id="rId4"/>
    <p:sldId id="303" r:id="rId5"/>
    <p:sldId id="298" r:id="rId6"/>
    <p:sldId id="300" r:id="rId7"/>
    <p:sldId id="297" r:id="rId8"/>
    <p:sldId id="308" r:id="rId9"/>
  </p:sldIdLst>
  <p:sldSz cx="12192000" cy="6858000"/>
  <p:notesSz cx="6858000" cy="9144000"/>
  <p:embeddedFontLst>
    <p:embeddedFont>
      <p:font typeface="Calibri" pitchFamily="34" charset="0"/>
      <p:regular r:id="rId11"/>
      <p:bold r:id="rId12"/>
      <p:italic r:id="rId13"/>
      <p:boldItalic r:id="rId14"/>
    </p:embeddedFont>
    <p:embeddedFont>
      <p:font typeface=".VnTime" pitchFamily="34" charset="0"/>
      <p:regular r:id="rId15"/>
      <p:bold r:id="rId16"/>
      <p:italic r:id="rId17"/>
      <p:boldItalic r:id="rId18"/>
    </p:embeddedFont>
    <p:embeddedFont>
      <p:font typeface="Fira Sans Black" pitchFamily="34" charset="0"/>
      <p:bold r:id="rId19"/>
      <p:boldItalic r:id="rId20"/>
    </p:embeddedFont>
    <p:embeddedFont>
      <p:font typeface="Open Sans" pitchFamily="34" charset="0"/>
      <p:regular r:id="rId21"/>
      <p:bold r:id="rId22"/>
      <p:italic r:id="rId23"/>
      <p:boldItalic r:id="rId24"/>
    </p:embeddedFont>
    <p:embeddedFont>
      <p:font typeface="Arial Black" pitchFamily="34" charset="0"/>
      <p:bold r:id="rId25"/>
    </p:embeddedFont>
  </p:embeddedFontLst>
  <p:custDataLst>
    <p:tags r:id="rId2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ABAD0"/>
    <a:srgbClr val="25DF98"/>
    <a:srgbClr val="FDC81A"/>
    <a:srgbClr val="CDBF97"/>
    <a:srgbClr val="8D7545"/>
    <a:srgbClr val="ECE8E5"/>
    <a:srgbClr val="E4CBCB"/>
    <a:srgbClr val="A88755"/>
    <a:srgbClr val="1F2020"/>
    <a:srgbClr val="263B4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758" autoAdjust="0"/>
    <p:restoredTop sz="94660"/>
  </p:normalViewPr>
  <p:slideViewPr>
    <p:cSldViewPr snapToGrid="0">
      <p:cViewPr varScale="1">
        <p:scale>
          <a:sx n="71" d="100"/>
          <a:sy n="71" d="100"/>
        </p:scale>
        <p:origin x="-26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17号-萌趣果冻体" panose="02000000000000000000" pitchFamily="2" charset="-122"/>
                <a:ea typeface="字魂17号-萌趣果冻体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17号-萌趣果冻体" panose="02000000000000000000" pitchFamily="2" charset="-122"/>
                <a:ea typeface="字魂17号-萌趣果冻体" panose="02000000000000000000" pitchFamily="2" charset="-122"/>
              </a:defRPr>
            </a:lvl1pPr>
          </a:lstStyle>
          <a:p>
            <a:fld id="{11577D22-AD28-43FC-8EB4-B134A7D334C3}" type="datetimeFigureOut">
              <a:rPr lang="zh-CN" altLang="en-US" smtClean="0"/>
              <a:pPr/>
              <a:t>2021/11/27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17号-萌趣果冻体" panose="02000000000000000000" pitchFamily="2" charset="-122"/>
                <a:ea typeface="字魂17号-萌趣果冻体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17号-萌趣果冻体" panose="02000000000000000000" pitchFamily="2" charset="-122"/>
                <a:ea typeface="字魂17号-萌趣果冻体" panose="02000000000000000000" pitchFamily="2" charset="-122"/>
              </a:defRPr>
            </a:lvl1pPr>
          </a:lstStyle>
          <a:p>
            <a:fld id="{DA8C8EFA-96ED-4A18-B46D-8BDC030E3A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17号-萌趣果冻体" panose="02000000000000000000" pitchFamily="2" charset="-122"/>
        <a:ea typeface="字魂17号-萌趣果冻体" panose="020000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17号-萌趣果冻体" panose="02000000000000000000" pitchFamily="2" charset="-122"/>
        <a:ea typeface="字魂17号-萌趣果冻体" panose="020000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17号-萌趣果冻体" panose="02000000000000000000" pitchFamily="2" charset="-122"/>
        <a:ea typeface="字魂17号-萌趣果冻体" panose="020000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17号-萌趣果冻体" panose="02000000000000000000" pitchFamily="2" charset="-122"/>
        <a:ea typeface="字魂17号-萌趣果冻体" panose="020000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17号-萌趣果冻体" panose="02000000000000000000" pitchFamily="2" charset="-122"/>
        <a:ea typeface="字魂17号-萌趣果冻体" panose="020000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5cd2f624bc915">
            <a:hlinkClick r:id="" action="ppaction://media"/>
            <a:extLst>
              <a:ext uri="{FF2B5EF4-FFF2-40B4-BE49-F238E27FC236}">
                <a16:creationId xmlns:a16="http://schemas.microsoft.com/office/drawing/2014/main" xmlns="" id="{0737D4DC-99CF-4BA2-9076-3D987190ED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1478915" y="-487363"/>
            <a:ext cx="487363" cy="4873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365" b="88523"/>
          <a:stretch/>
        </p:blipFill>
        <p:spPr>
          <a:xfrm>
            <a:off x="-991552" y="-2"/>
            <a:ext cx="5874496" cy="137726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ABB6C04-5D18-4F0B-97A7-B125A158358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416" t="38890" r="8544" b="444"/>
          <a:stretch/>
        </p:blipFill>
        <p:spPr>
          <a:xfrm>
            <a:off x="9930956" y="3390971"/>
            <a:ext cx="2857501" cy="416052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1367259"/>
            <a:ext cx="12218854" cy="3920266"/>
            <a:chOff x="-107556" y="224259"/>
            <a:chExt cx="12218854" cy="3920266"/>
          </a:xfrm>
        </p:grpSpPr>
        <p:sp>
          <p:nvSpPr>
            <p:cNvPr id="8" name="TextBox 7"/>
            <p:cNvSpPr txBox="1"/>
            <p:nvPr/>
          </p:nvSpPr>
          <p:spPr>
            <a:xfrm>
              <a:off x="-107556" y="224259"/>
              <a:ext cx="12191980" cy="3893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000" dirty="0" smtClean="0">
                  <a:latin typeface="iCiel Soup of Justice" pitchFamily="2" charset="-93"/>
                </a:rPr>
                <a:t>Toán</a:t>
              </a:r>
            </a:p>
            <a:p>
              <a:pPr algn="ctr"/>
              <a:r>
                <a:rPr lang="vi-VN" sz="11500" dirty="0" smtClean="0">
                  <a:latin typeface="iCiel Soup of Justice" pitchFamily="2" charset="-93"/>
                </a:rPr>
                <a:t>Luyện tập chung </a:t>
              </a:r>
            </a:p>
            <a:p>
              <a:pPr algn="ctr">
                <a:lnSpc>
                  <a:spcPct val="150000"/>
                </a:lnSpc>
              </a:pPr>
              <a:r>
                <a:rPr lang="vi-VN" sz="4800" b="1" i="1" dirty="0" smtClean="0">
                  <a:latin typeface="iCiel Bambola" panose="02000000000000000000" pitchFamily="50" charset="-93"/>
                </a:rPr>
                <a:t>Trang 61,62</a:t>
              </a:r>
              <a:endParaRPr lang="en-US" sz="4800" b="1" i="1" dirty="0">
                <a:latin typeface="iCiel Bambola" panose="02000000000000000000" pitchFamily="50" charset="-93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-80682" y="251151"/>
              <a:ext cx="12191980" cy="3893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6000" dirty="0" smtClean="0">
                  <a:solidFill>
                    <a:srgbClr val="6ABAD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Soup of Justice" pitchFamily="2" charset="-93"/>
                </a:rPr>
                <a:t>Toán</a:t>
              </a:r>
            </a:p>
            <a:p>
              <a:pPr algn="ctr"/>
              <a:r>
                <a:rPr lang="vi-VN" sz="11500" dirty="0" smtClean="0">
                  <a:solidFill>
                    <a:srgbClr val="6ABAD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Soup of Justice" pitchFamily="2" charset="-93"/>
                </a:rPr>
                <a:t>Luyện tập chung </a:t>
              </a:r>
            </a:p>
            <a:p>
              <a:pPr algn="ctr">
                <a:lnSpc>
                  <a:spcPct val="150000"/>
                </a:lnSpc>
              </a:pPr>
              <a:r>
                <a:rPr lang="vi-VN" sz="4800" b="1" i="1" dirty="0" smtClean="0">
                  <a:solidFill>
                    <a:srgbClr val="6ABAD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Bambola" panose="02000000000000000000" pitchFamily="50" charset="-93"/>
                </a:rPr>
                <a:t>Trang 61,62</a:t>
              </a:r>
              <a:endParaRPr lang="en-US" sz="4800" b="1" i="1" dirty="0">
                <a:solidFill>
                  <a:srgbClr val="6ABA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Bambola" panose="02000000000000000000" pitchFamily="50" charset="-93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608729" y="242047"/>
            <a:ext cx="8122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/>
              <a:t>TRƯỜNG TIỂU HỌC LÊ NGỌC HÂN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="" val="3539286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描述已自动生成">
            <a:extLst>
              <a:ext uri="{FF2B5EF4-FFF2-40B4-BE49-F238E27FC236}">
                <a16:creationId xmlns:a16="http://schemas.microsoft.com/office/drawing/2014/main" xmlns="" id="{647595EE-E241-41BB-B21C-D363DD52AA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2024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062634" y="82162"/>
            <a:ext cx="7771648" cy="2800768"/>
            <a:chOff x="2062634" y="82162"/>
            <a:chExt cx="7771648" cy="2800768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xmlns="" id="{EE81D5F4-41F9-4849-AEDA-3F6F260AAA6E}"/>
                </a:ext>
              </a:extLst>
            </p:cNvPr>
            <p:cNvSpPr txBox="1"/>
            <p:nvPr/>
          </p:nvSpPr>
          <p:spPr>
            <a:xfrm>
              <a:off x="2062634" y="82163"/>
              <a:ext cx="7690966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Soup of Justice" pitchFamily="2" charset="-93"/>
                  <a:ea typeface="字魂17号-萌趣果冻体" panose="02000000000000000000" pitchFamily="2" charset="-122"/>
                </a:rPr>
                <a:t>01.</a:t>
              </a:r>
              <a:r>
                <a:rPr lang="vi-VN" altLang="zh-CN" sz="8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Soup of Justice" pitchFamily="2" charset="-93"/>
                  <a:ea typeface="字魂17号-萌趣果冻体" panose="02000000000000000000" pitchFamily="2" charset="-122"/>
                </a:rPr>
                <a:t>thực hành luyện tập</a:t>
              </a:r>
              <a:endParaRPr lang="zh-CN" altLang="en-US" sz="88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Soup of Justice" pitchFamily="2" charset="-93"/>
                <a:ea typeface="字魂17号-萌趣果冻体" panose="02000000000000000000" pitchFamily="2" charset="-122"/>
              </a:endParaRPr>
            </a:p>
          </p:txBody>
        </p:sp>
        <p:sp>
          <p:nvSpPr>
            <p:cNvPr id="5" name="文本框 3">
              <a:extLst>
                <a:ext uri="{FF2B5EF4-FFF2-40B4-BE49-F238E27FC236}">
                  <a16:creationId xmlns:a16="http://schemas.microsoft.com/office/drawing/2014/main" xmlns="" id="{EE81D5F4-41F9-4849-AEDA-3F6F260AAA6E}"/>
                </a:ext>
              </a:extLst>
            </p:cNvPr>
            <p:cNvSpPr txBox="1"/>
            <p:nvPr/>
          </p:nvSpPr>
          <p:spPr>
            <a:xfrm>
              <a:off x="2143316" y="82162"/>
              <a:ext cx="7690966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Soup of Justice" pitchFamily="2" charset="-93"/>
                  <a:ea typeface="字魂17号-萌趣果冻体" panose="02000000000000000000" pitchFamily="2" charset="-122"/>
                </a:rPr>
                <a:t>01.</a:t>
              </a:r>
              <a:r>
                <a:rPr lang="vi-VN" altLang="zh-CN" sz="88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Soup of Justice" pitchFamily="2" charset="-93"/>
                  <a:ea typeface="字魂17号-萌趣果冻体" panose="02000000000000000000" pitchFamily="2" charset="-122"/>
                </a:rPr>
                <a:t>thực hành luyện tập</a:t>
              </a:r>
              <a:endParaRPr lang="zh-CN" altLang="en-US" sz="88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Soup of Justice" pitchFamily="2" charset="-93"/>
                <a:ea typeface="字魂17号-萌趣果冻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154424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xmlns="" id="{67BE4DFF-E729-4F56-ABF6-F7302F2DE93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7394" y="281619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7293BE5-2D0F-4C51-AA3A-AD5446CAF9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286500" y="3502408"/>
            <a:ext cx="3777035" cy="3433355"/>
          </a:xfrm>
          <a:prstGeom prst="rect">
            <a:avLst/>
          </a:prstGeom>
        </p:spPr>
      </p:pic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290991" y="1384683"/>
            <a:ext cx="4153356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.VnTime" pitchFamily="34" charset="0"/>
              </a:rPr>
              <a:t>a) 375,86 + 29,05</a:t>
            </a: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4484548" y="1377062"/>
            <a:ext cx="3834371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.VnTime" pitchFamily="34" charset="0"/>
              </a:rPr>
              <a:t>b) 80,475 - 26,827</a:t>
            </a: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8797735" y="1328830"/>
            <a:ext cx="325624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.VnTime" pitchFamily="34" charset="0"/>
              </a:rPr>
              <a:t>c) 48,16 x 3,4</a:t>
            </a: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5861703" y="1991468"/>
            <a:ext cx="17653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smtClean="0">
                <a:solidFill>
                  <a:srgbClr val="000000"/>
                </a:solidFill>
                <a:latin typeface=".VnTime" pitchFamily="34" charset="0"/>
              </a:rPr>
              <a:t>80,475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smtClean="0">
                <a:solidFill>
                  <a:srgbClr val="000000"/>
                </a:solidFill>
                <a:latin typeface=".VnTime" pitchFamily="34" charset="0"/>
              </a:rPr>
              <a:t>26,827</a:t>
            </a:r>
          </a:p>
        </p:txBody>
      </p:sp>
      <p:sp>
        <p:nvSpPr>
          <p:cNvPr id="30" name="Line 9"/>
          <p:cNvSpPr>
            <a:spLocks noChangeShapeType="1"/>
          </p:cNvSpPr>
          <p:nvPr/>
        </p:nvSpPr>
        <p:spPr bwMode="auto">
          <a:xfrm flipV="1">
            <a:off x="5631516" y="3182093"/>
            <a:ext cx="1612900" cy="0"/>
          </a:xfrm>
          <a:prstGeom prst="line">
            <a:avLst/>
          </a:prstGeom>
          <a:noFill/>
          <a:ln w="539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5515628" y="2221656"/>
            <a:ext cx="4730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smtClean="0">
                <a:solidFill>
                  <a:srgbClr val="000000"/>
                </a:solidFill>
                <a:latin typeface=".VnTime" pitchFamily="34" charset="0"/>
              </a:rPr>
              <a:t>-</a:t>
            </a:r>
          </a:p>
        </p:txBody>
      </p:sp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2277409" y="3916269"/>
            <a:ext cx="920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4000" smtClean="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33" name="Text Box 12"/>
          <p:cNvSpPr txBox="1">
            <a:spLocks noChangeArrowheads="1"/>
          </p:cNvSpPr>
          <p:nvPr/>
        </p:nvSpPr>
        <p:spPr bwMode="auto">
          <a:xfrm>
            <a:off x="1492579" y="2109694"/>
            <a:ext cx="1651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smtClean="0">
                <a:solidFill>
                  <a:srgbClr val="000000"/>
                </a:solidFill>
                <a:latin typeface=".VnTime" pitchFamily="34" charset="0"/>
              </a:rPr>
              <a:t>375,86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smtClean="0">
                <a:solidFill>
                  <a:srgbClr val="000000"/>
                </a:solidFill>
                <a:latin typeface=".VnTime" pitchFamily="34" charset="0"/>
              </a:rPr>
              <a:t>  29,05</a:t>
            </a:r>
          </a:p>
        </p:txBody>
      </p:sp>
      <p:sp>
        <p:nvSpPr>
          <p:cNvPr id="34" name="Line 13"/>
          <p:cNvSpPr>
            <a:spLocks noChangeShapeType="1"/>
          </p:cNvSpPr>
          <p:nvPr/>
        </p:nvSpPr>
        <p:spPr bwMode="auto">
          <a:xfrm flipV="1">
            <a:off x="1376692" y="3300319"/>
            <a:ext cx="1536700" cy="0"/>
          </a:xfrm>
          <a:prstGeom prst="line">
            <a:avLst/>
          </a:prstGeom>
          <a:noFill/>
          <a:ln w="539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5" name="Text Box 14"/>
          <p:cNvSpPr txBox="1">
            <a:spLocks noChangeArrowheads="1"/>
          </p:cNvSpPr>
          <p:nvPr/>
        </p:nvSpPr>
        <p:spPr bwMode="auto">
          <a:xfrm>
            <a:off x="1222704" y="2379569"/>
            <a:ext cx="3016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smtClean="0">
                <a:solidFill>
                  <a:srgbClr val="000000"/>
                </a:solidFill>
                <a:latin typeface=".VnTime" pitchFamily="34" charset="0"/>
              </a:rPr>
              <a:t>+</a:t>
            </a:r>
          </a:p>
        </p:txBody>
      </p:sp>
      <p:sp>
        <p:nvSpPr>
          <p:cNvPr id="36" name="Text Box 15"/>
          <p:cNvSpPr txBox="1">
            <a:spLocks noChangeArrowheads="1"/>
          </p:cNvSpPr>
          <p:nvPr/>
        </p:nvSpPr>
        <p:spPr bwMode="auto">
          <a:xfrm>
            <a:off x="9864674" y="1912980"/>
            <a:ext cx="188436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smtClean="0">
                <a:solidFill>
                  <a:srgbClr val="000000"/>
                </a:solidFill>
                <a:latin typeface=".VnTime" pitchFamily="34" charset="0"/>
              </a:rPr>
              <a:t>48,16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smtClean="0">
                <a:solidFill>
                  <a:srgbClr val="000000"/>
                </a:solidFill>
                <a:latin typeface=".VnTime" pitchFamily="34" charset="0"/>
              </a:rPr>
              <a:t>    3,4</a:t>
            </a:r>
          </a:p>
        </p:txBody>
      </p:sp>
      <p:sp>
        <p:nvSpPr>
          <p:cNvPr id="37" name="Line 16"/>
          <p:cNvSpPr>
            <a:spLocks noChangeShapeType="1"/>
          </p:cNvSpPr>
          <p:nvPr/>
        </p:nvSpPr>
        <p:spPr bwMode="auto">
          <a:xfrm>
            <a:off x="9672587" y="3103605"/>
            <a:ext cx="1574800" cy="0"/>
          </a:xfrm>
          <a:prstGeom prst="line">
            <a:avLst/>
          </a:prstGeom>
          <a:noFill/>
          <a:ln w="539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9594799" y="2182855"/>
            <a:ext cx="3444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smtClean="0">
                <a:solidFill>
                  <a:srgbClr val="000000"/>
                </a:solidFill>
                <a:latin typeface=".VnTime" pitchFamily="34" charset="0"/>
              </a:rPr>
              <a:t>x</a:t>
            </a:r>
          </a:p>
        </p:txBody>
      </p:sp>
      <p:sp>
        <p:nvSpPr>
          <p:cNvPr id="39" name="Text Box 18"/>
          <p:cNvSpPr txBox="1">
            <a:spLocks noChangeArrowheads="1"/>
          </p:cNvSpPr>
          <p:nvPr/>
        </p:nvSpPr>
        <p:spPr bwMode="auto">
          <a:xfrm>
            <a:off x="1521154" y="3303494"/>
            <a:ext cx="18970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smtClean="0">
                <a:solidFill>
                  <a:srgbClr val="FF0000"/>
                </a:solidFill>
                <a:latin typeface=".VnTime" pitchFamily="34" charset="0"/>
              </a:rPr>
              <a:t>404,91</a:t>
            </a:r>
          </a:p>
        </p:txBody>
      </p:sp>
      <p:sp>
        <p:nvSpPr>
          <p:cNvPr id="40" name="Text Box 19"/>
          <p:cNvSpPr txBox="1">
            <a:spLocks noChangeArrowheads="1"/>
          </p:cNvSpPr>
          <p:nvPr/>
        </p:nvSpPr>
        <p:spPr bwMode="auto">
          <a:xfrm>
            <a:off x="5861703" y="3220193"/>
            <a:ext cx="17653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smtClean="0">
                <a:solidFill>
                  <a:srgbClr val="FF0000"/>
                </a:solidFill>
                <a:latin typeface=".VnTime" pitchFamily="34" charset="0"/>
              </a:rPr>
              <a:t>53,648</a:t>
            </a:r>
          </a:p>
        </p:txBody>
      </p:sp>
      <p:sp>
        <p:nvSpPr>
          <p:cNvPr id="41" name="Text Box 20"/>
          <p:cNvSpPr txBox="1">
            <a:spLocks noChangeArrowheads="1"/>
          </p:cNvSpPr>
          <p:nvPr/>
        </p:nvSpPr>
        <p:spPr bwMode="auto">
          <a:xfrm>
            <a:off x="9772600" y="3103605"/>
            <a:ext cx="16525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smtClean="0">
                <a:solidFill>
                  <a:srgbClr val="000000"/>
                </a:solidFill>
                <a:latin typeface=".VnTime" pitchFamily="34" charset="0"/>
              </a:rPr>
              <a:t>19264</a:t>
            </a:r>
          </a:p>
        </p:txBody>
      </p:sp>
      <p:sp>
        <p:nvSpPr>
          <p:cNvPr id="42" name="Text Box 21"/>
          <p:cNvSpPr txBox="1">
            <a:spLocks noChangeArrowheads="1"/>
          </p:cNvSpPr>
          <p:nvPr/>
        </p:nvSpPr>
        <p:spPr bwMode="auto">
          <a:xfrm>
            <a:off x="9426525" y="4146679"/>
            <a:ext cx="19986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smtClean="0">
                <a:solidFill>
                  <a:srgbClr val="FF0000"/>
                </a:solidFill>
                <a:latin typeface=".VnTime" pitchFamily="34" charset="0"/>
              </a:rPr>
              <a:t>163,744</a:t>
            </a:r>
          </a:p>
        </p:txBody>
      </p:sp>
      <p:sp>
        <p:nvSpPr>
          <p:cNvPr id="43" name="Text Box 22"/>
          <p:cNvSpPr txBox="1">
            <a:spLocks noChangeArrowheads="1"/>
          </p:cNvSpPr>
          <p:nvPr/>
        </p:nvSpPr>
        <p:spPr bwMode="auto">
          <a:xfrm>
            <a:off x="9512898" y="3582373"/>
            <a:ext cx="1473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smtClean="0">
                <a:solidFill>
                  <a:srgbClr val="000000"/>
                </a:solidFill>
                <a:latin typeface=".VnTime" pitchFamily="34" charset="0"/>
              </a:rPr>
              <a:t>14448</a:t>
            </a:r>
          </a:p>
        </p:txBody>
      </p:sp>
      <p:sp>
        <p:nvSpPr>
          <p:cNvPr id="44" name="Line 23"/>
          <p:cNvSpPr>
            <a:spLocks noChangeShapeType="1"/>
          </p:cNvSpPr>
          <p:nvPr/>
        </p:nvSpPr>
        <p:spPr bwMode="auto">
          <a:xfrm>
            <a:off x="9499549" y="4173580"/>
            <a:ext cx="1652588" cy="0"/>
          </a:xfrm>
          <a:prstGeom prst="line">
            <a:avLst/>
          </a:prstGeom>
          <a:noFill/>
          <a:ln w="539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5" name="Text Box 29"/>
          <p:cNvSpPr txBox="1">
            <a:spLocks noChangeArrowheads="1"/>
          </p:cNvSpPr>
          <p:nvPr/>
        </p:nvSpPr>
        <p:spPr bwMode="auto">
          <a:xfrm>
            <a:off x="145396" y="384082"/>
            <a:ext cx="6248401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sng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Bài</a:t>
            </a:r>
            <a:r>
              <a:rPr kumimoji="0" lang="en-US" alt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1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: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Đặt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tính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rồi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tính</a:t>
            </a:r>
            <a:endParaRPr kumimoji="0" lang="en-US" alt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915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29" grpId="1"/>
      <p:bldP spid="30" grpId="0" animBg="1"/>
      <p:bldP spid="30" grpId="1" animBg="1"/>
      <p:bldP spid="31" grpId="0"/>
      <p:bldP spid="31" grpId="1"/>
      <p:bldP spid="33" grpId="0"/>
      <p:bldP spid="34" grpId="0" animBg="1"/>
      <p:bldP spid="35" grpId="0"/>
      <p:bldP spid="36" grpId="0"/>
      <p:bldP spid="37" grpId="0" animBg="1"/>
      <p:bldP spid="38" grpId="0"/>
      <p:bldP spid="39" grpId="0"/>
      <p:bldP spid="40" grpId="0"/>
      <p:bldP spid="41" grpId="0"/>
      <p:bldP spid="42" grpId="0"/>
      <p:bldP spid="43" grpId="0"/>
      <p:bldP spid="44" grpId="0" animBg="1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xmlns="" id="{67BE4DFF-E729-4F56-ABF6-F7302F2DE93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7394" y="281619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5A7D9DF4-4E43-48AF-822B-8B65BF647E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701936" y="3737746"/>
            <a:ext cx="4628478" cy="3264089"/>
          </a:xfrm>
          <a:prstGeom prst="rect">
            <a:avLst/>
          </a:prstGeom>
        </p:spPr>
      </p:pic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1220880" y="1064513"/>
            <a:ext cx="4454525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lphaLcParenR"/>
            </a:pPr>
            <a:r>
              <a:rPr lang="en-US" altLang="en-US" b="1" dirty="0" smtClean="0">
                <a:solidFill>
                  <a:srgbClr val="000000"/>
                </a:solidFill>
                <a:latin typeface=".VnTime" pitchFamily="34" charset="0"/>
              </a:rPr>
              <a:t> 78,29 x 10 =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.VnTime" pitchFamily="34" charset="0"/>
              </a:rPr>
              <a:t>   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.VnTime" pitchFamily="34" charset="0"/>
              </a:rPr>
              <a:t>     78,29 x 0,1=</a:t>
            </a:r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5992905" y="1111624"/>
            <a:ext cx="4454525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.VnTime" pitchFamily="34" charset="0"/>
              </a:rPr>
              <a:t>b) 265,307 x 100 =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.VnTime" pitchFamily="34" charset="0"/>
              </a:rPr>
              <a:t>    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.VnTime" pitchFamily="34" charset="0"/>
              </a:rPr>
              <a:t>     265,307 x 0,01=</a:t>
            </a: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4300630" y="3103937"/>
            <a:ext cx="4454525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.VnTime" pitchFamily="34" charset="0"/>
              </a:rPr>
              <a:t>c) 0,68 x 10 =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.VnTime" pitchFamily="34" charset="0"/>
              </a:rPr>
              <a:t>   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.VnTime" pitchFamily="34" charset="0"/>
              </a:rPr>
              <a:t>    0,68 x 0,1=</a:t>
            </a:r>
          </a:p>
        </p:txBody>
      </p:sp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4316505" y="1111624"/>
            <a:ext cx="13589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smtClean="0">
                <a:solidFill>
                  <a:srgbClr val="FF0000"/>
                </a:solidFill>
                <a:latin typeface=".VnTime" pitchFamily="34" charset="0"/>
              </a:rPr>
              <a:t>782,9</a:t>
            </a:r>
          </a:p>
        </p:txBody>
      </p:sp>
      <p:sp>
        <p:nvSpPr>
          <p:cNvPr id="34" name="Text Box 9"/>
          <p:cNvSpPr txBox="1">
            <a:spLocks noChangeArrowheads="1"/>
          </p:cNvSpPr>
          <p:nvPr/>
        </p:nvSpPr>
        <p:spPr bwMode="auto">
          <a:xfrm>
            <a:off x="4316505" y="2102224"/>
            <a:ext cx="13589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smtClean="0">
                <a:solidFill>
                  <a:srgbClr val="FF0000"/>
                </a:solidFill>
                <a:latin typeface=".VnTime" pitchFamily="34" charset="0"/>
              </a:rPr>
              <a:t>7,829</a:t>
            </a:r>
          </a:p>
        </p:txBody>
      </p:sp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9569822" y="1048637"/>
            <a:ext cx="17414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FF0000"/>
                </a:solidFill>
                <a:latin typeface=".VnTime" pitchFamily="34" charset="0"/>
              </a:rPr>
              <a:t>26530,7</a:t>
            </a:r>
          </a:p>
        </p:txBody>
      </p:sp>
      <p:sp>
        <p:nvSpPr>
          <p:cNvPr id="36" name="Text Box 11"/>
          <p:cNvSpPr txBox="1">
            <a:spLocks noChangeArrowheads="1"/>
          </p:cNvSpPr>
          <p:nvPr/>
        </p:nvSpPr>
        <p:spPr bwMode="auto">
          <a:xfrm>
            <a:off x="9646022" y="2039237"/>
            <a:ext cx="17414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smtClean="0">
                <a:solidFill>
                  <a:srgbClr val="FF0000"/>
                </a:solidFill>
                <a:latin typeface=".VnTime" pitchFamily="34" charset="0"/>
              </a:rPr>
              <a:t>2,65307</a:t>
            </a:r>
          </a:p>
        </p:txBody>
      </p:sp>
      <p:sp>
        <p:nvSpPr>
          <p:cNvPr id="37" name="Text Box 12"/>
          <p:cNvSpPr txBox="1">
            <a:spLocks noChangeArrowheads="1"/>
          </p:cNvSpPr>
          <p:nvPr/>
        </p:nvSpPr>
        <p:spPr bwMode="auto">
          <a:xfrm>
            <a:off x="6907305" y="3087268"/>
            <a:ext cx="12287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FF0000"/>
                </a:solidFill>
                <a:latin typeface=".VnTime" pitchFamily="34" charset="0"/>
              </a:rPr>
              <a:t>6,8</a:t>
            </a:r>
          </a:p>
        </p:txBody>
      </p:sp>
      <p:sp>
        <p:nvSpPr>
          <p:cNvPr id="38" name="Text Box 13"/>
          <p:cNvSpPr txBox="1">
            <a:spLocks noChangeArrowheads="1"/>
          </p:cNvSpPr>
          <p:nvPr/>
        </p:nvSpPr>
        <p:spPr bwMode="auto">
          <a:xfrm>
            <a:off x="6907304" y="4078382"/>
            <a:ext cx="12287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FF0000"/>
                </a:solidFill>
                <a:latin typeface=".VnTime" pitchFamily="34" charset="0"/>
              </a:rPr>
              <a:t>0,068</a:t>
            </a:r>
          </a:p>
        </p:txBody>
      </p:sp>
      <p:sp>
        <p:nvSpPr>
          <p:cNvPr id="39" name="Text Box 29"/>
          <p:cNvSpPr txBox="1">
            <a:spLocks noChangeArrowheads="1"/>
          </p:cNvSpPr>
          <p:nvPr/>
        </p:nvSpPr>
        <p:spPr bwMode="auto">
          <a:xfrm>
            <a:off x="-177333" y="413510"/>
            <a:ext cx="6248401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sng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Bài</a:t>
            </a:r>
            <a:r>
              <a:rPr kumimoji="0" lang="en-US" alt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vi-VN" alt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2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:</a:t>
            </a:r>
            <a:r>
              <a:rPr kumimoji="0" lang="vi-VN" alt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Tính nhẩm </a:t>
            </a:r>
            <a:endParaRPr kumimoji="0" lang="en-US" alt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4231207" y="368826"/>
            <a:ext cx="1529495" cy="1939059"/>
            <a:chOff x="4231207" y="368826"/>
            <a:chExt cx="1529495" cy="1939059"/>
          </a:xfrm>
        </p:grpSpPr>
        <p:pic>
          <p:nvPicPr>
            <p:cNvPr id="4098" name="Picture 2" descr="EMEIEF PROFª ZENAIDE FERREIRA DE LIRA SEORLIN JARDIM II PROFESSORAS:  ANDRÊA, DANIELA, JULIANA, SAVANA ATIVIDADES PARA SEREM R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4660972">
              <a:off x="4026425" y="573608"/>
              <a:ext cx="1939059" cy="1529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4295012" y="1093391"/>
              <a:ext cx="6734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ira Sans Black" panose="020B0A03050000020004" pitchFamily="34" charset="0"/>
                </a:rPr>
                <a:t>1</a:t>
              </a:r>
              <a:endPara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 Black" panose="020B0A03050000020004" pitchFamily="34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252700" y="1376761"/>
            <a:ext cx="1529495" cy="1939059"/>
            <a:chOff x="4252700" y="1376761"/>
            <a:chExt cx="1529495" cy="1939059"/>
          </a:xfrm>
        </p:grpSpPr>
        <p:pic>
          <p:nvPicPr>
            <p:cNvPr id="41" name="Picture 2" descr="EMEIEF PROFª ZENAIDE FERREIRA DE LIRA SEORLIN JARDIM II PROFESSORAS:  ANDRÊA, DANIELA, JULIANA, SAVANA ATIVIDADES PARA SEREM R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4660972">
              <a:off x="4047918" y="1581543"/>
              <a:ext cx="1939059" cy="1529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Box 47"/>
            <p:cNvSpPr txBox="1"/>
            <p:nvPr/>
          </p:nvSpPr>
          <p:spPr>
            <a:xfrm>
              <a:off x="4343949" y="2116324"/>
              <a:ext cx="6734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ira Sans Black" panose="020B0A03050000020004" pitchFamily="34" charset="0"/>
                </a:rPr>
                <a:t>2</a:t>
              </a:r>
              <a:endPara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 Black" panose="020B0A030500000200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9586527" y="189643"/>
            <a:ext cx="1807771" cy="2092592"/>
            <a:chOff x="9586527" y="189643"/>
            <a:chExt cx="1807771" cy="2092592"/>
          </a:xfrm>
        </p:grpSpPr>
        <p:pic>
          <p:nvPicPr>
            <p:cNvPr id="42" name="Picture 2" descr="EMEIEF PROFª ZENAIDE FERREIRA DE LIRA SEORLIN JARDIM II PROFESSORAS:  ANDRÊA, DANIELA, JULIANA, SAVANA ATIVIDADES PARA SEREM R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4660972">
              <a:off x="9444117" y="332053"/>
              <a:ext cx="2092592" cy="1807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Box 48"/>
            <p:cNvSpPr txBox="1"/>
            <p:nvPr/>
          </p:nvSpPr>
          <p:spPr>
            <a:xfrm>
              <a:off x="9646022" y="1026580"/>
              <a:ext cx="6734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ira Sans Black" panose="020B0A03050000020004" pitchFamily="34" charset="0"/>
                </a:rPr>
                <a:t>3</a:t>
              </a:r>
              <a:endPara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 Black" panose="020B0A03050000020004" pitchFamily="34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9631598" y="1195316"/>
            <a:ext cx="1807771" cy="2092592"/>
            <a:chOff x="9631598" y="1195316"/>
            <a:chExt cx="1807771" cy="2092592"/>
          </a:xfrm>
        </p:grpSpPr>
        <p:pic>
          <p:nvPicPr>
            <p:cNvPr id="43" name="Picture 2" descr="EMEIEF PROFª ZENAIDE FERREIRA DE LIRA SEORLIN JARDIM II PROFESSORAS:  ANDRÊA, DANIELA, JULIANA, SAVANA ATIVIDADES PARA SEREM R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4660972">
              <a:off x="9489188" y="1337726"/>
              <a:ext cx="2092592" cy="1807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TextBox 49"/>
            <p:cNvSpPr txBox="1"/>
            <p:nvPr/>
          </p:nvSpPr>
          <p:spPr>
            <a:xfrm>
              <a:off x="9646022" y="2047855"/>
              <a:ext cx="6734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ira Sans Black" panose="020B0A03050000020004" pitchFamily="34" charset="0"/>
                </a:rPr>
                <a:t>4</a:t>
              </a:r>
              <a:endPara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 Black" panose="020B0A03050000020004" pitchFamily="34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898045" y="2235423"/>
            <a:ext cx="1531504" cy="1939059"/>
            <a:chOff x="6898045" y="2235423"/>
            <a:chExt cx="1531504" cy="1939059"/>
          </a:xfrm>
        </p:grpSpPr>
        <p:pic>
          <p:nvPicPr>
            <p:cNvPr id="45" name="Picture 2" descr="EMEIEF PROFª ZENAIDE FERREIRA DE LIRA SEORLIN JARDIM II PROFESSORAS:  ANDRÊA, DANIELA, JULIANA, SAVANA ATIVIDADES PARA SEREM R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4660972">
              <a:off x="6695272" y="2440205"/>
              <a:ext cx="1939059" cy="1529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TextBox 50"/>
            <p:cNvSpPr txBox="1"/>
            <p:nvPr/>
          </p:nvSpPr>
          <p:spPr>
            <a:xfrm>
              <a:off x="6898045" y="2983170"/>
              <a:ext cx="6734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ira Sans Black" panose="020B0A03050000020004" pitchFamily="34" charset="0"/>
                </a:rPr>
                <a:t>5</a:t>
              </a:r>
              <a:endPara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 Black" panose="020B0A03050000020004" pitchFamily="34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6895414" y="3295500"/>
            <a:ext cx="1529495" cy="1939059"/>
            <a:chOff x="6895414" y="3295500"/>
            <a:chExt cx="1529495" cy="1939059"/>
          </a:xfrm>
        </p:grpSpPr>
        <p:pic>
          <p:nvPicPr>
            <p:cNvPr id="46" name="Picture 2" descr="EMEIEF PROFª ZENAIDE FERREIRA DE LIRA SEORLIN JARDIM II PROFESSORAS:  ANDRÊA, DANIELA, JULIANA, SAVANA ATIVIDADES PARA SEREM R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4660972">
              <a:off x="6690632" y="3500282"/>
              <a:ext cx="1939059" cy="1529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Box 51"/>
            <p:cNvSpPr txBox="1"/>
            <p:nvPr/>
          </p:nvSpPr>
          <p:spPr>
            <a:xfrm>
              <a:off x="6952110" y="4044346"/>
              <a:ext cx="6734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ira Sans Black" panose="020B0A03050000020004" pitchFamily="34" charset="0"/>
                </a:rPr>
                <a:t>6</a:t>
              </a:r>
              <a:endPara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 Black" panose="020B0A030500000200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683072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xmlns="" id="{67BE4DFF-E729-4F56-ABF6-F7302F2DE93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7394" y="281619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49071C7-9F29-4E08-91AD-254BEF6247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65" t="15778" r="7665" b="11999"/>
          <a:stretch/>
        </p:blipFill>
        <p:spPr>
          <a:xfrm>
            <a:off x="78606" y="4797012"/>
            <a:ext cx="3049037" cy="1927893"/>
          </a:xfrm>
          <a:prstGeom prst="rect">
            <a:avLst/>
          </a:prstGeom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359197" y="466072"/>
            <a:ext cx="8610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BÀI 3: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663127" y="1765861"/>
            <a:ext cx="52085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sng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Bài</a:t>
            </a:r>
            <a:r>
              <a:rPr kumimoji="0" lang="en-US" altLang="en-US" sz="3200" b="1" i="1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3200" b="1" i="1" u="sng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giải</a:t>
            </a:r>
            <a:endParaRPr kumimoji="0" lang="en-US" altLang="en-US" sz="3200" b="1" i="1" u="sng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3093868" y="2470711"/>
            <a:ext cx="6875929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1kg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en-US" sz="1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altLang="en-US" sz="20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4" algn="ctr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38500 : 5 = 7700 (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3,5kg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altLang="en-US" sz="20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4" algn="ctr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7700 x 3,5 = 26950 (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3,5kg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5kg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altLang="en-US" sz="20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4" algn="ctr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38500 – 26950 = 11550 (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4" algn="ctr"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11550 </a:t>
            </a:r>
            <a:r>
              <a:rPr lang="en-US" altLang="en-US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16497" y="419527"/>
            <a:ext cx="72805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rgbClr val="000000"/>
                </a:solidFill>
                <a:latin typeface="Open Sans" panose="020B0606030504020204" pitchFamily="34" charset="0"/>
              </a:rPr>
              <a:t>Mua 5kg đường phải trả 38 500 đồng. Hỏi mua 3,5 kg đường cùng loại phải trả ít hơn bao nhiêu tiền?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xmlns="" val="3131291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xmlns="" id="{67BE4DFF-E729-4F56-ABF6-F7302F2DE93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444" y="99542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20" name="Group 9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716615534"/>
              </p:ext>
            </p:extLst>
          </p:nvPr>
        </p:nvGraphicFramePr>
        <p:xfrm>
          <a:off x="1080247" y="789803"/>
          <a:ext cx="9914966" cy="4071658"/>
        </p:xfrm>
        <a:graphic>
          <a:graphicData uri="http://schemas.openxmlformats.org/drawingml/2006/table">
            <a:tbl>
              <a:tblPr/>
              <a:tblGrid>
                <a:gridCol w="862171"/>
                <a:gridCol w="820859"/>
                <a:gridCol w="817266"/>
                <a:gridCol w="3506162"/>
                <a:gridCol w="3908508"/>
              </a:tblGrid>
              <a:tr h="766353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.VnTime" panose="020B7200000000000000" pitchFamily="34" charset="0"/>
                        </a:rPr>
                        <a:t> a</a:t>
                      </a:r>
                    </a:p>
                  </a:txBody>
                  <a:tcPr marT="45728" marB="45728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.VnTime" panose="020B7200000000000000" pitchFamily="34" charset="0"/>
                        </a:rPr>
                        <a:t>b</a:t>
                      </a:r>
                    </a:p>
                  </a:txBody>
                  <a:tcPr marT="45728" marB="45728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.VnTime" panose="020B7200000000000000" pitchFamily="34" charset="0"/>
                        </a:rPr>
                        <a:t>c</a:t>
                      </a:r>
                      <a:endParaRPr kumimoji="0" lang="en-US" altLang="en-US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T="45728" marB="45728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.VnTime" panose="020B7200000000000000" pitchFamily="34" charset="0"/>
                        </a:rPr>
                        <a:t>(a + b) x c</a:t>
                      </a:r>
                    </a:p>
                  </a:txBody>
                  <a:tcPr marT="45728" marB="45728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.VnTime" panose="020B7200000000000000" pitchFamily="34" charset="0"/>
                        </a:rPr>
                        <a:t>a x c + b x c</a:t>
                      </a:r>
                      <a:endParaRPr kumimoji="0" lang="en-US" altLang="en-US" sz="3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T="45728" marB="45728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74034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vi-VN" altLang="en-US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.VnTime" panose="020B7200000000000000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.VnTime" panose="020B7200000000000000" pitchFamily="34" charset="0"/>
                        </a:rPr>
                        <a:t>2,4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vi-VN" altLang="en-US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.VnTime" panose="020B7200000000000000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.VnTime" panose="020B7200000000000000" pitchFamily="34" charset="0"/>
                        </a:rPr>
                        <a:t>3,8</a:t>
                      </a:r>
                    </a:p>
                  </a:txBody>
                  <a:tcPr marT="45728" marB="45728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vi-VN" altLang="en-US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.VnTime" panose="020B7200000000000000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.VnTime" panose="020B7200000000000000" pitchFamily="34" charset="0"/>
                        </a:rPr>
                        <a:t>1,2</a:t>
                      </a:r>
                    </a:p>
                  </a:txBody>
                  <a:tcPr marT="45728" marB="45728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marT="45728" marB="45728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anose="020B7200000000000000" pitchFamily="34" charset="0"/>
                        </a:rPr>
                        <a:t>  </a:t>
                      </a:r>
                      <a:endParaRPr kumimoji="0" lang="en-US" altLang="en-US" sz="3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marT="45728" marB="45728" anchor="ctr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1271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vi-VN" altLang="en-US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.VnTime" panose="020B7200000000000000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.VnTime" panose="020B7200000000000000" pitchFamily="34" charset="0"/>
                        </a:rPr>
                        <a:t>6,5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vi-VN" altLang="en-US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.VnTime" panose="020B7200000000000000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.VnTime" panose="020B7200000000000000" pitchFamily="34" charset="0"/>
                        </a:rPr>
                        <a:t>2,7</a:t>
                      </a:r>
                    </a:p>
                  </a:txBody>
                  <a:tcPr marT="45728" marB="45728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vi-VN" altLang="en-US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  <a:latin typeface=".VnTime" panose="020B7200000000000000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.VnTime" panose="020B7200000000000000" pitchFamily="34" charset="0"/>
                        </a:rPr>
                        <a:t>0,8</a:t>
                      </a:r>
                    </a:p>
                  </a:txBody>
                  <a:tcPr marT="45728" marB="45728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marT="45728" marB="45728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US" altLang="en-US" sz="3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T="45728" marB="45728" horzOverflow="overflow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" name="Text Box 69"/>
          <p:cNvSpPr txBox="1">
            <a:spLocks noChangeArrowheads="1"/>
          </p:cNvSpPr>
          <p:nvPr/>
        </p:nvSpPr>
        <p:spPr bwMode="auto">
          <a:xfrm>
            <a:off x="7485530" y="1612782"/>
            <a:ext cx="33528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2,4 x 1,2 +3,8 x 1,2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= 2,88 + 4,56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=    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7,44</a:t>
            </a:r>
            <a:endParaRPr kumimoji="0" lang="en-US" alt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5" name="Text Box 70"/>
          <p:cNvSpPr txBox="1">
            <a:spLocks noChangeArrowheads="1"/>
          </p:cNvSpPr>
          <p:nvPr/>
        </p:nvSpPr>
        <p:spPr bwMode="auto">
          <a:xfrm>
            <a:off x="5945655" y="3725489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6" name="Text Box 72"/>
          <p:cNvSpPr txBox="1">
            <a:spLocks noChangeArrowheads="1"/>
          </p:cNvSpPr>
          <p:nvPr/>
        </p:nvSpPr>
        <p:spPr bwMode="auto">
          <a:xfrm>
            <a:off x="3599330" y="1479176"/>
            <a:ext cx="2895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7" name="Text Box 74"/>
          <p:cNvSpPr txBox="1">
            <a:spLocks noChangeArrowheads="1"/>
          </p:cNvSpPr>
          <p:nvPr/>
        </p:nvSpPr>
        <p:spPr bwMode="auto">
          <a:xfrm>
            <a:off x="3980330" y="1612713"/>
            <a:ext cx="30480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(2,4 + 3,8) x 1,2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= 6,2 x 1,2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=    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7,44</a:t>
            </a:r>
            <a:endParaRPr kumimoji="0" lang="en-US" alt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8" name="Text Box 75"/>
          <p:cNvSpPr txBox="1">
            <a:spLocks noChangeArrowheads="1"/>
          </p:cNvSpPr>
          <p:nvPr/>
        </p:nvSpPr>
        <p:spPr bwMode="auto">
          <a:xfrm>
            <a:off x="4007231" y="3159136"/>
            <a:ext cx="30480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(6,5 + 2,7) x 0,8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= 9,2 x 0,8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=    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7,36</a:t>
            </a:r>
            <a:endParaRPr kumimoji="0" lang="en-US" alt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9" name="Text Box 76"/>
          <p:cNvSpPr txBox="1">
            <a:spLocks noChangeArrowheads="1"/>
          </p:cNvSpPr>
          <p:nvPr/>
        </p:nvSpPr>
        <p:spPr bwMode="auto">
          <a:xfrm>
            <a:off x="7447430" y="3230972"/>
            <a:ext cx="34290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6,5 x 0,8 + 2,7 x 0,8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= 5,2 + 2,16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=    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7,36</a:t>
            </a:r>
            <a:endParaRPr kumimoji="0" lang="en-US" alt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33" name="图片 17">
            <a:extLst>
              <a:ext uri="{FF2B5EF4-FFF2-40B4-BE49-F238E27FC236}">
                <a16:creationId xmlns:a16="http://schemas.microsoft.com/office/drawing/2014/main" xmlns="" id="{F9FA7B10-9213-44BB-B4BD-B09F9CA036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91172" y="4364509"/>
            <a:ext cx="2200828" cy="2493491"/>
          </a:xfrm>
          <a:prstGeom prst="rect">
            <a:avLst/>
          </a:prstGeom>
        </p:spPr>
      </p:pic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1040878" y="5571898"/>
            <a:ext cx="978157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b)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Tính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bằng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cách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thuận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tiện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nhất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2834129" y="6088779"/>
            <a:ext cx="34738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9,3 x 6,7 + 9,3 x 3,3</a:t>
            </a:r>
          </a:p>
        </p:txBody>
      </p:sp>
      <p:sp>
        <p:nvSpPr>
          <p:cNvPr id="36" name="Text Box 7"/>
          <p:cNvSpPr txBox="1">
            <a:spLocks noChangeArrowheads="1"/>
          </p:cNvSpPr>
          <p:nvPr/>
        </p:nvSpPr>
        <p:spPr bwMode="auto">
          <a:xfrm>
            <a:off x="6241550" y="6056726"/>
            <a:ext cx="4753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7,8 x 0,35 + 0,35 x 2,2</a:t>
            </a:r>
          </a:p>
        </p:txBody>
      </p:sp>
      <p:sp>
        <p:nvSpPr>
          <p:cNvPr id="4" name="Rectangle 3"/>
          <p:cNvSpPr/>
          <p:nvPr/>
        </p:nvSpPr>
        <p:spPr>
          <a:xfrm>
            <a:off x="1365477" y="239883"/>
            <a:ext cx="93265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Bài 4: </a:t>
            </a:r>
            <a:r>
              <a:rPr lang="pt-BR" sz="24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a</a:t>
            </a:r>
            <a:r>
              <a:rPr lang="pt-BR" sz="2400" b="1" dirty="0">
                <a:solidFill>
                  <a:srgbClr val="000000"/>
                </a:solidFill>
                <a:latin typeface="Open Sans" panose="020B0606030504020204" pitchFamily="34" charset="0"/>
              </a:rPr>
              <a:t>) Tính rồi so sánh giá trị của (a + b) x c và a x c + b x c:</a:t>
            </a:r>
            <a:endParaRPr lang="en-US" sz="2400" b="1" dirty="0"/>
          </a:p>
        </p:txBody>
      </p:sp>
      <p:sp>
        <p:nvSpPr>
          <p:cNvPr id="37" name="Text Box 200"/>
          <p:cNvSpPr txBox="1">
            <a:spLocks noChangeArrowheads="1"/>
          </p:cNvSpPr>
          <p:nvPr/>
        </p:nvSpPr>
        <p:spPr bwMode="auto">
          <a:xfrm>
            <a:off x="2599772" y="4893514"/>
            <a:ext cx="6454581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latin typeface="Fira Sans Black" panose="020B0A03050000020004" pitchFamily="34" charset="0"/>
              </a:rPr>
              <a:t>(</a:t>
            </a:r>
            <a:r>
              <a:rPr lang="en-US" altLang="en-US" sz="3600" b="1" dirty="0">
                <a:latin typeface="Fira Sans Black" panose="020B0A03050000020004" pitchFamily="34" charset="0"/>
              </a:rPr>
              <a:t>a + b) x </a:t>
            </a:r>
            <a:r>
              <a:rPr lang="en-US" altLang="en-US" sz="3600" b="1" dirty="0" smtClean="0">
                <a:latin typeface="Fira Sans Black" panose="020B0A03050000020004" pitchFamily="34" charset="0"/>
              </a:rPr>
              <a:t>c</a:t>
            </a:r>
            <a:r>
              <a:rPr lang="vi-VN" altLang="en-US" sz="3600" b="1" dirty="0" smtClean="0">
                <a:latin typeface="Fira Sans Black" panose="020B0A03050000020004" pitchFamily="34" charset="0"/>
              </a:rPr>
              <a:t> =</a:t>
            </a:r>
            <a:r>
              <a:rPr lang="en-US" altLang="en-US" sz="3600" b="1" dirty="0" smtClean="0">
                <a:latin typeface="Fira Sans Black" panose="020B0A03050000020004" pitchFamily="34" charset="0"/>
              </a:rPr>
              <a:t> a </a:t>
            </a:r>
            <a:r>
              <a:rPr lang="en-US" altLang="en-US" sz="3600" b="1" dirty="0">
                <a:latin typeface="Fira Sans Black" panose="020B0A03050000020004" pitchFamily="34" charset="0"/>
              </a:rPr>
              <a:t>x c + b x c</a:t>
            </a:r>
          </a:p>
        </p:txBody>
      </p:sp>
    </p:spTree>
    <p:extLst>
      <p:ext uri="{BB962C8B-B14F-4D97-AF65-F5344CB8AC3E}">
        <p14:creationId xmlns:p14="http://schemas.microsoft.com/office/powerpoint/2010/main" xmlns="" val="2465920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utoUpdateAnimBg="0"/>
      <p:bldP spid="27" grpId="0" autoUpdateAnimBg="0"/>
      <p:bldP spid="28" grpId="0" autoUpdateAnimBg="0"/>
      <p:bldP spid="29" grpId="0" autoUpdateAnimBg="0"/>
      <p:bldP spid="37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xmlns="" id="{67BE4DFF-E729-4F56-ABF6-F7302F2DE93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7394" y="281619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对话气泡: 圆角矩形 4">
            <a:extLst>
              <a:ext uri="{FF2B5EF4-FFF2-40B4-BE49-F238E27FC236}">
                <a16:creationId xmlns:a16="http://schemas.microsoft.com/office/drawing/2014/main" xmlns="" id="{D698D9B5-9CF8-42E6-A190-6F9B92AFA6B4}"/>
              </a:ext>
            </a:extLst>
          </p:cNvPr>
          <p:cNvSpPr/>
          <p:nvPr/>
        </p:nvSpPr>
        <p:spPr>
          <a:xfrm>
            <a:off x="1809151" y="946131"/>
            <a:ext cx="5094644" cy="2353105"/>
          </a:xfrm>
          <a:prstGeom prst="wedgeRoundRectCallout">
            <a:avLst>
              <a:gd name="adj1" fmla="val -40886"/>
              <a:gd name="adj2" fmla="val 103039"/>
              <a:gd name="adj3" fmla="val 16667"/>
            </a:avLst>
          </a:prstGeom>
          <a:solidFill>
            <a:schemeClr val="bg1"/>
          </a:solidFill>
          <a:ln w="19050">
            <a:solidFill>
              <a:srgbClr val="DCB30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pl-PL" sz="3200" b="1" dirty="0">
                <a:solidFill>
                  <a:srgbClr val="000000"/>
                </a:solidFill>
                <a:latin typeface="Open Sans" panose="020B0606030504020204" pitchFamily="34" charset="0"/>
              </a:rPr>
              <a:t>b) 9,3 x 6,7 + 9,3 x 3,3</a:t>
            </a:r>
          </a:p>
          <a:p>
            <a:pPr algn="just"/>
            <a:r>
              <a:rPr lang="pl-PL" sz="3200" b="1" dirty="0">
                <a:solidFill>
                  <a:srgbClr val="000000"/>
                </a:solidFill>
                <a:latin typeface="Open Sans" panose="020B0606030504020204" pitchFamily="34" charset="0"/>
              </a:rPr>
              <a:t>= 9,3 x (6,7 + 3,3)</a:t>
            </a:r>
          </a:p>
          <a:p>
            <a:pPr algn="just"/>
            <a:r>
              <a:rPr lang="pl-PL" sz="3200" b="1" dirty="0">
                <a:solidFill>
                  <a:srgbClr val="000000"/>
                </a:solidFill>
                <a:latin typeface="Open Sans" panose="020B0606030504020204" pitchFamily="34" charset="0"/>
              </a:rPr>
              <a:t>= 9,3 x 10</a:t>
            </a:r>
          </a:p>
          <a:p>
            <a:pPr algn="just"/>
            <a:r>
              <a:rPr lang="pl-PL" sz="3200" b="1" dirty="0">
                <a:solidFill>
                  <a:srgbClr val="000000"/>
                </a:solidFill>
                <a:latin typeface="Open Sans" panose="020B0606030504020204" pitchFamily="34" charset="0"/>
              </a:rPr>
              <a:t>= </a:t>
            </a:r>
            <a:r>
              <a:rPr lang="pl-PL" sz="3200" b="1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93</a:t>
            </a:r>
            <a:endParaRPr lang="pl-PL" sz="3200" b="1" dirty="0">
              <a:solidFill>
                <a:srgbClr val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8" name="对话气泡: 圆角矩形 7">
            <a:extLst>
              <a:ext uri="{FF2B5EF4-FFF2-40B4-BE49-F238E27FC236}">
                <a16:creationId xmlns:a16="http://schemas.microsoft.com/office/drawing/2014/main" xmlns="" id="{BB3F9C69-4983-44DF-95EB-5988455D29B1}"/>
              </a:ext>
            </a:extLst>
          </p:cNvPr>
          <p:cNvSpPr/>
          <p:nvPr/>
        </p:nvSpPr>
        <p:spPr>
          <a:xfrm flipH="1" flipV="1">
            <a:off x="4715061" y="3541059"/>
            <a:ext cx="5391897" cy="2475630"/>
          </a:xfrm>
          <a:prstGeom prst="wedgeRoundRectCallout">
            <a:avLst>
              <a:gd name="adj1" fmla="val -68681"/>
              <a:gd name="adj2" fmla="val 54913"/>
              <a:gd name="adj3" fmla="val 16667"/>
            </a:avLst>
          </a:prstGeom>
          <a:solidFill>
            <a:schemeClr val="bg1"/>
          </a:solidFill>
          <a:ln w="19050">
            <a:solidFill>
              <a:srgbClr val="DCB30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89E1928B-4FDA-42C6-9543-EEC29714F3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74306" y="742693"/>
            <a:ext cx="2543626" cy="2610366"/>
          </a:xfrm>
          <a:prstGeom prst="rect">
            <a:avLst/>
          </a:prstGeom>
        </p:spPr>
      </p:pic>
      <p:pic>
        <p:nvPicPr>
          <p:cNvPr id="14" name="图片 13" descr="图片包含 物体&#10;&#10;描述已自动生成">
            <a:extLst>
              <a:ext uri="{FF2B5EF4-FFF2-40B4-BE49-F238E27FC236}">
                <a16:creationId xmlns:a16="http://schemas.microsoft.com/office/drawing/2014/main" xmlns="" id="{195996A1-C321-407A-AD68-B3FA3ECF58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308106" y="4084430"/>
            <a:ext cx="2988553" cy="29885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30588" y="3770805"/>
            <a:ext cx="49036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>
                <a:solidFill>
                  <a:srgbClr val="000000"/>
                </a:solidFill>
                <a:latin typeface="Open Sans" panose="020B0606030504020204" pitchFamily="34" charset="0"/>
              </a:rPr>
              <a:t>c</a:t>
            </a:r>
            <a:r>
              <a:rPr lang="pl-PL" sz="3200" b="1">
                <a:solidFill>
                  <a:srgbClr val="000000"/>
                </a:solidFill>
                <a:latin typeface="Open Sans" panose="020B0606030504020204" pitchFamily="34" charset="0"/>
              </a:rPr>
              <a:t>) 7,8 x 0,35 + 0,35 x 2,2</a:t>
            </a:r>
          </a:p>
          <a:p>
            <a:pPr algn="just"/>
            <a:r>
              <a:rPr lang="pl-PL" sz="3200" b="1">
                <a:solidFill>
                  <a:srgbClr val="000000"/>
                </a:solidFill>
                <a:latin typeface="Open Sans" panose="020B0606030504020204" pitchFamily="34" charset="0"/>
              </a:rPr>
              <a:t>= (7,8 + 2,2 ) x 0,35</a:t>
            </a:r>
          </a:p>
          <a:p>
            <a:pPr algn="just"/>
            <a:r>
              <a:rPr lang="pl-PL" sz="3200" b="1">
                <a:solidFill>
                  <a:srgbClr val="000000"/>
                </a:solidFill>
                <a:latin typeface="Open Sans" panose="020B0606030504020204" pitchFamily="34" charset="0"/>
              </a:rPr>
              <a:t>= 10 x 0,35</a:t>
            </a:r>
          </a:p>
          <a:p>
            <a:pPr algn="just"/>
            <a:r>
              <a:rPr lang="pl-PL" sz="3200" b="1">
                <a:solidFill>
                  <a:srgbClr val="000000"/>
                </a:solidFill>
                <a:latin typeface="Open Sans" panose="020B0606030504020204" pitchFamily="34" charset="0"/>
              </a:rPr>
              <a:t>= 3,5</a:t>
            </a:r>
            <a:endParaRPr lang="pl-PL" sz="3200" b="1" dirty="0">
              <a:solidFill>
                <a:srgbClr val="000000"/>
              </a:solidFill>
              <a:latin typeface="Open Sans" panose="020B0606030504020204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-175728" y="362225"/>
            <a:ext cx="97815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b)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Tính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bằng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cách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thuận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tiện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nhất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xmlns="" val="1077844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xmlns="" id="{57445490-118F-417A-9086-ADB60BFACAA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11908" t="16713" b="14111"/>
          <a:stretch>
            <a:fillRect/>
          </a:stretch>
        </p:blipFill>
        <p:spPr>
          <a:xfrm>
            <a:off x="4209494" y="241525"/>
            <a:ext cx="7356475" cy="56535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6F177AF-B7A6-49B5-AFEB-ACC2F47C45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112" t="36890" r="32848" b="2444"/>
          <a:stretch/>
        </p:blipFill>
        <p:spPr>
          <a:xfrm>
            <a:off x="4231915" y="2514466"/>
            <a:ext cx="2857501" cy="416052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9633EB1C-42D4-4C8F-BEC6-B5218F37D94D}"/>
              </a:ext>
            </a:extLst>
          </p:cNvPr>
          <p:cNvSpPr txBox="1"/>
          <p:nvPr/>
        </p:nvSpPr>
        <p:spPr>
          <a:xfrm>
            <a:off x="5485821" y="2252452"/>
            <a:ext cx="47856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8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Ciel Soup of Justice" pitchFamily="2" charset="-93"/>
                <a:ea typeface="字魂17号-萌趣果冻体" panose="02000000000000000000" pitchFamily="2" charset="-122"/>
              </a:rPr>
              <a:t>Tạm biệt</a:t>
            </a:r>
            <a:endParaRPr lang="zh-CN" altLang="en-US" sz="8800" b="1" dirty="0">
              <a:solidFill>
                <a:schemeClr val="tx1">
                  <a:lumMod val="75000"/>
                  <a:lumOff val="25000"/>
                </a:schemeClr>
              </a:solidFill>
              <a:latin typeface="iCiel Soup of Justice" pitchFamily="2" charset="-93"/>
              <a:ea typeface="字魂17号-萌趣果冻体" panose="02000000000000000000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365" b="88523"/>
          <a:stretch/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056D3FB5-EE6C-42D5-BAF1-CBDE76A239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839" t="37182" b="40736"/>
          <a:stretch/>
        </p:blipFill>
        <p:spPr>
          <a:xfrm>
            <a:off x="8852291" y="3755627"/>
            <a:ext cx="1765424" cy="151432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ABB6C04-5D18-4F0B-97A7-B125A15835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416" t="38890" r="8544" b="444"/>
          <a:stretch/>
        </p:blipFill>
        <p:spPr>
          <a:xfrm>
            <a:off x="9641521" y="3189689"/>
            <a:ext cx="2857501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5078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406</Words>
  <Application>Microsoft Office PowerPoint</Application>
  <PresentationFormat>Custom</PresentationFormat>
  <Paragraphs>104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Arial</vt:lpstr>
      <vt:lpstr>iCiel Soup of Justice</vt:lpstr>
      <vt:lpstr>iCiel Bambola</vt:lpstr>
      <vt:lpstr>Calibri</vt:lpstr>
      <vt:lpstr>字魂17号-萌趣果冻体</vt:lpstr>
      <vt:lpstr>.VnTime</vt:lpstr>
      <vt:lpstr>Fira Sans Black</vt:lpstr>
      <vt:lpstr>Times New Roman</vt:lpstr>
      <vt:lpstr>Open Sans</vt:lpstr>
      <vt:lpstr>Arial Black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Admin</cp:lastModifiedBy>
  <cp:revision>79</cp:revision>
  <dcterms:created xsi:type="dcterms:W3CDTF">2019-06-25T16:17:34Z</dcterms:created>
  <dcterms:modified xsi:type="dcterms:W3CDTF">2021-11-27T13:21:49Z</dcterms:modified>
</cp:coreProperties>
</file>