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heme/themeOverride1.xml" ContentType="application/vnd.openxmlformats-officedocument.themeOverride+xml"/>
  <Override PartName="/ppt/tags/tag29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3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305" r:id="rId4"/>
    <p:sldId id="293" r:id="rId5"/>
    <p:sldId id="284" r:id="rId6"/>
    <p:sldId id="292" r:id="rId7"/>
    <p:sldId id="306" r:id="rId8"/>
    <p:sldId id="294" r:id="rId9"/>
    <p:sldId id="303" r:id="rId10"/>
  </p:sldIdLst>
  <p:sldSz cx="9144000" cy="5143500" type="screen16x9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微软雅黑" pitchFamily="34" charset="-122"/>
      <p:regular r:id="rId16"/>
      <p:bold r:id="rId17"/>
    </p:embeddedFont>
    <p:embeddedFont>
      <p:font typeface="Bahnschrift SemiBold Condensed" pitchFamily="34" charset="0"/>
      <p:bold r:id="rId18"/>
    </p:embeddedFont>
  </p:embeddedFontLst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3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658D9"/>
    <a:srgbClr val="F1799A"/>
    <a:srgbClr val="FDD8D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-552" y="-96"/>
      </p:cViewPr>
      <p:guideLst>
        <p:guide orient="horz" pos="531"/>
        <p:guide orient="horz" pos="30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3733025" cy="737330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885D5-3298-45B2-A3D5-AA1FFD4708AE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32FE4-B34B-45DD-9FEC-3AF9893531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0689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797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20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7389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645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 smtClean="0"/>
              <a:t>Hs chọn</a:t>
            </a:r>
            <a:r>
              <a:rPr lang="vi-VN" altLang="zh-CN" baseline="0" dirty="0" smtClean="0"/>
              <a:t> bánh 1, trả lời xong thì đem bánh đi nướng bằng cách bấm vào chiếc bánh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616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587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6751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0923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32FE4-B34B-45DD-9FEC-3AF98935314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941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283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562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511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6356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8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023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957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0274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0588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3441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961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892AD-7C0B-45A8-A651-225C5D5E5651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5CB0-26E6-48AA-98FF-8EE72571CD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075999B-7E46-43E5-8644-C3D5C2ECF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/>
          <a:srcRect t="9863" b="9863"/>
          <a:stretch/>
        </p:blipFill>
        <p:spPr>
          <a:xfrm>
            <a:off x="-396" y="0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91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5.png"/><Relationship Id="rId18" Type="http://schemas.openxmlformats.org/officeDocument/2006/relationships/image" Target="../media/image13.png"/><Relationship Id="rId3" Type="http://schemas.openxmlformats.org/officeDocument/2006/relationships/tags" Target="../tags/tag8.xml"/><Relationship Id="rId21" Type="http://schemas.openxmlformats.org/officeDocument/2006/relationships/image" Target="../media/image4.png"/><Relationship Id="rId7" Type="http://schemas.openxmlformats.org/officeDocument/2006/relationships/tags" Target="../tags/tag12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.png"/><Relationship Id="rId2" Type="http://schemas.openxmlformats.org/officeDocument/2006/relationships/tags" Target="../tags/tag7.xml"/><Relationship Id="rId16" Type="http://schemas.openxmlformats.org/officeDocument/2006/relationships/image" Target="../media/image16.png"/><Relationship Id="rId20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15" Type="http://schemas.openxmlformats.org/officeDocument/2006/relationships/image" Target="../media/image11.png"/><Relationship Id="rId10" Type="http://schemas.openxmlformats.org/officeDocument/2006/relationships/tags" Target="../tags/tag15.xml"/><Relationship Id="rId19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2.png"/><Relationship Id="rId2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5.png"/><Relationship Id="rId18" Type="http://schemas.openxmlformats.org/officeDocument/2006/relationships/image" Target="../media/image13.png"/><Relationship Id="rId3" Type="http://schemas.openxmlformats.org/officeDocument/2006/relationships/tags" Target="../tags/tag20.xml"/><Relationship Id="rId21" Type="http://schemas.openxmlformats.org/officeDocument/2006/relationships/image" Target="../media/image4.png"/><Relationship Id="rId7" Type="http://schemas.openxmlformats.org/officeDocument/2006/relationships/tags" Target="../tags/tag24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2.png"/><Relationship Id="rId2" Type="http://schemas.openxmlformats.org/officeDocument/2006/relationships/tags" Target="../tags/tag19.xml"/><Relationship Id="rId16" Type="http://schemas.openxmlformats.org/officeDocument/2006/relationships/image" Target="../media/image16.png"/><Relationship Id="rId20" Type="http://schemas.openxmlformats.org/officeDocument/2006/relationships/image" Target="../media/image14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2.xml"/><Relationship Id="rId15" Type="http://schemas.openxmlformats.org/officeDocument/2006/relationships/image" Target="../media/image11.png"/><Relationship Id="rId10" Type="http://schemas.openxmlformats.org/officeDocument/2006/relationships/tags" Target="../tags/tag27.xml"/><Relationship Id="rId19" Type="http://schemas.openxmlformats.org/officeDocument/2006/relationships/image" Target="../media/image3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2.png"/><Relationship Id="rId2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5.png"/><Relationship Id="rId18" Type="http://schemas.openxmlformats.org/officeDocument/2006/relationships/image" Target="../media/image13.png"/><Relationship Id="rId3" Type="http://schemas.openxmlformats.org/officeDocument/2006/relationships/tags" Target="../tags/tag30.xml"/><Relationship Id="rId21" Type="http://schemas.openxmlformats.org/officeDocument/2006/relationships/image" Target="../media/image4.png"/><Relationship Id="rId7" Type="http://schemas.openxmlformats.org/officeDocument/2006/relationships/tags" Target="../tags/tag34.xml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2.png"/><Relationship Id="rId2" Type="http://schemas.openxmlformats.org/officeDocument/2006/relationships/tags" Target="../tags/tag29.xml"/><Relationship Id="rId16" Type="http://schemas.openxmlformats.org/officeDocument/2006/relationships/image" Target="../media/image16.png"/><Relationship Id="rId20" Type="http://schemas.openxmlformats.org/officeDocument/2006/relationships/image" Target="../media/image14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7.png"/><Relationship Id="rId5" Type="http://schemas.openxmlformats.org/officeDocument/2006/relationships/tags" Target="../tags/tag32.xml"/><Relationship Id="rId15" Type="http://schemas.openxmlformats.org/officeDocument/2006/relationships/image" Target="../media/image11.png"/><Relationship Id="rId23" Type="http://schemas.openxmlformats.org/officeDocument/2006/relationships/image" Target="../media/image6.png"/><Relationship Id="rId10" Type="http://schemas.openxmlformats.org/officeDocument/2006/relationships/tags" Target="../tags/tag37.xml"/><Relationship Id="rId19" Type="http://schemas.openxmlformats.org/officeDocument/2006/relationships/image" Target="../media/image3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2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35086" y="613246"/>
            <a:ext cx="6147440" cy="3917007"/>
            <a:chOff x="1917700" y="810624"/>
            <a:chExt cx="5308600" cy="3619500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335E44B3-D5F5-410D-AE2A-A8E18D8A832D}"/>
                </a:ext>
              </a:extLst>
            </p:cNvPr>
            <p:cNvSpPr/>
            <p:nvPr/>
          </p:nvSpPr>
          <p:spPr>
            <a:xfrm>
              <a:off x="1917700" y="810624"/>
              <a:ext cx="5308600" cy="3619500"/>
            </a:xfrm>
            <a:prstGeom prst="ellipse">
              <a:avLst/>
            </a:prstGeom>
            <a:noFill/>
            <a:ln>
              <a:solidFill>
                <a:srgbClr val="F179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96948038-152C-4308-B233-4E435FFA0B32}"/>
                </a:ext>
              </a:extLst>
            </p:cNvPr>
            <p:cNvSpPr/>
            <p:nvPr/>
          </p:nvSpPr>
          <p:spPr>
            <a:xfrm>
              <a:off x="2108200" y="940511"/>
              <a:ext cx="4927600" cy="3359727"/>
            </a:xfrm>
            <a:prstGeom prst="ellipse">
              <a:avLst/>
            </a:prstGeom>
            <a:solidFill>
              <a:srgbClr val="F1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PA_图片 35">
            <a:extLst>
              <a:ext uri="{FF2B5EF4-FFF2-40B4-BE49-F238E27FC236}">
                <a16:creationId xmlns:a16="http://schemas.microsoft.com/office/drawing/2014/main" xmlns="" id="{04CBE6CF-3032-468E-8880-533A50948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736560" y="4261647"/>
            <a:ext cx="993734" cy="944962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xmlns="" id="{22AE1F03-5D90-4AA3-8BD0-6F4F14E60E6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542534" y="1733036"/>
            <a:ext cx="814424" cy="1240266"/>
          </a:xfrm>
          <a:prstGeom prst="rect">
            <a:avLst/>
          </a:prstGeom>
        </p:spPr>
      </p:pic>
      <p:pic>
        <p:nvPicPr>
          <p:cNvPr id="40" name="PA_图片 39">
            <a:extLst>
              <a:ext uri="{FF2B5EF4-FFF2-40B4-BE49-F238E27FC236}">
                <a16:creationId xmlns:a16="http://schemas.microsoft.com/office/drawing/2014/main" xmlns="" id="{11DA2241-4A8A-4AC3-8157-E87EECE6DD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643077" y="4200177"/>
            <a:ext cx="1109568" cy="877900"/>
          </a:xfrm>
          <a:prstGeom prst="rect">
            <a:avLst/>
          </a:prstGeom>
        </p:spPr>
      </p:pic>
      <p:pic>
        <p:nvPicPr>
          <p:cNvPr id="41" name="PA_图片 40">
            <a:extLst>
              <a:ext uri="{FF2B5EF4-FFF2-40B4-BE49-F238E27FC236}">
                <a16:creationId xmlns:a16="http://schemas.microsoft.com/office/drawing/2014/main" xmlns="" id="{85B69F34-1A25-42E7-9EBB-0E8E68A8E6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8064156" y="1913325"/>
            <a:ext cx="847417" cy="1316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DF98EB0-D4F2-4CE6-9F2A-C1074AAD34D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35193" y="1193588"/>
            <a:ext cx="652652" cy="106512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510A6DC-42B5-4178-BA06-257F63AF6CE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23902" y="1211846"/>
            <a:ext cx="641464" cy="1046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7576" y="3157820"/>
            <a:ext cx="345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 smtClean="0">
                <a:latin typeface="iCiel Bambola" panose="02000000000000000000" pitchFamily="50" charset="-93"/>
              </a:rPr>
              <a:t>Trang 61</a:t>
            </a:r>
            <a:endParaRPr lang="en-US" sz="2800" b="1" i="1" dirty="0">
              <a:latin typeface="iCiel Bambola" panose="02000000000000000000" pitchFamily="50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25811" y="1513579"/>
            <a:ext cx="6822201" cy="1538884"/>
            <a:chOff x="1173161" y="1377962"/>
            <a:chExt cx="6822201" cy="1538884"/>
          </a:xfrm>
        </p:grpSpPr>
        <p:sp>
          <p:nvSpPr>
            <p:cNvPr id="2" name="TextBox 1"/>
            <p:cNvSpPr txBox="1"/>
            <p:nvPr/>
          </p:nvSpPr>
          <p:spPr>
            <a:xfrm>
              <a:off x="1173161" y="1377963"/>
              <a:ext cx="6782089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nestoga" panose="02040603050506020204" pitchFamily="18" charset="0"/>
                </a:rPr>
                <a:t>TOÁN</a:t>
              </a:r>
            </a:p>
            <a:p>
              <a:pPr algn="ctr"/>
              <a:r>
                <a:rPr lang="vi-VN" sz="54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nestoga" panose="02040603050506020204" pitchFamily="18" charset="0"/>
                </a:rPr>
                <a:t>LUYỆN TẬP CHUNG</a:t>
              </a:r>
              <a:endPara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nestoga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13273" y="1377962"/>
              <a:ext cx="6782089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nestoga" panose="02040603050506020204" pitchFamily="18" charset="0"/>
                </a:rPr>
                <a:t>TOÁN</a:t>
              </a:r>
            </a:p>
            <a:p>
              <a:pPr algn="ctr"/>
              <a:r>
                <a:rPr lang="vi-VN" sz="54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nestoga" panose="02040603050506020204" pitchFamily="18" charset="0"/>
                </a:rPr>
                <a:t>LUYỆN TẬP CHUNG</a:t>
              </a:r>
              <a:endParaRPr lang="en-US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nestoga" panose="020406030505060202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696" y="3129156"/>
            <a:ext cx="2334955" cy="19636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7241" y="2817129"/>
            <a:ext cx="1255887" cy="16183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56432" y="136634"/>
            <a:ext cx="737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TRƯỜNG TIỂU HỌC LÊ NGỌC HÂN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57055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11D58982-1E1C-428A-8D23-D610757717E1}"/>
              </a:ext>
            </a:extLst>
          </p:cNvPr>
          <p:cNvSpPr/>
          <p:nvPr/>
        </p:nvSpPr>
        <p:spPr>
          <a:xfrm>
            <a:off x="181271" y="602307"/>
            <a:ext cx="8621173" cy="4279900"/>
          </a:xfrm>
          <a:prstGeom prst="rect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3270A3D3-364F-4D1B-8677-9FFC3570CD8B}"/>
              </a:ext>
            </a:extLst>
          </p:cNvPr>
          <p:cNvSpPr/>
          <p:nvPr/>
        </p:nvSpPr>
        <p:spPr>
          <a:xfrm>
            <a:off x="3187700" y="124824"/>
            <a:ext cx="2768600" cy="992776"/>
          </a:xfrm>
          <a:prstGeom prst="ellipse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0E620218-9475-4F30-9500-33457099AEFF}"/>
              </a:ext>
            </a:extLst>
          </p:cNvPr>
          <p:cNvSpPr/>
          <p:nvPr/>
        </p:nvSpPr>
        <p:spPr>
          <a:xfrm>
            <a:off x="3287052" y="184150"/>
            <a:ext cx="2569897" cy="869950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9FDD470-5FFA-4559-B4D0-1A51335B0370}"/>
              </a:ext>
            </a:extLst>
          </p:cNvPr>
          <p:cNvSpPr txBox="1"/>
          <p:nvPr/>
        </p:nvSpPr>
        <p:spPr>
          <a:xfrm>
            <a:off x="3657918" y="381298"/>
            <a:ext cx="1828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  <a:ea typeface="微软雅黑" panose="020B0503020204020204" pitchFamily="34" charset="-122"/>
                <a:cs typeface="华康少女" panose="040F0509000000000000" pitchFamily="81" charset="-122"/>
              </a:rPr>
              <a:t>Yêu cầu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pitchFamily="50" charset="-93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3654E14-45C1-4C27-B2C2-2DA9B67131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7720" y="371717"/>
            <a:ext cx="282587" cy="4611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0E59427-BB09-4484-97E3-569F00937E0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9392" y="397238"/>
            <a:ext cx="282587" cy="4611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2AA51B1-4C73-4D94-BBF0-6E54F863195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2985" y="3771781"/>
            <a:ext cx="847417" cy="13717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723702-8724-4384-9890-2941A9D264D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574229">
            <a:off x="2007523" y="1329803"/>
            <a:ext cx="871486" cy="68970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8C71C9F-6D5A-412E-A020-87306D33389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297878">
            <a:off x="2052974" y="2213590"/>
            <a:ext cx="801902" cy="6194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0823123-9CCB-4E9D-9D7B-022D3871A0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40710">
            <a:off x="1998598" y="3043374"/>
            <a:ext cx="889337" cy="70365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EADC678-A4B6-4424-8BF2-524C0A5A6CF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065" y="4280824"/>
            <a:ext cx="1118057" cy="765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9221" y="1275109"/>
            <a:ext cx="5795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Thực hành các phép tính với số thập phân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063460" y="2293103"/>
            <a:ext cx="554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Ôn lại cách nhân một tổng với một số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016271" y="3125359"/>
            <a:ext cx="447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Yên thích môn  học.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68561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  <p:bldP spid="7" grpId="0" animBg="1"/>
      <p:bldP spid="9" grpId="0"/>
      <p:bldP spid="2" grpId="0"/>
      <p:bldP spid="25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335E44B3-D5F5-410D-AE2A-A8E18D8A832D}"/>
              </a:ext>
            </a:extLst>
          </p:cNvPr>
          <p:cNvSpPr/>
          <p:nvPr/>
        </p:nvSpPr>
        <p:spPr>
          <a:xfrm>
            <a:off x="2632828" y="508000"/>
            <a:ext cx="3873600" cy="3873500"/>
          </a:xfrm>
          <a:prstGeom prst="ellipse">
            <a:avLst/>
          </a:prstGeom>
          <a:noFill/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96948038-152C-4308-B233-4E435FFA0B32}"/>
              </a:ext>
            </a:extLst>
          </p:cNvPr>
          <p:cNvSpPr/>
          <p:nvPr/>
        </p:nvSpPr>
        <p:spPr>
          <a:xfrm>
            <a:off x="2771833" y="647002"/>
            <a:ext cx="3595590" cy="3595497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A_图片 31">
            <a:extLst>
              <a:ext uri="{FF2B5EF4-FFF2-40B4-BE49-F238E27FC236}">
                <a16:creationId xmlns:a16="http://schemas.microsoft.com/office/drawing/2014/main" xmlns="" id="{56BA82BE-1369-48A6-9204-9AA6A6CBE0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748618" y="409371"/>
            <a:ext cx="823031" cy="914479"/>
          </a:xfrm>
          <a:prstGeom prst="rect">
            <a:avLst/>
          </a:prstGeom>
        </p:spPr>
      </p:pic>
      <p:pic>
        <p:nvPicPr>
          <p:cNvPr id="23" name="PA_图片 32">
            <a:extLst>
              <a:ext uri="{FF2B5EF4-FFF2-40B4-BE49-F238E27FC236}">
                <a16:creationId xmlns:a16="http://schemas.microsoft.com/office/drawing/2014/main" xmlns="" id="{C7316908-59FF-4471-B536-2C2DE2992A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389101" y="50735"/>
            <a:ext cx="993734" cy="786452"/>
          </a:xfrm>
          <a:prstGeom prst="rect">
            <a:avLst/>
          </a:prstGeom>
        </p:spPr>
      </p:pic>
      <p:pic>
        <p:nvPicPr>
          <p:cNvPr id="24" name="PA_图片 33">
            <a:extLst>
              <a:ext uri="{FF2B5EF4-FFF2-40B4-BE49-F238E27FC236}">
                <a16:creationId xmlns:a16="http://schemas.microsoft.com/office/drawing/2014/main" xmlns="" id="{28A43504-3518-4C21-B002-CA3152503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7759581" y="188816"/>
            <a:ext cx="847417" cy="1371719"/>
          </a:xfrm>
          <a:prstGeom prst="rect">
            <a:avLst/>
          </a:prstGeom>
        </p:spPr>
      </p:pic>
      <p:pic>
        <p:nvPicPr>
          <p:cNvPr id="25" name="PA_图片 34">
            <a:extLst>
              <a:ext uri="{FF2B5EF4-FFF2-40B4-BE49-F238E27FC236}">
                <a16:creationId xmlns:a16="http://schemas.microsoft.com/office/drawing/2014/main" xmlns="" id="{9A1E0246-C835-4743-9636-7312D246732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7955250" y="3902775"/>
            <a:ext cx="926672" cy="1054699"/>
          </a:xfrm>
          <a:prstGeom prst="rect">
            <a:avLst/>
          </a:prstGeom>
        </p:spPr>
      </p:pic>
      <p:pic>
        <p:nvPicPr>
          <p:cNvPr id="27" name="PA_图片 35">
            <a:extLst>
              <a:ext uri="{FF2B5EF4-FFF2-40B4-BE49-F238E27FC236}">
                <a16:creationId xmlns:a16="http://schemas.microsoft.com/office/drawing/2014/main" xmlns="" id="{24DF6E3F-EE3C-48AA-8142-038CF3FAD2B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765366" y="4201146"/>
            <a:ext cx="993734" cy="944962"/>
          </a:xfrm>
          <a:prstGeom prst="rect">
            <a:avLst/>
          </a:prstGeom>
        </p:spPr>
      </p:pic>
      <p:pic>
        <p:nvPicPr>
          <p:cNvPr id="30" name="PA_图片 36">
            <a:extLst>
              <a:ext uri="{FF2B5EF4-FFF2-40B4-BE49-F238E27FC236}">
                <a16:creationId xmlns:a16="http://schemas.microsoft.com/office/drawing/2014/main" xmlns="" id="{9D897018-CC13-4519-84A5-22C69783A7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2375866" y="188933"/>
            <a:ext cx="1018120" cy="786452"/>
          </a:xfrm>
          <a:prstGeom prst="rect">
            <a:avLst/>
          </a:prstGeom>
        </p:spPr>
      </p:pic>
      <p:pic>
        <p:nvPicPr>
          <p:cNvPr id="31" name="PA_图片 37">
            <a:extLst>
              <a:ext uri="{FF2B5EF4-FFF2-40B4-BE49-F238E27FC236}">
                <a16:creationId xmlns:a16="http://schemas.microsoft.com/office/drawing/2014/main" xmlns="" id="{6546E5EB-8DC8-4CF3-BC10-97736AE38B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497681" y="1683250"/>
            <a:ext cx="932769" cy="1420491"/>
          </a:xfrm>
          <a:prstGeom prst="rect">
            <a:avLst/>
          </a:prstGeom>
        </p:spPr>
      </p:pic>
      <p:pic>
        <p:nvPicPr>
          <p:cNvPr id="44" name="PA_图片 38">
            <a:extLst>
              <a:ext uri="{FF2B5EF4-FFF2-40B4-BE49-F238E27FC236}">
                <a16:creationId xmlns:a16="http://schemas.microsoft.com/office/drawing/2014/main" xmlns="" id="{96C93A19-A085-4FCC-9394-87450EE19E3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-16851" y="4210044"/>
            <a:ext cx="1432684" cy="981541"/>
          </a:xfrm>
          <a:prstGeom prst="rect">
            <a:avLst/>
          </a:prstGeom>
        </p:spPr>
      </p:pic>
      <p:pic>
        <p:nvPicPr>
          <p:cNvPr id="45" name="PA_图片 39">
            <a:extLst>
              <a:ext uri="{FF2B5EF4-FFF2-40B4-BE49-F238E27FC236}">
                <a16:creationId xmlns:a16="http://schemas.microsoft.com/office/drawing/2014/main" xmlns="" id="{F3625DF1-16F2-4BC7-B839-698F0C75705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2643077" y="4200177"/>
            <a:ext cx="1109568" cy="877900"/>
          </a:xfrm>
          <a:prstGeom prst="rect">
            <a:avLst/>
          </a:prstGeom>
        </p:spPr>
      </p:pic>
      <p:pic>
        <p:nvPicPr>
          <p:cNvPr id="46" name="PA_图片 40">
            <a:extLst>
              <a:ext uri="{FF2B5EF4-FFF2-40B4-BE49-F238E27FC236}">
                <a16:creationId xmlns:a16="http://schemas.microsoft.com/office/drawing/2014/main" xmlns="" id="{D80849BD-9981-40BB-AF70-D2D5F88B172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8064156" y="1913325"/>
            <a:ext cx="847417" cy="1316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8178" y="1646854"/>
            <a:ext cx="3342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Luyện tập</a:t>
            </a:r>
          </a:p>
          <a:p>
            <a:r>
              <a:rPr lang="vi-V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Thực hành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36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733CF85B-C8C2-4C0A-B18E-2948C145B48F}"/>
              </a:ext>
            </a:extLst>
          </p:cNvPr>
          <p:cNvSpPr/>
          <p:nvPr/>
        </p:nvSpPr>
        <p:spPr>
          <a:xfrm>
            <a:off x="304805" y="519079"/>
            <a:ext cx="8621173" cy="4406900"/>
          </a:xfrm>
          <a:prstGeom prst="rect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BF8C3A55-8AE5-4CC8-BFE0-018D43818858}"/>
              </a:ext>
            </a:extLst>
          </p:cNvPr>
          <p:cNvSpPr/>
          <p:nvPr/>
        </p:nvSpPr>
        <p:spPr>
          <a:xfrm>
            <a:off x="2549683" y="79742"/>
            <a:ext cx="4044634" cy="757561"/>
          </a:xfrm>
          <a:prstGeom prst="ellipse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95C7F29-057A-4C9E-BB28-F4C3949D5A4F}"/>
              </a:ext>
            </a:extLst>
          </p:cNvPr>
          <p:cNvSpPr/>
          <p:nvPr/>
        </p:nvSpPr>
        <p:spPr>
          <a:xfrm>
            <a:off x="2612380" y="123240"/>
            <a:ext cx="3899492" cy="703190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3424"/>
          <a:stretch/>
        </p:blipFill>
        <p:spPr>
          <a:xfrm rot="11020359">
            <a:off x="2776731" y="291300"/>
            <a:ext cx="162120" cy="34551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3424"/>
          <a:stretch/>
        </p:blipFill>
        <p:spPr>
          <a:xfrm rot="10579641" flipH="1">
            <a:off x="6222110" y="285765"/>
            <a:ext cx="162120" cy="34551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1AE336B-941E-447C-AD9F-10D19B75DC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74229">
            <a:off x="7685816" y="4305629"/>
            <a:ext cx="602526" cy="72667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0BA8D2F4-59C9-4370-8492-44584DCA9B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40710">
            <a:off x="8368817" y="4345598"/>
            <a:ext cx="614866" cy="74136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1DE8055B-27B4-4BD5-B8B7-8439164447C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7600" y="4257675"/>
            <a:ext cx="607713" cy="880652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987018" y="193539"/>
            <a:ext cx="381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Bài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 1: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Đặt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tính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rồi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tính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Arial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776646" y="1672511"/>
            <a:ext cx="304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375,86 + 29,05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375127" y="1675418"/>
            <a:ext cx="266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80,475 – 26,827  </a:t>
            </a:r>
          </a:p>
        </p:txBody>
      </p:sp>
      <p:grpSp>
        <p:nvGrpSpPr>
          <p:cNvPr id="33" name="Group 5"/>
          <p:cNvGrpSpPr>
            <a:grpSpLocks/>
          </p:cNvGrpSpPr>
          <p:nvPr/>
        </p:nvGrpSpPr>
        <p:grpSpPr bwMode="auto">
          <a:xfrm>
            <a:off x="930706" y="2158991"/>
            <a:ext cx="1603999" cy="1274156"/>
            <a:chOff x="120" y="1405"/>
            <a:chExt cx="1489" cy="1242"/>
          </a:xfrm>
        </p:grpSpPr>
        <p:grpSp>
          <p:nvGrpSpPr>
            <p:cNvPr id="34" name="Group 6"/>
            <p:cNvGrpSpPr>
              <a:grpSpLocks/>
            </p:cNvGrpSpPr>
            <p:nvPr/>
          </p:nvGrpSpPr>
          <p:grpSpPr bwMode="auto">
            <a:xfrm>
              <a:off x="120" y="1405"/>
              <a:ext cx="1489" cy="709"/>
              <a:chOff x="312" y="1597"/>
              <a:chExt cx="1489" cy="709"/>
            </a:xfrm>
          </p:grpSpPr>
          <p:sp>
            <p:nvSpPr>
              <p:cNvPr id="41" name="Text Box 7"/>
              <p:cNvSpPr txBox="1">
                <a:spLocks noChangeArrowheads="1"/>
              </p:cNvSpPr>
              <p:nvPr/>
            </p:nvSpPr>
            <p:spPr bwMode="auto">
              <a:xfrm>
                <a:off x="312" y="1597"/>
                <a:ext cx="1344" cy="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375,86                                    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29,05</a:t>
                </a: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793" y="2306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9"/>
              <p:cNvSpPr txBox="1">
                <a:spLocks noChangeArrowheads="1"/>
              </p:cNvSpPr>
              <p:nvPr/>
            </p:nvSpPr>
            <p:spPr bwMode="auto">
              <a:xfrm>
                <a:off x="625" y="1832"/>
                <a:ext cx="336" cy="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191" y="2160"/>
              <a:ext cx="1297" cy="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269166" y="1675418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48,16  x  3,4  </a:t>
            </a:r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>
            <a:off x="3938943" y="2140984"/>
            <a:ext cx="1981200" cy="1376796"/>
            <a:chOff x="2208" y="1441"/>
            <a:chExt cx="1872" cy="1193"/>
          </a:xfrm>
        </p:grpSpPr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2208" y="2132"/>
              <a:ext cx="1202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2496" y="1441"/>
              <a:ext cx="158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80,475</a:t>
              </a:r>
              <a:endPara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>
              <a:off x="2369" y="2076"/>
              <a:ext cx="104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16"/>
            <p:cNvSpPr txBox="1">
              <a:spLocks noChangeArrowheads="1"/>
            </p:cNvSpPr>
            <p:nvPr/>
          </p:nvSpPr>
          <p:spPr bwMode="auto">
            <a:xfrm>
              <a:off x="2280" y="1584"/>
              <a:ext cx="350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- </a:t>
              </a:r>
            </a:p>
          </p:txBody>
        </p:sp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>
              <a:off x="2369" y="1718"/>
              <a:ext cx="960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26,827</a:t>
              </a:r>
            </a:p>
          </p:txBody>
        </p:sp>
      </p:grp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6678116" y="2989656"/>
            <a:ext cx="2057400" cy="39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>
            <a:off x="6859771" y="3445504"/>
            <a:ext cx="117565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32242" y="2090249"/>
            <a:ext cx="1647144" cy="751926"/>
            <a:chOff x="7032242" y="2090249"/>
            <a:chExt cx="1647144" cy="751926"/>
          </a:xfrm>
        </p:grpSpPr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7209815" y="2090249"/>
              <a:ext cx="1469571" cy="396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48,16</a:t>
              </a:r>
              <a:endPara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7032242" y="2842175"/>
              <a:ext cx="90419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21"/>
            <p:cNvSpPr txBox="1">
              <a:spLocks noChangeArrowheads="1"/>
            </p:cNvSpPr>
            <p:nvPr/>
          </p:nvSpPr>
          <p:spPr bwMode="auto">
            <a:xfrm>
              <a:off x="7139398" y="2327111"/>
              <a:ext cx="301058" cy="396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7468011" y="2434370"/>
              <a:ext cx="782751" cy="396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3,4</a:t>
              </a:r>
            </a:p>
          </p:txBody>
        </p:sp>
      </p:grpSp>
      <p:sp>
        <p:nvSpPr>
          <p:cNvPr id="58" name="Rectangle 25"/>
          <p:cNvSpPr>
            <a:spLocks noChangeArrowheads="1"/>
          </p:cNvSpPr>
          <p:nvPr/>
        </p:nvSpPr>
        <p:spPr bwMode="auto">
          <a:xfrm>
            <a:off x="1500543" y="2885955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404,91</a:t>
            </a:r>
          </a:p>
        </p:txBody>
      </p:sp>
      <p:sp>
        <p:nvSpPr>
          <p:cNvPr id="59" name="Rectangle 26"/>
          <p:cNvSpPr>
            <a:spLocks noChangeArrowheads="1"/>
          </p:cNvSpPr>
          <p:nvPr/>
        </p:nvSpPr>
        <p:spPr bwMode="auto">
          <a:xfrm>
            <a:off x="4243743" y="2825630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53,648</a:t>
            </a:r>
          </a:p>
        </p:txBody>
      </p:sp>
      <p:sp>
        <p:nvSpPr>
          <p:cNvPr id="60" name="Rectangle 27"/>
          <p:cNvSpPr>
            <a:spLocks noChangeArrowheads="1"/>
          </p:cNvSpPr>
          <p:nvPr/>
        </p:nvSpPr>
        <p:spPr bwMode="auto">
          <a:xfrm>
            <a:off x="7114321" y="2765759"/>
            <a:ext cx="825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19264</a:t>
            </a:r>
          </a:p>
        </p:txBody>
      </p:sp>
      <p:sp>
        <p:nvSpPr>
          <p:cNvPr id="61" name="Rectangle 28"/>
          <p:cNvSpPr>
            <a:spLocks noChangeArrowheads="1"/>
          </p:cNvSpPr>
          <p:nvPr/>
        </p:nvSpPr>
        <p:spPr bwMode="auto">
          <a:xfrm>
            <a:off x="7024363" y="3020643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281CCA"/>
                </a:solidFill>
                <a:latin typeface="Times New Roman" panose="02020603050405020304" pitchFamily="18" charset="0"/>
              </a:rPr>
              <a:t>14448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90516" y="3451697"/>
            <a:ext cx="1009650" cy="404857"/>
            <a:chOff x="6990516" y="3451697"/>
            <a:chExt cx="1009650" cy="404857"/>
          </a:xfrm>
        </p:grpSpPr>
        <p:sp>
          <p:nvSpPr>
            <p:cNvPr id="62" name="Rectangle 29"/>
            <p:cNvSpPr>
              <a:spLocks noChangeArrowheads="1"/>
            </p:cNvSpPr>
            <p:nvPr/>
          </p:nvSpPr>
          <p:spPr bwMode="auto">
            <a:xfrm>
              <a:off x="6990516" y="3459679"/>
              <a:ext cx="1009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163 744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7368341" y="3451697"/>
              <a:ext cx="254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,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5" y="3319565"/>
            <a:ext cx="1730877" cy="1823935"/>
          </a:xfrm>
          <a:prstGeom prst="rect">
            <a:avLst/>
          </a:prstGeom>
        </p:spPr>
      </p:pic>
      <p:sp>
        <p:nvSpPr>
          <p:cNvPr id="2" name="Moon 1"/>
          <p:cNvSpPr/>
          <p:nvPr/>
        </p:nvSpPr>
        <p:spPr>
          <a:xfrm rot="16200000">
            <a:off x="973324" y="4423794"/>
            <a:ext cx="403584" cy="1061317"/>
          </a:xfrm>
          <a:prstGeom prst="moon">
            <a:avLst/>
          </a:prstGeom>
          <a:solidFill>
            <a:srgbClr val="D65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82886" y="881005"/>
            <a:ext cx="8125972" cy="5025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Để có thể làm bánh thì cần một số nguyên liệu, các bạn hãy thực hiện các phép tính sau để nhận nguyên liệu sau khi hoàn  thành bài nhé!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04319" y="2912908"/>
            <a:ext cx="867332" cy="1065192"/>
          </a:xfrm>
          <a:prstGeom prst="rect">
            <a:avLst/>
          </a:prstGeom>
        </p:spPr>
      </p:pic>
      <p:pic>
        <p:nvPicPr>
          <p:cNvPr id="1026" name="Picture 2" descr="Hình ảnh Đập Vỡ Trứng Và Trứng Của đồ Thị Vector, Thức ăn., Thành Phần,  Trứng. miễn phí tải tập tin PNG PSDComment và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846" y="2629172"/>
            <a:ext cx="1447249" cy="14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05290" y="3068674"/>
            <a:ext cx="1110646" cy="11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26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  <p:bldP spid="30" grpId="0" animBg="1"/>
      <p:bldP spid="27" grpId="0"/>
      <p:bldP spid="28" grpId="0"/>
      <p:bldP spid="44" grpId="0"/>
      <p:bldP spid="56" grpId="0" animBg="1"/>
      <p:bldP spid="58" grpId="0"/>
      <p:bldP spid="59" grpId="0"/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733CF85B-C8C2-4C0A-B18E-2948C145B48F}"/>
              </a:ext>
            </a:extLst>
          </p:cNvPr>
          <p:cNvSpPr/>
          <p:nvPr/>
        </p:nvSpPr>
        <p:spPr>
          <a:xfrm>
            <a:off x="261413" y="457200"/>
            <a:ext cx="8621173" cy="4406900"/>
          </a:xfrm>
          <a:prstGeom prst="rect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BF8C3A55-8AE5-4CC8-BFE0-018D43818858}"/>
              </a:ext>
            </a:extLst>
          </p:cNvPr>
          <p:cNvSpPr/>
          <p:nvPr/>
        </p:nvSpPr>
        <p:spPr>
          <a:xfrm>
            <a:off x="2549683" y="79742"/>
            <a:ext cx="4044634" cy="757561"/>
          </a:xfrm>
          <a:prstGeom prst="ellipse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95C7F29-057A-4C9E-BB28-F4C3949D5A4F}"/>
              </a:ext>
            </a:extLst>
          </p:cNvPr>
          <p:cNvSpPr/>
          <p:nvPr/>
        </p:nvSpPr>
        <p:spPr>
          <a:xfrm>
            <a:off x="2622254" y="106928"/>
            <a:ext cx="3899492" cy="703190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3424"/>
          <a:stretch/>
        </p:blipFill>
        <p:spPr>
          <a:xfrm rot="11020359">
            <a:off x="2776731" y="291300"/>
            <a:ext cx="162120" cy="34551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3424"/>
          <a:stretch/>
        </p:blipFill>
        <p:spPr>
          <a:xfrm rot="10579641" flipH="1">
            <a:off x="6222110" y="285765"/>
            <a:ext cx="162120" cy="345515"/>
          </a:xfrm>
          <a:prstGeom prst="rect">
            <a:avLst/>
          </a:prstGeom>
        </p:spPr>
      </p:pic>
      <p:sp>
        <p:nvSpPr>
          <p:cNvPr id="33" name="Rectangle 38"/>
          <p:cNvSpPr txBox="1">
            <a:spLocks noChangeArrowheads="1"/>
          </p:cNvSpPr>
          <p:nvPr/>
        </p:nvSpPr>
        <p:spPr bwMode="auto">
          <a:xfrm>
            <a:off x="5963100" y="3708224"/>
            <a:ext cx="251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 eaLnBrk="1" hangingPunct="1">
              <a:buFontTx/>
              <a:buNone/>
            </a:pPr>
            <a:r>
              <a:rPr lang="en-US" altLang="en-US" sz="2000" b="1" kern="0" dirty="0" smtClean="0">
                <a:latin typeface="Times New Roman" panose="02020603050405020304" pitchFamily="18" charset="0"/>
              </a:rPr>
              <a:t>c) 0,68 x 10  =</a:t>
            </a:r>
          </a:p>
          <a:p>
            <a:pPr defTabSz="914400" eaLnBrk="1" hangingPunct="1">
              <a:buFontTx/>
              <a:buNone/>
            </a:pPr>
            <a:r>
              <a:rPr lang="en-US" altLang="en-US" sz="2000" b="1" kern="0" dirty="0" smtClean="0">
                <a:latin typeface="Times New Roman" panose="02020603050405020304" pitchFamily="18" charset="0"/>
              </a:rPr>
              <a:t>    0,68 x 0,1 =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301246" y="152400"/>
            <a:ext cx="3200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nhẩm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1400370" y="1237788"/>
            <a:ext cx="2149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78,29 x 10   =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281CCA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78,29 x 0,1  =</a:t>
            </a:r>
          </a:p>
        </p:txBody>
      </p:sp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3196589" y="1245669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782,9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 rot="10745169" flipV="1">
            <a:off x="3206070" y="1526796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7,829</a:t>
            </a:r>
            <a:endParaRPr lang="en-US" sz="2000" b="1" dirty="0">
              <a:solidFill>
                <a:srgbClr val="009999"/>
              </a:solidFill>
              <a:latin typeface="Times New Roman"/>
              <a:cs typeface="Arial" charset="0"/>
            </a:endParaRPr>
          </a:p>
        </p:txBody>
      </p:sp>
      <p:sp>
        <p:nvSpPr>
          <p:cNvPr id="43" name="Rectangle 37"/>
          <p:cNvSpPr>
            <a:spLocks noChangeArrowheads="1"/>
          </p:cNvSpPr>
          <p:nvPr/>
        </p:nvSpPr>
        <p:spPr bwMode="auto">
          <a:xfrm>
            <a:off x="3910846" y="2283806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b) 265,307 x 100  =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265,307 x 0,01 =</a:t>
            </a:r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6120645" y="2225036"/>
            <a:ext cx="1185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26530,7</a:t>
            </a:r>
            <a:endParaRPr lang="en-US" sz="2000" b="1" dirty="0">
              <a:solidFill>
                <a:srgbClr val="FF3300"/>
              </a:solidFill>
              <a:latin typeface="Times New Roman"/>
              <a:cs typeface="Arial" charset="0"/>
            </a:endParaRPr>
          </a:p>
        </p:txBody>
      </p:sp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6134055" y="2565253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2,65307</a:t>
            </a:r>
            <a:endParaRPr lang="en-US" sz="2000" b="1" dirty="0">
              <a:solidFill>
                <a:srgbClr val="009999"/>
              </a:solidFill>
              <a:latin typeface="Times New Roman"/>
              <a:cs typeface="Arial" charset="0"/>
            </a:endParaRPr>
          </a:p>
        </p:txBody>
      </p:sp>
      <p:sp>
        <p:nvSpPr>
          <p:cNvPr id="46" name="Text Box 41"/>
          <p:cNvSpPr txBox="1">
            <a:spLocks noChangeArrowheads="1"/>
          </p:cNvSpPr>
          <p:nvPr/>
        </p:nvSpPr>
        <p:spPr bwMode="auto">
          <a:xfrm>
            <a:off x="7619703" y="3683998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6,8</a:t>
            </a:r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7560391" y="4028877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0,068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0440" y="1907312"/>
            <a:ext cx="3696388" cy="31845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589" y="819546"/>
            <a:ext cx="883908" cy="130011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3526" y="1939463"/>
            <a:ext cx="1266138" cy="108829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7745" y="3074376"/>
            <a:ext cx="1170304" cy="1508096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50721" y="4624059"/>
            <a:ext cx="8125972" cy="5025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Sau khi đã xong mình cần đem nướng bánh. Các bạn hãy chọn chiếc bánh yêu thích  và hoàn thành yêu cầu để có thể đem bánh đi nướng nhé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54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  <p:bldP spid="30" grpId="0" animBg="1"/>
      <p:bldP spid="33" grpId="0"/>
      <p:bldP spid="3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733CF85B-C8C2-4C0A-B18E-2948C145B48F}"/>
              </a:ext>
            </a:extLst>
          </p:cNvPr>
          <p:cNvSpPr/>
          <p:nvPr/>
        </p:nvSpPr>
        <p:spPr>
          <a:xfrm>
            <a:off x="261413" y="457200"/>
            <a:ext cx="8621173" cy="4406900"/>
          </a:xfrm>
          <a:prstGeom prst="rect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BF8C3A55-8AE5-4CC8-BFE0-018D43818858}"/>
              </a:ext>
            </a:extLst>
          </p:cNvPr>
          <p:cNvSpPr/>
          <p:nvPr/>
        </p:nvSpPr>
        <p:spPr>
          <a:xfrm>
            <a:off x="2549683" y="79742"/>
            <a:ext cx="4044634" cy="757561"/>
          </a:xfrm>
          <a:prstGeom prst="ellipse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95C7F29-057A-4C9E-BB28-F4C3949D5A4F}"/>
              </a:ext>
            </a:extLst>
          </p:cNvPr>
          <p:cNvSpPr/>
          <p:nvPr/>
        </p:nvSpPr>
        <p:spPr>
          <a:xfrm>
            <a:off x="2622253" y="108092"/>
            <a:ext cx="3972063" cy="702025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23424"/>
          <a:stretch/>
        </p:blipFill>
        <p:spPr>
          <a:xfrm rot="11020359">
            <a:off x="2776731" y="291300"/>
            <a:ext cx="162120" cy="34551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23424"/>
          <a:stretch/>
        </p:blipFill>
        <p:spPr>
          <a:xfrm rot="10579641" flipH="1">
            <a:off x="6222110" y="285765"/>
            <a:ext cx="162120" cy="345515"/>
          </a:xfrm>
          <a:prstGeom prst="rect">
            <a:avLst/>
          </a:prstGeom>
        </p:spPr>
      </p:pic>
      <p:sp>
        <p:nvSpPr>
          <p:cNvPr id="21" name="MH_Other_8">
            <a:extLst>
              <a:ext uri="{FF2B5EF4-FFF2-40B4-BE49-F238E27FC236}">
                <a16:creationId xmlns:a16="http://schemas.microsoft.com/office/drawing/2014/main" xmlns="" id="{2F897931-3046-4361-9FD4-76ED4AE09F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400000">
            <a:off x="4426720" y="3750084"/>
            <a:ext cx="93168" cy="109550"/>
          </a:xfrm>
          <a:prstGeom prst="chevron">
            <a:avLst>
              <a:gd name="adj" fmla="val 62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6" name="MH_Other_12">
            <a:extLst>
              <a:ext uri="{FF2B5EF4-FFF2-40B4-BE49-F238E27FC236}">
                <a16:creationId xmlns:a16="http://schemas.microsoft.com/office/drawing/2014/main" xmlns="" id="{485BCE0E-CC36-4ABD-8C75-E8D9A41D0E8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5400000">
            <a:off x="6036689" y="3750596"/>
            <a:ext cx="93168" cy="108526"/>
          </a:xfrm>
          <a:prstGeom prst="chevron">
            <a:avLst>
              <a:gd name="adj" fmla="val 62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3" name="Rectangle 43"/>
          <p:cNvSpPr>
            <a:spLocks noChangeArrowheads="1"/>
          </p:cNvSpPr>
          <p:nvPr/>
        </p:nvSpPr>
        <p:spPr bwMode="auto">
          <a:xfrm>
            <a:off x="485936" y="1428718"/>
            <a:ext cx="861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4a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(a + b) x c  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a x c + b x c</a:t>
            </a:r>
          </a:p>
        </p:txBody>
      </p:sp>
      <p:graphicFrame>
        <p:nvGraphicFramePr>
          <p:cNvPr id="41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7434657"/>
              </p:ext>
            </p:extLst>
          </p:nvPr>
        </p:nvGraphicFramePr>
        <p:xfrm>
          <a:off x="475363" y="1874628"/>
          <a:ext cx="8033071" cy="1806575"/>
        </p:xfrm>
        <a:graphic>
          <a:graphicData uri="http://schemas.openxmlformats.org/drawingml/2006/table">
            <a:tbl>
              <a:tblPr/>
              <a:tblGrid>
                <a:gridCol w="749398"/>
                <a:gridCol w="750879"/>
                <a:gridCol w="681271"/>
                <a:gridCol w="2936869"/>
                <a:gridCol w="2914654"/>
              </a:tblGrid>
              <a:tr h="36671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 + b) x 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x c + b x 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Rectangle 78"/>
          <p:cNvSpPr>
            <a:spLocks noChangeArrowheads="1"/>
          </p:cNvSpPr>
          <p:nvPr/>
        </p:nvSpPr>
        <p:spPr bwMode="auto">
          <a:xfrm>
            <a:off x="4188581" y="3758320"/>
            <a:ext cx="614259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a + b) x c = a x c + b x c</a:t>
            </a:r>
          </a:p>
        </p:txBody>
      </p:sp>
      <p:sp>
        <p:nvSpPr>
          <p:cNvPr id="44" name="Text Box 71"/>
          <p:cNvSpPr txBox="1">
            <a:spLocks noChangeArrowheads="1"/>
          </p:cNvSpPr>
          <p:nvPr/>
        </p:nvSpPr>
        <p:spPr bwMode="auto">
          <a:xfrm>
            <a:off x="2853614" y="2302537"/>
            <a:ext cx="2787879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(2,4 + 3,8) x 1,2    =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   </a:t>
            </a:r>
            <a:r>
              <a:rPr lang="vi-VN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6,2  x    1,2    =  7,44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Text Box 74"/>
          <p:cNvSpPr txBox="1">
            <a:spLocks noChangeArrowheads="1"/>
          </p:cNvSpPr>
          <p:nvPr/>
        </p:nvSpPr>
        <p:spPr bwMode="auto">
          <a:xfrm>
            <a:off x="5623749" y="2352549"/>
            <a:ext cx="3124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2,4 x 1,2 + 3,8 x 1,2 =                      2,88      x    4,56      = 7,44</a:t>
            </a: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2805875" y="2962113"/>
            <a:ext cx="2876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(6,5 + 2,7) x 0,8  =                                                       </a:t>
            </a:r>
            <a:r>
              <a:rPr lang="vi-VN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9,2       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x  0,8  =  7,36</a:t>
            </a: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5641494" y="2938484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6,5 x 0,8 + 2,7 x 0,8   =             </a:t>
            </a:r>
            <a:r>
              <a:rPr lang="vi-VN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5,2     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x    2,16      =  7,36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9027" y="200144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4a</a:t>
            </a:r>
            <a:endParaRPr lang="en-US" sz="2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6837">
            <a:off x="8179849" y="13178"/>
            <a:ext cx="886770" cy="93516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2260">
            <a:off x="-107644" y="-110214"/>
            <a:ext cx="1148539" cy="1148539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352425" y="976948"/>
            <a:ext cx="8260869" cy="5025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Nướng xong bánh sẽ đến công đoạn trang trí chiếc bánh kem, các bạn hãy thực hiện nhiệm vụ để nhận đồ trang trí nhé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0866" y="3579235"/>
            <a:ext cx="1749302" cy="1386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50674" y="3670168"/>
            <a:ext cx="933848" cy="121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97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  <p:bldP spid="30" grpId="0" animBg="1"/>
      <p:bldP spid="33" grpId="0"/>
      <p:bldP spid="42" grpId="0" build="p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335E44B3-D5F5-410D-AE2A-A8E18D8A832D}"/>
              </a:ext>
            </a:extLst>
          </p:cNvPr>
          <p:cNvSpPr/>
          <p:nvPr/>
        </p:nvSpPr>
        <p:spPr>
          <a:xfrm>
            <a:off x="2632828" y="508000"/>
            <a:ext cx="3873600" cy="3873500"/>
          </a:xfrm>
          <a:prstGeom prst="ellipse">
            <a:avLst/>
          </a:prstGeom>
          <a:noFill/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96948038-152C-4308-B233-4E435FFA0B32}"/>
              </a:ext>
            </a:extLst>
          </p:cNvPr>
          <p:cNvSpPr/>
          <p:nvPr/>
        </p:nvSpPr>
        <p:spPr>
          <a:xfrm>
            <a:off x="2771421" y="647001"/>
            <a:ext cx="3595590" cy="3595497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A_图片 31">
            <a:extLst>
              <a:ext uri="{FF2B5EF4-FFF2-40B4-BE49-F238E27FC236}">
                <a16:creationId xmlns:a16="http://schemas.microsoft.com/office/drawing/2014/main" xmlns="" id="{56BA82BE-1369-48A6-9204-9AA6A6CBE0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748618" y="409371"/>
            <a:ext cx="823031" cy="914479"/>
          </a:xfrm>
          <a:prstGeom prst="rect">
            <a:avLst/>
          </a:prstGeom>
        </p:spPr>
      </p:pic>
      <p:pic>
        <p:nvPicPr>
          <p:cNvPr id="23" name="PA_图片 32">
            <a:extLst>
              <a:ext uri="{FF2B5EF4-FFF2-40B4-BE49-F238E27FC236}">
                <a16:creationId xmlns:a16="http://schemas.microsoft.com/office/drawing/2014/main" xmlns="" id="{C7316908-59FF-4471-B536-2C2DE2992A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389101" y="50735"/>
            <a:ext cx="993734" cy="786452"/>
          </a:xfrm>
          <a:prstGeom prst="rect">
            <a:avLst/>
          </a:prstGeom>
        </p:spPr>
      </p:pic>
      <p:pic>
        <p:nvPicPr>
          <p:cNvPr id="24" name="PA_图片 33">
            <a:extLst>
              <a:ext uri="{FF2B5EF4-FFF2-40B4-BE49-F238E27FC236}">
                <a16:creationId xmlns:a16="http://schemas.microsoft.com/office/drawing/2014/main" xmlns="" id="{28A43504-3518-4C21-B002-CA3152503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7759581" y="188816"/>
            <a:ext cx="847417" cy="1371719"/>
          </a:xfrm>
          <a:prstGeom prst="rect">
            <a:avLst/>
          </a:prstGeom>
        </p:spPr>
      </p:pic>
      <p:pic>
        <p:nvPicPr>
          <p:cNvPr id="25" name="PA_图片 34">
            <a:extLst>
              <a:ext uri="{FF2B5EF4-FFF2-40B4-BE49-F238E27FC236}">
                <a16:creationId xmlns:a16="http://schemas.microsoft.com/office/drawing/2014/main" xmlns="" id="{9A1E0246-C835-4743-9636-7312D246732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7955250" y="3902775"/>
            <a:ext cx="926672" cy="1054699"/>
          </a:xfrm>
          <a:prstGeom prst="rect">
            <a:avLst/>
          </a:prstGeom>
        </p:spPr>
      </p:pic>
      <p:pic>
        <p:nvPicPr>
          <p:cNvPr id="27" name="PA_图片 35">
            <a:extLst>
              <a:ext uri="{FF2B5EF4-FFF2-40B4-BE49-F238E27FC236}">
                <a16:creationId xmlns:a16="http://schemas.microsoft.com/office/drawing/2014/main" xmlns="" id="{24DF6E3F-EE3C-48AA-8142-038CF3FAD2B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765366" y="4201146"/>
            <a:ext cx="993734" cy="944962"/>
          </a:xfrm>
          <a:prstGeom prst="rect">
            <a:avLst/>
          </a:prstGeom>
        </p:spPr>
      </p:pic>
      <p:pic>
        <p:nvPicPr>
          <p:cNvPr id="30" name="PA_图片 36">
            <a:extLst>
              <a:ext uri="{FF2B5EF4-FFF2-40B4-BE49-F238E27FC236}">
                <a16:creationId xmlns:a16="http://schemas.microsoft.com/office/drawing/2014/main" xmlns="" id="{9D897018-CC13-4519-84A5-22C69783A7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2375866" y="188933"/>
            <a:ext cx="1018120" cy="786452"/>
          </a:xfrm>
          <a:prstGeom prst="rect">
            <a:avLst/>
          </a:prstGeom>
        </p:spPr>
      </p:pic>
      <p:pic>
        <p:nvPicPr>
          <p:cNvPr id="31" name="PA_图片 37">
            <a:extLst>
              <a:ext uri="{FF2B5EF4-FFF2-40B4-BE49-F238E27FC236}">
                <a16:creationId xmlns:a16="http://schemas.microsoft.com/office/drawing/2014/main" xmlns="" id="{6546E5EB-8DC8-4CF3-BC10-97736AE38B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497681" y="1683250"/>
            <a:ext cx="932769" cy="1420491"/>
          </a:xfrm>
          <a:prstGeom prst="rect">
            <a:avLst/>
          </a:prstGeom>
        </p:spPr>
      </p:pic>
      <p:pic>
        <p:nvPicPr>
          <p:cNvPr id="44" name="PA_图片 38">
            <a:extLst>
              <a:ext uri="{FF2B5EF4-FFF2-40B4-BE49-F238E27FC236}">
                <a16:creationId xmlns:a16="http://schemas.microsoft.com/office/drawing/2014/main" xmlns="" id="{96C93A19-A085-4FCC-9394-87450EE19E3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-16851" y="4210044"/>
            <a:ext cx="1432684" cy="981541"/>
          </a:xfrm>
          <a:prstGeom prst="rect">
            <a:avLst/>
          </a:prstGeom>
        </p:spPr>
      </p:pic>
      <p:pic>
        <p:nvPicPr>
          <p:cNvPr id="45" name="PA_图片 39">
            <a:extLst>
              <a:ext uri="{FF2B5EF4-FFF2-40B4-BE49-F238E27FC236}">
                <a16:creationId xmlns:a16="http://schemas.microsoft.com/office/drawing/2014/main" xmlns="" id="{F3625DF1-16F2-4BC7-B839-698F0C75705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2643077" y="4200177"/>
            <a:ext cx="1109568" cy="877900"/>
          </a:xfrm>
          <a:prstGeom prst="rect">
            <a:avLst/>
          </a:prstGeom>
        </p:spPr>
      </p:pic>
      <p:pic>
        <p:nvPicPr>
          <p:cNvPr id="46" name="PA_图片 40">
            <a:extLst>
              <a:ext uri="{FF2B5EF4-FFF2-40B4-BE49-F238E27FC236}">
                <a16:creationId xmlns:a16="http://schemas.microsoft.com/office/drawing/2014/main" xmlns="" id="{D80849BD-9981-40BB-AF70-D2D5F88B172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8064156" y="1913325"/>
            <a:ext cx="847417" cy="1316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826" y="1700314"/>
            <a:ext cx="4119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Vận dụng</a:t>
            </a:r>
          </a:p>
          <a:p>
            <a:pPr algn="ctr"/>
            <a:r>
              <a:rPr lang="vi-VN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Trải nghiệm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8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733CF85B-C8C2-4C0A-B18E-2948C145B48F}"/>
              </a:ext>
            </a:extLst>
          </p:cNvPr>
          <p:cNvSpPr/>
          <p:nvPr/>
        </p:nvSpPr>
        <p:spPr>
          <a:xfrm>
            <a:off x="261413" y="349473"/>
            <a:ext cx="8621173" cy="4406900"/>
          </a:xfrm>
          <a:prstGeom prst="rect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BF8C3A55-8AE5-4CC8-BFE0-018D43818858}"/>
              </a:ext>
            </a:extLst>
          </p:cNvPr>
          <p:cNvSpPr/>
          <p:nvPr/>
        </p:nvSpPr>
        <p:spPr>
          <a:xfrm>
            <a:off x="2549683" y="79742"/>
            <a:ext cx="4044634" cy="757561"/>
          </a:xfrm>
          <a:prstGeom prst="ellipse">
            <a:avLst/>
          </a:prstGeom>
          <a:solidFill>
            <a:schemeClr val="bg1"/>
          </a:solidFill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95C7F29-057A-4C9E-BB28-F4C3949D5A4F}"/>
              </a:ext>
            </a:extLst>
          </p:cNvPr>
          <p:cNvSpPr/>
          <p:nvPr/>
        </p:nvSpPr>
        <p:spPr>
          <a:xfrm>
            <a:off x="2622254" y="106928"/>
            <a:ext cx="3899492" cy="703190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3424"/>
          <a:stretch/>
        </p:blipFill>
        <p:spPr>
          <a:xfrm rot="11020359">
            <a:off x="2776731" y="291300"/>
            <a:ext cx="162120" cy="34551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3424"/>
          <a:stretch/>
        </p:blipFill>
        <p:spPr>
          <a:xfrm rot="10579641" flipH="1">
            <a:off x="6222110" y="285765"/>
            <a:ext cx="162120" cy="3455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907600C4-3A36-424C-BA57-9191503793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2985" y="3771781"/>
            <a:ext cx="847417" cy="137171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DC2440A-2F5A-4AF7-863C-ECDE59308E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2959" y="4198538"/>
            <a:ext cx="993734" cy="944962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839293" y="1880360"/>
            <a:ext cx="7313692" cy="23622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     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Khi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nhân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tổng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các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sô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́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thập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với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một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sô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́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thập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, ta có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thê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̉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lấy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từng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sô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́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hạng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của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tổng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nhân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với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sô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́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thập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đo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́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rồi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cộng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các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kết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quả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lại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với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nhau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.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2021618" y="1396477"/>
            <a:ext cx="45726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(a + b) x c = a x c + b x c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9101" y="138602"/>
            <a:ext cx="2252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Nhận</a:t>
            </a: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xét</a:t>
            </a: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-93"/>
              </a:rPr>
              <a:t>: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1974" y="3062496"/>
            <a:ext cx="2334955" cy="19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77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  <p:bldP spid="30" grpId="0" animBg="1"/>
      <p:bldP spid="33" grpId="0" build="p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335E44B3-D5F5-410D-AE2A-A8E18D8A832D}"/>
              </a:ext>
            </a:extLst>
          </p:cNvPr>
          <p:cNvSpPr/>
          <p:nvPr/>
        </p:nvSpPr>
        <p:spPr>
          <a:xfrm>
            <a:off x="1917700" y="810624"/>
            <a:ext cx="5308600" cy="3619500"/>
          </a:xfrm>
          <a:prstGeom prst="ellipse">
            <a:avLst/>
          </a:prstGeom>
          <a:noFill/>
          <a:ln>
            <a:solidFill>
              <a:srgbClr val="F1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96948038-152C-4308-B233-4E435FFA0B32}"/>
              </a:ext>
            </a:extLst>
          </p:cNvPr>
          <p:cNvSpPr/>
          <p:nvPr/>
        </p:nvSpPr>
        <p:spPr>
          <a:xfrm>
            <a:off x="2108200" y="940511"/>
            <a:ext cx="4927600" cy="3359727"/>
          </a:xfrm>
          <a:prstGeom prst="ellipse">
            <a:avLst/>
          </a:prstGeom>
          <a:solidFill>
            <a:srgbClr val="F1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707B4E69-5B71-49B4-B526-8E8796A54D29}"/>
              </a:ext>
            </a:extLst>
          </p:cNvPr>
          <p:cNvSpPr txBox="1"/>
          <p:nvPr/>
        </p:nvSpPr>
        <p:spPr>
          <a:xfrm>
            <a:off x="2369467" y="2018083"/>
            <a:ext cx="439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康少女" panose="040F0509000000000000" pitchFamily="81" charset="-122"/>
              </a:rPr>
              <a:t>THANKS</a:t>
            </a:r>
            <a:endParaRPr lang="zh-CN" altLang="en-US" sz="6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康少女" panose="040F0509000000000000" pitchFamily="81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B22AE6C6-F86D-480C-861B-54DEF6B9E775}"/>
              </a:ext>
            </a:extLst>
          </p:cNvPr>
          <p:cNvSpPr/>
          <p:nvPr/>
        </p:nvSpPr>
        <p:spPr>
          <a:xfrm>
            <a:off x="2543379" y="2203948"/>
            <a:ext cx="4057243" cy="1921058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310999"/>
              </a:avLst>
            </a:prstTxWarp>
            <a:spAutoFit/>
          </a:bodyPr>
          <a:lstStyle/>
          <a:p>
            <a:pPr algn="ctr"/>
            <a:r>
              <a:rPr lang="vi-VN" altLang="zh-CN" sz="4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Cảm ơn các bạn đã giúp mình làm bánh 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pic>
        <p:nvPicPr>
          <p:cNvPr id="32" name="PA_图片 31">
            <a:extLst>
              <a:ext uri="{FF2B5EF4-FFF2-40B4-BE49-F238E27FC236}">
                <a16:creationId xmlns:a16="http://schemas.microsoft.com/office/drawing/2014/main" xmlns="" id="{37B8C0E2-F478-4776-B29F-D5FE600C22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748618" y="409371"/>
            <a:ext cx="823031" cy="914479"/>
          </a:xfrm>
          <a:prstGeom prst="rect">
            <a:avLst/>
          </a:prstGeom>
        </p:spPr>
      </p:pic>
      <p:pic>
        <p:nvPicPr>
          <p:cNvPr id="33" name="PA_图片 32">
            <a:extLst>
              <a:ext uri="{FF2B5EF4-FFF2-40B4-BE49-F238E27FC236}">
                <a16:creationId xmlns:a16="http://schemas.microsoft.com/office/drawing/2014/main" xmlns="" id="{794C5113-F083-46E0-975E-D788C5EF31E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389101" y="50735"/>
            <a:ext cx="993734" cy="786452"/>
          </a:xfrm>
          <a:prstGeom prst="rect">
            <a:avLst/>
          </a:prstGeom>
        </p:spPr>
      </p:pic>
      <p:pic>
        <p:nvPicPr>
          <p:cNvPr id="34" name="PA_图片 33">
            <a:extLst>
              <a:ext uri="{FF2B5EF4-FFF2-40B4-BE49-F238E27FC236}">
                <a16:creationId xmlns:a16="http://schemas.microsoft.com/office/drawing/2014/main" xmlns="" id="{08F73D60-95A5-4E82-A55F-C6A919F7F9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7759581" y="188816"/>
            <a:ext cx="847417" cy="1371719"/>
          </a:xfrm>
          <a:prstGeom prst="rect">
            <a:avLst/>
          </a:prstGeom>
        </p:spPr>
      </p:pic>
      <p:pic>
        <p:nvPicPr>
          <p:cNvPr id="35" name="PA_图片 34">
            <a:extLst>
              <a:ext uri="{FF2B5EF4-FFF2-40B4-BE49-F238E27FC236}">
                <a16:creationId xmlns:a16="http://schemas.microsoft.com/office/drawing/2014/main" xmlns="" id="{22FF3886-7D34-441C-ADC8-06F78E0037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7955250" y="3902775"/>
            <a:ext cx="926672" cy="1054699"/>
          </a:xfrm>
          <a:prstGeom prst="rect">
            <a:avLst/>
          </a:prstGeom>
        </p:spPr>
      </p:pic>
      <p:pic>
        <p:nvPicPr>
          <p:cNvPr id="36" name="PA_图片 35">
            <a:extLst>
              <a:ext uri="{FF2B5EF4-FFF2-40B4-BE49-F238E27FC236}">
                <a16:creationId xmlns:a16="http://schemas.microsoft.com/office/drawing/2014/main" xmlns="" id="{04CBE6CF-3032-468E-8880-533A50948F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765366" y="4201146"/>
            <a:ext cx="993734" cy="944962"/>
          </a:xfrm>
          <a:prstGeom prst="rect">
            <a:avLst/>
          </a:prstGeom>
        </p:spPr>
      </p:pic>
      <p:pic>
        <p:nvPicPr>
          <p:cNvPr id="37" name="PA_图片 36">
            <a:extLst>
              <a:ext uri="{FF2B5EF4-FFF2-40B4-BE49-F238E27FC236}">
                <a16:creationId xmlns:a16="http://schemas.microsoft.com/office/drawing/2014/main" xmlns="" id="{BFEF2D56-5513-4856-B8F5-1E8C384AFFC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2375866" y="188933"/>
            <a:ext cx="1018120" cy="786452"/>
          </a:xfrm>
          <a:prstGeom prst="rect">
            <a:avLst/>
          </a:prstGeom>
        </p:spPr>
      </p:pic>
      <p:pic>
        <p:nvPicPr>
          <p:cNvPr id="38" name="PA_图片 37">
            <a:extLst>
              <a:ext uri="{FF2B5EF4-FFF2-40B4-BE49-F238E27FC236}">
                <a16:creationId xmlns:a16="http://schemas.microsoft.com/office/drawing/2014/main" xmlns="" id="{22AE1F03-5D90-4AA3-8BD0-6F4F14E60E6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497681" y="1683250"/>
            <a:ext cx="932769" cy="1420491"/>
          </a:xfrm>
          <a:prstGeom prst="rect">
            <a:avLst/>
          </a:prstGeom>
        </p:spPr>
      </p:pic>
      <p:pic>
        <p:nvPicPr>
          <p:cNvPr id="39" name="PA_图片 38">
            <a:extLst>
              <a:ext uri="{FF2B5EF4-FFF2-40B4-BE49-F238E27FC236}">
                <a16:creationId xmlns:a16="http://schemas.microsoft.com/office/drawing/2014/main" xmlns="" id="{1A10BB15-D35E-4910-A369-E55E9D014C4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-16851" y="4210044"/>
            <a:ext cx="1432684" cy="981541"/>
          </a:xfrm>
          <a:prstGeom prst="rect">
            <a:avLst/>
          </a:prstGeom>
        </p:spPr>
      </p:pic>
      <p:pic>
        <p:nvPicPr>
          <p:cNvPr id="40" name="PA_图片 39">
            <a:extLst>
              <a:ext uri="{FF2B5EF4-FFF2-40B4-BE49-F238E27FC236}">
                <a16:creationId xmlns:a16="http://schemas.microsoft.com/office/drawing/2014/main" xmlns="" id="{11DA2241-4A8A-4AC3-8157-E87EECE6DD1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2643077" y="4200177"/>
            <a:ext cx="1109568" cy="877900"/>
          </a:xfrm>
          <a:prstGeom prst="rect">
            <a:avLst/>
          </a:prstGeom>
        </p:spPr>
      </p:pic>
      <p:pic>
        <p:nvPicPr>
          <p:cNvPr id="41" name="PA_图片 40">
            <a:extLst>
              <a:ext uri="{FF2B5EF4-FFF2-40B4-BE49-F238E27FC236}">
                <a16:creationId xmlns:a16="http://schemas.microsoft.com/office/drawing/2014/main" xmlns="" id="{85B69F34-1A25-42E7-9EBB-0E8E68A8E6A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8064156" y="1913325"/>
            <a:ext cx="847417" cy="1316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DF98EB0-D4F2-4CE6-9F2A-C1074AAD34D2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043104" y="1949905"/>
            <a:ext cx="762066" cy="124369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510A6DC-42B5-4178-BA06-257F63AF6CE7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338830" y="1949905"/>
            <a:ext cx="76206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1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550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31111617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31111617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F33B48"/>
    </a:accent1>
    <a:accent2>
      <a:srgbClr val="FFC000"/>
    </a:accent2>
    <a:accent3>
      <a:srgbClr val="00BBD6"/>
    </a:accent3>
    <a:accent4>
      <a:srgbClr val="937862"/>
    </a:accent4>
    <a:accent5>
      <a:srgbClr val="B2D135"/>
    </a:accent5>
    <a:accent6>
      <a:srgbClr val="895881"/>
    </a:accent6>
    <a:hlink>
      <a:srgbClr val="F33B48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F33B48"/>
    </a:accent1>
    <a:accent2>
      <a:srgbClr val="FFC000"/>
    </a:accent2>
    <a:accent3>
      <a:srgbClr val="00BBD6"/>
    </a:accent3>
    <a:accent4>
      <a:srgbClr val="937862"/>
    </a:accent4>
    <a:accent5>
      <a:srgbClr val="B2D135"/>
    </a:accent5>
    <a:accent6>
      <a:srgbClr val="895881"/>
    </a:accent6>
    <a:hlink>
      <a:srgbClr val="F33B4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422</Words>
  <Application>Microsoft Office PowerPoint</Application>
  <PresentationFormat>On-screen Show (16:9)</PresentationFormat>
  <Paragraphs>82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微软雅黑</vt:lpstr>
      <vt:lpstr>iCiel Bambola</vt:lpstr>
      <vt:lpstr>UTM Conestoga</vt:lpstr>
      <vt:lpstr>iCiel Crocante</vt:lpstr>
      <vt:lpstr>华康少女</vt:lpstr>
      <vt:lpstr>Times New Roman</vt:lpstr>
      <vt:lpstr>Bahnschrift SemiBold Condensed</vt:lpstr>
      <vt:lpstr>Wingdings</vt:lpstr>
      <vt:lpstr>等线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255053</dc:title>
  <dc:creator>lenovo</dc:creator>
  <cp:lastModifiedBy>Admin</cp:lastModifiedBy>
  <cp:revision>322</cp:revision>
  <dcterms:created xsi:type="dcterms:W3CDTF">2017-07-30T10:07:49Z</dcterms:created>
  <dcterms:modified xsi:type="dcterms:W3CDTF">2021-11-27T13:20:12Z</dcterms:modified>
</cp:coreProperties>
</file>