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1" r:id="rId2"/>
    <p:sldId id="258" r:id="rId3"/>
    <p:sldId id="259" r:id="rId4"/>
    <p:sldId id="260" r:id="rId5"/>
    <p:sldId id="263" r:id="rId6"/>
    <p:sldId id="264" r:id="rId7"/>
    <p:sldId id="265" r:id="rId8"/>
    <p:sldId id="269" r:id="rId9"/>
    <p:sldId id="270" r:id="rId10"/>
    <p:sldId id="272" r:id="rId11"/>
    <p:sldId id="273" r:id="rId12"/>
    <p:sldId id="274" r:id="rId13"/>
    <p:sldId id="279" r:id="rId14"/>
    <p:sldId id="28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dX85L5MjEXQwk2DA/v0nRCvtF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 l="10828" t="13469" r="19167" b="15155"/>
          <a:stretch/>
        </p:blipFill>
        <p:spPr>
          <a:xfrm>
            <a:off x="0" y="-1"/>
            <a:ext cx="12192000" cy="692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7" name="Google Shape;27;p29"/>
          <p:cNvPicPr preferRelativeResize="0"/>
          <p:nvPr/>
        </p:nvPicPr>
        <p:blipFill rotWithShape="1">
          <a:blip r:embed="rId2">
            <a:alphaModFix/>
          </a:blip>
          <a:srcRect l="10828" t="13469" r="19167" b="15155"/>
          <a:stretch/>
        </p:blipFill>
        <p:spPr>
          <a:xfrm>
            <a:off x="0" y="-1"/>
            <a:ext cx="12192000" cy="692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9"/>
          <p:cNvPicPr preferRelativeResize="0"/>
          <p:nvPr/>
        </p:nvPicPr>
        <p:blipFill rotWithShape="1">
          <a:blip r:embed="rId3">
            <a:alphaModFix/>
          </a:blip>
          <a:srcRect t="32472" b="4547"/>
          <a:stretch/>
        </p:blipFill>
        <p:spPr>
          <a:xfrm>
            <a:off x="217712" y="5082777"/>
            <a:ext cx="11654972" cy="154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704" y="69269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chemeClr val="bg1"/>
                </a:solidFill>
              </a:rPr>
              <a:t>TRƯỜNG TIỂU HỌC LÊ NGỌC HÂN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456" y="2708920"/>
            <a:ext cx="1058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chemeClr val="bg1"/>
                </a:solidFill>
              </a:rPr>
              <a:t>PHONG TRÀO XÔ VIẾT – NGHỆ TĨNH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88" y="198884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Lịch sử - lớp 5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/>
          <p:nvPr/>
        </p:nvSpPr>
        <p:spPr>
          <a:xfrm>
            <a:off x="393030" y="356937"/>
            <a:ext cx="11317705" cy="18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 xem video và đọc thông tin SGK/18 hãy cho biết:</a:t>
            </a:r>
            <a:br>
              <a:rPr lang="en-US" sz="360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Những năm 1930 -1931, trong các thôn xã ở Nghệ - Tĩnh có chính quyền Xô viết đã diễn ra điều gì mới?</a:t>
            </a:r>
            <a:endParaRPr/>
          </a:p>
        </p:txBody>
      </p:sp>
      <p:sp>
        <p:nvSpPr>
          <p:cNvPr id="267" name="Google Shape;267;p17"/>
          <p:cNvSpPr txBox="1"/>
          <p:nvPr/>
        </p:nvSpPr>
        <p:spPr>
          <a:xfrm>
            <a:off x="1239252" y="2245895"/>
            <a:ext cx="8915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hề xảy ra trộm cắp.</a:t>
            </a:r>
            <a:endParaRPr/>
          </a:p>
        </p:txBody>
      </p:sp>
      <p:sp>
        <p:nvSpPr>
          <p:cNvPr id="268" name="Google Shape;268;p17"/>
          <p:cNvSpPr txBox="1"/>
          <p:nvPr/>
        </p:nvSpPr>
        <p:spPr>
          <a:xfrm>
            <a:off x="1196390" y="2855495"/>
            <a:ext cx="8915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Bãi bỏ những tập tục mê tín dị đoan.</a:t>
            </a:r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1167815" y="3449220"/>
            <a:ext cx="1054292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Tịch thu ruộng đất của địa chủ, xoá bỏ các thứ thuế vô lí.</a:t>
            </a:r>
            <a:endParaRPr/>
          </a:p>
        </p:txBody>
      </p:sp>
      <p:sp>
        <p:nvSpPr>
          <p:cNvPr id="270" name="Google Shape;270;p17"/>
          <p:cNvSpPr txBox="1"/>
          <p:nvPr/>
        </p:nvSpPr>
        <p:spPr>
          <a:xfrm>
            <a:off x="1139239" y="4668420"/>
            <a:ext cx="10571495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dân được nghe giải thích chính sách và bàn bạc công việc chung.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:pu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/>
          <p:nvPr/>
        </p:nvSpPr>
        <p:spPr>
          <a:xfrm>
            <a:off x="1748589" y="5339180"/>
            <a:ext cx="8458200" cy="1177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Times New Roman"/>
              </a:rPr>
              <a:t>Người nông dân Hà Tĩnh được cày trên thửa ruộng </a:t>
            </a:r>
            <a:b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Times New Roman"/>
              </a:rPr>
            </a:br>
            <a: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Times New Roman"/>
              </a:rPr>
              <a:t>do chính quyền Xô viết chia trong những năm 1930 - 1931</a:t>
            </a:r>
          </a:p>
        </p:txBody>
      </p:sp>
      <p:graphicFrame>
        <p:nvGraphicFramePr>
          <p:cNvPr id="277" name="Google Shape;277;p18"/>
          <p:cNvGraphicFramePr>
            <a:graphicFrameLocks noSelect="1"/>
          </p:cNvGraphicFramePr>
          <p:nvPr/>
        </p:nvGraphicFramePr>
        <p:xfrm>
          <a:off x="2983831" y="645975"/>
          <a:ext cx="6400800" cy="4505545"/>
        </p:xfrm>
        <a:graphic>
          <a:graphicData uri="http://schemas.openxmlformats.org/presentationml/2006/ole">
            <p:oleObj spid="_x0000_m1026" r:id="rId4" imgW="0" imgH="0" progId="PBrush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9472" y="2716794"/>
            <a:ext cx="4289719" cy="4289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19"/>
          <p:cNvGrpSpPr/>
          <p:nvPr/>
        </p:nvGrpSpPr>
        <p:grpSpPr>
          <a:xfrm>
            <a:off x="2053368" y="2705056"/>
            <a:ext cx="6865358" cy="1464564"/>
            <a:chOff x="3163573" y="1676549"/>
            <a:chExt cx="6217996" cy="1464564"/>
          </a:xfrm>
        </p:grpSpPr>
        <p:sp>
          <p:nvSpPr>
            <p:cNvPr id="284" name="Google Shape;284;p19"/>
            <p:cNvSpPr txBox="1"/>
            <p:nvPr/>
          </p:nvSpPr>
          <p:spPr>
            <a:xfrm>
              <a:off x="3163573" y="1676549"/>
              <a:ext cx="7043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5" name="Google Shape;285;p19"/>
            <p:cNvSpPr txBox="1"/>
            <p:nvPr/>
          </p:nvSpPr>
          <p:spPr>
            <a:xfrm>
              <a:off x="3500069" y="1694563"/>
              <a:ext cx="588150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Ý nghĩa của phong trào Xô viết Nghệ - Tĩnh</a:t>
              </a:r>
              <a:endParaRPr sz="44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86" name="Google Shape;286;p19"/>
          <p:cNvPicPr preferRelativeResize="0"/>
          <p:nvPr/>
        </p:nvPicPr>
        <p:blipFill rotWithShape="1">
          <a:blip r:embed="rId4">
            <a:alphaModFix/>
          </a:blip>
          <a:srcRect t="32472" b="4547"/>
          <a:stretch/>
        </p:blipFill>
        <p:spPr>
          <a:xfrm>
            <a:off x="217712" y="5082777"/>
            <a:ext cx="11654972" cy="154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9"/>
          <p:cNvPicPr preferRelativeResize="0"/>
          <p:nvPr/>
        </p:nvPicPr>
        <p:blipFill rotWithShape="1">
          <a:blip r:embed="rId5">
            <a:alphaModFix/>
          </a:blip>
          <a:srcRect l="-11136" t="23628"/>
          <a:stretch/>
        </p:blipFill>
        <p:spPr>
          <a:xfrm rot="204227">
            <a:off x="-1050777" y="-57704"/>
            <a:ext cx="3044717" cy="209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9"/>
          <p:cNvSpPr/>
          <p:nvPr/>
        </p:nvSpPr>
        <p:spPr>
          <a:xfrm>
            <a:off x="1146138" y="2291678"/>
            <a:ext cx="1187116" cy="850232"/>
          </a:xfrm>
          <a:prstGeom prst="ellipse">
            <a:avLst/>
          </a:prstGeom>
          <a:solidFill>
            <a:srgbClr val="BF9000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grpSp>
        <p:nvGrpSpPr>
          <p:cNvPr id="289" name="Google Shape;289;p19"/>
          <p:cNvGrpSpPr/>
          <p:nvPr/>
        </p:nvGrpSpPr>
        <p:grpSpPr>
          <a:xfrm>
            <a:off x="6585229" y="0"/>
            <a:ext cx="5969824" cy="3365423"/>
            <a:chOff x="17570" y="0"/>
            <a:chExt cx="8004877" cy="5465370"/>
          </a:xfrm>
        </p:grpSpPr>
        <p:pic>
          <p:nvPicPr>
            <p:cNvPr id="290" name="Google Shape;290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570" y="0"/>
              <a:ext cx="8004877" cy="5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472" y="0"/>
              <a:ext cx="4505528" cy="30036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4"/>
          <p:cNvGrpSpPr/>
          <p:nvPr/>
        </p:nvGrpSpPr>
        <p:grpSpPr>
          <a:xfrm>
            <a:off x="7596552" y="154745"/>
            <a:ext cx="4874093" cy="2574388"/>
            <a:chOff x="17570" y="0"/>
            <a:chExt cx="8004877" cy="5465370"/>
          </a:xfrm>
        </p:grpSpPr>
        <p:pic>
          <p:nvPicPr>
            <p:cNvPr id="335" name="Google Shape;335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70" y="0"/>
              <a:ext cx="8004877" cy="5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90472" y="0"/>
              <a:ext cx="4505528" cy="30036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Google Shape;337;p24"/>
          <p:cNvSpPr txBox="1"/>
          <p:nvPr/>
        </p:nvSpPr>
        <p:spPr>
          <a:xfrm>
            <a:off x="1961304" y="1992923"/>
            <a:ext cx="7964659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Trong những năm 1930-1931, nhân dân Nghệ -Tĩnh đã đấu tranh quyết liệt,  giành được quyền làm chủ, xây dựng cuộc sống mới văn minh, tiến bộ ở nhiều vùng nông thôn rộng lớn. Ngày 12-9 là ngày kỉ niệm Xô viết Nghệ -Tĩnh.</a:t>
            </a:r>
            <a:endParaRPr/>
          </a:p>
        </p:txBody>
      </p:sp>
      <p:sp>
        <p:nvSpPr>
          <p:cNvPr id="338" name="Google Shape;338;p24"/>
          <p:cNvSpPr txBox="1"/>
          <p:nvPr/>
        </p:nvSpPr>
        <p:spPr>
          <a:xfrm>
            <a:off x="4724433" y="1139907"/>
            <a:ext cx="2438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NHỚ</a:t>
            </a:r>
            <a:endParaRPr/>
          </a:p>
        </p:txBody>
      </p:sp>
      <p:pic>
        <p:nvPicPr>
          <p:cNvPr id="339" name="Google Shape;33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718871" y="4304714"/>
            <a:ext cx="2925153" cy="292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5"/>
          <p:cNvPicPr preferRelativeResize="0"/>
          <p:nvPr/>
        </p:nvPicPr>
        <p:blipFill rotWithShape="1">
          <a:blip r:embed="rId3">
            <a:alphaModFix/>
          </a:blip>
          <a:srcRect l="10828" t="13469" r="19167" b="15155"/>
          <a:stretch/>
        </p:blipFill>
        <p:spPr>
          <a:xfrm>
            <a:off x="0" y="-1"/>
            <a:ext cx="12192000" cy="692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9261" y="2748849"/>
            <a:ext cx="4289719" cy="428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/>
          <p:cNvPicPr preferRelativeResize="0"/>
          <p:nvPr/>
        </p:nvPicPr>
        <p:blipFill rotWithShape="1">
          <a:blip r:embed="rId5">
            <a:alphaModFix/>
          </a:blip>
          <a:srcRect t="32472" b="4547"/>
          <a:stretch/>
        </p:blipFill>
        <p:spPr>
          <a:xfrm>
            <a:off x="383975" y="5008009"/>
            <a:ext cx="11424050" cy="163085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5"/>
          <p:cNvSpPr txBox="1"/>
          <p:nvPr/>
        </p:nvSpPr>
        <p:spPr>
          <a:xfrm>
            <a:off x="146074" y="1626841"/>
            <a:ext cx="638154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Chúc các em học tốt!</a:t>
            </a:r>
            <a:endParaRPr sz="5400" b="1">
              <a:solidFill>
                <a:srgbClr val="A8D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3950" y="7473347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5"/>
          <p:cNvGrpSpPr/>
          <p:nvPr/>
        </p:nvGrpSpPr>
        <p:grpSpPr>
          <a:xfrm>
            <a:off x="5910483" y="291656"/>
            <a:ext cx="6281517" cy="3579980"/>
            <a:chOff x="17570" y="0"/>
            <a:chExt cx="8004877" cy="5465370"/>
          </a:xfrm>
        </p:grpSpPr>
        <p:pic>
          <p:nvPicPr>
            <p:cNvPr id="350" name="Google Shape;350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570" y="0"/>
              <a:ext cx="8004877" cy="5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90472" y="0"/>
              <a:ext cx="4505528" cy="30036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2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22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614149" y="655093"/>
            <a:ext cx="113003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Ngày nào được lấy làm ngày kỉ niệm thành lập Đảng Cộng sản Việt Nam? 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832513" y="2429305"/>
            <a:ext cx="3630305" cy="750627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Ngày 02/03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6516806" y="2356629"/>
            <a:ext cx="3630305" cy="750627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Ngày 03/02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832512" y="3616660"/>
            <a:ext cx="3630305" cy="750627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Ngày 20/03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6516806" y="3652829"/>
            <a:ext cx="3630305" cy="750627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Ngày 12/03</a:t>
            </a:r>
            <a:endParaRPr/>
          </a:p>
        </p:txBody>
      </p:sp>
      <p:pic>
        <p:nvPicPr>
          <p:cNvPr id="113" name="Google Shape;113;p3" descr="Káº¿t quáº£ hÃ¬nh áº£nh cho right wrong tick icon"/>
          <p:cNvPicPr preferRelativeResize="0"/>
          <p:nvPr/>
        </p:nvPicPr>
        <p:blipFill rotWithShape="1">
          <a:blip r:embed="rId3">
            <a:alphaModFix/>
          </a:blip>
          <a:srcRect l="5167" t="18657" r="55100" b="30178"/>
          <a:stretch/>
        </p:blipFill>
        <p:spPr>
          <a:xfrm>
            <a:off x="4251618" y="2291436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Káº¿t quáº£ hÃ¬nh áº£nh cho right wrong tick icon"/>
          <p:cNvPicPr preferRelativeResize="0"/>
          <p:nvPr/>
        </p:nvPicPr>
        <p:blipFill rotWithShape="1">
          <a:blip r:embed="rId4">
            <a:alphaModFix/>
          </a:blip>
          <a:srcRect l="47149" t="18843" r="5517" b="28297"/>
          <a:stretch/>
        </p:blipFill>
        <p:spPr>
          <a:xfrm>
            <a:off x="9873097" y="2042636"/>
            <a:ext cx="1339598" cy="117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Káº¿t quáº£ hÃ¬nh áº£nh cho right wrong tick icon"/>
          <p:cNvPicPr preferRelativeResize="0"/>
          <p:nvPr/>
        </p:nvPicPr>
        <p:blipFill rotWithShape="1">
          <a:blip r:embed="rId3">
            <a:alphaModFix/>
          </a:blip>
          <a:srcRect l="5167" t="18657" r="55100" b="30178"/>
          <a:stretch/>
        </p:blipFill>
        <p:spPr>
          <a:xfrm>
            <a:off x="4189767" y="3398296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Káº¿t quáº£ hÃ¬nh áº£nh cho right wrong tick icon"/>
          <p:cNvPicPr preferRelativeResize="0"/>
          <p:nvPr/>
        </p:nvPicPr>
        <p:blipFill rotWithShape="1">
          <a:blip r:embed="rId3">
            <a:alphaModFix/>
          </a:blip>
          <a:srcRect l="5167" t="18657" r="55100" b="30178"/>
          <a:stretch/>
        </p:blipFill>
        <p:spPr>
          <a:xfrm>
            <a:off x="9996796" y="3398296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 t="32472" b="4547"/>
          <a:stretch/>
        </p:blipFill>
        <p:spPr>
          <a:xfrm>
            <a:off x="217712" y="5082777"/>
            <a:ext cx="11654972" cy="154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614149" y="655093"/>
            <a:ext cx="11300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Đảng Cộng sản Việt Nam được thành lập ở đâu? 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492369" y="2290634"/>
            <a:ext cx="4666486" cy="971181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Thượng Hải – Trung Quốc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6752998" y="2290633"/>
            <a:ext cx="4087505" cy="971181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Cao Bằng – Việt Nam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492369" y="3698543"/>
            <a:ext cx="4666485" cy="920452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Hồng Công – Trung Quốc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6752998" y="3698544"/>
            <a:ext cx="4090149" cy="897388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Hồng Công – Thái Lan</a:t>
            </a:r>
            <a:endParaRPr/>
          </a:p>
        </p:txBody>
      </p:sp>
      <p:pic>
        <p:nvPicPr>
          <p:cNvPr id="127" name="Google Shape;127;p4" descr="Káº¿t quáº£ hÃ¬nh áº£nh cho right wrong tick icon"/>
          <p:cNvPicPr preferRelativeResize="0"/>
          <p:nvPr/>
        </p:nvPicPr>
        <p:blipFill rotWithShape="1">
          <a:blip r:embed="rId3">
            <a:alphaModFix/>
          </a:blip>
          <a:srcRect l="5167" t="18657" r="55100" b="30178"/>
          <a:stretch/>
        </p:blipFill>
        <p:spPr>
          <a:xfrm>
            <a:off x="10297047" y="2138998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Káº¿t quáº£ hÃ¬nh áº£nh cho right wrong tick icon"/>
          <p:cNvPicPr preferRelativeResize="0"/>
          <p:nvPr/>
        </p:nvPicPr>
        <p:blipFill rotWithShape="1">
          <a:blip r:embed="rId4">
            <a:alphaModFix/>
          </a:blip>
          <a:srcRect l="47149" t="18843" r="5517" b="28297"/>
          <a:stretch/>
        </p:blipFill>
        <p:spPr>
          <a:xfrm>
            <a:off x="4666115" y="3570100"/>
            <a:ext cx="1339598" cy="117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Káº¿t quáº£ hÃ¬nh áº£nh cho right wrong tick icon"/>
          <p:cNvPicPr preferRelativeResize="0"/>
          <p:nvPr/>
        </p:nvPicPr>
        <p:blipFill rotWithShape="1">
          <a:blip r:embed="rId3">
            <a:alphaModFix/>
          </a:blip>
          <a:srcRect l="5167" t="18657" r="55100" b="30178"/>
          <a:stretch/>
        </p:blipFill>
        <p:spPr>
          <a:xfrm>
            <a:off x="4738902" y="2288407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Káº¿t quáº£ hÃ¬nh áº£nh cho right wrong tick icon"/>
          <p:cNvPicPr preferRelativeResize="0"/>
          <p:nvPr/>
        </p:nvPicPr>
        <p:blipFill rotWithShape="1">
          <a:blip r:embed="rId3">
            <a:alphaModFix/>
          </a:blip>
          <a:srcRect l="5167" t="18657" r="55100" b="30178"/>
          <a:stretch/>
        </p:blipFill>
        <p:spPr>
          <a:xfrm>
            <a:off x="10297047" y="3489071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t="32472" b="4547"/>
          <a:stretch/>
        </p:blipFill>
        <p:spPr>
          <a:xfrm>
            <a:off x="217712" y="5082777"/>
            <a:ext cx="11654972" cy="154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t="32472" b="4547"/>
          <a:stretch/>
        </p:blipFill>
        <p:spPr>
          <a:xfrm>
            <a:off x="217712" y="5082777"/>
            <a:ext cx="11654972" cy="154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614149" y="655093"/>
            <a:ext cx="113003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Ai là người chủ trì hội nghị hợp nhất Đảng Cộng sản Việt Nam? 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1195756" y="2485933"/>
            <a:ext cx="3963100" cy="750627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Nguyễn Ái Quốc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7212842" y="2438512"/>
            <a:ext cx="3630305" cy="750627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Võ Nguyên Giáp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195756" y="3698543"/>
            <a:ext cx="3963098" cy="750627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Tôn Thất Thuyết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7212842" y="3734712"/>
            <a:ext cx="3630305" cy="750627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Châu Văn Liêm</a:t>
            </a:r>
            <a:endParaRPr/>
          </a:p>
        </p:txBody>
      </p:sp>
      <p:pic>
        <p:nvPicPr>
          <p:cNvPr id="142" name="Google Shape;142;p5" descr="Káº¿t quáº£ hÃ¬nh áº£nh cho right wrong tick icon"/>
          <p:cNvPicPr preferRelativeResize="0"/>
          <p:nvPr/>
        </p:nvPicPr>
        <p:blipFill rotWithShape="1">
          <a:blip r:embed="rId4">
            <a:alphaModFix/>
          </a:blip>
          <a:srcRect l="5167" t="18657" r="55100" b="30178"/>
          <a:stretch/>
        </p:blipFill>
        <p:spPr>
          <a:xfrm>
            <a:off x="10515411" y="2154936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Káº¿t quáº£ hÃ¬nh áº£nh cho right wrong tick icon"/>
          <p:cNvPicPr preferRelativeResize="0"/>
          <p:nvPr/>
        </p:nvPicPr>
        <p:blipFill rotWithShape="1">
          <a:blip r:embed="rId5">
            <a:alphaModFix/>
          </a:blip>
          <a:srcRect l="47149" t="18843" r="5517" b="28297"/>
          <a:stretch/>
        </p:blipFill>
        <p:spPr>
          <a:xfrm>
            <a:off x="4918949" y="2230847"/>
            <a:ext cx="1339598" cy="117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Káº¿t quáº£ hÃ¬nh áº£nh cho right wrong tick icon"/>
          <p:cNvPicPr preferRelativeResize="0"/>
          <p:nvPr/>
        </p:nvPicPr>
        <p:blipFill rotWithShape="1">
          <a:blip r:embed="rId4">
            <a:alphaModFix/>
          </a:blip>
          <a:srcRect l="5167" t="18657" r="55100" b="30178"/>
          <a:stretch/>
        </p:blipFill>
        <p:spPr>
          <a:xfrm>
            <a:off x="5042648" y="351213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Káº¿t quáº£ hÃ¬nh áº£nh cho right wrong tick icon"/>
          <p:cNvPicPr preferRelativeResize="0"/>
          <p:nvPr/>
        </p:nvPicPr>
        <p:blipFill rotWithShape="1">
          <a:blip r:embed="rId4">
            <a:alphaModFix/>
          </a:blip>
          <a:srcRect l="5167" t="18657" r="55100" b="30178"/>
          <a:stretch/>
        </p:blipFill>
        <p:spPr>
          <a:xfrm>
            <a:off x="10515411" y="3488653"/>
            <a:ext cx="1092200" cy="110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t="32472" b="4547"/>
          <a:stretch/>
        </p:blipFill>
        <p:spPr>
          <a:xfrm>
            <a:off x="217712" y="5082777"/>
            <a:ext cx="11654972" cy="154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4">
            <a:alphaModFix/>
          </a:blip>
          <a:srcRect l="-11136" t="23628"/>
          <a:stretch/>
        </p:blipFill>
        <p:spPr>
          <a:xfrm rot="204227">
            <a:off x="9745560" y="-250208"/>
            <a:ext cx="3044717" cy="209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4606326" y="445024"/>
            <a:ext cx="28777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endParaRPr sz="5400" b="1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" name="Google Shape;173;p8"/>
          <p:cNvGrpSpPr/>
          <p:nvPr/>
        </p:nvGrpSpPr>
        <p:grpSpPr>
          <a:xfrm>
            <a:off x="526450" y="1411896"/>
            <a:ext cx="11853852" cy="602789"/>
            <a:chOff x="3163573" y="1676549"/>
            <a:chExt cx="7132445" cy="602789"/>
          </a:xfrm>
        </p:grpSpPr>
        <p:sp>
          <p:nvSpPr>
            <p:cNvPr id="174" name="Google Shape;174;p8"/>
            <p:cNvSpPr txBox="1"/>
            <p:nvPr/>
          </p:nvSpPr>
          <p:spPr>
            <a:xfrm>
              <a:off x="3163573" y="1676549"/>
              <a:ext cx="7043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、</a:t>
              </a: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3500069" y="1694563"/>
              <a:ext cx="67959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Diễn biến cuộc biểu tình ngày 12/09/1930</a:t>
              </a: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526450" y="2305080"/>
            <a:ext cx="11552280" cy="1095232"/>
            <a:chOff x="3163573" y="1676549"/>
            <a:chExt cx="7708103" cy="1095232"/>
          </a:xfrm>
        </p:grpSpPr>
        <p:sp>
          <p:nvSpPr>
            <p:cNvPr id="177" name="Google Shape;177;p8"/>
            <p:cNvSpPr txBox="1"/>
            <p:nvPr/>
          </p:nvSpPr>
          <p:spPr>
            <a:xfrm>
              <a:off x="3163573" y="1676549"/>
              <a:ext cx="7043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2、</a:t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3536720" y="1694563"/>
              <a:ext cx="73349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Những chuyển biến mới ở nơi nhân dân giành được chính quyền.</a:t>
              </a: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526450" y="3629153"/>
            <a:ext cx="10708383" cy="707886"/>
            <a:chOff x="3163573" y="1676549"/>
            <a:chExt cx="10708383" cy="707886"/>
          </a:xfrm>
        </p:grpSpPr>
        <p:sp>
          <p:nvSpPr>
            <p:cNvPr id="180" name="Google Shape;180;p8"/>
            <p:cNvSpPr txBox="1"/>
            <p:nvPr/>
          </p:nvSpPr>
          <p:spPr>
            <a:xfrm>
              <a:off x="3163573" y="1676549"/>
              <a:ext cx="7043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、</a:t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3776303" y="1738104"/>
              <a:ext cx="100956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Ý </a:t>
              </a:r>
              <a:r>
                <a:rPr lang="en-US" sz="32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nghĩa</a:t>
              </a:r>
              <a:r>
                <a:rPr lang="en-US" sz="3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phong</a:t>
              </a:r>
              <a:r>
                <a:rPr lang="en-US" sz="3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trào</a:t>
              </a:r>
              <a:r>
                <a:rPr lang="en-US" sz="3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Xô</a:t>
              </a:r>
              <a:r>
                <a:rPr lang="en-US" sz="3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</a:t>
              </a:r>
              <a:r>
                <a:rPr lang="en-US" sz="3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Nghệ</a:t>
              </a:r>
              <a:r>
                <a:rPr lang="en-US" sz="3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- </a:t>
              </a:r>
              <a:r>
                <a:rPr lang="en-US" sz="3200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Tĩnh</a:t>
              </a:r>
              <a:endParaRPr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:pu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9472" y="2716794"/>
            <a:ext cx="4289719" cy="4289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9"/>
          <p:cNvGrpSpPr/>
          <p:nvPr/>
        </p:nvGrpSpPr>
        <p:grpSpPr>
          <a:xfrm>
            <a:off x="2053368" y="2705056"/>
            <a:ext cx="6865358" cy="1464564"/>
            <a:chOff x="3163573" y="1676549"/>
            <a:chExt cx="6217996" cy="1464564"/>
          </a:xfrm>
        </p:grpSpPr>
        <p:sp>
          <p:nvSpPr>
            <p:cNvPr id="188" name="Google Shape;188;p9"/>
            <p:cNvSpPr txBox="1"/>
            <p:nvPr/>
          </p:nvSpPr>
          <p:spPr>
            <a:xfrm>
              <a:off x="3163573" y="1676549"/>
              <a:ext cx="7043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3500069" y="1694563"/>
              <a:ext cx="588150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Diễn biến cuộc biểu tình ngày 12/09/1930</a:t>
              </a:r>
              <a:endParaRPr sz="44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t="32472" b="4547"/>
          <a:stretch/>
        </p:blipFill>
        <p:spPr>
          <a:xfrm>
            <a:off x="217712" y="5082777"/>
            <a:ext cx="11654972" cy="154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5">
            <a:alphaModFix/>
          </a:blip>
          <a:srcRect l="-11136" t="23628"/>
          <a:stretch/>
        </p:blipFill>
        <p:spPr>
          <a:xfrm rot="204227">
            <a:off x="-1050777" y="-57704"/>
            <a:ext cx="3044717" cy="209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>
            <a:off x="1146138" y="2291678"/>
            <a:ext cx="1187116" cy="850232"/>
          </a:xfrm>
          <a:prstGeom prst="ellipse">
            <a:avLst/>
          </a:prstGeom>
          <a:solidFill>
            <a:srgbClr val="BF9000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585229" y="0"/>
            <a:ext cx="5969824" cy="3365423"/>
            <a:chOff x="17570" y="0"/>
            <a:chExt cx="8004877" cy="5465370"/>
          </a:xfrm>
        </p:grpSpPr>
        <p:pic>
          <p:nvPicPr>
            <p:cNvPr id="194" name="Google Shape;194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570" y="0"/>
              <a:ext cx="8004877" cy="5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472" y="0"/>
              <a:ext cx="4505528" cy="30036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7052" y="301606"/>
            <a:ext cx="5230320" cy="6307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/>
          <p:nvPr/>
        </p:nvSpPr>
        <p:spPr>
          <a:xfrm>
            <a:off x="7409923" y="1796019"/>
            <a:ext cx="835719" cy="546129"/>
          </a:xfrm>
          <a:custGeom>
            <a:avLst/>
            <a:gdLst/>
            <a:ahLst/>
            <a:cxnLst/>
            <a:rect l="l" t="t" r="r" b="b"/>
            <a:pathLst>
              <a:path w="1877212" h="1286845" extrusionOk="0">
                <a:moveTo>
                  <a:pt x="192690" y="260062"/>
                </a:moveTo>
                <a:cubicBezTo>
                  <a:pt x="208732" y="249367"/>
                  <a:pt x="214079" y="249367"/>
                  <a:pt x="256858" y="244020"/>
                </a:cubicBezTo>
                <a:cubicBezTo>
                  <a:pt x="299637" y="238673"/>
                  <a:pt x="398563" y="225304"/>
                  <a:pt x="449363" y="227978"/>
                </a:cubicBezTo>
                <a:cubicBezTo>
                  <a:pt x="500163" y="230652"/>
                  <a:pt x="516205" y="244020"/>
                  <a:pt x="561658" y="260062"/>
                </a:cubicBezTo>
                <a:cubicBezTo>
                  <a:pt x="607111" y="276104"/>
                  <a:pt x="687321" y="326905"/>
                  <a:pt x="722079" y="324231"/>
                </a:cubicBezTo>
                <a:cubicBezTo>
                  <a:pt x="756837" y="321557"/>
                  <a:pt x="746143" y="268083"/>
                  <a:pt x="770206" y="244020"/>
                </a:cubicBezTo>
                <a:cubicBezTo>
                  <a:pt x="794269" y="219957"/>
                  <a:pt x="866458" y="179852"/>
                  <a:pt x="866458" y="179852"/>
                </a:cubicBezTo>
                <a:cubicBezTo>
                  <a:pt x="893195" y="163810"/>
                  <a:pt x="930627" y="147767"/>
                  <a:pt x="930627" y="147767"/>
                </a:cubicBezTo>
                <a:cubicBezTo>
                  <a:pt x="943995" y="137072"/>
                  <a:pt x="933301" y="139746"/>
                  <a:pt x="946669" y="115683"/>
                </a:cubicBezTo>
                <a:cubicBezTo>
                  <a:pt x="960037" y="91620"/>
                  <a:pt x="984100" y="16757"/>
                  <a:pt x="1010837" y="3389"/>
                </a:cubicBezTo>
                <a:cubicBezTo>
                  <a:pt x="1037574" y="-9979"/>
                  <a:pt x="1066985" y="19431"/>
                  <a:pt x="1107090" y="35473"/>
                </a:cubicBezTo>
                <a:cubicBezTo>
                  <a:pt x="1147195" y="51515"/>
                  <a:pt x="1251469" y="99641"/>
                  <a:pt x="1251469" y="99641"/>
                </a:cubicBezTo>
                <a:cubicBezTo>
                  <a:pt x="1270185" y="121030"/>
                  <a:pt x="1219385" y="163810"/>
                  <a:pt x="1219385" y="163810"/>
                </a:cubicBezTo>
                <a:cubicBezTo>
                  <a:pt x="1211364" y="185199"/>
                  <a:pt x="1203342" y="227978"/>
                  <a:pt x="1203342" y="227978"/>
                </a:cubicBezTo>
                <a:cubicBezTo>
                  <a:pt x="1206016" y="246694"/>
                  <a:pt x="1235427" y="276104"/>
                  <a:pt x="1235427" y="276104"/>
                </a:cubicBezTo>
                <a:cubicBezTo>
                  <a:pt x="1251469" y="292146"/>
                  <a:pt x="1299595" y="324231"/>
                  <a:pt x="1299595" y="324231"/>
                </a:cubicBezTo>
                <a:cubicBezTo>
                  <a:pt x="1318311" y="334926"/>
                  <a:pt x="1342374" y="321557"/>
                  <a:pt x="1347721" y="340273"/>
                </a:cubicBezTo>
                <a:cubicBezTo>
                  <a:pt x="1353068" y="358989"/>
                  <a:pt x="1320984" y="420483"/>
                  <a:pt x="1331679" y="436525"/>
                </a:cubicBezTo>
                <a:cubicBezTo>
                  <a:pt x="1342374" y="452567"/>
                  <a:pt x="1385153" y="425830"/>
                  <a:pt x="1411890" y="436525"/>
                </a:cubicBezTo>
                <a:cubicBezTo>
                  <a:pt x="1438627" y="447220"/>
                  <a:pt x="1468037" y="489999"/>
                  <a:pt x="1492100" y="500694"/>
                </a:cubicBezTo>
                <a:cubicBezTo>
                  <a:pt x="1516163" y="511389"/>
                  <a:pt x="1532206" y="495347"/>
                  <a:pt x="1556269" y="500694"/>
                </a:cubicBezTo>
                <a:cubicBezTo>
                  <a:pt x="1580332" y="506041"/>
                  <a:pt x="1607069" y="516736"/>
                  <a:pt x="1636479" y="532778"/>
                </a:cubicBezTo>
                <a:cubicBezTo>
                  <a:pt x="1665889" y="548820"/>
                  <a:pt x="1703322" y="586251"/>
                  <a:pt x="1732732" y="596946"/>
                </a:cubicBezTo>
                <a:cubicBezTo>
                  <a:pt x="1762142" y="607641"/>
                  <a:pt x="1812942" y="596946"/>
                  <a:pt x="1812942" y="596946"/>
                </a:cubicBezTo>
                <a:cubicBezTo>
                  <a:pt x="1837005" y="596946"/>
                  <a:pt x="1874437" y="580904"/>
                  <a:pt x="1877111" y="596946"/>
                </a:cubicBezTo>
                <a:cubicBezTo>
                  <a:pt x="1879785" y="612988"/>
                  <a:pt x="1828985" y="693199"/>
                  <a:pt x="1828985" y="693199"/>
                </a:cubicBezTo>
                <a:cubicBezTo>
                  <a:pt x="1815617" y="709241"/>
                  <a:pt x="1796900" y="693199"/>
                  <a:pt x="1796900" y="693199"/>
                </a:cubicBezTo>
                <a:cubicBezTo>
                  <a:pt x="1796900" y="701220"/>
                  <a:pt x="1828985" y="741325"/>
                  <a:pt x="1828985" y="741325"/>
                </a:cubicBezTo>
                <a:cubicBezTo>
                  <a:pt x="1826311" y="757367"/>
                  <a:pt x="1804921" y="770736"/>
                  <a:pt x="1780858" y="789452"/>
                </a:cubicBezTo>
                <a:cubicBezTo>
                  <a:pt x="1756795" y="808168"/>
                  <a:pt x="1703322" y="829557"/>
                  <a:pt x="1684606" y="853620"/>
                </a:cubicBezTo>
                <a:cubicBezTo>
                  <a:pt x="1665890" y="877683"/>
                  <a:pt x="1655195" y="909768"/>
                  <a:pt x="1668563" y="933831"/>
                </a:cubicBezTo>
                <a:cubicBezTo>
                  <a:pt x="1681931" y="957894"/>
                  <a:pt x="1764816" y="997999"/>
                  <a:pt x="1764816" y="997999"/>
                </a:cubicBezTo>
                <a:cubicBezTo>
                  <a:pt x="1783532" y="1019388"/>
                  <a:pt x="1770163" y="1043451"/>
                  <a:pt x="1780858" y="1062167"/>
                </a:cubicBezTo>
                <a:cubicBezTo>
                  <a:pt x="1791553" y="1080883"/>
                  <a:pt x="1828985" y="1110294"/>
                  <a:pt x="1828985" y="1110294"/>
                </a:cubicBezTo>
                <a:cubicBezTo>
                  <a:pt x="1826311" y="1129010"/>
                  <a:pt x="1764816" y="1174462"/>
                  <a:pt x="1764816" y="1174462"/>
                </a:cubicBezTo>
                <a:cubicBezTo>
                  <a:pt x="1746100" y="1193178"/>
                  <a:pt x="1732732" y="1211894"/>
                  <a:pt x="1716690" y="1222589"/>
                </a:cubicBezTo>
                <a:cubicBezTo>
                  <a:pt x="1700648" y="1233284"/>
                  <a:pt x="1689953" y="1235957"/>
                  <a:pt x="1668563" y="1238631"/>
                </a:cubicBezTo>
                <a:cubicBezTo>
                  <a:pt x="1647173" y="1241305"/>
                  <a:pt x="1620437" y="1241305"/>
                  <a:pt x="1588353" y="1238631"/>
                </a:cubicBezTo>
                <a:cubicBezTo>
                  <a:pt x="1556269" y="1235957"/>
                  <a:pt x="1476058" y="1222589"/>
                  <a:pt x="1476058" y="1222589"/>
                </a:cubicBezTo>
                <a:cubicBezTo>
                  <a:pt x="1449321" y="1230610"/>
                  <a:pt x="1460016" y="1289431"/>
                  <a:pt x="1427932" y="1286757"/>
                </a:cubicBezTo>
                <a:cubicBezTo>
                  <a:pt x="1395848" y="1284083"/>
                  <a:pt x="1358416" y="1238630"/>
                  <a:pt x="1283553" y="1206546"/>
                </a:cubicBezTo>
                <a:cubicBezTo>
                  <a:pt x="1208690" y="1174462"/>
                  <a:pt x="1064311" y="1120989"/>
                  <a:pt x="978753" y="1094252"/>
                </a:cubicBezTo>
                <a:cubicBezTo>
                  <a:pt x="893195" y="1067515"/>
                  <a:pt x="831701" y="1078209"/>
                  <a:pt x="770206" y="1046125"/>
                </a:cubicBezTo>
                <a:cubicBezTo>
                  <a:pt x="708711" y="1014041"/>
                  <a:pt x="609785" y="901746"/>
                  <a:pt x="609785" y="901746"/>
                </a:cubicBezTo>
                <a:cubicBezTo>
                  <a:pt x="575027" y="875009"/>
                  <a:pt x="617806" y="917788"/>
                  <a:pt x="561658" y="885704"/>
                </a:cubicBezTo>
                <a:cubicBezTo>
                  <a:pt x="505511" y="853620"/>
                  <a:pt x="342416" y="743999"/>
                  <a:pt x="272900" y="709241"/>
                </a:cubicBezTo>
                <a:cubicBezTo>
                  <a:pt x="203384" y="674483"/>
                  <a:pt x="181994" y="693199"/>
                  <a:pt x="144563" y="677157"/>
                </a:cubicBezTo>
                <a:cubicBezTo>
                  <a:pt x="107132" y="661115"/>
                  <a:pt x="72374" y="626357"/>
                  <a:pt x="48311" y="612989"/>
                </a:cubicBezTo>
                <a:cubicBezTo>
                  <a:pt x="24248" y="599621"/>
                  <a:pt x="-2489" y="618336"/>
                  <a:pt x="185" y="596946"/>
                </a:cubicBezTo>
                <a:cubicBezTo>
                  <a:pt x="2859" y="575556"/>
                  <a:pt x="37616" y="508715"/>
                  <a:pt x="64353" y="484652"/>
                </a:cubicBezTo>
                <a:cubicBezTo>
                  <a:pt x="91090" y="460589"/>
                  <a:pt x="160606" y="452567"/>
                  <a:pt x="160606" y="452567"/>
                </a:cubicBezTo>
                <a:cubicBezTo>
                  <a:pt x="181995" y="439199"/>
                  <a:pt x="192690" y="428504"/>
                  <a:pt x="192690" y="404441"/>
                </a:cubicBezTo>
                <a:cubicBezTo>
                  <a:pt x="192690" y="380378"/>
                  <a:pt x="160606" y="308189"/>
                  <a:pt x="160606" y="308189"/>
                </a:cubicBezTo>
                <a:cubicBezTo>
                  <a:pt x="157932" y="284126"/>
                  <a:pt x="176648" y="270757"/>
                  <a:pt x="192690" y="260062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9019280" y="1179094"/>
            <a:ext cx="1651200" cy="51534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76111" y="219690"/>
                </a:lnTo>
              </a:path>
            </a:pathLst>
          </a:custGeom>
          <a:solidFill>
            <a:srgbClr val="FBE4D4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An</a:t>
            </a:r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9019280" y="1919428"/>
            <a:ext cx="1651200" cy="5140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6000" y="135000"/>
                </a:lnTo>
              </a:path>
            </a:pathLst>
          </a:custGeom>
          <a:solidFill>
            <a:srgbClr val="FBE4D4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 Tĩnh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7919824" y="2271166"/>
            <a:ext cx="642435" cy="370581"/>
          </a:xfrm>
          <a:custGeom>
            <a:avLst/>
            <a:gdLst/>
            <a:ahLst/>
            <a:cxnLst/>
            <a:rect l="l" t="t" r="r" b="b"/>
            <a:pathLst>
              <a:path w="642435" h="370581" extrusionOk="0">
                <a:moveTo>
                  <a:pt x="331899" y="86"/>
                </a:moveTo>
                <a:cubicBezTo>
                  <a:pt x="339273" y="2544"/>
                  <a:pt x="334357" y="51706"/>
                  <a:pt x="346647" y="73828"/>
                </a:cubicBezTo>
                <a:cubicBezTo>
                  <a:pt x="358937" y="95950"/>
                  <a:pt x="405641" y="132821"/>
                  <a:pt x="405641" y="132821"/>
                </a:cubicBezTo>
                <a:cubicBezTo>
                  <a:pt x="417931" y="147569"/>
                  <a:pt x="409328" y="150028"/>
                  <a:pt x="420389" y="162318"/>
                </a:cubicBezTo>
                <a:cubicBezTo>
                  <a:pt x="431450" y="174608"/>
                  <a:pt x="456031" y="196731"/>
                  <a:pt x="472008" y="206563"/>
                </a:cubicBezTo>
                <a:cubicBezTo>
                  <a:pt x="487985" y="216395"/>
                  <a:pt x="502734" y="211479"/>
                  <a:pt x="516253" y="221311"/>
                </a:cubicBezTo>
                <a:cubicBezTo>
                  <a:pt x="529772" y="231143"/>
                  <a:pt x="540834" y="255725"/>
                  <a:pt x="553124" y="265557"/>
                </a:cubicBezTo>
                <a:cubicBezTo>
                  <a:pt x="565414" y="275389"/>
                  <a:pt x="589995" y="280305"/>
                  <a:pt x="589995" y="280305"/>
                </a:cubicBezTo>
                <a:cubicBezTo>
                  <a:pt x="601056" y="287679"/>
                  <a:pt x="610889" y="298741"/>
                  <a:pt x="619492" y="309802"/>
                </a:cubicBezTo>
                <a:cubicBezTo>
                  <a:pt x="628095" y="320863"/>
                  <a:pt x="646531" y="342986"/>
                  <a:pt x="641615" y="346673"/>
                </a:cubicBezTo>
                <a:cubicBezTo>
                  <a:pt x="636699" y="350360"/>
                  <a:pt x="607201" y="328237"/>
                  <a:pt x="589995" y="331924"/>
                </a:cubicBezTo>
                <a:cubicBezTo>
                  <a:pt x="572789" y="335611"/>
                  <a:pt x="560498" y="363879"/>
                  <a:pt x="538376" y="368795"/>
                </a:cubicBezTo>
                <a:cubicBezTo>
                  <a:pt x="516254" y="373711"/>
                  <a:pt x="476924" y="367566"/>
                  <a:pt x="457260" y="361421"/>
                </a:cubicBezTo>
                <a:cubicBezTo>
                  <a:pt x="437596" y="355276"/>
                  <a:pt x="426534" y="344214"/>
                  <a:pt x="420389" y="331924"/>
                </a:cubicBezTo>
                <a:cubicBezTo>
                  <a:pt x="414244" y="319634"/>
                  <a:pt x="427763" y="295053"/>
                  <a:pt x="420389" y="287679"/>
                </a:cubicBezTo>
                <a:cubicBezTo>
                  <a:pt x="413015" y="280305"/>
                  <a:pt x="393350" y="283992"/>
                  <a:pt x="376144" y="287679"/>
                </a:cubicBezTo>
                <a:cubicBezTo>
                  <a:pt x="358938" y="291366"/>
                  <a:pt x="334356" y="302428"/>
                  <a:pt x="317150" y="309802"/>
                </a:cubicBezTo>
                <a:cubicBezTo>
                  <a:pt x="299944" y="317176"/>
                  <a:pt x="272905" y="331924"/>
                  <a:pt x="272905" y="331924"/>
                </a:cubicBezTo>
                <a:cubicBezTo>
                  <a:pt x="260615" y="336840"/>
                  <a:pt x="243408" y="339299"/>
                  <a:pt x="243408" y="339299"/>
                </a:cubicBezTo>
                <a:cubicBezTo>
                  <a:pt x="234805" y="335612"/>
                  <a:pt x="232347" y="320863"/>
                  <a:pt x="221286" y="309802"/>
                </a:cubicBezTo>
                <a:cubicBezTo>
                  <a:pt x="210225" y="298741"/>
                  <a:pt x="194247" y="283992"/>
                  <a:pt x="177041" y="272931"/>
                </a:cubicBezTo>
                <a:cubicBezTo>
                  <a:pt x="159835" y="261870"/>
                  <a:pt x="138941" y="254495"/>
                  <a:pt x="118047" y="243434"/>
                </a:cubicBezTo>
                <a:cubicBezTo>
                  <a:pt x="97153" y="232373"/>
                  <a:pt x="70114" y="217624"/>
                  <a:pt x="51679" y="206563"/>
                </a:cubicBezTo>
                <a:cubicBezTo>
                  <a:pt x="33243" y="195502"/>
                  <a:pt x="16037" y="194273"/>
                  <a:pt x="7434" y="177066"/>
                </a:cubicBezTo>
                <a:cubicBezTo>
                  <a:pt x="-1169" y="159860"/>
                  <a:pt x="60" y="103324"/>
                  <a:pt x="60" y="103324"/>
                </a:cubicBezTo>
                <a:cubicBezTo>
                  <a:pt x="60" y="86118"/>
                  <a:pt x="7434" y="73828"/>
                  <a:pt x="7434" y="73828"/>
                </a:cubicBezTo>
                <a:cubicBezTo>
                  <a:pt x="13579" y="66454"/>
                  <a:pt x="13579" y="55392"/>
                  <a:pt x="36931" y="59079"/>
                </a:cubicBezTo>
                <a:cubicBezTo>
                  <a:pt x="60283" y="62766"/>
                  <a:pt x="126650" y="92263"/>
                  <a:pt x="147544" y="95950"/>
                </a:cubicBezTo>
                <a:cubicBezTo>
                  <a:pt x="168437" y="99637"/>
                  <a:pt x="147544" y="82431"/>
                  <a:pt x="162292" y="81202"/>
                </a:cubicBezTo>
                <a:cubicBezTo>
                  <a:pt x="177040" y="79973"/>
                  <a:pt x="212682" y="92263"/>
                  <a:pt x="236034" y="88576"/>
                </a:cubicBezTo>
                <a:cubicBezTo>
                  <a:pt x="259386" y="84889"/>
                  <a:pt x="285196" y="70140"/>
                  <a:pt x="302402" y="59079"/>
                </a:cubicBezTo>
                <a:cubicBezTo>
                  <a:pt x="319608" y="48018"/>
                  <a:pt x="324525" y="-2372"/>
                  <a:pt x="331899" y="86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561474" y="4630433"/>
            <a:ext cx="56189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4B0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chỉ vị trí của tỉnh Nghệ An và tỉnh Hà Tĩnh.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457200" y="616585"/>
            <a:ext cx="5827509" cy="367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- Tĩnh là tên gọi tắt của hai tỉnh Nghệ An và Hà Tĩnh.</a:t>
            </a:r>
            <a:endParaRPr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chính là nơi diễn ra đỉnh cao của phong trào cách mạng Việt Nam những năm 1930 – 1931.</a:t>
            </a:r>
            <a:endParaRPr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đây, ngày 12 - 9-1930 đã diễn ra cuộc biểu tình lớn, đi đầu cho phong trào đấu tranh của nhân dân ta.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/>
        </p:nvSpPr>
        <p:spPr>
          <a:xfrm>
            <a:off x="401052" y="669759"/>
            <a:ext cx="651309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 biểu tình ngày 12 – 9- 1930 cho thấy tinh thần đấu tranh của nhân dân Nghệ An – Hà Tĩnh như thế nào?</a:t>
            </a: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401052" y="3437021"/>
            <a:ext cx="11309685" cy="28956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Nhân dân ta có tinh thần đấu tranh cao, quyết tâm đánh đuổi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dân Pháp và bè lũ tai sai.  Cho dù chúng đàn áp dã man,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 máy bay ném bom, nhiều người chết và bị thương nhưng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thể làm lung lạc ý chí chiến đấu của ta.</a:t>
            </a:r>
            <a:endParaRPr/>
          </a:p>
        </p:txBody>
      </p:sp>
      <p:pic>
        <p:nvPicPr>
          <p:cNvPr id="240" name="Google Shape;240;p14" descr="xo viet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6337" y="414221"/>
            <a:ext cx="49530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5334" y="2783573"/>
            <a:ext cx="4289719" cy="4289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5"/>
          <p:cNvGrpSpPr/>
          <p:nvPr/>
        </p:nvGrpSpPr>
        <p:grpSpPr>
          <a:xfrm>
            <a:off x="217712" y="3137336"/>
            <a:ext cx="9731198" cy="1478447"/>
            <a:chOff x="2967532" y="1676549"/>
            <a:chExt cx="5881500" cy="1478447"/>
          </a:xfrm>
        </p:grpSpPr>
        <p:sp>
          <p:nvSpPr>
            <p:cNvPr id="247" name="Google Shape;247;p15"/>
            <p:cNvSpPr txBox="1"/>
            <p:nvPr/>
          </p:nvSpPr>
          <p:spPr>
            <a:xfrm>
              <a:off x="3163573" y="1676549"/>
              <a:ext cx="7043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" name="Google Shape;248;p15"/>
            <p:cNvSpPr txBox="1"/>
            <p:nvPr/>
          </p:nvSpPr>
          <p:spPr>
            <a:xfrm>
              <a:off x="2967532" y="1708446"/>
              <a:ext cx="588150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Những chuyển biến mới ở nơi nhân dân giành được chính quyền.</a:t>
              </a:r>
              <a:endParaRPr sz="44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49" name="Google Shape;249;p15"/>
          <p:cNvPicPr preferRelativeResize="0"/>
          <p:nvPr/>
        </p:nvPicPr>
        <p:blipFill rotWithShape="1">
          <a:blip r:embed="rId4">
            <a:alphaModFix/>
          </a:blip>
          <a:srcRect t="32472" b="4547"/>
          <a:stretch/>
        </p:blipFill>
        <p:spPr>
          <a:xfrm>
            <a:off x="217712" y="5082777"/>
            <a:ext cx="11654972" cy="154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5"/>
          <p:cNvPicPr preferRelativeResize="0"/>
          <p:nvPr/>
        </p:nvPicPr>
        <p:blipFill rotWithShape="1">
          <a:blip r:embed="rId5">
            <a:alphaModFix/>
          </a:blip>
          <a:srcRect l="-11136" t="23628"/>
          <a:stretch/>
        </p:blipFill>
        <p:spPr>
          <a:xfrm rot="204227">
            <a:off x="-1050777" y="-57704"/>
            <a:ext cx="3044717" cy="209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/>
          <p:nvPr/>
        </p:nvSpPr>
        <p:spPr>
          <a:xfrm>
            <a:off x="4768875" y="2277123"/>
            <a:ext cx="1187116" cy="850232"/>
          </a:xfrm>
          <a:prstGeom prst="ellipse">
            <a:avLst/>
          </a:prstGeom>
          <a:solidFill>
            <a:srgbClr val="BF9000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pSp>
        <p:nvGrpSpPr>
          <p:cNvPr id="252" name="Google Shape;252;p15"/>
          <p:cNvGrpSpPr/>
          <p:nvPr/>
        </p:nvGrpSpPr>
        <p:grpSpPr>
          <a:xfrm>
            <a:off x="6585229" y="0"/>
            <a:ext cx="5969824" cy="3127355"/>
            <a:chOff x="17570" y="0"/>
            <a:chExt cx="8004877" cy="5465370"/>
          </a:xfrm>
        </p:grpSpPr>
        <p:pic>
          <p:nvPicPr>
            <p:cNvPr id="253" name="Google Shape;253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570" y="0"/>
              <a:ext cx="8004877" cy="5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472" y="0"/>
              <a:ext cx="4505528" cy="30036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Custom</PresentationFormat>
  <Paragraphs>55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</cp:revision>
  <dcterms:created xsi:type="dcterms:W3CDTF">2017-08-04T06:12:25Z</dcterms:created>
  <dcterms:modified xsi:type="dcterms:W3CDTF">2021-11-27T14:36:28Z</dcterms:modified>
</cp:coreProperties>
</file>