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1"/>
  </p:notesMasterIdLst>
  <p:sldIdLst>
    <p:sldId id="339" r:id="rId4"/>
    <p:sldId id="256" r:id="rId5"/>
    <p:sldId id="264" r:id="rId6"/>
    <p:sldId id="283" r:id="rId7"/>
    <p:sldId id="284" r:id="rId8"/>
    <p:sldId id="340"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7" autoAdjust="0"/>
    <p:restoredTop sz="93950" autoAdjust="0"/>
  </p:normalViewPr>
  <p:slideViewPr>
    <p:cSldViewPr snapToGrid="0">
      <p:cViewPr varScale="1">
        <p:scale>
          <a:sx n="36" d="100"/>
          <a:sy n="36" d="100"/>
        </p:scale>
        <p:origin x="228"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11/19/2021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44AB91-A8C2-45A2-A8DC-9C24C78B8DEA}" type="slidenum">
              <a:rPr lang="en-US" smtClean="0"/>
              <a:t>1</a:t>
            </a:fld>
            <a:endParaRPr lang="en-US"/>
          </a:p>
        </p:txBody>
      </p:sp>
    </p:spTree>
    <p:extLst>
      <p:ext uri="{BB962C8B-B14F-4D97-AF65-F5344CB8AC3E}">
        <p14:creationId xmlns:p14="http://schemas.microsoft.com/office/powerpoint/2010/main" val="3512394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11/19/2021</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11/19/2021</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11/19/2021</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607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456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8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11/19/2021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71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11/19/2021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050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11/19/2021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46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11/19/2021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283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11/19/2021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57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11/19/2021</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11/19/2021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960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1015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11/19/2021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01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11/19/2021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11/19/2021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11/19/2021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11/19/2021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11/19/2021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11/19/2021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11/19/2021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11/19/2021</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11/19/2021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11/19/2021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11/19/2021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11/19/2021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11/19/2021</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11/19/2021</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11/19/2021</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11/19/2021</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11/19/2021</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11/19/2021</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11/19/2021</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11/19/2021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45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11/19/2021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emf"/><Relationship Id="rId10" Type="http://schemas.openxmlformats.org/officeDocument/2006/relationships/image" Target="../media/image19.png"/><Relationship Id="rId4" Type="http://schemas.openxmlformats.org/officeDocument/2006/relationships/image" Target="../media/image13.emf"/><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3.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071449" y="163479"/>
            <a:ext cx="10400610" cy="6531043"/>
            <a:chOff x="631064" y="0"/>
            <a:chExt cx="10921286" cy="6858000"/>
          </a:xfrm>
        </p:grpSpPr>
        <p:pic>
          <p:nvPicPr>
            <p:cNvPr id="7" name="Picture 2" descr="E:\DT\Phần mềm\LuyenChuTieuHoc-2.8 (1)\LuyenChuTieuHoc-2.8\LuyenChuTieuHoc\Ảnh dòng kẻ sẵn cho môn toán\Dòng kẻ đen - 11 dòng - 15 ô.png"/>
            <p:cNvPicPr>
              <a:picLocks noChangeAspect="1" noChangeArrowheads="1"/>
            </p:cNvPicPr>
            <p:nvPr/>
          </p:nvPicPr>
          <p:blipFill rotWithShape="1">
            <a:blip r:embed="rId4">
              <a:extLst>
                <a:ext uri="{28A0092B-C50C-407E-A947-70E740481C1C}">
                  <a14:useLocalDpi xmlns:a14="http://schemas.microsoft.com/office/drawing/2010/main" val="0"/>
                </a:ext>
              </a:extLst>
            </a:blip>
            <a:srcRect b="14526"/>
            <a:stretch/>
          </p:blipFill>
          <p:spPr bwMode="auto">
            <a:xfrm>
              <a:off x="631064" y="0"/>
              <a:ext cx="10921286"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631064" y="1"/>
              <a:ext cx="0" cy="68579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Text Box 2"/>
          <p:cNvSpPr txBox="1">
            <a:spLocks noChangeArrowheads="1"/>
          </p:cNvSpPr>
          <p:nvPr/>
        </p:nvSpPr>
        <p:spPr bwMode="auto">
          <a:xfrm>
            <a:off x="1288980" y="266037"/>
            <a:ext cx="9965548" cy="7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14"/>
              </a:spcAft>
              <a:defRPr/>
            </a:pPr>
            <a:endParaRPr lang="en-US" altLang="en-US" sz="3619" b="1" i="1" dirty="0">
              <a:solidFill>
                <a:srgbClr val="7030A0"/>
              </a:solidFill>
              <a:latin typeface="HP001 4 hàng" pitchFamily="34" charset="0"/>
            </a:endParaRPr>
          </a:p>
          <a:p>
            <a:pPr>
              <a:spcAft>
                <a:spcPts val="714"/>
              </a:spcAft>
              <a:defRPr/>
            </a:pPr>
            <a:r>
              <a:rPr lang="en-US" altLang="en-US" sz="3619" b="1" dirty="0">
                <a:solidFill>
                  <a:srgbClr val="7030A0"/>
                </a:solidFill>
                <a:latin typeface="HP001 4 hàng" pitchFamily="34" charset="0"/>
              </a:rPr>
              <a:t>               </a:t>
            </a:r>
          </a:p>
          <a:p>
            <a:pPr>
              <a:spcAft>
                <a:spcPts val="714"/>
              </a:spcAft>
              <a:defRPr/>
            </a:pPr>
            <a:r>
              <a:rPr lang="en-US" altLang="en-US" sz="3619" b="1" dirty="0">
                <a:solidFill>
                  <a:srgbClr val="7030A0"/>
                </a:solidFill>
                <a:latin typeface="HP001 4 hàng" pitchFamily="34" charset="0"/>
              </a:rPr>
              <a:t>                                                                                             </a:t>
            </a:r>
          </a:p>
          <a:p>
            <a:pPr>
              <a:spcAft>
                <a:spcPts val="714"/>
              </a:spcAft>
              <a:defRPr/>
            </a:pPr>
            <a:r>
              <a:rPr lang="en-US" altLang="en-US" sz="3619" b="1" dirty="0">
                <a:solidFill>
                  <a:srgbClr val="7030A0"/>
                </a:solidFill>
                <a:latin typeface="HP001 4 hàng" pitchFamily="34" charset="0"/>
              </a:rPr>
              <a:t>  </a:t>
            </a:r>
          </a:p>
          <a:p>
            <a:pPr>
              <a:spcAft>
                <a:spcPts val="714"/>
              </a:spcAft>
              <a:defRPr/>
            </a:pPr>
            <a:endParaRPr lang="en-US" altLang="en-US" sz="3619" b="1" dirty="0">
              <a:solidFill>
                <a:srgbClr val="7030A0"/>
              </a:solidFill>
              <a:latin typeface="HP001 4 hàng" pitchFamily="34" charset="0"/>
            </a:endParaRPr>
          </a:p>
          <a:p>
            <a:pPr>
              <a:spcAft>
                <a:spcPts val="714"/>
              </a:spcAft>
              <a:defRPr/>
            </a:pPr>
            <a:endParaRPr lang="en-US" altLang="en-US" sz="3619" b="1" dirty="0">
              <a:solidFill>
                <a:srgbClr val="7030A0"/>
              </a:solidFill>
              <a:latin typeface="HP001 4 hàng" pitchFamily="34" charset="0"/>
            </a:endParaRPr>
          </a:p>
          <a:p>
            <a:pPr>
              <a:spcAft>
                <a:spcPts val="714"/>
              </a:spcAft>
              <a:defRPr/>
            </a:pPr>
            <a:endParaRPr lang="en-US" altLang="en-US" sz="3619" b="1" dirty="0">
              <a:solidFill>
                <a:srgbClr val="7030A0"/>
              </a:solidFill>
              <a:latin typeface="HP001 4 hàng" pitchFamily="34" charset="0"/>
            </a:endParaRPr>
          </a:p>
          <a:p>
            <a:pPr>
              <a:spcAft>
                <a:spcPts val="714"/>
              </a:spcAft>
              <a:defRPr/>
            </a:pPr>
            <a:endParaRPr lang="en-US" altLang="en-US" sz="3619" b="1" dirty="0">
              <a:solidFill>
                <a:srgbClr val="7030A0"/>
              </a:solidFill>
              <a:latin typeface="HP001 4 hàng" pitchFamily="34" charset="0"/>
            </a:endParaRPr>
          </a:p>
          <a:p>
            <a:pPr>
              <a:spcAft>
                <a:spcPts val="714"/>
              </a:spcAft>
              <a:defRPr/>
            </a:pPr>
            <a:endParaRPr lang="en-US" altLang="en-US" sz="3619" b="1" dirty="0">
              <a:solidFill>
                <a:srgbClr val="7030A0"/>
              </a:solidFill>
              <a:latin typeface="HP001 4 hàng" pitchFamily="34" charset="0"/>
            </a:endParaRPr>
          </a:p>
          <a:p>
            <a:pPr>
              <a:defRPr/>
            </a:pPr>
            <a:r>
              <a:rPr lang="en-US" altLang="en-US" sz="3619" b="1">
                <a:solidFill>
                  <a:srgbClr val="7030A0"/>
                </a:solidFill>
                <a:latin typeface="HP001 4 hàng" pitchFamily="34" charset="0"/>
              </a:rPr>
              <a:t>     Thứ sáu </a:t>
            </a:r>
            <a:r>
              <a:rPr lang="en-US" altLang="en-US" sz="3619" b="1" err="1">
                <a:solidFill>
                  <a:srgbClr val="7030A0"/>
                </a:solidFill>
                <a:latin typeface="HP001 4 hàng" pitchFamily="34" charset="0"/>
              </a:rPr>
              <a:t>ngày</a:t>
            </a:r>
            <a:r>
              <a:rPr lang="en-US" altLang="en-US" sz="3619" b="1">
                <a:solidFill>
                  <a:srgbClr val="7030A0"/>
                </a:solidFill>
                <a:latin typeface="HP001 4 hàng" pitchFamily="34" charset="0"/>
              </a:rPr>
              <a:t> 19 </a:t>
            </a:r>
            <a:r>
              <a:rPr lang="en-US" sz="3619" b="1" err="1">
                <a:solidFill>
                  <a:srgbClr val="7030A0"/>
                </a:solidFill>
                <a:latin typeface="HP001 4 hàng" pitchFamily="34" charset="0"/>
                <a:ea typeface="Calibri"/>
                <a:cs typeface="Arial"/>
              </a:rPr>
              <a:t>Ǉ</a:t>
            </a:r>
            <a:r>
              <a:rPr lang="en-US" altLang="en-US" sz="3619" b="1" err="1">
                <a:solidFill>
                  <a:srgbClr val="7030A0"/>
                </a:solidFill>
                <a:latin typeface="HP001 4 hàng" pitchFamily="34" charset="0"/>
              </a:rPr>
              <a:t>háng</a:t>
            </a:r>
            <a:r>
              <a:rPr lang="en-US" altLang="en-US" sz="3619" b="1">
                <a:solidFill>
                  <a:srgbClr val="7030A0"/>
                </a:solidFill>
                <a:latin typeface="HP001 4 hàng" pitchFamily="34" charset="0"/>
              </a:rPr>
              <a:t> 11 </a:t>
            </a:r>
            <a:r>
              <a:rPr lang="en-US" altLang="en-US" sz="3619" b="1" dirty="0" err="1">
                <a:solidFill>
                  <a:srgbClr val="7030A0"/>
                </a:solidFill>
                <a:latin typeface="HP001 4 hàng" pitchFamily="34" charset="0"/>
              </a:rPr>
              <a:t>năm</a:t>
            </a:r>
            <a:r>
              <a:rPr lang="en-US" altLang="en-US" sz="3619" b="1" dirty="0">
                <a:solidFill>
                  <a:srgbClr val="7030A0"/>
                </a:solidFill>
                <a:latin typeface="HP001 4 hàng" pitchFamily="34" charset="0"/>
              </a:rPr>
              <a:t> 2021</a:t>
            </a:r>
          </a:p>
        </p:txBody>
      </p:sp>
      <p:sp>
        <p:nvSpPr>
          <p:cNvPr id="9" name="Text Box 2"/>
          <p:cNvSpPr txBox="1">
            <a:spLocks noChangeArrowheads="1"/>
          </p:cNvSpPr>
          <p:nvPr/>
        </p:nvSpPr>
        <p:spPr bwMode="auto">
          <a:xfrm>
            <a:off x="3605630" y="1162928"/>
            <a:ext cx="3576980" cy="47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14"/>
              </a:spcAft>
              <a:defRPr/>
            </a:pPr>
            <a:r>
              <a:rPr lang="en-US" altLang="en-US" sz="3619" b="1" dirty="0">
                <a:solidFill>
                  <a:srgbClr val="7030A0"/>
                </a:solidFill>
                <a:latin typeface="HP001 4 hàng" pitchFamily="34" charset="0"/>
              </a:rPr>
              <a:t> T</a:t>
            </a:r>
            <a:r>
              <a:rPr lang="el-GR" altLang="en-US" sz="3619" b="1">
                <a:solidFill>
                  <a:srgbClr val="7030A0"/>
                </a:solidFill>
                <a:latin typeface="HP001 4 hàng" pitchFamily="34" charset="0"/>
              </a:rPr>
              <a:t>Θ</a:t>
            </a:r>
            <a:r>
              <a:rPr lang="en-US" altLang="en-US" sz="3619" b="1">
                <a:solidFill>
                  <a:srgbClr val="7030A0"/>
                </a:solidFill>
                <a:latin typeface="HP001 4 hàng" pitchFamily="34" charset="0"/>
              </a:rPr>
              <a:t>Ğng</a:t>
            </a:r>
            <a:r>
              <a:rPr lang="en-US" altLang="en-US" sz="3619" b="1" dirty="0">
                <a:solidFill>
                  <a:srgbClr val="7030A0"/>
                </a:solidFill>
                <a:latin typeface="HP001 4 hàng" pitchFamily="34" charset="0"/>
              </a:rPr>
              <a:t> V</a:t>
            </a:r>
            <a:r>
              <a:rPr lang="el-GR" altLang="en-US" sz="3619" b="1" dirty="0">
                <a:solidFill>
                  <a:srgbClr val="7030A0"/>
                </a:solidFill>
                <a:latin typeface="HP001 4 hàng" pitchFamily="34" charset="0"/>
              </a:rPr>
              <a:t>Η</a:t>
            </a:r>
            <a:r>
              <a:rPr lang="en-US" altLang="en-US" sz="3619" b="1" dirty="0">
                <a:solidFill>
                  <a:srgbClr val="7030A0"/>
                </a:solidFill>
                <a:latin typeface="HP001 4 hàng" pitchFamily="34" charset="0"/>
              </a:rPr>
              <a:t>İt</a:t>
            </a:r>
            <a:r>
              <a:rPr lang="el-GR" altLang="en-US" sz="3619" b="1" dirty="0">
                <a:solidFill>
                  <a:srgbClr val="7030A0"/>
                </a:solidFill>
                <a:latin typeface="HP001 4 hàng" pitchFamily="34" charset="0"/>
              </a:rPr>
              <a:t> </a:t>
            </a:r>
            <a:endParaRPr lang="en-US" altLang="en-US" sz="3619" b="1" dirty="0">
              <a:solidFill>
                <a:srgbClr val="7030A0"/>
              </a:solidFill>
              <a:latin typeface="HP001 4 hàng" pitchFamily="34" charset="0"/>
            </a:endParaRPr>
          </a:p>
        </p:txBody>
      </p:sp>
      <p:sp>
        <p:nvSpPr>
          <p:cNvPr id="17" name="Text Box 2"/>
          <p:cNvSpPr txBox="1">
            <a:spLocks noChangeArrowheads="1"/>
          </p:cNvSpPr>
          <p:nvPr/>
        </p:nvSpPr>
        <p:spPr bwMode="auto">
          <a:xfrm>
            <a:off x="1642669" y="1863907"/>
            <a:ext cx="9829389" cy="47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14"/>
              </a:spcAft>
              <a:defRPr/>
            </a:pPr>
            <a:r>
              <a:rPr lang="en-US" altLang="en-US" sz="3619" b="1">
                <a:solidFill>
                  <a:srgbClr val="7030A0"/>
                </a:solidFill>
                <a:latin typeface="HP001 4 hàng" pitchFamily="34" charset="0"/>
              </a:rPr>
              <a:t>        Viết đoạn văn kể về một giờ ra chơi.</a:t>
            </a:r>
            <a:endParaRPr lang="en-US" altLang="en-US" sz="3619" b="1" dirty="0">
              <a:solidFill>
                <a:srgbClr val="7030A0"/>
              </a:solidFill>
              <a:latin typeface="HP001 4 hàng" pitchFamily="34" charset="0"/>
            </a:endParaRPr>
          </a:p>
        </p:txBody>
      </p:sp>
    </p:spTree>
    <p:custDataLst>
      <p:tags r:id="rId1"/>
    </p:custDataLst>
    <p:extLst>
      <p:ext uri="{BB962C8B-B14F-4D97-AF65-F5344CB8AC3E}">
        <p14:creationId xmlns:p14="http://schemas.microsoft.com/office/powerpoint/2010/main" val="275284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2" name="Rectangle 1"/>
          <p:cNvSpPr/>
          <p:nvPr/>
        </p:nvSpPr>
        <p:spPr>
          <a:xfrm>
            <a:off x="3258171" y="2080798"/>
            <a:ext cx="575349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Ciel Cadena" panose="02000503000000020004" pitchFamily="2" charset="0"/>
              </a:rPr>
              <a:t>LUYỆN VIẾT ĐOẠN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4889721" y="3202559"/>
            <a:ext cx="2454500" cy="1754326"/>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Tuần 11</a:t>
            </a:r>
          </a:p>
          <a:p>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16" presetClass="entr" presetSubtype="21" fill="hold" grpId="0"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arn(inVertical)">
                                      <p:cBhvr>
                                        <p:cTn id="40" dur="500"/>
                                        <p:tgtEl>
                                          <p:spTgt spid="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6" repeatCount="indefinite" fill="hold" display="0">
                  <p:stCondLst>
                    <p:cond delay="indefinite"/>
                  </p:stCondLst>
                  <p:endCondLst>
                    <p:cond evt="onStopAudio" delay="0">
                      <p:tgtEl>
                        <p:sldTgt/>
                      </p:tgtEl>
                    </p:cond>
                  </p:endCondLst>
                </p:cTn>
                <p:tgtEl>
                  <p:spTgt spid="44"/>
                </p:tgtEl>
              </p:cMediaNode>
            </p:audio>
          </p:childTnLst>
        </p:cTn>
      </p:par>
    </p:tnLst>
    <p:bldLst>
      <p:bldP spid="2"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632266" y="4754460"/>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4824944" y="142973"/>
            <a:ext cx="3196314" cy="923330"/>
          </a:xfrm>
          <a:prstGeom prst="rect">
            <a:avLst/>
          </a:prstGeom>
          <a:noFill/>
        </p:spPr>
        <p:txBody>
          <a:bodyPr wrap="square" rtlCol="0">
            <a:spAutoFit/>
          </a:bodyPr>
          <a:lstStyle/>
          <a:p>
            <a:r>
              <a:rPr lang="en-US" altLang="zh-CN" sz="5400" dirty="0" err="1">
                <a:solidFill>
                  <a:srgbClr val="FF0000"/>
                </a:solidFill>
                <a:latin typeface="iCiel Cadena" panose="02000503000000020004" pitchFamily="2" charset="0"/>
                <a:ea typeface="思源黑体 CN Bold" panose="020B0800000000000000" pitchFamily="34" charset="-122"/>
              </a:rPr>
              <a:t>Mục</a:t>
            </a:r>
            <a:r>
              <a:rPr lang="en-US" altLang="zh-CN" sz="5400" dirty="0">
                <a:solidFill>
                  <a:srgbClr val="FF0000"/>
                </a:solidFill>
                <a:latin typeface="iCiel Cadena" panose="02000503000000020004" pitchFamily="2" charset="0"/>
                <a:ea typeface="思源黑体 CN Bold" panose="020B0800000000000000" pitchFamily="34" charset="-122"/>
              </a:rPr>
              <a:t> </a:t>
            </a:r>
            <a:r>
              <a:rPr lang="en-US" altLang="zh-CN" sz="5400" dirty="0" err="1">
                <a:solidFill>
                  <a:srgbClr val="FF0000"/>
                </a:solidFill>
                <a:latin typeface="iCiel Cadena" panose="02000503000000020004" pitchFamily="2" charset="0"/>
                <a:ea typeface="思源黑体 CN Bold" panose="020B0800000000000000" pitchFamily="34" charset="-122"/>
              </a:rPr>
              <a:t>tiêu</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818941" y="1234742"/>
            <a:ext cx="10187293" cy="1158955"/>
            <a:chOff x="774356" y="888444"/>
            <a:chExt cx="10187293" cy="1158955"/>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954107"/>
            </a:xfrm>
            <a:prstGeom prst="rect">
              <a:avLst/>
            </a:prstGeom>
            <a:noFill/>
          </p:spPr>
          <p:txBody>
            <a:bodyPr wrap="square" rtlCol="0">
              <a:spAutoFit/>
            </a:bodyPr>
            <a:lstStyle/>
            <a:p>
              <a:r>
                <a:rPr lang="en-US" sz="2800" b="1" dirty="0" err="1">
                  <a:solidFill>
                    <a:srgbClr val="002060"/>
                  </a:solidFill>
                  <a:latin typeface="Arial" panose="020B0604020202020204" pitchFamily="34" charset="0"/>
                  <a:cs typeface="Arial" panose="020B0604020202020204" pitchFamily="34" charset="0"/>
                </a:rPr>
                <a:t>Kể</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được</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một</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số</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hoạt</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động</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trong</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giờ</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ra</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chơi</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của</a:t>
              </a:r>
              <a:r>
                <a:rPr lang="en-US" sz="2800" b="1" dirty="0">
                  <a:solidFill>
                    <a:srgbClr val="002060"/>
                  </a:solidFill>
                  <a:latin typeface="Arial" panose="020B0604020202020204" pitchFamily="34" charset="0"/>
                  <a:cs typeface="Arial" panose="020B0604020202020204" pitchFamily="34" charset="0"/>
                </a:rPr>
                <a:t> HS.</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2312524" y="2788062"/>
            <a:ext cx="10209001" cy="755486"/>
            <a:chOff x="752655" y="2065203"/>
            <a:chExt cx="10209001" cy="75548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905080" cy="523220"/>
            </a:xfrm>
            <a:prstGeom prst="rect">
              <a:avLst/>
            </a:prstGeom>
            <a:noFill/>
          </p:spPr>
          <p:txBody>
            <a:bodyPr wrap="square" rtlCol="0">
              <a:spAutoFit/>
            </a:bodyPr>
            <a:lstStyle/>
            <a:p>
              <a:r>
                <a:rPr lang="en-US" sz="2800" b="1" dirty="0" err="1">
                  <a:solidFill>
                    <a:srgbClr val="002060"/>
                  </a:solidFill>
                  <a:latin typeface="Arial" panose="020B0604020202020204" pitchFamily="34" charset="0"/>
                  <a:cs typeface="Arial" panose="020B0604020202020204" pitchFamily="34" charset="0"/>
                </a:rPr>
                <a:t>Biết</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viết</a:t>
              </a:r>
              <a:r>
                <a:rPr lang="en-US" sz="2800" b="1" dirty="0">
                  <a:solidFill>
                    <a:srgbClr val="002060"/>
                  </a:solidFill>
                  <a:latin typeface="Arial" panose="020B0604020202020204" pitchFamily="34" charset="0"/>
                  <a:cs typeface="Arial" panose="020B0604020202020204" pitchFamily="34" charset="0"/>
                </a:rPr>
                <a:t> 3-4 </a:t>
              </a:r>
              <a:r>
                <a:rPr lang="en-US" sz="2800" b="1" dirty="0" err="1">
                  <a:solidFill>
                    <a:srgbClr val="002060"/>
                  </a:solidFill>
                  <a:latin typeface="Arial" panose="020B0604020202020204" pitchFamily="34" charset="0"/>
                  <a:cs typeface="Arial" panose="020B0604020202020204" pitchFamily="34" charset="0"/>
                </a:rPr>
                <a:t>câu</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kể</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về</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giờ</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ra</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chơi</a:t>
              </a:r>
              <a:r>
                <a:rPr lang="en-US" sz="2800" b="1" dirty="0">
                  <a:solidFill>
                    <a:srgbClr val="002060"/>
                  </a:solidFill>
                  <a:latin typeface="Arial" panose="020B0604020202020204" pitchFamily="34" charset="0"/>
                  <a:cs typeface="Arial" panose="020B0604020202020204" pitchFamily="34" charset="0"/>
                </a:rPr>
                <a:t>.</a:t>
              </a:r>
            </a:p>
          </p:txBody>
        </p:sp>
      </p:grpSp>
      <p:grpSp>
        <p:nvGrpSpPr>
          <p:cNvPr id="23" name="Group 22"/>
          <p:cNvGrpSpPr/>
          <p:nvPr/>
        </p:nvGrpSpPr>
        <p:grpSpPr>
          <a:xfrm>
            <a:off x="4086680" y="4306457"/>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1138773"/>
            <a:chOff x="238537" y="232458"/>
            <a:chExt cx="10777433" cy="1138773"/>
          </a:xfrm>
        </p:grpSpPr>
        <p:sp>
          <p:nvSpPr>
            <p:cNvPr id="13" name="TextBox 12"/>
            <p:cNvSpPr txBox="1"/>
            <p:nvPr/>
          </p:nvSpPr>
          <p:spPr>
            <a:xfrm>
              <a:off x="722280" y="232458"/>
              <a:ext cx="10293690" cy="1138773"/>
            </a:xfrm>
            <a:prstGeom prst="rect">
              <a:avLst/>
            </a:prstGeom>
            <a:noFill/>
          </p:spPr>
          <p:txBody>
            <a:bodyPr wrap="square" rtlCol="0">
              <a:spAutoFit/>
            </a:bodyPr>
            <a:lstStyle/>
            <a:p>
              <a:r>
                <a:rPr lang="en-US" sz="3600" b="1" dirty="0">
                  <a:solidFill>
                    <a:srgbClr val="008200"/>
                  </a:solidFill>
                  <a:latin typeface="Arial" pitchFamily="34" charset="0"/>
                  <a:cs typeface="Arial" pitchFamily="34" charset="0"/>
                </a:rPr>
                <a:t> </a:t>
              </a:r>
              <a:r>
                <a:rPr lang="en-US" sz="3200" b="1" dirty="0">
                  <a:solidFill>
                    <a:srgbClr val="008200"/>
                  </a:solidFill>
                  <a:latin typeface="Arial" pitchFamily="34" charset="0"/>
                  <a:cs typeface="Arial" pitchFamily="34" charset="0"/>
                </a:rPr>
                <a:t>Kể tên một số hoạt động của học sinh trong </a:t>
              </a:r>
            </a:p>
            <a:p>
              <a:r>
                <a:rPr lang="en-US" sz="3200" b="1" dirty="0">
                  <a:solidFill>
                    <a:srgbClr val="008200"/>
                  </a:solidFill>
                  <a:latin typeface="Arial" pitchFamily="34" charset="0"/>
                  <a:cs typeface="Arial" pitchFamily="34" charset="0"/>
                </a:rPr>
                <a:t>giờ ra chơi.</a:t>
              </a:r>
              <a:endParaRPr lang="vi-VN" sz="3200" b="1" dirty="0">
                <a:solidFill>
                  <a:srgbClr val="008200"/>
                </a:solidFill>
                <a:latin typeface="Arial" pitchFamily="34" charset="0"/>
                <a:cs typeface="Arial"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24" t="24561" r="24830" b="22807"/>
          <a:stretch/>
        </p:blipFill>
        <p:spPr bwMode="auto">
          <a:xfrm>
            <a:off x="1286903" y="1331239"/>
            <a:ext cx="9846318" cy="357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loud 6">
            <a:extLst>
              <a:ext uri="{FF2B5EF4-FFF2-40B4-BE49-F238E27FC236}">
                <a16:creationId xmlns:a16="http://schemas.microsoft.com/office/drawing/2014/main" id="{0075BCBC-178F-47D8-8F71-BE8869BC76D2}"/>
              </a:ext>
            </a:extLst>
          </p:cNvPr>
          <p:cNvSpPr/>
          <p:nvPr/>
        </p:nvSpPr>
        <p:spPr>
          <a:xfrm>
            <a:off x="839730" y="4901677"/>
            <a:ext cx="10293491" cy="2048510"/>
          </a:xfrm>
          <a:prstGeom prst="cloud">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ysClr val="window" lastClr="FFFFFF"/>
                </a:solidFill>
                <a:effectLst/>
                <a:uLnTx/>
                <a:uFillTx/>
                <a:latin typeface="Arial-Rounded" panose="020B0500000000000000" pitchFamily="34" charset="0"/>
                <a:ea typeface="+mn-ea"/>
                <a:cs typeface="Arial-Rounded" panose="020B0500000000000000" pitchFamily="34" charset="0"/>
              </a:rPr>
              <a:t>Đọc</a:t>
            </a:r>
            <a:r>
              <a:rPr kumimoji="0" lang="en-US" sz="3200" b="0" i="0" u="none" strike="noStrike" kern="0" cap="none" spc="0" normalizeH="0" baseline="0" noProof="0" dirty="0">
                <a:ln>
                  <a:noFill/>
                </a:ln>
                <a:solidFill>
                  <a:sysClr val="window" lastClr="FFFFFF"/>
                </a:solidFill>
                <a:effectLst/>
                <a:uLnTx/>
                <a:uFillTx/>
                <a:latin typeface="Arial-Rounded" panose="020B0500000000000000" pitchFamily="34" charset="0"/>
                <a:ea typeface="+mn-ea"/>
                <a:cs typeface="Arial-Rounded" panose="020B0500000000000000" pitchFamily="34" charset="0"/>
              </a:rPr>
              <a:t> </a:t>
            </a:r>
            <a:r>
              <a:rPr kumimoji="0" lang="en-US" sz="3200" b="0" i="0" u="none" strike="noStrike" kern="0" cap="none" spc="0" normalizeH="0" baseline="0" noProof="0" dirty="0" err="1">
                <a:ln>
                  <a:noFill/>
                </a:ln>
                <a:solidFill>
                  <a:sysClr val="window" lastClr="FFFFFF"/>
                </a:solidFill>
                <a:effectLst/>
                <a:uLnTx/>
                <a:uFillTx/>
                <a:latin typeface="Arial-Rounded" panose="020B0500000000000000" pitchFamily="34" charset="0"/>
                <a:ea typeface="+mn-ea"/>
                <a:cs typeface="Arial-Rounded" panose="020B0500000000000000" pitchFamily="34" charset="0"/>
              </a:rPr>
              <a:t>sách</a:t>
            </a:r>
            <a:r>
              <a:rPr kumimoji="0" lang="en-US" sz="3200" b="0" i="0" u="none" strike="noStrike" kern="0" cap="none" spc="0" normalizeH="0" baseline="0" noProof="0" dirty="0">
                <a:ln>
                  <a:noFill/>
                </a:ln>
                <a:solidFill>
                  <a:sysClr val="window" lastClr="FFFFFF"/>
                </a:solidFill>
                <a:effectLst/>
                <a:uLnTx/>
                <a:uFillTx/>
                <a:latin typeface="Arial-Rounded" panose="020B0500000000000000" pitchFamily="34" charset="0"/>
                <a:ea typeface="+mn-ea"/>
                <a:cs typeface="Arial-Rounded" panose="020B0500000000000000" pitchFamily="34" charset="0"/>
              </a:rPr>
              <a:t>, </a:t>
            </a:r>
            <a:r>
              <a:rPr kumimoji="0" lang="en-US" sz="3200" b="0" i="0" u="none" strike="noStrike" kern="0" cap="none" spc="0" normalizeH="0" baseline="0" noProof="0" dirty="0" err="1">
                <a:ln>
                  <a:noFill/>
                </a:ln>
                <a:solidFill>
                  <a:sysClr val="window" lastClr="FFFFFF"/>
                </a:solidFill>
                <a:effectLst/>
                <a:uLnTx/>
                <a:uFillTx/>
                <a:latin typeface="Arial-Rounded" panose="020B0500000000000000" pitchFamily="34" charset="0"/>
                <a:ea typeface="+mn-ea"/>
                <a:cs typeface="Arial-Rounded" panose="020B0500000000000000" pitchFamily="34" charset="0"/>
              </a:rPr>
              <a:t>đá</a:t>
            </a:r>
            <a:r>
              <a:rPr kumimoji="0" lang="en-US" sz="3200" b="0" i="0" u="none" strike="noStrike" kern="0" cap="none" spc="0" normalizeH="0" baseline="0" noProof="0" dirty="0">
                <a:ln>
                  <a:noFill/>
                </a:ln>
                <a:solidFill>
                  <a:sysClr val="window" lastClr="FFFFFF"/>
                </a:solidFill>
                <a:effectLst/>
                <a:uLnTx/>
                <a:uFillTx/>
                <a:latin typeface="Arial-Rounded" panose="020B0500000000000000" pitchFamily="34" charset="0"/>
                <a:ea typeface="+mn-ea"/>
                <a:cs typeface="Arial-Rounded" panose="020B0500000000000000" pitchFamily="34" charset="0"/>
              </a:rPr>
              <a:t> </a:t>
            </a:r>
            <a:r>
              <a:rPr kumimoji="0" lang="en-US" sz="3200" b="0" i="0" u="none" strike="noStrike" kern="0" cap="none" spc="0" normalizeH="0" baseline="0" noProof="0" dirty="0" err="1">
                <a:ln>
                  <a:noFill/>
                </a:ln>
                <a:solidFill>
                  <a:sysClr val="window" lastClr="FFFFFF"/>
                </a:solidFill>
                <a:effectLst/>
                <a:uLnTx/>
                <a:uFillTx/>
                <a:latin typeface="Arial-Rounded" panose="020B0500000000000000" pitchFamily="34" charset="0"/>
                <a:ea typeface="+mn-ea"/>
                <a:cs typeface="Arial-Rounded" panose="020B0500000000000000" pitchFamily="34" charset="0"/>
              </a:rPr>
              <a:t>cầu</a:t>
            </a:r>
            <a:r>
              <a:rPr kumimoji="0" lang="en-US" sz="3200" b="0" i="0" u="none" strike="noStrike" kern="0" cap="none" spc="0" normalizeH="0" baseline="0" noProof="0" dirty="0">
                <a:ln>
                  <a:noFill/>
                </a:ln>
                <a:solidFill>
                  <a:sysClr val="window" lastClr="FFFFFF"/>
                </a:solidFill>
                <a:effectLst/>
                <a:uLnTx/>
                <a:uFillTx/>
                <a:latin typeface="Arial-Rounded" panose="020B0500000000000000" pitchFamily="34" charset="0"/>
                <a:ea typeface="+mn-ea"/>
                <a:cs typeface="Arial-Rounded" panose="020B0500000000000000" pitchFamily="34" charset="0"/>
              </a:rPr>
              <a:t>, </a:t>
            </a:r>
            <a:r>
              <a:rPr kumimoji="0" lang="en-US" sz="3200" b="0" i="0" u="none" strike="noStrike" kern="0" cap="none" spc="0" normalizeH="0" baseline="0" noProof="0" dirty="0" err="1">
                <a:ln>
                  <a:noFill/>
                </a:ln>
                <a:solidFill>
                  <a:sysClr val="window" lastClr="FFFFFF"/>
                </a:solidFill>
                <a:effectLst/>
                <a:uLnTx/>
                <a:uFillTx/>
                <a:latin typeface="Arial-Rounded" panose="020B0500000000000000" pitchFamily="34" charset="0"/>
                <a:ea typeface="+mn-ea"/>
                <a:cs typeface="Arial-Rounded" panose="020B0500000000000000" pitchFamily="34" charset="0"/>
              </a:rPr>
              <a:t>nhảy</a:t>
            </a:r>
            <a:r>
              <a:rPr kumimoji="0" lang="en-US" sz="3200" b="0" i="0" u="none" strike="noStrike" kern="0" cap="none" spc="0" normalizeH="0" baseline="0" noProof="0" dirty="0">
                <a:ln>
                  <a:noFill/>
                </a:ln>
                <a:solidFill>
                  <a:sysClr val="window" lastClr="FFFFFF"/>
                </a:solidFill>
                <a:effectLst/>
                <a:uLnTx/>
                <a:uFillTx/>
                <a:latin typeface="Arial-Rounded" panose="020B0500000000000000" pitchFamily="34" charset="0"/>
                <a:ea typeface="+mn-ea"/>
                <a:cs typeface="Arial-Rounded" panose="020B0500000000000000" pitchFamily="34" charset="0"/>
              </a:rPr>
              <a:t> </a:t>
            </a:r>
            <a:r>
              <a:rPr kumimoji="0" lang="en-US" sz="3200" b="0" i="0" u="none" strike="noStrike" kern="0" cap="none" spc="0" normalizeH="0" baseline="0" noProof="0" dirty="0" err="1">
                <a:ln>
                  <a:noFill/>
                </a:ln>
                <a:solidFill>
                  <a:sysClr val="window" lastClr="FFFFFF"/>
                </a:solidFill>
                <a:effectLst/>
                <a:uLnTx/>
                <a:uFillTx/>
                <a:latin typeface="Arial-Rounded" panose="020B0500000000000000" pitchFamily="34" charset="0"/>
                <a:ea typeface="+mn-ea"/>
                <a:cs typeface="Arial-Rounded" panose="020B0500000000000000" pitchFamily="34" charset="0"/>
              </a:rPr>
              <a:t>dây</a:t>
            </a:r>
            <a:r>
              <a:rPr kumimoji="0" lang="en-US" sz="3200" b="0" i="0" u="none" strike="noStrike" kern="0" cap="none" spc="0" normalizeH="0" baseline="0" noProof="0" dirty="0">
                <a:ln>
                  <a:noFill/>
                </a:ln>
                <a:solidFill>
                  <a:sysClr val="window" lastClr="FFFFFF"/>
                </a:solidFill>
                <a:effectLst/>
                <a:uLnTx/>
                <a:uFillTx/>
                <a:latin typeface="Arial-Rounded" panose="020B0500000000000000" pitchFamily="34" charset="0"/>
                <a:ea typeface="+mn-ea"/>
                <a:cs typeface="Arial-Rounded" panose="020B0500000000000000" pitchFamily="34" charset="0"/>
              </a:rPr>
              <a:t>, </a:t>
            </a:r>
            <a:r>
              <a:rPr kumimoji="0" lang="en-US" sz="3200" b="0" i="0" u="none" strike="noStrike" kern="0" cap="none" spc="0" normalizeH="0" baseline="0" noProof="0" dirty="0" err="1">
                <a:ln>
                  <a:noFill/>
                </a:ln>
                <a:solidFill>
                  <a:sysClr val="window" lastClr="FFFFFF"/>
                </a:solidFill>
                <a:effectLst/>
                <a:uLnTx/>
                <a:uFillTx/>
                <a:latin typeface="Arial-Rounded" panose="020B0500000000000000" pitchFamily="34" charset="0"/>
                <a:ea typeface="+mn-ea"/>
                <a:cs typeface="Arial-Rounded" panose="020B0500000000000000" pitchFamily="34" charset="0"/>
              </a:rPr>
              <a:t>chơi</a:t>
            </a:r>
            <a:r>
              <a:rPr kumimoji="0" lang="en-US" sz="3200" b="0" i="0" u="none" strike="noStrike" kern="0" cap="none" spc="0" normalizeH="0" baseline="0" noProof="0" dirty="0">
                <a:ln>
                  <a:noFill/>
                </a:ln>
                <a:solidFill>
                  <a:sysClr val="window" lastClr="FFFFFF"/>
                </a:solidFill>
                <a:effectLst/>
                <a:uLnTx/>
                <a:uFillTx/>
                <a:latin typeface="Arial-Rounded" panose="020B0500000000000000" pitchFamily="34" charset="0"/>
                <a:ea typeface="+mn-ea"/>
                <a:cs typeface="Arial-Rounded" panose="020B0500000000000000" pitchFamily="34" charset="0"/>
              </a:rPr>
              <a:t> ô, </a:t>
            </a:r>
            <a:r>
              <a:rPr kumimoji="0" lang="en-US" sz="3200" b="0" i="0" u="none" strike="noStrike" kern="0" cap="none" spc="0" normalizeH="0" baseline="0" noProof="0" dirty="0" err="1">
                <a:ln>
                  <a:noFill/>
                </a:ln>
                <a:solidFill>
                  <a:sysClr val="window" lastClr="FFFFFF"/>
                </a:solidFill>
                <a:effectLst/>
                <a:uLnTx/>
                <a:uFillTx/>
                <a:latin typeface="Arial-Rounded" panose="020B0500000000000000" pitchFamily="34" charset="0"/>
                <a:ea typeface="+mn-ea"/>
                <a:cs typeface="Arial-Rounded" panose="020B0500000000000000" pitchFamily="34" charset="0"/>
              </a:rPr>
              <a:t>trốn</a:t>
            </a:r>
            <a:r>
              <a:rPr kumimoji="0" lang="en-US" sz="3200" b="0" i="0" u="none" strike="noStrike" kern="0" cap="none" spc="0" normalizeH="0" baseline="0" noProof="0" dirty="0">
                <a:ln>
                  <a:noFill/>
                </a:ln>
                <a:solidFill>
                  <a:sysClr val="window" lastClr="FFFFFF"/>
                </a:solidFill>
                <a:effectLst/>
                <a:uLnTx/>
                <a:uFillTx/>
                <a:latin typeface="Arial-Rounded" panose="020B0500000000000000" pitchFamily="34" charset="0"/>
                <a:ea typeface="+mn-ea"/>
                <a:cs typeface="Arial-Rounded" panose="020B0500000000000000" pitchFamily="34" charset="0"/>
              </a:rPr>
              <a:t> </a:t>
            </a:r>
            <a:r>
              <a:rPr kumimoji="0" lang="en-US" sz="3200" b="0" i="0" u="none" strike="noStrike" kern="0" cap="none" spc="0" normalizeH="0" baseline="0" noProof="0" dirty="0" err="1">
                <a:ln>
                  <a:noFill/>
                </a:ln>
                <a:solidFill>
                  <a:sysClr val="window" lastClr="FFFFFF"/>
                </a:solidFill>
                <a:effectLst/>
                <a:uLnTx/>
                <a:uFillTx/>
                <a:latin typeface="Arial-Rounded" panose="020B0500000000000000" pitchFamily="34" charset="0"/>
                <a:ea typeface="+mn-ea"/>
                <a:cs typeface="Arial-Rounded" panose="020B0500000000000000" pitchFamily="34" charset="0"/>
              </a:rPr>
              <a:t>tìm</a:t>
            </a:r>
            <a:r>
              <a:rPr kumimoji="0" lang="en-US" sz="3200" b="0" i="0" u="none" strike="noStrike" kern="0" cap="none" spc="0" normalizeH="0" baseline="0" noProof="0" dirty="0">
                <a:ln>
                  <a:noFill/>
                </a:ln>
                <a:solidFill>
                  <a:sysClr val="window" lastClr="FFFFFF"/>
                </a:solidFill>
                <a:effectLst/>
                <a:uLnTx/>
                <a:uFillTx/>
                <a:latin typeface="Arial-Rounded" panose="020B0500000000000000" pitchFamily="34" charset="0"/>
                <a:ea typeface="+mn-ea"/>
                <a:cs typeface="Arial-Rounded" panose="020B0500000000000000" pitchFamily="34" charset="0"/>
              </a:rPr>
              <a:t>, </a:t>
            </a:r>
            <a:r>
              <a:rPr kumimoji="0" lang="en-US" sz="3200" b="0" i="0" u="none" strike="noStrike" kern="0" cap="none" spc="0" normalizeH="0" baseline="0" noProof="0" dirty="0" err="1">
                <a:ln>
                  <a:noFill/>
                </a:ln>
                <a:solidFill>
                  <a:sysClr val="window" lastClr="FFFFFF"/>
                </a:solidFill>
                <a:effectLst/>
                <a:uLnTx/>
                <a:uFillTx/>
                <a:latin typeface="Arial-Rounded" panose="020B0500000000000000" pitchFamily="34" charset="0"/>
                <a:ea typeface="+mn-ea"/>
                <a:cs typeface="Arial-Rounded" panose="020B0500000000000000" pitchFamily="34" charset="0"/>
              </a:rPr>
              <a:t>đuổi</a:t>
            </a:r>
            <a:r>
              <a:rPr kumimoji="0" lang="en-US" sz="3200" b="0" i="0" u="none" strike="noStrike" kern="0" cap="none" spc="0" normalizeH="0" baseline="0" noProof="0" dirty="0">
                <a:ln>
                  <a:noFill/>
                </a:ln>
                <a:solidFill>
                  <a:sysClr val="window" lastClr="FFFFFF"/>
                </a:solidFill>
                <a:effectLst/>
                <a:uLnTx/>
                <a:uFillTx/>
                <a:latin typeface="Arial-Rounded" panose="020B0500000000000000" pitchFamily="34" charset="0"/>
                <a:ea typeface="+mn-ea"/>
                <a:cs typeface="Arial-Rounded" panose="020B0500000000000000" pitchFamily="34" charset="0"/>
              </a:rPr>
              <a:t> </a:t>
            </a:r>
            <a:r>
              <a:rPr kumimoji="0" lang="en-US" sz="3200" b="0" i="0" u="none" strike="noStrike" kern="0" cap="none" spc="0" normalizeH="0" baseline="0" noProof="0" dirty="0" err="1">
                <a:ln>
                  <a:noFill/>
                </a:ln>
                <a:solidFill>
                  <a:sysClr val="window" lastClr="FFFFFF"/>
                </a:solidFill>
                <a:effectLst/>
                <a:uLnTx/>
                <a:uFillTx/>
                <a:latin typeface="Arial-Rounded" panose="020B0500000000000000" pitchFamily="34" charset="0"/>
                <a:ea typeface="+mn-ea"/>
                <a:cs typeface="Arial-Rounded" panose="020B0500000000000000" pitchFamily="34" charset="0"/>
              </a:rPr>
              <a:t>bắt</a:t>
            </a:r>
            <a:endParaRPr kumimoji="0" lang="en-US" sz="3200" b="0" i="0" u="none" strike="noStrike" kern="0" cap="none" spc="0" normalizeH="0" baseline="0" noProof="0" dirty="0">
              <a:ln>
                <a:noFill/>
              </a:ln>
              <a:solidFill>
                <a:sysClr val="window" lastClr="FFFFFF"/>
              </a:solidFill>
              <a:effectLst/>
              <a:uLnTx/>
              <a:uFillTx/>
              <a:latin typeface="Arial-Rounded" panose="020B0500000000000000" pitchFamily="34" charset="0"/>
              <a:ea typeface="+mn-ea"/>
              <a:cs typeface="Arial-Rounded" panose="020B0500000000000000" pitchFamily="34" charset="0"/>
            </a:endParaRPr>
          </a:p>
        </p:txBody>
      </p:sp>
    </p:spTree>
    <p:extLst>
      <p:ext uri="{BB962C8B-B14F-4D97-AF65-F5344CB8AC3E}">
        <p14:creationId xmlns:p14="http://schemas.microsoft.com/office/powerpoint/2010/main" val="16128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linds(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83074" y="192466"/>
            <a:ext cx="10777433"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 pitchFamily="34" charset="0"/>
                  <a:cs typeface="Arial" pitchFamily="34" charset="0"/>
                </a:rPr>
                <a:t> </a:t>
              </a:r>
              <a:r>
                <a:rPr lang="en-US" sz="3200" b="1" dirty="0">
                  <a:solidFill>
                    <a:srgbClr val="008200"/>
                  </a:solidFill>
                  <a:latin typeface="Arial" pitchFamily="34" charset="0"/>
                  <a:cs typeface="Arial" pitchFamily="34" charset="0"/>
                </a:rPr>
                <a:t>Viết 3-4 câu kể về một giờ ra chơi ở trường em.</a:t>
              </a:r>
              <a:endParaRPr lang="vi-VN" sz="3200" b="1" dirty="0">
                <a:solidFill>
                  <a:srgbClr val="008200"/>
                </a:solidFill>
                <a:latin typeface="Arial" pitchFamily="34" charset="0"/>
                <a:cs typeface="Arial" pitchFamily="34"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2</a:t>
              </a:r>
            </a:p>
          </p:txBody>
        </p:sp>
      </p:grpSp>
      <p:sp>
        <p:nvSpPr>
          <p:cNvPr id="6" name="Rounded Rectangle 2">
            <a:extLst>
              <a:ext uri="{FF2B5EF4-FFF2-40B4-BE49-F238E27FC236}">
                <a16:creationId xmlns:a16="http://schemas.microsoft.com/office/drawing/2014/main" id="{DBBDE164-1F05-4C3B-9150-AA03A765B050}"/>
              </a:ext>
            </a:extLst>
          </p:cNvPr>
          <p:cNvSpPr/>
          <p:nvPr/>
        </p:nvSpPr>
        <p:spPr>
          <a:xfrm>
            <a:off x="1409065" y="1612900"/>
            <a:ext cx="9717405" cy="4148455"/>
          </a:xfrm>
          <a:prstGeom prst="round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Tiếng</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trống</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báo</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hiệu</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giờ</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ra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chơi</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đã</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đến</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Các</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em</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đứng</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lên</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chào</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cô</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rồi</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ùa</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ra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sân</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như</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một</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đàn</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ong</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vỡ</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tổ</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Phút</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chốc</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sân</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trường</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đã</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rộn</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rã</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tiếng</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cười</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nói</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của</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mấy</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trăm</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học</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sinh</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đang</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tung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tăng</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chạy</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nhảy</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Tiếng</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nói</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tiếng</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cười</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đùa</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tiếng</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chân</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chạy</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đã</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phá</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tan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cái</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bầu</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không</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khí</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yên</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lặng</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Có</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bạn</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thì</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nô</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đùa</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chạy</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nhảy</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có</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bạn</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thì</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ngồi</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ở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ghế</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đá</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đọc</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truyện</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hoặc</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cùng</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nhau</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nói</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chuyện</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rất</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vui</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vẻ</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Giờ</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chơi</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trôi</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qua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nhanh</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chóng</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Tuy</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ngắn</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ngủi</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nhưng</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thật</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bổ</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 </a:t>
            </a:r>
            <a:r>
              <a:rPr kumimoji="0" lang="en-US" sz="2800" b="0" i="0" u="none" strike="noStrike" kern="0" cap="none" spc="0" normalizeH="0" baseline="0" noProof="0" dirty="0" err="1">
                <a:ln>
                  <a:noFill/>
                </a:ln>
                <a:solidFill>
                  <a:sysClr val="windowText" lastClr="000000"/>
                </a:solidFill>
                <a:effectLst/>
                <a:uLnTx/>
                <a:uFillTx/>
                <a:latin typeface="Arial-Rounded" panose="020B0500000000000000" pitchFamily="34" charset="0"/>
                <a:ea typeface="+mn-ea"/>
                <a:cs typeface="Arial-Rounded" panose="020B0500000000000000" pitchFamily="34" charset="0"/>
              </a:rPr>
              <a:t>ích</a:t>
            </a:r>
            <a:r>
              <a:rPr kumimoji="0" lang="en-US" sz="2800" b="0" i="0" u="none" strike="noStrike" kern="0" cap="none" spc="0" normalizeH="0" baseline="0" noProof="0" dirty="0">
                <a:ln>
                  <a:noFill/>
                </a:ln>
                <a:solidFill>
                  <a:sysClr val="windowText" lastClr="000000"/>
                </a:solidFill>
                <a:effectLst/>
                <a:uLnTx/>
                <a:uFillTx/>
                <a:latin typeface="Arial-Rounded" panose="020B0500000000000000" pitchFamily="34" charset="0"/>
                <a:ea typeface="+mn-ea"/>
                <a:cs typeface="Arial-Rounded" panose="020B0500000000000000" pitchFamily="34" charset="0"/>
              </a:rPr>
              <a:t>.</a:t>
            </a:r>
          </a:p>
        </p:txBody>
      </p:sp>
    </p:spTree>
    <p:extLst>
      <p:ext uri="{BB962C8B-B14F-4D97-AF65-F5344CB8AC3E}">
        <p14:creationId xmlns:p14="http://schemas.microsoft.com/office/powerpoint/2010/main" val="412541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BABB50F-9815-4A7A-B964-9E9DF77A9F49}"/>
              </a:ext>
            </a:extLst>
          </p:cNvPr>
          <p:cNvSpPr>
            <a:spLocks noGrp="1"/>
          </p:cNvSpPr>
          <p:nvPr>
            <p:ph type="title"/>
          </p:nvPr>
        </p:nvSpPr>
        <p:spPr>
          <a:xfrm>
            <a:off x="185351" y="1161535"/>
            <a:ext cx="11318789" cy="529153"/>
          </a:xfrm>
        </p:spPr>
        <p:txBody>
          <a:bodyPr>
            <a:noAutofit/>
          </a:bodyPr>
          <a:lstStyle/>
          <a:p>
            <a:r>
              <a:rPr lang="vi-VN" sz="2400" b="0" i="0">
                <a:effectLst/>
              </a:rPr>
              <a:t>	</a:t>
            </a:r>
            <a:r>
              <a:rPr lang="vi-VN" sz="2400" b="0" i="0">
                <a:solidFill>
                  <a:schemeClr val="accent5">
                    <a:lumMod val="50000"/>
                  </a:schemeClr>
                </a:solidFill>
                <a:effectLst/>
              </a:rPr>
              <a:t>Mỗi buổi sáng, chúng em sẽ được nghỉ giải lao mười lăm phút giữa giờ học. Khi tiếng trống vang lên, từng nhóm học sinh xuống sân trường. Nhóm thì chơi đá cầu. Nhóm thì chơi nhảy dây... Chúng em cũng xuống sân trường chơi đuổi bắt. Tiếng trò chuyện sôi nổi làm sân trường thật ồn ào. Giờ ra chơi tuy ngắn nhưng chúng em cảm thấy rất vui vẻ.</a:t>
            </a:r>
            <a:endParaRPr lang="vi-VN" sz="2400">
              <a:solidFill>
                <a:schemeClr val="accent5">
                  <a:lumMod val="50000"/>
                </a:schemeClr>
              </a:solidFill>
            </a:endParaRPr>
          </a:p>
        </p:txBody>
      </p:sp>
      <p:sp>
        <p:nvSpPr>
          <p:cNvPr id="4" name="Tiêu đề 1">
            <a:extLst>
              <a:ext uri="{FF2B5EF4-FFF2-40B4-BE49-F238E27FC236}">
                <a16:creationId xmlns:a16="http://schemas.microsoft.com/office/drawing/2014/main" id="{A04CD5D0-E9BF-4FD1-8226-4E495C287E77}"/>
              </a:ext>
            </a:extLst>
          </p:cNvPr>
          <p:cNvSpPr txBox="1">
            <a:spLocks/>
          </p:cNvSpPr>
          <p:nvPr/>
        </p:nvSpPr>
        <p:spPr>
          <a:xfrm flipV="1">
            <a:off x="337751" y="2347782"/>
            <a:ext cx="11318789" cy="16434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vi-VN" sz="2400">
              <a:solidFill>
                <a:schemeClr val="accent5">
                  <a:lumMod val="50000"/>
                </a:schemeClr>
              </a:solidFill>
            </a:endParaRPr>
          </a:p>
        </p:txBody>
      </p:sp>
      <p:sp>
        <p:nvSpPr>
          <p:cNvPr id="6" name="Hộp Văn bản 5">
            <a:extLst>
              <a:ext uri="{FF2B5EF4-FFF2-40B4-BE49-F238E27FC236}">
                <a16:creationId xmlns:a16="http://schemas.microsoft.com/office/drawing/2014/main" id="{4A8887B5-2D37-471D-B9C7-99CF5F3648CF}"/>
              </a:ext>
            </a:extLst>
          </p:cNvPr>
          <p:cNvSpPr txBox="1"/>
          <p:nvPr/>
        </p:nvSpPr>
        <p:spPr>
          <a:xfrm>
            <a:off x="407774" y="2421571"/>
            <a:ext cx="11413524" cy="1569660"/>
          </a:xfrm>
          <a:prstGeom prst="rect">
            <a:avLst/>
          </a:prstGeom>
          <a:noFill/>
        </p:spPr>
        <p:txBody>
          <a:bodyPr wrap="square">
            <a:spAutoFit/>
          </a:bodyPr>
          <a:lstStyle/>
          <a:p>
            <a:r>
              <a:rPr lang="vi-VN" sz="2400" b="0" i="0">
                <a:solidFill>
                  <a:srgbClr val="00B050"/>
                </a:solidFill>
                <a:effectLst/>
                <a:latin typeface="+mj-lt"/>
              </a:rPr>
              <a:t>	Tiếng trống vang lên báo hiệu giờ ra chơi đã đến. Chúng em rủ nhau xuống sân trường chơi. Em và các bạn cùng nhau chơi bịt mắt bắt dê. Ai cũng cảm thấy hào hứng, vui vẻ. Ở các ghế đá, nhiều anh chị đang ngồi học bài, nói chuyện. Mười lăm phút ra chơi ngắn nhưng rất bổ ích.</a:t>
            </a:r>
            <a:endParaRPr lang="vi-VN" sz="2400">
              <a:solidFill>
                <a:srgbClr val="00B050"/>
              </a:solidFill>
              <a:latin typeface="+mj-lt"/>
            </a:endParaRPr>
          </a:p>
        </p:txBody>
      </p:sp>
      <p:sp>
        <p:nvSpPr>
          <p:cNvPr id="8" name="Hộp Văn bản 7">
            <a:extLst>
              <a:ext uri="{FF2B5EF4-FFF2-40B4-BE49-F238E27FC236}">
                <a16:creationId xmlns:a16="http://schemas.microsoft.com/office/drawing/2014/main" id="{1D488A61-34DB-4DAC-9015-37E550233EF1}"/>
              </a:ext>
            </a:extLst>
          </p:cNvPr>
          <p:cNvSpPr txBox="1"/>
          <p:nvPr/>
        </p:nvSpPr>
        <p:spPr>
          <a:xfrm>
            <a:off x="535460" y="4330701"/>
            <a:ext cx="10968680" cy="1938992"/>
          </a:xfrm>
          <a:prstGeom prst="rect">
            <a:avLst/>
          </a:prstGeom>
          <a:noFill/>
        </p:spPr>
        <p:txBody>
          <a:bodyPr wrap="square">
            <a:spAutoFit/>
          </a:bodyPr>
          <a:lstStyle/>
          <a:p>
            <a:r>
              <a:rPr lang="vi-VN" sz="2400" b="0" i="0">
                <a:effectLst/>
                <a:latin typeface="+mj-lt"/>
              </a:rPr>
              <a:t>	</a:t>
            </a:r>
            <a:r>
              <a:rPr lang="vi-VN" sz="2400" b="0" i="0">
                <a:solidFill>
                  <a:srgbClr val="FF0000"/>
                </a:solidFill>
                <a:effectLst/>
                <a:latin typeface="+mj-lt"/>
              </a:rPr>
              <a:t>Giờ ra chơi đã đến. Trường học trở ồn ào, sôi động hơn. Em và một nhóm bạn ngồi trong lớp chơi đố vui. Một số bạn đứng ở ban công để trò chuyện. Có nhóm bạn lại xuống sân trường chơi đá cầu, nhảy dây. Sân trường lúc này rất đông học sinh. Thỉnh thoảng, một số thầy cô cũng lại gần chơi đá cầu cùng học sinh. Em rất thích những giờ ra chơi bổ ích.</a:t>
            </a:r>
            <a:endParaRPr lang="vi-VN" sz="2400">
              <a:solidFill>
                <a:srgbClr val="FF0000"/>
              </a:solidFill>
              <a:latin typeface="+mj-lt"/>
            </a:endParaRPr>
          </a:p>
        </p:txBody>
      </p:sp>
    </p:spTree>
    <p:extLst>
      <p:ext uri="{BB962C8B-B14F-4D97-AF65-F5344CB8AC3E}">
        <p14:creationId xmlns:p14="http://schemas.microsoft.com/office/powerpoint/2010/main" val="521634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_2" val="{47B60F8D-7ED6-4B0A-93E4-4741377BC803}"/>
  <p:tag name="GENSWF_ADVANCE_TIME" val="5"/>
  <p:tag name="TIMING" val="|0.001|0.5|0.5"/>
  <p:tag name="ISPRING_CUSTOM_TIMING_US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TotalTime>
  <Words>491</Words>
  <Application>Microsoft Office PowerPoint</Application>
  <PresentationFormat>Màn hình rộng</PresentationFormat>
  <Paragraphs>32</Paragraphs>
  <Slides>7</Slides>
  <Notes>2</Notes>
  <HiddenSlides>0</HiddenSlides>
  <MMClips>2</MMClips>
  <ScaleCrop>false</ScaleCrop>
  <HeadingPairs>
    <vt:vector size="6" baseType="variant">
      <vt:variant>
        <vt:lpstr>Phông được Dùng</vt:lpstr>
      </vt:variant>
      <vt:variant>
        <vt:i4>8</vt:i4>
      </vt:variant>
      <vt:variant>
        <vt:lpstr>Chủ đề</vt:lpstr>
      </vt:variant>
      <vt:variant>
        <vt:i4>3</vt:i4>
      </vt:variant>
      <vt:variant>
        <vt:lpstr>Tiêu đề Bản chiếu</vt:lpstr>
      </vt:variant>
      <vt:variant>
        <vt:i4>7</vt:i4>
      </vt:variant>
    </vt:vector>
  </HeadingPairs>
  <TitlesOfParts>
    <vt:vector size="18" baseType="lpstr">
      <vt:lpstr>Arial</vt:lpstr>
      <vt:lpstr>Arial-Rounded</vt:lpstr>
      <vt:lpstr>Calibri</vt:lpstr>
      <vt:lpstr>Calibri Light</vt:lpstr>
      <vt:lpstr>HP001 4 hàng</vt:lpstr>
      <vt:lpstr>iCiel Cadena</vt:lpstr>
      <vt:lpstr>iCiel Crocante</vt:lpstr>
      <vt:lpstr>Times New Roman</vt:lpstr>
      <vt:lpstr>Office Theme</vt:lpstr>
      <vt:lpstr>1_Office Theme</vt:lpstr>
      <vt:lpstr>2_Office Theme</vt:lpstr>
      <vt:lpstr>Bản trình bày PowerPoint</vt:lpstr>
      <vt:lpstr>Bản trình bày PowerPoint</vt:lpstr>
      <vt:lpstr>Bản trình bày PowerPoint</vt:lpstr>
      <vt:lpstr>Bản trình bày PowerPoint</vt:lpstr>
      <vt:lpstr>Bản trình bày PowerPoint</vt:lpstr>
      <vt:lpstr> Mỗi buổi sáng, chúng em sẽ được nghỉ giải lao mười lăm phút giữa giờ học. Khi tiếng trống vang lên, từng nhóm học sinh xuống sân trường. Nhóm thì chơi đá cầu. Nhóm thì chơi nhảy dây... Chúng em cũng xuống sân trường chơi đuổi bắt. Tiếng trò chuyện sôi nổi làm sân trường thật ồn ào. Giờ ra chơi tuy ngắn nhưng chúng em cảm thấy rất vui vẻ.</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Đỗ Thanh Huyền</cp:lastModifiedBy>
  <cp:revision>199</cp:revision>
  <dcterms:created xsi:type="dcterms:W3CDTF">2021-05-29T04:05:18Z</dcterms:created>
  <dcterms:modified xsi:type="dcterms:W3CDTF">2021-11-19T08:06:24Z</dcterms:modified>
</cp:coreProperties>
</file>