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6"/>
  </p:notesMasterIdLst>
  <p:sldIdLst>
    <p:sldId id="340" r:id="rId5"/>
    <p:sldId id="256" r:id="rId6"/>
    <p:sldId id="264" r:id="rId7"/>
    <p:sldId id="283" r:id="rId8"/>
    <p:sldId id="285" r:id="rId9"/>
    <p:sldId id="286" r:id="rId10"/>
    <p:sldId id="279" r:id="rId11"/>
    <p:sldId id="284" r:id="rId12"/>
    <p:sldId id="288" r:id="rId13"/>
    <p:sldId id="341"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34" d="100"/>
          <a:sy n="34" d="100"/>
        </p:scale>
        <p:origin x="16" y="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44AB91-A8C2-45A2-A8DC-9C24C78B8DEA}" type="slidenum">
              <a:rPr lang="en-US" smtClean="0"/>
              <a:t>1</a:t>
            </a:fld>
            <a:endParaRPr lang="en-US"/>
          </a:p>
        </p:txBody>
      </p:sp>
    </p:spTree>
    <p:extLst>
      <p:ext uri="{BB962C8B-B14F-4D97-AF65-F5344CB8AC3E}">
        <p14:creationId xmlns:p14="http://schemas.microsoft.com/office/powerpoint/2010/main" val="351239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98024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745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61390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261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950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959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765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57255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86871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689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69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3911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emf"/><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19910" y="0"/>
            <a:ext cx="10921286" cy="6858000"/>
            <a:chOff x="631064" y="0"/>
            <a:chExt cx="10921286" cy="6858000"/>
          </a:xfrm>
        </p:grpSpPr>
        <p:pic>
          <p:nvPicPr>
            <p:cNvPr id="7" name="Picture 2" descr="E:\DT\Phần mềm\LuyenChuTieuHoc-2.8 (1)\LuyenChuTieuHoc-2.8\LuyenChuTieuHoc\Ảnh dòng kẻ sẵn cho môn toán\Dòng kẻ đen - 11 dòng - 15 ô.png"/>
            <p:cNvPicPr>
              <a:picLocks noChangeAspect="1" noChangeArrowheads="1"/>
            </p:cNvPicPr>
            <p:nvPr/>
          </p:nvPicPr>
          <p:blipFill rotWithShape="1">
            <a:blip r:embed="rId4">
              <a:extLst>
                <a:ext uri="{28A0092B-C50C-407E-A947-70E740481C1C}">
                  <a14:useLocalDpi xmlns:a14="http://schemas.microsoft.com/office/drawing/2010/main" val="0"/>
                </a:ext>
              </a:extLst>
            </a:blip>
            <a:srcRect b="14526"/>
            <a:stretch/>
          </p:blipFill>
          <p:spPr bwMode="auto">
            <a:xfrm>
              <a:off x="631064" y="0"/>
              <a:ext cx="1092128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 Box 2"/>
          <p:cNvSpPr txBox="1">
            <a:spLocks noChangeArrowheads="1"/>
          </p:cNvSpPr>
          <p:nvPr/>
        </p:nvSpPr>
        <p:spPr bwMode="auto">
          <a:xfrm>
            <a:off x="1276750" y="107693"/>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800" b="1" i="1" dirty="0">
              <a:solidFill>
                <a:srgbClr val="7030A0"/>
              </a:solidFill>
              <a:latin typeface="HP001 4 hàng" pitchFamily="34" charset="0"/>
            </a:endParaRP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defRPr/>
            </a:pPr>
            <a:r>
              <a:rPr lang="en-US" altLang="en-US" sz="3800" b="1">
                <a:solidFill>
                  <a:srgbClr val="7030A0"/>
                </a:solidFill>
                <a:latin typeface="HP001 4 hàng" pitchFamily="34" charset="0"/>
              </a:rPr>
              <a:t>     Thứ sáu </a:t>
            </a:r>
            <a:r>
              <a:rPr lang="en-US" altLang="en-US" sz="3800" b="1" err="1">
                <a:solidFill>
                  <a:srgbClr val="7030A0"/>
                </a:solidFill>
                <a:latin typeface="HP001 4 hàng" pitchFamily="34" charset="0"/>
              </a:rPr>
              <a:t>ngày</a:t>
            </a:r>
            <a:r>
              <a:rPr lang="en-US" altLang="en-US" sz="3800" b="1">
                <a:solidFill>
                  <a:srgbClr val="7030A0"/>
                </a:solidFill>
                <a:latin typeface="HP001 4 hàng" pitchFamily="34" charset="0"/>
              </a:rPr>
              <a:t> 26 </a:t>
            </a:r>
            <a:r>
              <a:rPr lang="en-US" sz="3800" b="1" err="1">
                <a:solidFill>
                  <a:srgbClr val="7030A0"/>
                </a:solidFill>
                <a:latin typeface="HP001 4 hàng" pitchFamily="34" charset="0"/>
                <a:ea typeface="Calibri"/>
                <a:cs typeface="Arial"/>
              </a:rPr>
              <a:t>Ǉ</a:t>
            </a:r>
            <a:r>
              <a:rPr lang="en-US" altLang="en-US" sz="3800" b="1" err="1">
                <a:solidFill>
                  <a:srgbClr val="7030A0"/>
                </a:solidFill>
                <a:latin typeface="HP001 4 hàng" pitchFamily="34" charset="0"/>
              </a:rPr>
              <a:t>háng</a:t>
            </a:r>
            <a:r>
              <a:rPr lang="en-US" altLang="en-US" sz="3800" b="1">
                <a:solidFill>
                  <a:srgbClr val="7030A0"/>
                </a:solidFill>
                <a:latin typeface="HP001 4 hàng" pitchFamily="34" charset="0"/>
              </a:rPr>
              <a:t> 11 </a:t>
            </a:r>
            <a:r>
              <a:rPr lang="en-US" altLang="en-US" sz="3800" b="1" dirty="0" err="1">
                <a:solidFill>
                  <a:srgbClr val="7030A0"/>
                </a:solidFill>
                <a:latin typeface="HP001 4 hàng" pitchFamily="34" charset="0"/>
              </a:rPr>
              <a:t>năm</a:t>
            </a:r>
            <a:r>
              <a:rPr lang="en-US" altLang="en-US" sz="3800" b="1" dirty="0">
                <a:solidFill>
                  <a:srgbClr val="7030A0"/>
                </a:solidFill>
                <a:latin typeface="HP001 4 hàng" pitchFamily="34" charset="0"/>
              </a:rPr>
              <a:t> 2021</a:t>
            </a:r>
          </a:p>
        </p:txBody>
      </p:sp>
      <p:sp>
        <p:nvSpPr>
          <p:cNvPr id="9" name="Text Box 2"/>
          <p:cNvSpPr txBox="1">
            <a:spLocks noChangeArrowheads="1"/>
          </p:cNvSpPr>
          <p:nvPr/>
        </p:nvSpPr>
        <p:spPr bwMode="auto">
          <a:xfrm>
            <a:off x="3480956" y="1049484"/>
            <a:ext cx="3756051"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T</a:t>
            </a:r>
            <a:r>
              <a:rPr lang="el-GR" altLang="en-US" sz="3800" b="1">
                <a:solidFill>
                  <a:srgbClr val="7030A0"/>
                </a:solidFill>
                <a:latin typeface="HP001 4 hàng" pitchFamily="34" charset="0"/>
              </a:rPr>
              <a:t>Θ</a:t>
            </a:r>
            <a:r>
              <a:rPr lang="en-US" altLang="en-US" sz="3800" b="1">
                <a:solidFill>
                  <a:srgbClr val="7030A0"/>
                </a:solidFill>
                <a:latin typeface="HP001 4 hàng" pitchFamily="34" charset="0"/>
              </a:rPr>
              <a:t>Ğng</a:t>
            </a:r>
            <a:r>
              <a:rPr lang="en-US" altLang="en-US" sz="3800" b="1" dirty="0">
                <a:solidFill>
                  <a:srgbClr val="7030A0"/>
                </a:solidFill>
                <a:latin typeface="HP001 4 hàng" pitchFamily="34" charset="0"/>
              </a:rPr>
              <a:t> V</a:t>
            </a:r>
            <a:r>
              <a:rPr lang="el-GR" altLang="en-US" sz="3800" b="1" dirty="0">
                <a:solidFill>
                  <a:srgbClr val="7030A0"/>
                </a:solidFill>
                <a:latin typeface="HP001 4 hàng" pitchFamily="34" charset="0"/>
              </a:rPr>
              <a:t>Η</a:t>
            </a:r>
            <a:r>
              <a:rPr lang="en-US" altLang="en-US" sz="3800" b="1" dirty="0">
                <a:solidFill>
                  <a:srgbClr val="7030A0"/>
                </a:solidFill>
                <a:latin typeface="HP001 4 hàng" pitchFamily="34" charset="0"/>
              </a:rPr>
              <a:t>İt</a:t>
            </a:r>
            <a:r>
              <a:rPr lang="el-GR" altLang="en-US" sz="3800" b="1" dirty="0">
                <a:solidFill>
                  <a:srgbClr val="7030A0"/>
                </a:solidFill>
                <a:latin typeface="HP001 4 hàng" pitchFamily="34" charset="0"/>
              </a:rPr>
              <a:t> </a:t>
            </a:r>
            <a:endParaRPr lang="en-US" altLang="en-US" sz="3800" b="1" dirty="0">
              <a:solidFill>
                <a:srgbClr val="7030A0"/>
              </a:solidFill>
              <a:latin typeface="HP001 4 hàng" pitchFamily="34" charset="0"/>
            </a:endParaRPr>
          </a:p>
        </p:txBody>
      </p:sp>
      <p:sp>
        <p:nvSpPr>
          <p:cNvPr id="17" name="Text Box 2"/>
          <p:cNvSpPr txBox="1">
            <a:spLocks noChangeArrowheads="1"/>
          </p:cNvSpPr>
          <p:nvPr/>
        </p:nvSpPr>
        <p:spPr bwMode="auto">
          <a:xfrm>
            <a:off x="1419726" y="1785555"/>
            <a:ext cx="10321468"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a:solidFill>
                  <a:srgbClr val="7030A0"/>
                </a:solidFill>
                <a:latin typeface="HP001 4 hàng" pitchFamily="34" charset="0"/>
              </a:rPr>
              <a:t>        Viết đoạn văn giới thiệu một đồ chơi.</a:t>
            </a:r>
            <a:endParaRPr lang="en-US" altLang="en-US" sz="3800" b="1" dirty="0">
              <a:solidFill>
                <a:srgbClr val="7030A0"/>
              </a:solidFill>
              <a:latin typeface="HP001 4 hàng" pitchFamily="34" charset="0"/>
            </a:endParaRPr>
          </a:p>
        </p:txBody>
      </p:sp>
    </p:spTree>
    <p:custDataLst>
      <p:tags r:id="rId1"/>
    </p:custDataLst>
    <p:extLst>
      <p:ext uri="{BB962C8B-B14F-4D97-AF65-F5344CB8AC3E}">
        <p14:creationId xmlns:p14="http://schemas.microsoft.com/office/powerpoint/2010/main" val="275284841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421508-F5F4-4C41-8315-3A7D81EC03C0}"/>
              </a:ext>
            </a:extLst>
          </p:cNvPr>
          <p:cNvSpPr>
            <a:spLocks noGrp="1"/>
          </p:cNvSpPr>
          <p:nvPr>
            <p:ph type="title"/>
          </p:nvPr>
        </p:nvSpPr>
        <p:spPr>
          <a:xfrm>
            <a:off x="603421" y="365125"/>
            <a:ext cx="11036643" cy="1325563"/>
          </a:xfrm>
        </p:spPr>
        <p:txBody>
          <a:bodyPr>
            <a:noAutofit/>
          </a:bodyPr>
          <a:lstStyle/>
          <a:p>
            <a:r>
              <a:rPr lang="vi-VN" sz="2200" b="0" i="0">
                <a:effectLst/>
              </a:rPr>
              <a:t>	</a:t>
            </a:r>
            <a:r>
              <a:rPr lang="vi-VN" sz="2200" b="0" i="0">
                <a:solidFill>
                  <a:srgbClr val="00B050"/>
                </a:solidFill>
                <a:effectLst/>
              </a:rPr>
              <a:t>Vào sinh nhật năm 6 tuổi, bố tặng em một con gấu bông rất dễ thương. Chú gấu bông của em có bộ lông màu nâu nhạt. Điều đặc biệt của chú gấu là khi ấn vào nút ở sau lưng, bài hát Chúc mừng sinh nhật sẽ vang lên. Em rất thích chú gấu bông mà bố tặng cho em. Em sẽ giữ gìn chú thật cẩn thận.</a:t>
            </a:r>
            <a:endParaRPr lang="vi-VN" sz="2200">
              <a:solidFill>
                <a:srgbClr val="00B050"/>
              </a:solidFill>
            </a:endParaRPr>
          </a:p>
        </p:txBody>
      </p:sp>
      <p:sp>
        <p:nvSpPr>
          <p:cNvPr id="5" name="Hộp Văn bản 4">
            <a:extLst>
              <a:ext uri="{FF2B5EF4-FFF2-40B4-BE49-F238E27FC236}">
                <a16:creationId xmlns:a16="http://schemas.microsoft.com/office/drawing/2014/main" id="{75725A8F-4FE1-4094-9B9D-17BC16AFA9CA}"/>
              </a:ext>
            </a:extLst>
          </p:cNvPr>
          <p:cNvSpPr txBox="1"/>
          <p:nvPr/>
        </p:nvSpPr>
        <p:spPr>
          <a:xfrm>
            <a:off x="418069" y="1663872"/>
            <a:ext cx="11036643" cy="1446550"/>
          </a:xfrm>
          <a:prstGeom prst="rect">
            <a:avLst/>
          </a:prstGeom>
          <a:noFill/>
        </p:spPr>
        <p:txBody>
          <a:bodyPr wrap="square">
            <a:spAutoFit/>
          </a:bodyPr>
          <a:lstStyle/>
          <a:p>
            <a:r>
              <a:rPr lang="vi-VN" sz="2200" b="0" i="0">
                <a:solidFill>
                  <a:srgbClr val="0070C0"/>
                </a:solidFill>
                <a:effectLst/>
                <a:latin typeface="+mj-lt"/>
              </a:rPr>
              <a:t>	Nhân dịp sinh nhật, cậu Minh đã tặng cho em chú ngựa gỗ tuyệt đẹp. Chú ngựa nổi bật với chiếc bờm dài đang bay lên cùng bốn vó. Cái đuôi giống như bông lau cong vút. Mõm ngựa hé nhỏ như đang hí vang. Em luôn nâng niu và đặt chú Ngựa ngay ngắn trên góc học tập. Bạn nào tới chơi cũng ngắm nghía hồi lâu và hết lời khen ngợi.</a:t>
            </a:r>
            <a:endParaRPr lang="vi-VN" sz="2200">
              <a:solidFill>
                <a:srgbClr val="0070C0"/>
              </a:solidFill>
              <a:latin typeface="+mj-lt"/>
            </a:endParaRPr>
          </a:p>
        </p:txBody>
      </p:sp>
      <p:sp>
        <p:nvSpPr>
          <p:cNvPr id="7" name="Hộp Văn bản 6">
            <a:extLst>
              <a:ext uri="{FF2B5EF4-FFF2-40B4-BE49-F238E27FC236}">
                <a16:creationId xmlns:a16="http://schemas.microsoft.com/office/drawing/2014/main" id="{D44D474D-72AE-463D-975A-F42E597A075C}"/>
              </a:ext>
            </a:extLst>
          </p:cNvPr>
          <p:cNvSpPr txBox="1"/>
          <p:nvPr/>
        </p:nvSpPr>
        <p:spPr>
          <a:xfrm>
            <a:off x="536489" y="3203274"/>
            <a:ext cx="11246709" cy="1446550"/>
          </a:xfrm>
          <a:prstGeom prst="rect">
            <a:avLst/>
          </a:prstGeom>
          <a:noFill/>
        </p:spPr>
        <p:txBody>
          <a:bodyPr wrap="square">
            <a:spAutoFit/>
          </a:bodyPr>
          <a:lstStyle/>
          <a:p>
            <a:r>
              <a:rPr lang="vi-VN" sz="2200" b="0" i="0">
                <a:solidFill>
                  <a:srgbClr val="7030A0"/>
                </a:solidFill>
                <a:effectLst/>
                <a:latin typeface="+mj-lt"/>
              </a:rPr>
              <a:t> 	Món đồ chơi mà em thích nhất chính là chiếc ô tô đồ chơi. Đây là món quà mà ông nội đã tặng em. Nó giống như một chiếc ô tô được thu nhỏ. Ô tô có màu đỏ, chạy bằng pin. Em có thể điều khiển cho ô tô di chuyển nhờ một bộ điều khiển từ xa. Mỗi khi rảnh, em lại đem chiếc ô tô ra chơi. Em tự hứa sẽ giữ gìn món quà này thật cẩn thận.</a:t>
            </a:r>
            <a:endParaRPr lang="vi-VN" sz="2200">
              <a:solidFill>
                <a:srgbClr val="7030A0"/>
              </a:solidFill>
              <a:latin typeface="+mj-lt"/>
            </a:endParaRPr>
          </a:p>
        </p:txBody>
      </p:sp>
      <p:sp>
        <p:nvSpPr>
          <p:cNvPr id="9" name="Hộp Văn bản 8">
            <a:extLst>
              <a:ext uri="{FF2B5EF4-FFF2-40B4-BE49-F238E27FC236}">
                <a16:creationId xmlns:a16="http://schemas.microsoft.com/office/drawing/2014/main" id="{A341FD45-9C76-4500-979E-946EDC656B2E}"/>
              </a:ext>
            </a:extLst>
          </p:cNvPr>
          <p:cNvSpPr txBox="1"/>
          <p:nvPr/>
        </p:nvSpPr>
        <p:spPr>
          <a:xfrm>
            <a:off x="765088" y="4859431"/>
            <a:ext cx="10342604" cy="1107996"/>
          </a:xfrm>
          <a:prstGeom prst="rect">
            <a:avLst/>
          </a:prstGeom>
          <a:noFill/>
        </p:spPr>
        <p:txBody>
          <a:bodyPr wrap="square">
            <a:spAutoFit/>
          </a:bodyPr>
          <a:lstStyle/>
          <a:p>
            <a:r>
              <a:rPr lang="vi-VN" sz="2200" b="0" i="0">
                <a:effectLst/>
                <a:latin typeface="+mj-lt"/>
              </a:rPr>
              <a:t>	</a:t>
            </a:r>
            <a:r>
              <a:rPr lang="vi-VN" sz="2200" b="0" i="0">
                <a:solidFill>
                  <a:srgbClr val="FF0000"/>
                </a:solidFill>
                <a:effectLst/>
                <a:latin typeface="+mj-lt"/>
              </a:rPr>
              <a:t>Em thích nhất là cô búp bê vải của mình. Cô búp bê vải này có tên là Na. Na mặc một chiếc váy dạ hội màu đỏ. Khuôn mặt xinh xắn, mái tóc dài. Mỗi khi rảnh rỗi, em lại chơi với Na. Na giống như một người bạn của em vậy.</a:t>
            </a:r>
            <a:endParaRPr lang="vi-VN" sz="2200">
              <a:solidFill>
                <a:srgbClr val="FF0000"/>
              </a:solidFill>
              <a:latin typeface="+mj-lt"/>
            </a:endParaRPr>
          </a:p>
        </p:txBody>
      </p:sp>
    </p:spTree>
    <p:extLst>
      <p:ext uri="{BB962C8B-B14F-4D97-AF65-F5344CB8AC3E}">
        <p14:creationId xmlns:p14="http://schemas.microsoft.com/office/powerpoint/2010/main" val="169608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Tuần 12</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err="1">
                  <a:solidFill>
                    <a:srgbClr val="002060"/>
                  </a:solidFill>
                  <a:latin typeface="Arial-Rounded" pitchFamily="34" charset="0"/>
                  <a:ea typeface="Arial-Rounded" pitchFamily="34" charset="0"/>
                  <a:cs typeface="Arial-Rounded" pitchFamily="34" charset="0"/>
                </a:rPr>
                <a:t>Giới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thiệu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được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các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đồ</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chơi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trẻ</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em</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yêu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thích</a:t>
              </a:r>
              <a:r>
                <a:rPr lang="en-US" sz="2800" b="1" dirty="0">
                  <a:solidFill>
                    <a:srgbClr val="002060"/>
                  </a:solidFill>
                  <a:latin typeface="Arial-Rounded" pitchFamily="34" charset="0"/>
                  <a:ea typeface="Arial-Rounded" pitchFamily="34" charset="0"/>
                  <a:cs typeface="Arial-Rounded" pitchFamily="34" charset="0"/>
                </a:rPr>
                <a:t>.</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err="1">
                  <a:solidFill>
                    <a:srgbClr val="002060"/>
                  </a:solidFill>
                  <a:latin typeface="Arial-Rounded" pitchFamily="34" charset="0"/>
                  <a:ea typeface="Arial-Rounded" pitchFamily="34" charset="0"/>
                  <a:cs typeface="Arial-Rounded" pitchFamily="34" charset="0"/>
                </a:rPr>
                <a:t>Viết</a:t>
              </a:r>
              <a:r>
                <a:rPr lang="en-US" sz="2800" b="1" dirty="0">
                  <a:solidFill>
                    <a:srgbClr val="002060"/>
                  </a:solidFill>
                  <a:latin typeface="Arial-Rounded" pitchFamily="34" charset="0"/>
                  <a:ea typeface="Arial-Rounded" pitchFamily="34" charset="0"/>
                  <a:cs typeface="Arial-Rounded" pitchFamily="34" charset="0"/>
                </a:rPr>
                <a:t> 3-4 </a:t>
              </a:r>
              <a:r>
                <a:rPr lang="en-US" sz="2800" b="1" dirty="0" err="1">
                  <a:solidFill>
                    <a:srgbClr val="002060"/>
                  </a:solidFill>
                  <a:latin typeface="Arial-Rounded" pitchFamily="34" charset="0"/>
                  <a:ea typeface="Arial-Rounded" pitchFamily="34" charset="0"/>
                  <a:cs typeface="Arial-Rounded" pitchFamily="34" charset="0"/>
                </a:rPr>
                <a:t>câu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giới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thiệu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một</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đồ</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chơi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yêu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thích</a:t>
              </a:r>
              <a:r>
                <a:rPr lang="en-US" sz="2800" b="1" dirty="0">
                  <a:solidFill>
                    <a:srgbClr val="00206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Giới thiệu các đồ chơi mà trẻ em yêu thích.</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9714" b="62500" l="63971" r="71250"/>
                    </a14:imgEffect>
                  </a14:imgLayer>
                </a14:imgProps>
              </a:ext>
              <a:ext uri="{28A0092B-C50C-407E-A947-70E740481C1C}">
                <a14:useLocalDpi xmlns:a14="http://schemas.microsoft.com/office/drawing/2010/main" val="0"/>
              </a:ext>
            </a:extLst>
          </a:blip>
          <a:srcRect l="64044" t="41447" r="28650" b="37939"/>
          <a:stretch/>
        </p:blipFill>
        <p:spPr bwMode="auto">
          <a:xfrm>
            <a:off x="5618750" y="3294436"/>
            <a:ext cx="1561430" cy="248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9974" b="61328" l="33088" r="43750"/>
                    </a14:imgEffect>
                  </a14:imgLayer>
                </a14:imgProps>
              </a:ext>
              <a:ext uri="{28A0092B-C50C-407E-A947-70E740481C1C}">
                <a14:useLocalDpi xmlns:a14="http://schemas.microsoft.com/office/drawing/2010/main" val="0"/>
              </a:ext>
            </a:extLst>
          </a:blip>
          <a:srcRect l="32836" t="37500" r="56142" b="35746"/>
          <a:stretch/>
        </p:blipFill>
        <p:spPr bwMode="auto">
          <a:xfrm>
            <a:off x="5448970" y="838797"/>
            <a:ext cx="1731210" cy="237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9974" b="64583" l="20221" r="33015">
                        <a14:foregroundMark x1="25956" y1="46875" x2="27941" y2="46615"/>
                      </a14:backgroundRemoval>
                    </a14:imgEffect>
                  </a14:imgLayer>
                </a14:imgProps>
              </a:ext>
              <a:ext uri="{28A0092B-C50C-407E-A947-70E740481C1C}">
                <a14:useLocalDpi xmlns:a14="http://schemas.microsoft.com/office/drawing/2010/main" val="0"/>
              </a:ext>
            </a:extLst>
          </a:blip>
          <a:srcRect l="20433" t="37500" r="67300" b="35746"/>
          <a:stretch/>
        </p:blipFill>
        <p:spPr bwMode="auto">
          <a:xfrm>
            <a:off x="2300289" y="741106"/>
            <a:ext cx="1982954" cy="244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37760" b="58073" l="43162" r="59412"/>
                    </a14:imgEffect>
                  </a14:imgLayer>
                </a14:imgProps>
              </a:ext>
              <a:ext uri="{28A0092B-C50C-407E-A947-70E740481C1C}">
                <a14:useLocalDpi xmlns:a14="http://schemas.microsoft.com/office/drawing/2010/main" val="0"/>
              </a:ext>
            </a:extLst>
          </a:blip>
          <a:srcRect l="42790" t="37500" r="40368" b="42544"/>
          <a:stretch/>
        </p:blipFill>
        <p:spPr bwMode="auto">
          <a:xfrm>
            <a:off x="8206874" y="1412066"/>
            <a:ext cx="2396958" cy="160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36979" b="63542" l="72059" r="80956"/>
                    </a14:imgEffect>
                  </a14:imgLayer>
                </a14:imgProps>
              </a:ext>
              <a:ext uri="{28A0092B-C50C-407E-A947-70E740481C1C}">
                <a14:useLocalDpi xmlns:a14="http://schemas.microsoft.com/office/drawing/2010/main" val="0"/>
              </a:ext>
            </a:extLst>
          </a:blip>
          <a:srcRect l="72322" t="37500" r="18885" b="35746"/>
          <a:stretch/>
        </p:blipFill>
        <p:spPr bwMode="auto">
          <a:xfrm>
            <a:off x="8807116" y="3183465"/>
            <a:ext cx="1459831" cy="25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8">
            <a:extLst>
              <a:ext uri="{BEBA8EAE-BF5A-486C-A8C5-ECC9F3942E4B}">
                <a14:imgProps xmlns:a14="http://schemas.microsoft.com/office/drawing/2010/main">
                  <a14:imgLayer r:embed="rId3">
                    <a14:imgEffect>
                      <a14:backgroundRemoval t="38672" b="51042" l="56912" r="64706"/>
                    </a14:imgEffect>
                  </a14:imgLayer>
                </a14:imgProps>
              </a:ext>
              <a:ext uri="{28A0092B-C50C-407E-A947-70E740481C1C}">
                <a14:useLocalDpi xmlns:a14="http://schemas.microsoft.com/office/drawing/2010/main" val="0"/>
              </a:ext>
            </a:extLst>
          </a:blip>
          <a:srcRect l="56670" t="37500" r="35662" b="47368"/>
          <a:stretch/>
        </p:blipFill>
        <p:spPr bwMode="auto">
          <a:xfrm>
            <a:off x="2048044" y="3294436"/>
            <a:ext cx="2042694" cy="227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21001" y="2164622"/>
            <a:ext cx="3606074" cy="1578244"/>
            <a:chOff x="1019898" y="1867152"/>
            <a:chExt cx="3659489" cy="1947937"/>
          </a:xfrm>
        </p:grpSpPr>
        <p:pic>
          <p:nvPicPr>
            <p:cNvPr id="18" name="PA_图片 6">
              <a:extLst>
                <a:ext uri="{FF2B5EF4-FFF2-40B4-BE49-F238E27FC236}">
                  <a16:creationId xmlns:a16="http://schemas.microsoft.com/office/drawing/2014/main" id="{BA648142-D2CE-45F0-BAF5-71CB000BD56B}"/>
                </a:ext>
              </a:extLst>
            </p:cNvPr>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19" name="TextBox 18"/>
            <p:cNvSpPr txBox="1"/>
            <p:nvPr/>
          </p:nvSpPr>
          <p:spPr>
            <a:xfrm>
              <a:off x="1531064"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Màu sắc</a:t>
              </a:r>
            </a:p>
          </p:txBody>
        </p:sp>
      </p:grpSp>
      <p:grpSp>
        <p:nvGrpSpPr>
          <p:cNvPr id="20" name="Group 19"/>
          <p:cNvGrpSpPr/>
          <p:nvPr/>
        </p:nvGrpSpPr>
        <p:grpSpPr>
          <a:xfrm>
            <a:off x="-93505" y="2164622"/>
            <a:ext cx="3606074" cy="1578244"/>
            <a:chOff x="1019898" y="1867152"/>
            <a:chExt cx="3659489" cy="1947937"/>
          </a:xfrm>
        </p:grpSpPr>
        <p:pic>
          <p:nvPicPr>
            <p:cNvPr id="21"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22" name="TextBox 21"/>
            <p:cNvSpPr txBox="1"/>
            <p:nvPr/>
          </p:nvSpPr>
          <p:spPr>
            <a:xfrm>
              <a:off x="1531064"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Hình dạng</a:t>
              </a:r>
            </a:p>
          </p:txBody>
        </p:sp>
      </p:grpSp>
      <p:grpSp>
        <p:nvGrpSpPr>
          <p:cNvPr id="23" name="Group 22"/>
          <p:cNvGrpSpPr/>
          <p:nvPr/>
        </p:nvGrpSpPr>
        <p:grpSpPr>
          <a:xfrm>
            <a:off x="6076104" y="2121421"/>
            <a:ext cx="3606074" cy="1578244"/>
            <a:chOff x="1019898" y="1782531"/>
            <a:chExt cx="3659489" cy="1947937"/>
          </a:xfrm>
        </p:grpSpPr>
        <p:pic>
          <p:nvPicPr>
            <p:cNvPr id="24" name="PA_图片 6">
              <a:extLst>
                <a:ext uri="{FF2B5EF4-FFF2-40B4-BE49-F238E27FC236}">
                  <a16:creationId xmlns:a16="http://schemas.microsoft.com/office/drawing/2014/main" id="{BA648142-D2CE-45F0-BAF5-71CB000BD56B}"/>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019898" y="1782531"/>
              <a:ext cx="3142938" cy="1947937"/>
            </a:xfrm>
            <a:prstGeom prst="rect">
              <a:avLst/>
            </a:prstGeom>
          </p:spPr>
        </p:pic>
        <p:sp>
          <p:nvSpPr>
            <p:cNvPr id="25" name="TextBox 24"/>
            <p:cNvSpPr txBox="1"/>
            <p:nvPr/>
          </p:nvSpPr>
          <p:spPr>
            <a:xfrm>
              <a:off x="1531064"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Chất liệu</a:t>
              </a:r>
            </a:p>
          </p:txBody>
        </p:sp>
      </p:grpSp>
      <p:grpSp>
        <p:nvGrpSpPr>
          <p:cNvPr id="26" name="Group 25"/>
          <p:cNvGrpSpPr/>
          <p:nvPr/>
        </p:nvGrpSpPr>
        <p:grpSpPr>
          <a:xfrm>
            <a:off x="9160505" y="2057253"/>
            <a:ext cx="3606074" cy="1578244"/>
            <a:chOff x="1019898" y="1867152"/>
            <a:chExt cx="3659489" cy="1947937"/>
          </a:xfrm>
        </p:grpSpPr>
        <p:pic>
          <p:nvPicPr>
            <p:cNvPr id="27" name="PA_图片 6">
              <a:extLst>
                <a:ext uri="{FF2B5EF4-FFF2-40B4-BE49-F238E27FC236}">
                  <a16:creationId xmlns:a16="http://schemas.microsoft.com/office/drawing/2014/main" id="{BA648142-D2CE-45F0-BAF5-71CB000BD56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28" name="TextBox 27"/>
            <p:cNvSpPr txBox="1"/>
            <p:nvPr/>
          </p:nvSpPr>
          <p:spPr>
            <a:xfrm>
              <a:off x="1531064"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Kích thước</a:t>
              </a:r>
            </a:p>
          </p:txBody>
        </p:sp>
      </p:grpSp>
      <p:grpSp>
        <p:nvGrpSpPr>
          <p:cNvPr id="4" name="Group 3"/>
          <p:cNvGrpSpPr/>
          <p:nvPr/>
        </p:nvGrpSpPr>
        <p:grpSpPr>
          <a:xfrm>
            <a:off x="2943182" y="1339750"/>
            <a:ext cx="6738995" cy="781671"/>
            <a:chOff x="2943183" y="1058779"/>
            <a:chExt cx="5209992" cy="781671"/>
          </a:xfrm>
        </p:grpSpPr>
        <p:sp>
          <p:nvSpPr>
            <p:cNvPr id="2" name="Rounded Rectangle 1"/>
            <p:cNvSpPr/>
            <p:nvPr/>
          </p:nvSpPr>
          <p:spPr>
            <a:xfrm>
              <a:off x="2943183" y="1058779"/>
              <a:ext cx="504578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4B26D2C-1BC9-4238-BC4C-795267AEDD6F}"/>
                </a:ext>
              </a:extLst>
            </p:cNvPr>
            <p:cNvSpPr txBox="1"/>
            <p:nvPr/>
          </p:nvSpPr>
          <p:spPr>
            <a:xfrm>
              <a:off x="3083186" y="1191507"/>
              <a:ext cx="5069989" cy="584775"/>
            </a:xfrm>
            <a:prstGeom prst="rect">
              <a:avLst/>
            </a:prstGeom>
            <a:noFill/>
          </p:spPr>
          <p:txBody>
            <a:bodyPr wrap="square" rtlCol="0">
              <a:spAutoFit/>
            </a:bodyPr>
            <a:lstStyle/>
            <a:p>
              <a:r>
                <a:rPr lang="en-US" sz="3200" b="1" dirty="0">
                  <a:solidFill>
                    <a:srgbClr val="002060"/>
                  </a:solidFill>
                  <a:latin typeface="Arial-Rounded" pitchFamily="34" charset="0"/>
                  <a:ea typeface="Arial-Rounded" pitchFamily="34" charset="0"/>
                  <a:cs typeface="Arial-Rounded" pitchFamily="34" charset="0"/>
                </a:rPr>
                <a:t>1. Đồ chơi có đặc điểm gì?</a:t>
              </a:r>
            </a:p>
          </p:txBody>
        </p:sp>
      </p:grpSp>
      <p:grpSp>
        <p:nvGrpSpPr>
          <p:cNvPr id="3" name="Group 2"/>
          <p:cNvGrpSpPr/>
          <p:nvPr/>
        </p:nvGrpSpPr>
        <p:grpSpPr>
          <a:xfrm>
            <a:off x="2414662" y="3802505"/>
            <a:ext cx="8360429" cy="781671"/>
            <a:chOff x="3107391" y="3768226"/>
            <a:chExt cx="6758504" cy="781671"/>
          </a:xfrm>
        </p:grpSpPr>
        <p:sp>
          <p:nvSpPr>
            <p:cNvPr id="30" name="Rounded Rectangle 29"/>
            <p:cNvSpPr/>
            <p:nvPr/>
          </p:nvSpPr>
          <p:spPr>
            <a:xfrm>
              <a:off x="3107391" y="3768226"/>
              <a:ext cx="6574788"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4B26D2C-1BC9-4238-BC4C-795267AEDD6F}"/>
                </a:ext>
              </a:extLst>
            </p:cNvPr>
            <p:cNvSpPr txBox="1"/>
            <p:nvPr/>
          </p:nvSpPr>
          <p:spPr>
            <a:xfrm>
              <a:off x="3247393" y="3900954"/>
              <a:ext cx="6618502" cy="584775"/>
            </a:xfrm>
            <a:prstGeom prst="rect">
              <a:avLst/>
            </a:prstGeom>
            <a:noFill/>
          </p:spPr>
          <p:txBody>
            <a:bodyPr wrap="square" rtlCol="0">
              <a:spAutoFit/>
            </a:bodyPr>
            <a:lstStyle/>
            <a:p>
              <a:r>
                <a:rPr lang="en-US" sz="3200" b="1" dirty="0">
                  <a:solidFill>
                    <a:srgbClr val="002060"/>
                  </a:solidFill>
                  <a:latin typeface="Arial-Rounded" pitchFamily="34" charset="0"/>
                  <a:ea typeface="Arial-Rounded" pitchFamily="34" charset="0"/>
                  <a:cs typeface="Arial-Rounded" pitchFamily="34" charset="0"/>
                </a:rPr>
                <a:t>2. Đồ chơi đó được chơi như thế nào?</a:t>
              </a:r>
            </a:p>
          </p:txBody>
        </p:sp>
      </p:grpSp>
      <p:grpSp>
        <p:nvGrpSpPr>
          <p:cNvPr id="5" name="Group 4"/>
          <p:cNvGrpSpPr/>
          <p:nvPr/>
        </p:nvGrpSpPr>
        <p:grpSpPr>
          <a:xfrm>
            <a:off x="3083186" y="5067509"/>
            <a:ext cx="7464643" cy="781671"/>
            <a:chOff x="2414663" y="5033230"/>
            <a:chExt cx="7464643" cy="781671"/>
          </a:xfrm>
        </p:grpSpPr>
        <p:sp>
          <p:nvSpPr>
            <p:cNvPr id="33" name="Rounded Rectangle 32"/>
            <p:cNvSpPr/>
            <p:nvPr/>
          </p:nvSpPr>
          <p:spPr>
            <a:xfrm>
              <a:off x="2414663" y="5033230"/>
              <a:ext cx="557430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B26D2C-1BC9-4238-BC4C-795267AEDD6F}"/>
                </a:ext>
              </a:extLst>
            </p:cNvPr>
            <p:cNvSpPr txBox="1"/>
            <p:nvPr/>
          </p:nvSpPr>
          <p:spPr>
            <a:xfrm>
              <a:off x="2485795" y="5165958"/>
              <a:ext cx="7393511" cy="584775"/>
            </a:xfrm>
            <a:prstGeom prst="rect">
              <a:avLst/>
            </a:prstGeom>
            <a:noFill/>
          </p:spPr>
          <p:txBody>
            <a:bodyPr wrap="square" rtlCol="0">
              <a:spAutoFit/>
            </a:bodyPr>
            <a:lstStyle/>
            <a:p>
              <a:r>
                <a:rPr lang="en-US" sz="3200" b="1" dirty="0">
                  <a:solidFill>
                    <a:srgbClr val="002060"/>
                  </a:solidFill>
                  <a:latin typeface="Arial-Rounded" pitchFamily="34" charset="0"/>
                  <a:ea typeface="Arial-Rounded" pitchFamily="34" charset="0"/>
                  <a:cs typeface="Arial-Rounded" pitchFamily="34" charset="0"/>
                </a:rPr>
                <a:t>3. Vì sao em thích đồ chơi đó?</a:t>
              </a:r>
            </a:p>
          </p:txBody>
        </p:sp>
      </p:grpSp>
      <p:grpSp>
        <p:nvGrpSpPr>
          <p:cNvPr id="35" name="Group 34"/>
          <p:cNvGrpSpPr/>
          <p:nvPr/>
        </p:nvGrpSpPr>
        <p:grpSpPr>
          <a:xfrm>
            <a:off x="3652710" y="192506"/>
            <a:ext cx="4500465" cy="866274"/>
            <a:chOff x="3652710" y="192506"/>
            <a:chExt cx="4500465" cy="866274"/>
          </a:xfrm>
        </p:grpSpPr>
        <p:sp>
          <p:nvSpPr>
            <p:cNvPr id="6" name="Cloud Callout 5"/>
            <p:cNvSpPr/>
            <p:nvPr/>
          </p:nvSpPr>
          <p:spPr>
            <a:xfrm>
              <a:off x="3866147" y="192506"/>
              <a:ext cx="4287028" cy="866274"/>
            </a:xfrm>
            <a:prstGeom prst="cloudCallout">
              <a:avLst/>
            </a:prstGeom>
            <a:noFill/>
            <a:ln w="38100">
              <a:solidFill>
                <a:srgbClr val="00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652710" y="192506"/>
              <a:ext cx="4387827" cy="769441"/>
            </a:xfrm>
            <a:prstGeom prst="rect">
              <a:avLst/>
            </a:prstGeom>
            <a:noFill/>
            <a:ln>
              <a:noFill/>
            </a:ln>
          </p:spPr>
          <p:txBody>
            <a:bodyPr wrap="square" rtlCol="0">
              <a:spAutoFit/>
            </a:bodyPr>
            <a:lstStyle/>
            <a:p>
              <a:pPr algn="ctr"/>
              <a:r>
                <a:rPr lang="en-US" sz="4400" b="1" dirty="0">
                  <a:solidFill>
                    <a:srgbClr val="008200"/>
                  </a:solidFill>
                  <a:latin typeface="Arial-Rounded"/>
                  <a:ea typeface="Arial-Rounded" panose="020B0500000000000000" pitchFamily="34" charset="0"/>
                  <a:cs typeface="Arial" panose="020B0604020202020204" pitchFamily="34" charset="0"/>
                </a:rPr>
                <a:t>Gợi ý</a:t>
              </a:r>
            </a:p>
          </p:txBody>
        </p:sp>
      </p:grpSp>
    </p:spTree>
    <p:extLst>
      <p:ext uri="{BB962C8B-B14F-4D97-AF65-F5344CB8AC3E}">
        <p14:creationId xmlns:p14="http://schemas.microsoft.com/office/powerpoint/2010/main" val="328474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5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0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nodeType="withEffect">
                                  <p:stCondLst>
                                    <p:cond delay="150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098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tả một đồ dùng học tập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9" t="26754" r="15171" b="21272"/>
          <a:stretch/>
        </p:blipFill>
        <p:spPr bwMode="auto">
          <a:xfrm>
            <a:off x="1731714" y="1459832"/>
            <a:ext cx="8775031" cy="380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B26D2C-1BC9-4238-BC4C-795267AEDD6F}"/>
              </a:ext>
            </a:extLst>
          </p:cNvPr>
          <p:cNvSpPr txBox="1"/>
          <p:nvPr/>
        </p:nvSpPr>
        <p:spPr>
          <a:xfrm>
            <a:off x="160420" y="974253"/>
            <a:ext cx="8069181" cy="4616648"/>
          </a:xfrm>
          <a:prstGeom prst="rect">
            <a:avLst/>
          </a:prstGeom>
          <a:noFill/>
        </p:spPr>
        <p:txBody>
          <a:bodyPr wrap="square" rtlCol="0">
            <a:spAutoFit/>
          </a:bodyPr>
          <a:lstStyle/>
          <a:p>
            <a:pPr algn="just">
              <a:lnSpc>
                <a:spcPct val="150000"/>
              </a:lnSpc>
            </a:pPr>
            <a:r>
              <a:rPr lang="en-US" sz="2800" b="1" dirty="0">
                <a:solidFill>
                  <a:srgbClr val="002060"/>
                </a:solidFill>
                <a:latin typeface="Arial" panose="020B0604020202020204" pitchFamily="34" charset="0"/>
                <a:cs typeface="Arial" panose="020B0604020202020204" pitchFamily="34" charset="0"/>
              </a:rPr>
              <a:t>       Vào dịp nghỉ hè, bố đã tự tay làm một chiếc diều cho em. Chiếc diều được làm từ những thanh tre uốn cong, dán giấy mỏng rực rỡ màu sắc. Diều hình cánh bướm. Phần đuôi diều có hai sợi dây dài. Khi bay lên, cánh diều chao liệng, đuôi diều phấp phới tung bay. Em yêu chiếc diều nhỏ xinh này lắm.</a:t>
            </a:r>
          </a:p>
        </p:txBody>
      </p:sp>
      <p:sp>
        <p:nvSpPr>
          <p:cNvPr id="3" name="矩形: 一个圆顶角，剪去另一个顶角 8">
            <a:extLst>
              <a:ext uri="{FF2B5EF4-FFF2-40B4-BE49-F238E27FC236}">
                <a16:creationId xmlns:a16="http://schemas.microsoft.com/office/drawing/2014/main" id="{F46735CD-E9B0-4C59-942F-AF2537A219B6}"/>
              </a:ext>
            </a:extLst>
          </p:cNvPr>
          <p:cNvSpPr/>
          <p:nvPr/>
        </p:nvSpPr>
        <p:spPr>
          <a:xfrm>
            <a:off x="160420" y="921924"/>
            <a:ext cx="8506345" cy="4721305"/>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514" t="28752" r="25708" b="8670"/>
          <a:stretch/>
        </p:blipFill>
        <p:spPr>
          <a:xfrm rot="19788530">
            <a:off x="9160597" y="2639125"/>
            <a:ext cx="3175223" cy="2310064"/>
          </a:xfrm>
          <a:prstGeom prst="rect">
            <a:avLst/>
          </a:prstGeom>
        </p:spPr>
      </p:pic>
    </p:spTree>
    <p:extLst>
      <p:ext uri="{BB962C8B-B14F-4D97-AF65-F5344CB8AC3E}">
        <p14:creationId xmlns:p14="http://schemas.microsoft.com/office/powerpoint/2010/main" val="30928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Rectangle 2"/>
          <p:cNvSpPr/>
          <p:nvPr/>
        </p:nvSpPr>
        <p:spPr>
          <a:xfrm>
            <a:off x="1203766" y="1736203"/>
            <a:ext cx="10556111" cy="35302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Em </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408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47B60F8D-7ED6-4B0A-93E4-4741377BC803}"/>
  <p:tag name="GENSWF_ADVANCE_TIME" val="5"/>
  <p:tag name="TIMING" val="|0.001|0.5|0.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TotalTime>
  <Words>642</Words>
  <Application>Microsoft Office PowerPoint</Application>
  <PresentationFormat>Màn hình rộng</PresentationFormat>
  <Paragraphs>42</Paragraphs>
  <Slides>11</Slides>
  <Notes>3</Notes>
  <HiddenSlides>0</HiddenSlides>
  <MMClips>1</MMClips>
  <ScaleCrop>false</ScaleCrop>
  <HeadingPairs>
    <vt:vector size="6" baseType="variant">
      <vt:variant>
        <vt:lpstr>Phông được Dùng</vt:lpstr>
      </vt:variant>
      <vt:variant>
        <vt:i4>8</vt:i4>
      </vt:variant>
      <vt:variant>
        <vt:lpstr>Chủ đề</vt:lpstr>
      </vt:variant>
      <vt:variant>
        <vt:i4>4</vt:i4>
      </vt:variant>
      <vt:variant>
        <vt:lpstr>Tiêu đề Bản chiếu</vt:lpstr>
      </vt:variant>
      <vt:variant>
        <vt:i4>11</vt:i4>
      </vt:variant>
    </vt:vector>
  </HeadingPairs>
  <TitlesOfParts>
    <vt:vector size="23" baseType="lpstr">
      <vt:lpstr>Arial</vt:lpstr>
      <vt:lpstr>Arial-Rounded</vt:lpstr>
      <vt:lpstr>Calibri</vt:lpstr>
      <vt:lpstr>Calibri Light</vt:lpstr>
      <vt:lpstr>HP001 4 hàng</vt:lpstr>
      <vt:lpstr>iCiel Cadena</vt:lpstr>
      <vt:lpstr>iCiel Crocante</vt:lpstr>
      <vt:lpstr>Times New Roman</vt:lpstr>
      <vt:lpstr>Office Theme</vt:lpstr>
      <vt:lpstr>1_Office Theme</vt:lpstr>
      <vt:lpstr>2_Office Theme</vt:lpstr>
      <vt:lpstr>7_Office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Vào sinh nhật năm 6 tuổi, bố tặng em một con gấu bông rất dễ thương. Chú gấu bông của em có bộ lông màu nâu nhạt. Điều đặc biệt của chú gấu là khi ấn vào nút ở sau lưng, bài hát Chúc mừng sinh nhật sẽ vang lên. Em rất thích chú gấu bông mà bố tặng cho em. Em sẽ giữ gìn chú thật cẩn thận.</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Đỗ Thanh Huyền</cp:lastModifiedBy>
  <cp:revision>202</cp:revision>
  <dcterms:created xsi:type="dcterms:W3CDTF">2021-05-29T04:05:18Z</dcterms:created>
  <dcterms:modified xsi:type="dcterms:W3CDTF">2021-11-26T07:57:10Z</dcterms:modified>
</cp:coreProperties>
</file>