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4"/>
  </p:notesMasterIdLst>
  <p:sldIdLst>
    <p:sldId id="347" r:id="rId4"/>
    <p:sldId id="256" r:id="rId5"/>
    <p:sldId id="264" r:id="rId6"/>
    <p:sldId id="283" r:id="rId7"/>
    <p:sldId id="287" r:id="rId8"/>
    <p:sldId id="286" r:id="rId9"/>
    <p:sldId id="279" r:id="rId10"/>
    <p:sldId id="285" r:id="rId11"/>
    <p:sldId id="341"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36" d="100"/>
          <a:sy n="36" d="100"/>
        </p:scale>
        <p:origin x="22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9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12/3/2021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12/3/2021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5.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19908" y="0"/>
            <a:ext cx="10921286" cy="6858000"/>
            <a:chOff x="631064" y="0"/>
            <a:chExt cx="10921286" cy="6858000"/>
          </a:xfrm>
        </p:grpSpPr>
        <p:pic>
          <p:nvPicPr>
            <p:cNvPr id="7" name="Picture 2" descr="E:\DT\Phần mềm\LuyenChuTieuHoc-2.8 (1)\LuyenChuTieuHoc-2.8\LuyenChuTieuHoc\Ảnh dòng kẻ sẵn cho môn toán\Dòng kẻ đen - 11 dòng - 15 ô.png"/>
            <p:cNvPicPr>
              <a:picLocks noChangeAspect="1" noChangeArrowheads="1"/>
            </p:cNvPicPr>
            <p:nvPr/>
          </p:nvPicPr>
          <p:blipFill rotWithShape="1">
            <a:blip r:embed="rId4">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 Box 2"/>
          <p:cNvSpPr txBox="1">
            <a:spLocks noChangeArrowheads="1"/>
          </p:cNvSpPr>
          <p:nvPr/>
        </p:nvSpPr>
        <p:spPr bwMode="auto">
          <a:xfrm>
            <a:off x="507647" y="160445"/>
            <a:ext cx="10464444" cy="8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1"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p>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p>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750"/>
              </a:spcAft>
              <a:buClrTx/>
              <a:buSzTx/>
              <a:buFontTx/>
              <a:buNone/>
              <a:tabLst/>
              <a:defRPr/>
            </a:pP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a:p>
            <a:pPr marL="0" marR="0" lvl="0" indent="0" algn="l" defTabSz="1316038" rtl="0" eaLnBrk="1" fontAlgn="auto" latinLnBrk="0" hangingPunct="1">
              <a:lnSpc>
                <a:spcPct val="100000"/>
              </a:lnSpc>
              <a:spcBef>
                <a:spcPts val="0"/>
              </a:spcBef>
              <a:spcAft>
                <a:spcPts val="0"/>
              </a:spcAft>
              <a:buClrTx/>
              <a:buSzTx/>
              <a:buFontTx/>
              <a:buNone/>
              <a:tabLst/>
              <a:defRPr/>
            </a:pPr>
            <a:r>
              <a:rPr kumimoji="0" lang="en-US" altLang="en-US" sz="3800" b="1" i="0" u="none" strike="noStrike" kern="1200" cap="none" spc="0" normalizeH="0" baseline="0" noProof="0">
                <a:ln>
                  <a:noFill/>
                </a:ln>
                <a:solidFill>
                  <a:srgbClr val="7030A0"/>
                </a:solidFill>
                <a:effectLst/>
                <a:uLnTx/>
                <a:uFillTx/>
                <a:latin typeface="HP001 4 hàng" pitchFamily="34" charset="0"/>
                <a:ea typeface="+mn-ea"/>
                <a:cs typeface="+mn-cs"/>
              </a:rPr>
              <a:t>         Thứ </a:t>
            </a:r>
            <a:r>
              <a:rPr lang="en-US" altLang="en-US" sz="3800" b="1" noProof="0">
                <a:solidFill>
                  <a:srgbClr val="7030A0"/>
                </a:solidFill>
                <a:latin typeface="HP001 4 hàng" pitchFamily="34" charset="0"/>
              </a:rPr>
              <a:t>sáu</a:t>
            </a:r>
            <a:r>
              <a:rPr kumimoji="0" lang="en-US" altLang="en-US" sz="3800" b="1" i="0" u="none" strike="noStrike" kern="1200" cap="none" spc="0" normalizeH="0" baseline="0" noProof="0">
                <a:ln>
                  <a:noFill/>
                </a:ln>
                <a:solidFill>
                  <a:srgbClr val="7030A0"/>
                </a:solidFill>
                <a:effectLst/>
                <a:uLnTx/>
                <a:uFillTx/>
                <a:latin typeface="HP001 4 hàng" pitchFamily="34" charset="0"/>
                <a:ea typeface="+mn-ea"/>
                <a:cs typeface="+mn-cs"/>
              </a:rPr>
              <a:t> </a:t>
            </a:r>
            <a:r>
              <a:rPr kumimoji="0" lang="en-US" altLang="en-US" sz="3800" b="1" i="0" u="none" strike="noStrike" kern="1200" cap="none" spc="0" normalizeH="0" baseline="0" noProof="0" err="1">
                <a:ln>
                  <a:noFill/>
                </a:ln>
                <a:solidFill>
                  <a:srgbClr val="7030A0"/>
                </a:solidFill>
                <a:effectLst/>
                <a:uLnTx/>
                <a:uFillTx/>
                <a:latin typeface="HP001 4 hàng" pitchFamily="34" charset="0"/>
                <a:ea typeface="+mn-ea"/>
                <a:cs typeface="+mn-cs"/>
              </a:rPr>
              <a:t>ngày</a:t>
            </a:r>
            <a:r>
              <a:rPr kumimoji="0" lang="en-US" altLang="en-US" sz="3800" b="1" i="0" u="none" strike="noStrike" kern="1200" cap="none" spc="0" normalizeH="0" baseline="0" noProof="0">
                <a:ln>
                  <a:noFill/>
                </a:ln>
                <a:solidFill>
                  <a:srgbClr val="7030A0"/>
                </a:solidFill>
                <a:effectLst/>
                <a:uLnTx/>
                <a:uFillTx/>
                <a:latin typeface="HP001 4 hàng" pitchFamily="34" charset="0"/>
                <a:ea typeface="+mn-ea"/>
                <a:cs typeface="+mn-cs"/>
              </a:rPr>
              <a:t> 3 </a:t>
            </a:r>
            <a:r>
              <a:rPr kumimoji="0" lang="en-US" sz="3800" b="1" i="0" u="none" strike="noStrike" kern="1200" cap="none" spc="0" normalizeH="0" baseline="0" noProof="0" dirty="0" err="1">
                <a:ln>
                  <a:noFill/>
                </a:ln>
                <a:solidFill>
                  <a:srgbClr val="7030A0"/>
                </a:solidFill>
                <a:effectLst/>
                <a:uLnTx/>
                <a:uFillTx/>
                <a:latin typeface="HP001 4 hàng" pitchFamily="34" charset="0"/>
                <a:ea typeface="Calibri"/>
                <a:cs typeface="Arial"/>
              </a:rPr>
              <a:t>Ǉ</a:t>
            </a: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háng</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12 </a:t>
            </a: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năm</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2021</a:t>
            </a:r>
          </a:p>
        </p:txBody>
      </p:sp>
      <p:sp>
        <p:nvSpPr>
          <p:cNvPr id="9" name="Text Box 2"/>
          <p:cNvSpPr txBox="1">
            <a:spLocks noChangeArrowheads="1"/>
          </p:cNvSpPr>
          <p:nvPr/>
        </p:nvSpPr>
        <p:spPr bwMode="auto">
          <a:xfrm>
            <a:off x="3435180" y="1064880"/>
            <a:ext cx="4496420"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T</a:t>
            </a:r>
            <a:r>
              <a:rPr kumimoji="0" lang="el-GR"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Θ</a:t>
            </a:r>
            <a:r>
              <a:rPr kumimoji="0" lang="en-US" altLang="en-US" sz="3800" b="1" i="0" u="none" strike="noStrike" kern="1200" cap="none" spc="0" normalizeH="0" baseline="0" noProof="0" dirty="0" err="1">
                <a:ln>
                  <a:noFill/>
                </a:ln>
                <a:solidFill>
                  <a:srgbClr val="7030A0"/>
                </a:solidFill>
                <a:effectLst/>
                <a:uLnTx/>
                <a:uFillTx/>
                <a:latin typeface="HP001 4 hàng" pitchFamily="34" charset="0"/>
                <a:ea typeface="+mn-ea"/>
                <a:cs typeface="+mn-cs"/>
              </a:rPr>
              <a:t>Ğng</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V</a:t>
            </a:r>
            <a:r>
              <a:rPr kumimoji="0" lang="el-GR"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Η</a:t>
            </a:r>
            <a:r>
              <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İt</a:t>
            </a:r>
            <a:r>
              <a:rPr kumimoji="0" lang="el-GR" altLang="en-US" sz="3800" b="1" i="0" u="none" strike="noStrike" kern="1200" cap="none" spc="0" normalizeH="0" baseline="0" noProof="0" dirty="0">
                <a:ln>
                  <a:noFill/>
                </a:ln>
                <a:solidFill>
                  <a:srgbClr val="7030A0"/>
                </a:solidFill>
                <a:effectLst/>
                <a:uLnTx/>
                <a:uFillTx/>
                <a:latin typeface="HP001 4 hàng" pitchFamily="34" charset="0"/>
                <a:ea typeface="+mn-ea"/>
                <a:cs typeface="+mn-cs"/>
              </a:rPr>
              <a:t> </a:t>
            </a: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
        <p:nvSpPr>
          <p:cNvPr id="17" name="Text Box 2"/>
          <p:cNvSpPr txBox="1">
            <a:spLocks noChangeArrowheads="1"/>
          </p:cNvSpPr>
          <p:nvPr/>
        </p:nvSpPr>
        <p:spPr bwMode="auto">
          <a:xfrm>
            <a:off x="2081532" y="1776225"/>
            <a:ext cx="10321468" cy="5000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marL="0" marR="0" lvl="0" indent="0" algn="l" defTabSz="1316038" rtl="0" eaLnBrk="1" fontAlgn="auto" latinLnBrk="0" hangingPunct="1">
              <a:lnSpc>
                <a:spcPct val="100000"/>
              </a:lnSpc>
              <a:spcBef>
                <a:spcPts val="0"/>
              </a:spcBef>
              <a:spcAft>
                <a:spcPts val="750"/>
              </a:spcAft>
              <a:buClrTx/>
              <a:buSzTx/>
              <a:buFontTx/>
              <a:buNone/>
              <a:tabLst/>
              <a:defRPr/>
            </a:pPr>
            <a:r>
              <a:rPr kumimoji="0" lang="en-US" altLang="en-US" sz="3800" b="1" i="0" u="none" strike="noStrike" kern="1200" cap="none" spc="0" normalizeH="0" baseline="0" noProof="0">
                <a:ln>
                  <a:noFill/>
                </a:ln>
                <a:solidFill>
                  <a:srgbClr val="7030A0"/>
                </a:solidFill>
                <a:effectLst/>
                <a:uLnTx/>
                <a:uFillTx/>
                <a:latin typeface="HP001 4 hàng" pitchFamily="34" charset="0"/>
                <a:ea typeface="+mn-ea"/>
                <a:cs typeface="+mn-cs"/>
              </a:rPr>
              <a:t>    Viết</a:t>
            </a:r>
            <a:r>
              <a:rPr kumimoji="0" lang="en-US" altLang="en-US" sz="3800" b="1" i="0" u="none" strike="noStrike" kern="1200" cap="none" spc="0" normalizeH="0" noProof="0">
                <a:ln>
                  <a:noFill/>
                </a:ln>
                <a:solidFill>
                  <a:srgbClr val="7030A0"/>
                </a:solidFill>
                <a:effectLst/>
                <a:uLnTx/>
                <a:uFillTx/>
                <a:latin typeface="HP001 4 hàng" pitchFamily="34" charset="0"/>
                <a:ea typeface="+mn-ea"/>
                <a:cs typeface="+mn-cs"/>
              </a:rPr>
              <a:t> đoạn văn tả đồ chơi ( Tiết 5)</a:t>
            </a:r>
            <a:endParaRPr kumimoji="0" lang="en-US" altLang="en-US" sz="3800" b="1" i="0" u="none" strike="noStrike" kern="1200" cap="none" spc="0" normalizeH="0" baseline="0" noProof="0" dirty="0">
              <a:ln>
                <a:noFill/>
              </a:ln>
              <a:solidFill>
                <a:srgbClr val="7030A0"/>
              </a:solidFill>
              <a:effectLst/>
              <a:uLnTx/>
              <a:uFillTx/>
              <a:latin typeface="HP001 4 hàng" pitchFamily="34" charset="0"/>
              <a:ea typeface="+mn-ea"/>
              <a:cs typeface="+mn-cs"/>
            </a:endParaRPr>
          </a:p>
        </p:txBody>
      </p:sp>
    </p:spTree>
    <p:custDataLst>
      <p:tags r:id="rId1"/>
    </p:custDataLst>
    <p:extLst>
      <p:ext uri="{BB962C8B-B14F-4D97-AF65-F5344CB8AC3E}">
        <p14:creationId xmlns:p14="http://schemas.microsoft.com/office/powerpoint/2010/main" val="301585244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791697" y="2080798"/>
            <a:ext cx="668644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Tuần 13</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222" b="98000" l="5000" r="90000"/>
                    </a14:imgEffect>
                  </a14:imgLayer>
                </a14:imgProps>
              </a:ext>
              <a:ext uri="{28A0092B-C50C-407E-A947-70E740481C1C}">
                <a14:useLocalDpi xmlns:a14="http://schemas.microsoft.com/office/drawing/2010/main" val="0"/>
              </a:ext>
            </a:extLst>
          </a:blip>
          <a:srcRect t="9407" b="7375"/>
          <a:stretch/>
        </p:blipFill>
        <p:spPr>
          <a:xfrm>
            <a:off x="2111695" y="1996214"/>
            <a:ext cx="2220660" cy="184799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077218"/>
            </a:xfrm>
            <a:prstGeom prst="rect">
              <a:avLst/>
            </a:prstGeom>
            <a:noFill/>
            <a:ln>
              <a:noFill/>
            </a:ln>
          </p:spPr>
          <p:txBody>
            <a:bodyPr wrap="square" rtlCol="0">
              <a:spAutoFit/>
            </a:bodyPr>
            <a:lstStyle/>
            <a:p>
              <a:pPr algn="ct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Đồ chơi truyền thống</a:t>
              </a:r>
            </a:p>
          </p:txBody>
        </p:sp>
      </p:grp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8773"/>
            <a:chOff x="238537" y="232458"/>
            <a:chExt cx="10777433" cy="1138773"/>
          </a:xfrm>
        </p:grpSpPr>
        <p:sp>
          <p:nvSpPr>
            <p:cNvPr id="13" name="TextBox 12"/>
            <p:cNvSpPr txBox="1"/>
            <p:nvPr/>
          </p:nvSpPr>
          <p:spPr>
            <a:xfrm>
              <a:off x="722280"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Kể tên những đồ chơi của em. Em thích đồ chơi nào nhất? Vì sao?</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Đồ chơi </a:t>
              </a:r>
            </a:p>
            <a:p>
              <a:pPr algn="ctr"/>
              <a:r>
                <a:rPr lang="en-US" sz="3600" b="1" dirty="0">
                  <a:solidFill>
                    <a:srgbClr val="002060"/>
                  </a:solidFill>
                  <a:latin typeface="Arial-Rounded"/>
                  <a:ea typeface="Arial-Rounded" panose="020B0500000000000000" pitchFamily="34" charset="0"/>
                  <a:cs typeface="Arial" panose="020B0604020202020204" pitchFamily="34" charset="0"/>
                </a:rPr>
                <a:t>hiện đại</a:t>
              </a: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67" b="100000" l="6667" r="90000"/>
                    </a14:imgEffect>
                  </a14:imgLayer>
                </a14:imgProps>
              </a:ext>
              <a:ext uri="{28A0092B-C50C-407E-A947-70E740481C1C}">
                <a14:useLocalDpi xmlns:a14="http://schemas.microsoft.com/office/drawing/2010/main" val="0"/>
              </a:ext>
            </a:extLst>
          </a:blip>
          <a:srcRect l="8128" r="14679"/>
          <a:stretch/>
        </p:blipFill>
        <p:spPr>
          <a:xfrm>
            <a:off x="5936421" y="3861498"/>
            <a:ext cx="1668381" cy="2161312"/>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p:blipFill>
        <p:spPr>
          <a:xfrm>
            <a:off x="4945140" y="1737574"/>
            <a:ext cx="1982562" cy="197317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6652"/>
          <a:stretch/>
        </p:blipFill>
        <p:spPr>
          <a:xfrm>
            <a:off x="1666817" y="3980847"/>
            <a:ext cx="2916636" cy="2041963"/>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p:blipFill>
        <p:spPr>
          <a:xfrm>
            <a:off x="8393055" y="3691729"/>
            <a:ext cx="1661111" cy="2245778"/>
          </a:xfrm>
          <a:prstGeom prst="rect">
            <a:avLst/>
          </a:prstGeom>
        </p:spPr>
      </p:pic>
    </p:spTree>
    <p:extLst>
      <p:ext uri="{BB962C8B-B14F-4D97-AF65-F5344CB8AC3E}">
        <p14:creationId xmlns:p14="http://schemas.microsoft.com/office/powerpoint/2010/main" val="42173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30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tả một đồ chơi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9" t="40351" r="24830" b="22588"/>
          <a:stretch/>
        </p:blipFill>
        <p:spPr bwMode="auto">
          <a:xfrm>
            <a:off x="1457394" y="1299411"/>
            <a:ext cx="919629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531465"/>
            <a:ext cx="10952747" cy="3404101"/>
          </a:xfrm>
        </p:spPr>
        <p:txBody>
          <a:bodyPr>
            <a:noAutofit/>
          </a:bodyPr>
          <a:lstStyle/>
          <a:p>
            <a:pPr marL="0" indent="0">
              <a:lnSpc>
                <a:spcPct val="200000"/>
              </a:lnSpc>
              <a:buNone/>
            </a:pPr>
            <a:r>
              <a:rPr lang="en-US" sz="2400" b="1" dirty="0">
                <a:solidFill>
                  <a:srgbClr val="002060"/>
                </a:solidFill>
                <a:latin typeface="Arial" panose="020B0604020202020204" pitchFamily="34" charset="0"/>
                <a:ea typeface="Arial-Rounded" pitchFamily="34" charset="0"/>
                <a:cs typeface="Arial" panose="020B0604020202020204" pitchFamily="34"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p>
        </p:txBody>
      </p:sp>
      <p:grpSp>
        <p:nvGrpSpPr>
          <p:cNvPr id="4" name="Group 3"/>
          <p:cNvGrpSpPr/>
          <p:nvPr/>
        </p:nvGrpSpPr>
        <p:grpSpPr>
          <a:xfrm>
            <a:off x="3583459" y="273480"/>
            <a:ext cx="4543457"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65226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25509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421508-F5F4-4C41-8315-3A7D81EC03C0}"/>
              </a:ext>
            </a:extLst>
          </p:cNvPr>
          <p:cNvSpPr>
            <a:spLocks noGrp="1"/>
          </p:cNvSpPr>
          <p:nvPr>
            <p:ph type="title"/>
          </p:nvPr>
        </p:nvSpPr>
        <p:spPr>
          <a:xfrm>
            <a:off x="603422" y="365125"/>
            <a:ext cx="10740082" cy="1325563"/>
          </a:xfrm>
        </p:spPr>
        <p:txBody>
          <a:bodyPr>
            <a:noAutofit/>
          </a:bodyPr>
          <a:lstStyle/>
          <a:p>
            <a:r>
              <a:rPr lang="vi-VN" sz="2200" b="0" i="0">
                <a:solidFill>
                  <a:srgbClr val="002060"/>
                </a:solidFill>
                <a:effectLst/>
              </a:rPr>
              <a:t>	Vào sinh nhật năm 6 tuổi, bố tặng em một con gấu bông rất dễ thương. Chú gấu bông của em có bộ lông màu nâu nhạt. Điều đặc biệt của chú gấu là khi ấn vào nút ở sau lưng, bài hát Chúc mừng sinh nhật sẽ vang lên. Em rất thích chú gấu bông mà bố tặng cho em. Em sẽ giữ gìn chú thật cẩn thận.</a:t>
            </a:r>
            <a:endParaRPr lang="vi-VN" sz="2200">
              <a:solidFill>
                <a:srgbClr val="002060"/>
              </a:solidFill>
            </a:endParaRPr>
          </a:p>
        </p:txBody>
      </p:sp>
      <p:sp>
        <p:nvSpPr>
          <p:cNvPr id="5" name="Hộp Văn bản 4">
            <a:extLst>
              <a:ext uri="{FF2B5EF4-FFF2-40B4-BE49-F238E27FC236}">
                <a16:creationId xmlns:a16="http://schemas.microsoft.com/office/drawing/2014/main" id="{75725A8F-4FE1-4094-9B9D-17BC16AFA9CA}"/>
              </a:ext>
            </a:extLst>
          </p:cNvPr>
          <p:cNvSpPr txBox="1"/>
          <p:nvPr/>
        </p:nvSpPr>
        <p:spPr>
          <a:xfrm>
            <a:off x="418069" y="1663872"/>
            <a:ext cx="11036643" cy="1446550"/>
          </a:xfrm>
          <a:prstGeom prst="rect">
            <a:avLst/>
          </a:prstGeom>
          <a:noFill/>
        </p:spPr>
        <p:txBody>
          <a:bodyPr wrap="square">
            <a:spAutoFit/>
          </a:bodyPr>
          <a:lstStyle/>
          <a:p>
            <a:r>
              <a:rPr lang="vi-VN" sz="2200" b="0" i="0">
                <a:solidFill>
                  <a:srgbClr val="0070C0"/>
                </a:solidFill>
                <a:effectLst/>
                <a:latin typeface="+mj-lt"/>
              </a:rPr>
              <a:t>	Nhân dịp sinh nhật, cậu Minh đã tặng cho em chú ngựa gỗ tuyệt đẹp. Chú ngựa nổi bật với chiếc bờm dài đang bay lên cùng bốn vó. Cái đuôi giống như bông lau cong vút. Mõm ngựa hé nhỏ như đang hí vang. Em luôn nâng niu và đặt chú Ngựa ngay ngắn trên góc học tập. Bạn nào tới chơi cũng ngắm nghía hồi lâu và hết lời khen ngợi.</a:t>
            </a:r>
            <a:endParaRPr lang="vi-VN" sz="2200">
              <a:solidFill>
                <a:srgbClr val="0070C0"/>
              </a:solidFill>
              <a:latin typeface="+mj-lt"/>
            </a:endParaRPr>
          </a:p>
        </p:txBody>
      </p:sp>
      <p:sp>
        <p:nvSpPr>
          <p:cNvPr id="7" name="Hộp Văn bản 6">
            <a:extLst>
              <a:ext uri="{FF2B5EF4-FFF2-40B4-BE49-F238E27FC236}">
                <a16:creationId xmlns:a16="http://schemas.microsoft.com/office/drawing/2014/main" id="{D44D474D-72AE-463D-975A-F42E597A075C}"/>
              </a:ext>
            </a:extLst>
          </p:cNvPr>
          <p:cNvSpPr txBox="1"/>
          <p:nvPr/>
        </p:nvSpPr>
        <p:spPr>
          <a:xfrm>
            <a:off x="603421" y="3270299"/>
            <a:ext cx="11246709" cy="1323439"/>
          </a:xfrm>
          <a:prstGeom prst="rect">
            <a:avLst/>
          </a:prstGeom>
          <a:noFill/>
        </p:spPr>
        <p:txBody>
          <a:bodyPr wrap="square">
            <a:spAutoFit/>
          </a:bodyPr>
          <a:lstStyle/>
          <a:p>
            <a:r>
              <a:rPr lang="vi-VN" sz="2000" b="0" i="0">
                <a:solidFill>
                  <a:srgbClr val="7030A0"/>
                </a:solidFill>
                <a:effectLst/>
                <a:latin typeface="+mj-lt"/>
              </a:rPr>
              <a:t> 	Món đồ chơi yêu thích của em là là chú chó Robot mà em được tặng nhân dịp sinh nhật. Thân mình Chú to bằng cái bát, được sơn màu đỏ tươi, trên đầu có đội một chiếc mũ thật ngộ nghĩnh. Chỉ cần lắp pin vào là chú có thể tự di chuyển, phát ra tiếng sủa như thật. Đặc biệt, khi gặp chướng ngại vật, chú có thể tự quay lại, tìm hướng đi khác. Chú chó robot như một người bạn thân của em.</a:t>
            </a:r>
            <a:endParaRPr lang="vi-VN" sz="2000">
              <a:solidFill>
                <a:srgbClr val="7030A0"/>
              </a:solidFill>
              <a:latin typeface="+mj-lt"/>
            </a:endParaRPr>
          </a:p>
        </p:txBody>
      </p:sp>
      <p:sp>
        <p:nvSpPr>
          <p:cNvPr id="9" name="Hộp Văn bản 8">
            <a:extLst>
              <a:ext uri="{FF2B5EF4-FFF2-40B4-BE49-F238E27FC236}">
                <a16:creationId xmlns:a16="http://schemas.microsoft.com/office/drawing/2014/main" id="{A341FD45-9C76-4500-979E-946EDC656B2E}"/>
              </a:ext>
            </a:extLst>
          </p:cNvPr>
          <p:cNvSpPr txBox="1"/>
          <p:nvPr/>
        </p:nvSpPr>
        <p:spPr>
          <a:xfrm>
            <a:off x="765088" y="4859431"/>
            <a:ext cx="10342604" cy="1107996"/>
          </a:xfrm>
          <a:prstGeom prst="rect">
            <a:avLst/>
          </a:prstGeom>
          <a:noFill/>
        </p:spPr>
        <p:txBody>
          <a:bodyPr wrap="square">
            <a:spAutoFit/>
          </a:bodyPr>
          <a:lstStyle/>
          <a:p>
            <a:r>
              <a:rPr lang="vi-VN" sz="2200" b="0" i="0">
                <a:effectLst/>
                <a:latin typeface="+mj-lt"/>
              </a:rPr>
              <a:t>	</a:t>
            </a:r>
            <a:r>
              <a:rPr lang="vi-VN" sz="2200" b="0" i="0">
                <a:solidFill>
                  <a:srgbClr val="FF0000"/>
                </a:solidFill>
                <a:effectLst/>
                <a:latin typeface="+mj-lt"/>
              </a:rPr>
              <a:t>Em thích nhất là cô búp bê vải của mình. Cô búp bê vải này có tên là Na. Na mặc một chiếc váy dạ hội màu đỏ. Khuôn mặt xinh xắn, mái tóc dài. Mỗi khi rảnh rỗi, em lại chơi với Na. Na giống như một người bạn của em vậy.</a:t>
            </a:r>
            <a:endParaRPr lang="vi-VN" sz="2200">
              <a:solidFill>
                <a:srgbClr val="FF0000"/>
              </a:solidFill>
              <a:latin typeface="+mj-lt"/>
            </a:endParaRPr>
          </a:p>
        </p:txBody>
      </p:sp>
    </p:spTree>
    <p:extLst>
      <p:ext uri="{BB962C8B-B14F-4D97-AF65-F5344CB8AC3E}">
        <p14:creationId xmlns:p14="http://schemas.microsoft.com/office/powerpoint/2010/main" val="1696080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D_2" val="{47B60F8D-7ED6-4B0A-93E4-4741377BC803}"/>
  <p:tag name="GENSWF_ADVANCE_TIME" val="5"/>
  <p:tag name="TIMING" val="|0.001|0.5|0.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TotalTime>
  <Words>559</Words>
  <Application>Microsoft Office PowerPoint</Application>
  <PresentationFormat>Màn hình rộng</PresentationFormat>
  <Paragraphs>39</Paragraphs>
  <Slides>10</Slides>
  <Notes>2</Notes>
  <HiddenSlides>0</HiddenSlides>
  <MMClips>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10</vt:i4>
      </vt:variant>
    </vt:vector>
  </HeadingPairs>
  <TitlesOfParts>
    <vt:vector size="21" baseType="lpstr">
      <vt:lpstr>Arial</vt:lpstr>
      <vt:lpstr>Arial-Rounded</vt:lpstr>
      <vt:lpstr>Calibri</vt:lpstr>
      <vt:lpstr>Calibri Light</vt:lpstr>
      <vt:lpstr>HP001 4 hàng</vt:lpstr>
      <vt:lpstr>iCiel Cadena</vt:lpstr>
      <vt:lpstr>iCiel Crocante</vt:lpstr>
      <vt:lpstr>Times New Roman</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Vào sinh nhật năm 6 tuổi, bố tặng em một con gấu bông rất dễ thương. Chú gấu bông của em có bộ lông màu nâu nhạt. Điều đặc biệt của chú gấu là khi ấn vào nút ở sau lưng, bài hát Chúc mừng sinh nhật sẽ vang lên. Em rất thích chú gấu bông mà bố tặng cho em. Em sẽ giữ gìn chú thật cẩn thận.</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Đỗ Thanh Huyền</cp:lastModifiedBy>
  <cp:revision>209</cp:revision>
  <dcterms:created xsi:type="dcterms:W3CDTF">2021-05-29T04:05:18Z</dcterms:created>
  <dcterms:modified xsi:type="dcterms:W3CDTF">2021-12-03T07:56:52Z</dcterms:modified>
</cp:coreProperties>
</file>