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91" r:id="rId3"/>
    <p:sldId id="256" r:id="rId4"/>
    <p:sldId id="283" r:id="rId5"/>
    <p:sldId id="286" r:id="rId6"/>
    <p:sldId id="287" r:id="rId7"/>
    <p:sldId id="288" r:id="rId8"/>
    <p:sldId id="284" r:id="rId9"/>
    <p:sldId id="285" r:id="rId10"/>
    <p:sldId id="290" r:id="rId11"/>
    <p:sldId id="29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36" d="100"/>
          <a:sy n="36" d="100"/>
        </p:scale>
        <p:origin x="17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12/10/2021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12/10/2021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12/10/2021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e1111"/>
          <p:cNvPicPr>
            <a:picLocks noChangeAspect="1"/>
          </p:cNvPicPr>
          <p:nvPr/>
        </p:nvPicPr>
        <p:blipFill>
          <a:blip r:embed="rId2"/>
          <a:stretch>
            <a:fillRect/>
          </a:stretch>
        </p:blipFill>
        <p:spPr>
          <a:xfrm>
            <a:off x="76200" y="65570"/>
            <a:ext cx="12115800" cy="6705599"/>
          </a:xfrm>
          <a:prstGeom prst="rect">
            <a:avLst/>
          </a:prstGeom>
        </p:spPr>
      </p:pic>
      <p:cxnSp>
        <p:nvCxnSpPr>
          <p:cNvPr id="8" name="Straight Connector 7"/>
          <p:cNvCxnSpPr>
            <a:cxnSpLocks/>
          </p:cNvCxnSpPr>
          <p:nvPr/>
        </p:nvCxnSpPr>
        <p:spPr>
          <a:xfrm>
            <a:off x="76200" y="76202"/>
            <a:ext cx="0" cy="6705599"/>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20686AE1-25B6-4472-AD18-B31561382A25}"/>
              </a:ext>
            </a:extLst>
          </p:cNvPr>
          <p:cNvSpPr txBox="1"/>
          <p:nvPr/>
        </p:nvSpPr>
        <p:spPr>
          <a:xfrm>
            <a:off x="898107" y="496577"/>
            <a:ext cx="10451883" cy="646331"/>
          </a:xfrm>
          <a:prstGeom prst="rect">
            <a:avLst/>
          </a:prstGeom>
          <a:noFill/>
        </p:spPr>
        <p:txBody>
          <a:bodyPr wrap="square" rtlCol="0">
            <a:spAutoFit/>
          </a:bodyPr>
          <a:lstStyle/>
          <a:p>
            <a:pPr defTabSz="914356">
              <a:buClr>
                <a:srgbClr val="000000"/>
              </a:buClr>
              <a:defRPr/>
            </a:pPr>
            <a:r>
              <a:rPr lang="en-US" sz="3600" b="1" kern="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      Thứ sáu </a:t>
            </a:r>
            <a:r>
              <a:rPr lang="en-US" sz="3600" b="1" kern="0" err="1">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ngày</a:t>
            </a:r>
            <a:r>
              <a:rPr lang="en-US" sz="3600" b="1" kern="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 10 </a:t>
            </a:r>
            <a:r>
              <a:rPr lang="en-US" sz="3600" b="1" kern="0" err="1">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tháng</a:t>
            </a:r>
            <a:r>
              <a:rPr lang="en-US" sz="3600" b="1" kern="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 12 </a:t>
            </a:r>
            <a:r>
              <a:rPr lang="en-US" sz="3600" b="1" kern="0" dirty="0" err="1">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năm</a:t>
            </a:r>
            <a:r>
              <a:rPr lang="en-US" sz="3600" b="1" kern="0" dirty="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 2021</a:t>
            </a:r>
            <a:endParaRPr lang="en-US" sz="3600" kern="0" dirty="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endParaRPr>
          </a:p>
        </p:txBody>
      </p:sp>
      <p:sp>
        <p:nvSpPr>
          <p:cNvPr id="7" name="TextBox 6">
            <a:extLst>
              <a:ext uri="{FF2B5EF4-FFF2-40B4-BE49-F238E27FC236}">
                <a16:creationId xmlns:a16="http://schemas.microsoft.com/office/drawing/2014/main" id="{80FD4AE3-8CE7-4D06-B0F9-6883321E5ACB}"/>
              </a:ext>
            </a:extLst>
          </p:cNvPr>
          <p:cNvSpPr txBox="1"/>
          <p:nvPr/>
        </p:nvSpPr>
        <p:spPr>
          <a:xfrm>
            <a:off x="2643651" y="1327634"/>
            <a:ext cx="6613455" cy="646331"/>
          </a:xfrm>
          <a:prstGeom prst="rect">
            <a:avLst/>
          </a:prstGeom>
          <a:noFill/>
        </p:spPr>
        <p:txBody>
          <a:bodyPr wrap="square" rtlCol="0">
            <a:spAutoFit/>
          </a:bodyPr>
          <a:lstStyle/>
          <a:p>
            <a:pPr defTabSz="914356">
              <a:buClr>
                <a:srgbClr val="000000"/>
              </a:buClr>
              <a:defRPr/>
            </a:pPr>
            <a:r>
              <a:rPr lang="en-US" sz="3600" b="1" kern="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      Tiếng </a:t>
            </a:r>
            <a:r>
              <a:rPr lang="en-US" sz="3600" b="1" kern="0" dirty="0" err="1">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Việt</a:t>
            </a:r>
            <a:endParaRPr lang="en-US" sz="3600" kern="0" dirty="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endParaRPr>
          </a:p>
        </p:txBody>
      </p:sp>
      <p:sp>
        <p:nvSpPr>
          <p:cNvPr id="11" name="TextBox 6">
            <a:extLst>
              <a:ext uri="{FF2B5EF4-FFF2-40B4-BE49-F238E27FC236}">
                <a16:creationId xmlns:a16="http://schemas.microsoft.com/office/drawing/2014/main" id="{70087B80-2D8C-4664-8FC8-AFDD72C30FAA}"/>
              </a:ext>
            </a:extLst>
          </p:cNvPr>
          <p:cNvSpPr txBox="1"/>
          <p:nvPr/>
        </p:nvSpPr>
        <p:spPr>
          <a:xfrm>
            <a:off x="978117" y="2158691"/>
            <a:ext cx="10954803" cy="646331"/>
          </a:xfrm>
          <a:prstGeom prst="rect">
            <a:avLst/>
          </a:prstGeom>
          <a:noFill/>
        </p:spPr>
        <p:txBody>
          <a:bodyPr wrap="square" rtlCol="0">
            <a:spAutoFit/>
          </a:bodyPr>
          <a:lstStyle/>
          <a:p>
            <a:pPr defTabSz="914356">
              <a:buClr>
                <a:srgbClr val="000000"/>
              </a:buClr>
              <a:defRPr/>
            </a:pPr>
            <a:r>
              <a:rPr lang="en-US" sz="3600" b="1" kern="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rPr>
              <a:t>Viết đoạn văn kể một việc người thân đã làm cho em.</a:t>
            </a:r>
            <a:endParaRPr lang="en-US" sz="3600" kern="0" dirty="0">
              <a:solidFill>
                <a:srgbClr val="4C1EB2"/>
              </a:solidFill>
              <a:latin typeface="HP001 5 hàng" panose="020B0603050302020204" pitchFamily="34" charset="0"/>
              <a:ea typeface="Arial-Rounded" panose="020B0500000000000000" pitchFamily="34" charset="0"/>
              <a:cs typeface="HP001 5H" panose="020B0603050302020204" pitchFamily="34" charset="0"/>
              <a:sym typeface="Arial"/>
            </a:endParaRPr>
          </a:p>
        </p:txBody>
      </p:sp>
    </p:spTree>
    <p:extLst>
      <p:ext uri="{BB962C8B-B14F-4D97-AF65-F5344CB8AC3E}">
        <p14:creationId xmlns:p14="http://schemas.microsoft.com/office/powerpoint/2010/main" val="263299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AF1858-4D89-43F6-8604-EA0ACD28C7BF}"/>
              </a:ext>
            </a:extLst>
          </p:cNvPr>
          <p:cNvSpPr>
            <a:spLocks noGrp="1"/>
          </p:cNvSpPr>
          <p:nvPr>
            <p:ph type="title"/>
          </p:nvPr>
        </p:nvSpPr>
        <p:spPr/>
        <p:txBody>
          <a:bodyPr>
            <a:noAutofit/>
          </a:bodyPr>
          <a:lstStyle/>
          <a:p>
            <a:r>
              <a:rPr lang="vi-VN" sz="2400" b="0" i="0">
                <a:solidFill>
                  <a:schemeClr val="accent1"/>
                </a:solidFill>
                <a:effectLst/>
              </a:rPr>
              <a:t> 	Trong gia đình, mẹ là người yêu thương em nhất. Khi còn bé, có lần em bị ốm. Mẹ đã thức cả đêm để chăm sóc cho em. Mẹ giúp em ăn cháo, uống thuốc. Mẹ còn ở bên cạnh để ru em ngủ. Sáng hôm sau, em đã khỏi ốm. Em cảm thấy biết ơn mẹ rất nhiều.</a:t>
            </a:r>
            <a:endParaRPr lang="vi-VN" sz="2400">
              <a:solidFill>
                <a:schemeClr val="accent1"/>
              </a:solidFill>
            </a:endParaRPr>
          </a:p>
        </p:txBody>
      </p:sp>
      <p:sp>
        <p:nvSpPr>
          <p:cNvPr id="5" name="Hộp Văn bản 4">
            <a:extLst>
              <a:ext uri="{FF2B5EF4-FFF2-40B4-BE49-F238E27FC236}">
                <a16:creationId xmlns:a16="http://schemas.microsoft.com/office/drawing/2014/main" id="{6F6C647C-0075-4AEA-A4B9-16299C242EFB}"/>
              </a:ext>
            </a:extLst>
          </p:cNvPr>
          <p:cNvSpPr txBox="1"/>
          <p:nvPr/>
        </p:nvSpPr>
        <p:spPr>
          <a:xfrm>
            <a:off x="98854" y="1887147"/>
            <a:ext cx="11553568" cy="1200329"/>
          </a:xfrm>
          <a:prstGeom prst="rect">
            <a:avLst/>
          </a:prstGeom>
          <a:noFill/>
        </p:spPr>
        <p:txBody>
          <a:bodyPr wrap="square">
            <a:spAutoFit/>
          </a:bodyPr>
          <a:lstStyle/>
          <a:p>
            <a:r>
              <a:rPr lang="vi-VN" sz="2400" b="0" i="0">
                <a:effectLst/>
                <a:latin typeface="+mj-lt"/>
              </a:rPr>
              <a:t>	</a:t>
            </a:r>
            <a:r>
              <a:rPr lang="vi-VN" sz="2400" b="0" i="0">
                <a:solidFill>
                  <a:srgbClr val="7030A0"/>
                </a:solidFill>
                <a:effectLst/>
                <a:latin typeface="+mj-lt"/>
              </a:rPr>
              <a:t>Hôm nay, em có tiết tập làm văn. Cô giáo yêu cầu hãy tả một loài cây em thích. Khi về nhà, em đã nhờ bố giúp em làm bài. Bố đã vui vẻ hướng dẫn em. Nhờ có bố, em đã hoàn thành bài tập làm văn của mình. Hôm sau, em còn nhận được lời khen của cô giáo.</a:t>
            </a:r>
            <a:endParaRPr lang="vi-VN" sz="2400">
              <a:solidFill>
                <a:srgbClr val="7030A0"/>
              </a:solidFill>
              <a:latin typeface="+mj-lt"/>
            </a:endParaRPr>
          </a:p>
        </p:txBody>
      </p:sp>
      <p:sp>
        <p:nvSpPr>
          <p:cNvPr id="7" name="Hộp Văn bản 6">
            <a:extLst>
              <a:ext uri="{FF2B5EF4-FFF2-40B4-BE49-F238E27FC236}">
                <a16:creationId xmlns:a16="http://schemas.microsoft.com/office/drawing/2014/main" id="{CFD316B1-1670-498D-B3FE-1C8C6DCB3557}"/>
              </a:ext>
            </a:extLst>
          </p:cNvPr>
          <p:cNvSpPr txBox="1"/>
          <p:nvPr/>
        </p:nvSpPr>
        <p:spPr>
          <a:xfrm>
            <a:off x="527221" y="3283935"/>
            <a:ext cx="11335266" cy="1569660"/>
          </a:xfrm>
          <a:prstGeom prst="rect">
            <a:avLst/>
          </a:prstGeom>
          <a:noFill/>
        </p:spPr>
        <p:txBody>
          <a:bodyPr wrap="square">
            <a:spAutoFit/>
          </a:bodyPr>
          <a:lstStyle/>
          <a:p>
            <a:r>
              <a:rPr lang="vi-VN" sz="2400" b="0" i="0">
                <a:solidFill>
                  <a:srgbClr val="FF0000"/>
                </a:solidFill>
                <a:effectLst/>
                <a:latin typeface="+mj-lt"/>
              </a:rPr>
              <a:t>	Trung Thu sắp đến, ông nội đã tặng em một món quà. Chiếc lồng đèn ông sao do chính ông làm. Em cảm thấy vô cùng thích thú về món quà này. Đêm Trung Thu, em đem chiếc đèn đi khoe các bạn. Ai cũng khen chiếc đèn thật đẹp. Em thầm cảm ơn ông nội về một món quà ý nghĩa.</a:t>
            </a:r>
            <a:endParaRPr lang="vi-VN" sz="2400">
              <a:solidFill>
                <a:srgbClr val="FF0000"/>
              </a:solidFill>
              <a:latin typeface="+mj-lt"/>
            </a:endParaRPr>
          </a:p>
        </p:txBody>
      </p:sp>
      <p:sp>
        <p:nvSpPr>
          <p:cNvPr id="9" name="Hộp Văn bản 8">
            <a:extLst>
              <a:ext uri="{FF2B5EF4-FFF2-40B4-BE49-F238E27FC236}">
                <a16:creationId xmlns:a16="http://schemas.microsoft.com/office/drawing/2014/main" id="{D0D0FAE4-4D1A-49E0-897C-DD1F03C17851}"/>
              </a:ext>
            </a:extLst>
          </p:cNvPr>
          <p:cNvSpPr txBox="1"/>
          <p:nvPr/>
        </p:nvSpPr>
        <p:spPr>
          <a:xfrm>
            <a:off x="527221" y="4853595"/>
            <a:ext cx="10960444" cy="1200329"/>
          </a:xfrm>
          <a:prstGeom prst="rect">
            <a:avLst/>
          </a:prstGeom>
          <a:noFill/>
        </p:spPr>
        <p:txBody>
          <a:bodyPr wrap="square">
            <a:spAutoFit/>
          </a:bodyPr>
          <a:lstStyle/>
          <a:p>
            <a:r>
              <a:rPr lang="vi-VN" sz="2400" b="0" i="0">
                <a:solidFill>
                  <a:srgbClr val="00B050"/>
                </a:solidFill>
                <a:effectLst/>
                <a:latin typeface="+mj-lt"/>
              </a:rPr>
              <a:t>	Hôm qua là sinh nhật của em. Mẹ đã tổ chức một bữa tiệc cho em. Rất nhiều món ăn ngon. Nhưng em thích nhất là chiếc bánh sinh nhật. Mẹ đã tự tay làm nó. Chiếc bánh có hình con mèo ngộ nghĩnh. Em đã cảm thấy vô cùng hạnh phúc.</a:t>
            </a:r>
            <a:endParaRPr lang="vi-VN" sz="2400">
              <a:solidFill>
                <a:srgbClr val="00B050"/>
              </a:solidFill>
              <a:latin typeface="+mj-lt"/>
            </a:endParaRPr>
          </a:p>
        </p:txBody>
      </p:sp>
    </p:spTree>
    <p:extLst>
      <p:ext uri="{BB962C8B-B14F-4D97-AF65-F5344CB8AC3E}">
        <p14:creationId xmlns:p14="http://schemas.microsoft.com/office/powerpoint/2010/main" val="352938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14</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Đọc đoạn văn sau và trả lời câu hỏi</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Người đó đã làm những việc gì cho bạn nhỏ?</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ectangle 9"/>
          <p:cNvSpPr/>
          <p:nvPr/>
        </p:nvSpPr>
        <p:spPr>
          <a:xfrm>
            <a:off x="589516" y="5321986"/>
            <a:ext cx="11602484" cy="1077218"/>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Câu nào thể hiện rõ nhất tình cảm của bạn nhỏ đối với người đó?</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5"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16" name="Rectangle 15"/>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516" y="4256521"/>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a. Trong đoạn văn trên, bạn nhỏ kể về ai?</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1006611" y="5026541"/>
            <a:ext cx="10769378"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Trong đoạn văn trên, bạn nhỏ kể về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ông ngoại.                   </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67650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5" name="Rectangle 14"/>
          <p:cNvSpPr/>
          <p:nvPr/>
        </p:nvSpPr>
        <p:spPr>
          <a:xfrm>
            <a:off x="958484" y="4905133"/>
            <a:ext cx="10848505" cy="1077218"/>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Ông ngoại đã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kể cho bạn nhỏ nghe rất nhiều chuyện cổ tích, dạy vẽ rất nhiều con vật và sự vật.</a:t>
            </a:r>
            <a:endParaRPr lang="vi-VN"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b. Người đó đã làm những việc gì cho bạn nhỏ?</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632" y="4119297"/>
            <a:ext cx="11602484" cy="523220"/>
          </a:xfrm>
          <a:prstGeom prst="rect">
            <a:avLst/>
          </a:prstGeom>
        </p:spPr>
        <p:txBody>
          <a:bodyPr wrap="square">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 Câu nào thể hiện rõ nhất tình cảm của bạn nhỏ đối với người đó?</a:t>
            </a:r>
            <a:endPar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5" name="Rectangle 14"/>
          <p:cNvSpPr/>
          <p:nvPr/>
        </p:nvSpPr>
        <p:spPr>
          <a:xfrm>
            <a:off x="605558" y="4742609"/>
            <a:ext cx="11586442" cy="1384995"/>
          </a:xfrm>
          <a:prstGeom prst="rect">
            <a:avLst/>
          </a:prstGeom>
        </p:spPr>
        <p:txBody>
          <a:bodyPr wrap="square">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Câu nói: “</a:t>
            </a: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Mỗi khi ông có việc đi đâu tôi rất nhớ ông và mong ông sớm về với tôi.” </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thể hiện tình cảm của bạn nhỏ với ông ngoại.</a:t>
            </a:r>
            <a:endParaRPr lang="vi-VN"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a:p>
            <a:endParaRPr lang="vi-VN" sz="28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pic>
        <p:nvPicPr>
          <p:cNvPr id="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36" y="484175"/>
            <a:ext cx="11719875" cy="3681916"/>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a:solidFill>
                  <a:srgbClr val="CC6600"/>
                </a:solidFill>
                <a:latin typeface="Times New Roman" panose="02020603050405020304" pitchFamily="18" charset="0"/>
                <a:ea typeface="Arial-Rounded" pitchFamily="34" charset="0"/>
                <a:cs typeface="Times New Roman" panose="02020603050405020304"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196" y="192466"/>
            <a:ext cx="11330312" cy="646331"/>
            <a:chOff x="238537" y="232458"/>
            <a:chExt cx="10777433" cy="646331"/>
          </a:xfrm>
        </p:grpSpPr>
        <p:sp>
          <p:nvSpPr>
            <p:cNvPr id="5" name="TextBox 4"/>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Viết 3 – 4 kể về một việc người thân đã </a:t>
              </a:r>
              <a:r>
                <a:rPr lang="en-US" sz="3200" b="1">
                  <a:solidFill>
                    <a:srgbClr val="008200"/>
                  </a:solidFill>
                  <a:latin typeface="Times New Roman" panose="02020603050405020304" pitchFamily="18" charset="0"/>
                  <a:cs typeface="Times New Roman" panose="02020603050405020304" pitchFamily="18" charset="0"/>
                </a:rPr>
                <a:t>làm cho </a:t>
              </a:r>
              <a:r>
                <a:rPr lang="en-US" sz="3200" b="1" dirty="0">
                  <a:solidFill>
                    <a:srgbClr val="008200"/>
                  </a:solidFill>
                  <a:latin typeface="Times New Roman" panose="02020603050405020304" pitchFamily="18" charset="0"/>
                  <a:cs typeface="Times New Roman" panose="02020603050405020304" pitchFamily="18" charset="0"/>
                </a:rPr>
                <a:t>em. </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219838"/>
          </a:xfrm>
          <a:prstGeom prst="rect">
            <a:avLst/>
          </a:prstGeom>
        </p:spPr>
        <p:txBody>
          <a:bodyPr wrap="square">
            <a:spAutoFit/>
          </a:bodyPr>
          <a:lstStyle/>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Người thân mà em muốn kể là ai?</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Người thân của em đã làm việc gì cho em?</a:t>
            </a:r>
          </a:p>
          <a:p>
            <a:pPr marL="457200" indent="-457200">
              <a:lnSpc>
                <a:spcPct val="150000"/>
              </a:lnSpc>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có suy nghĩ gì về việc người thân đã làm?</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图片 7"/>
          <p:cNvPicPr>
            <a:picLocks noChangeAspect="1"/>
          </p:cNvPicPr>
          <p:nvPr/>
        </p:nvPicPr>
        <p:blipFill>
          <a:blip r:embed="rId3"/>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071733"/>
            <a:ext cx="11598442" cy="4524315"/>
          </a:xfrm>
          <a:prstGeom prst="rect">
            <a:avLst/>
          </a:prstGeom>
        </p:spPr>
        <p:txBody>
          <a:bodyPr wrap="square">
            <a:spAutoFit/>
          </a:bodyPr>
          <a:lstStyle/>
          <a:p>
            <a:pPr>
              <a:lnSpc>
                <a:spcPct val="150000"/>
              </a:lnSpc>
            </a:pPr>
            <a:r>
              <a:rPr lang="en-US" sz="3200"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Trong gia đình, người em luôn kính trọng và tin yêu nhất là bố. Bố em năm nay ngoài ba mươi tuổi</a:t>
            </a:r>
            <a:r>
              <a:rPr lang="en-US" sz="3200" b="1" dirty="0">
                <a:solidFill>
                  <a:srgbClr val="002060"/>
                </a:solidFill>
                <a:latin typeface="Arial-Rounded" pitchFamily="34" charset="0"/>
                <a:ea typeface="Arial-Rounded" pitchFamily="34" charset="0"/>
                <a:cs typeface="Arial-Rounded" pitchFamily="34" charset="0"/>
              </a:rPr>
              <a:t>. </a:t>
            </a:r>
            <a:r>
              <a:rPr lang="vi-VN" sz="3200" b="1" dirty="0">
                <a:solidFill>
                  <a:srgbClr val="002060"/>
                </a:solidFill>
                <a:latin typeface="Arial-Rounded" pitchFamily="34" charset="0"/>
                <a:ea typeface="Arial-Rounded" pitchFamily="34" charset="0"/>
                <a:cs typeface="Arial-Rounded" pitchFamily="34" charset="0"/>
              </a:rPr>
              <a:t>Mặc dù công việc bận rộn nhưng bố vẫn luôn chăm lo cho gia đình. Không chỉ giúp mẹ việc nhà, bố còn dạy em học mỗi tối.</a:t>
            </a:r>
            <a:r>
              <a:rPr lang="en-US" sz="3200" b="1" dirty="0">
                <a:solidFill>
                  <a:srgbClr val="002060"/>
                </a:solidFill>
                <a:latin typeface="Arial-Rounded" pitchFamily="34" charset="0"/>
                <a:ea typeface="Arial-Rounded" pitchFamily="34" charset="0"/>
                <a:cs typeface="Arial-Rounded" pitchFamily="34" charset="0"/>
              </a:rPr>
              <a:t> Có lần gặp bài toán khó không biết giải thế nào, em liền chạy ra hỏi bố. Bố giảng bài cho em rất cẩn thận và tỉ mỉ. </a:t>
            </a:r>
            <a:r>
              <a:rPr lang="vi-VN" sz="3200" b="1" dirty="0">
                <a:solidFill>
                  <a:srgbClr val="002060"/>
                </a:solidFill>
                <a:latin typeface="Arial-Rounded" pitchFamily="34" charset="0"/>
                <a:ea typeface="Arial-Rounded" pitchFamily="34" charset="0"/>
                <a:cs typeface="Arial-Rounded" pitchFamily="34" charset="0"/>
              </a:rPr>
              <a:t>Bố đúng là người bố tuyệt vời của em.</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nSpc>
                <a:spcPct val="150000"/>
              </a:lnSpc>
            </a:pPr>
            <a:r>
              <a:rPr lang="en-US" sz="3200" dirty="0">
                <a:solidFill>
                  <a:srgbClr val="002060"/>
                </a:solidFill>
                <a:latin typeface="Arial-Rounded" pitchFamily="34" charset="0"/>
                <a:ea typeface="Arial-Rounded" pitchFamily="34" charset="0"/>
                <a:cs typeface="Arial-Rounded" pitchFamily="34" charset="0"/>
              </a:rPr>
              <a:t>       </a:t>
            </a:r>
            <a:r>
              <a:rPr lang="en-US" sz="3200" b="1" dirty="0">
                <a:solidFill>
                  <a:srgbClr val="002060"/>
                </a:solidFill>
                <a:latin typeface="Arial-Rounded" pitchFamily="34" charset="0"/>
                <a:ea typeface="Arial-Rounded" pitchFamily="34" charset="0"/>
                <a:cs typeface="Arial-Rounded" pitchFamily="34"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p>
        </p:txBody>
      </p:sp>
    </p:spTree>
    <p:extLst>
      <p:ext uri="{BB962C8B-B14F-4D97-AF65-F5344CB8AC3E}">
        <p14:creationId xmlns:p14="http://schemas.microsoft.com/office/powerpoint/2010/main"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1114</Words>
  <Application>Microsoft Office PowerPoint</Application>
  <PresentationFormat>Màn hình rộng</PresentationFormat>
  <Paragraphs>36</Paragraphs>
  <Slides>11</Slides>
  <Notes>0</Notes>
  <HiddenSlides>0</HiddenSlides>
  <MMClips>2</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11</vt:i4>
      </vt:variant>
    </vt:vector>
  </HeadingPairs>
  <TitlesOfParts>
    <vt:vector size="21" baseType="lpstr">
      <vt:lpstr>Arial</vt:lpstr>
      <vt:lpstr>Arial-Rounded</vt:lpstr>
      <vt:lpstr>Calibri</vt:lpstr>
      <vt:lpstr>Calibri Light</vt:lpstr>
      <vt:lpstr>HP001 5 hàng</vt:lpstr>
      <vt:lpstr>iCiel Cadena</vt:lpstr>
      <vt:lpstr>iCiel Crocante</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Trong gia đình, mẹ là người yêu thương em nhất. Khi còn bé, có lần em bị ốm. Mẹ đã thức cả đêm để chăm sóc cho em. Mẹ giúp em ăn cháo, uống thuốc. Mẹ còn ở bên cạnh để ru em ngủ. Sáng hôm sau, em đã khỏi ốm. Em cảm thấy biết ơn mẹ rất nhiều.</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209</cp:revision>
  <dcterms:created xsi:type="dcterms:W3CDTF">2021-05-29T04:05:18Z</dcterms:created>
  <dcterms:modified xsi:type="dcterms:W3CDTF">2021-12-10T07:54:00Z</dcterms:modified>
</cp:coreProperties>
</file>