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4"/>
  </p:notesMasterIdLst>
  <p:sldIdLst>
    <p:sldId id="326" r:id="rId3"/>
    <p:sldId id="256" r:id="rId4"/>
    <p:sldId id="285" r:id="rId5"/>
    <p:sldId id="289" r:id="rId6"/>
    <p:sldId id="290" r:id="rId7"/>
    <p:sldId id="291" r:id="rId8"/>
    <p:sldId id="286" r:id="rId9"/>
    <p:sldId id="287" r:id="rId10"/>
    <p:sldId id="288" r:id="rId11"/>
    <p:sldId id="327"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82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7" autoAdjust="0"/>
    <p:restoredTop sz="93950" autoAdjust="0"/>
  </p:normalViewPr>
  <p:slideViewPr>
    <p:cSldViewPr snapToGrid="0">
      <p:cViewPr varScale="1">
        <p:scale>
          <a:sx n="36" d="100"/>
          <a:sy n="36" d="100"/>
        </p:scale>
        <p:origin x="176"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12/17/2021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4AB91-A8C2-45A2-A8DC-9C24C78B8D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535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12/17/2021</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12/17/2021</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12/17/2021</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12/17/2021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12/17/2021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12/17/2021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12/17/2021</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12/17/2021</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12/17/2021</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12/17/2021</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12/17/2021</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12/17/2021</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12/17/2021</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12/17/2021</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12/17/2021</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12/17/2021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2.xml"/><Relationship Id="rId7" Type="http://schemas.openxmlformats.org/officeDocument/2006/relationships/image" Target="../media/image6.png"/><Relationship Id="rId12"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895695" y="163479"/>
            <a:ext cx="10400610" cy="6531043"/>
            <a:chOff x="631064" y="0"/>
            <a:chExt cx="10921286" cy="6858000"/>
          </a:xfrm>
        </p:grpSpPr>
        <p:pic>
          <p:nvPicPr>
            <p:cNvPr id="7" name="Picture 2" descr="E:\DT\Phần mềm\LuyenChuTieuHoc-2.8 (1)\LuyenChuTieuHoc-2.8\LuyenChuTieuHoc\Ảnh dòng kẻ sẵn cho môn toán\Dòng kẻ đen - 11 dòng - 15 ô.png"/>
            <p:cNvPicPr>
              <a:picLocks noChangeAspect="1" noChangeArrowheads="1"/>
            </p:cNvPicPr>
            <p:nvPr/>
          </p:nvPicPr>
          <p:blipFill rotWithShape="1">
            <a:blip r:embed="rId4">
              <a:extLst>
                <a:ext uri="{28A0092B-C50C-407E-A947-70E740481C1C}">
                  <a14:useLocalDpi xmlns:a14="http://schemas.microsoft.com/office/drawing/2010/main" val="0"/>
                </a:ext>
              </a:extLst>
            </a:blip>
            <a:srcRect b="14526"/>
            <a:stretch/>
          </p:blipFill>
          <p:spPr bwMode="auto">
            <a:xfrm>
              <a:off x="631064" y="0"/>
              <a:ext cx="10921286"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631064" y="1"/>
              <a:ext cx="0" cy="68579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Text Box 2"/>
          <p:cNvSpPr txBox="1">
            <a:spLocks noChangeArrowheads="1"/>
          </p:cNvSpPr>
          <p:nvPr/>
        </p:nvSpPr>
        <p:spPr bwMode="auto">
          <a:xfrm>
            <a:off x="774073" y="316275"/>
            <a:ext cx="10400608" cy="7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253303">
              <a:spcAft>
                <a:spcPts val="714"/>
              </a:spcAft>
              <a:defRPr/>
            </a:pPr>
            <a:endParaRPr lang="en-US" altLang="en-US" sz="3619" b="1" i="1" dirty="0">
              <a:solidFill>
                <a:srgbClr val="7030A0"/>
              </a:solidFill>
              <a:latin typeface="HP001 4 hàng" pitchFamily="34" charset="0"/>
            </a:endParaRPr>
          </a:p>
          <a:p>
            <a:pPr defTabSz="1253303">
              <a:spcAft>
                <a:spcPts val="714"/>
              </a:spcAft>
              <a:defRPr/>
            </a:pPr>
            <a:r>
              <a:rPr lang="en-US" altLang="en-US" sz="3619" b="1" dirty="0">
                <a:solidFill>
                  <a:srgbClr val="7030A0"/>
                </a:solidFill>
                <a:latin typeface="HP001 4 hàng" pitchFamily="34" charset="0"/>
              </a:rPr>
              <a:t>               </a:t>
            </a:r>
          </a:p>
          <a:p>
            <a:pPr defTabSz="1253303">
              <a:spcAft>
                <a:spcPts val="714"/>
              </a:spcAft>
              <a:defRPr/>
            </a:pPr>
            <a:r>
              <a:rPr lang="en-US" altLang="en-US" sz="3619" b="1" dirty="0">
                <a:solidFill>
                  <a:srgbClr val="7030A0"/>
                </a:solidFill>
                <a:latin typeface="HP001 4 hàng" pitchFamily="34" charset="0"/>
              </a:rPr>
              <a:t>                                                                                             </a:t>
            </a:r>
          </a:p>
          <a:p>
            <a:pPr defTabSz="1253303">
              <a:spcAft>
                <a:spcPts val="714"/>
              </a:spcAft>
              <a:defRPr/>
            </a:pPr>
            <a:r>
              <a:rPr lang="en-US" altLang="en-US" sz="3619" b="1" dirty="0">
                <a:solidFill>
                  <a:srgbClr val="7030A0"/>
                </a:solidFill>
                <a:latin typeface="HP001 4 hàng" pitchFamily="34" charset="0"/>
              </a:rPr>
              <a:t>  </a:t>
            </a:r>
          </a:p>
          <a:p>
            <a:pPr defTabSz="1253303">
              <a:spcAft>
                <a:spcPts val="714"/>
              </a:spcAft>
              <a:defRPr/>
            </a:pPr>
            <a:endParaRPr lang="en-US" altLang="en-US" sz="3619" b="1" dirty="0">
              <a:solidFill>
                <a:srgbClr val="7030A0"/>
              </a:solidFill>
              <a:latin typeface="HP001 4 hàng" pitchFamily="34" charset="0"/>
            </a:endParaRPr>
          </a:p>
          <a:p>
            <a:pPr defTabSz="1253303">
              <a:spcAft>
                <a:spcPts val="714"/>
              </a:spcAft>
              <a:defRPr/>
            </a:pPr>
            <a:endParaRPr lang="en-US" altLang="en-US" sz="3619" b="1" dirty="0">
              <a:solidFill>
                <a:srgbClr val="7030A0"/>
              </a:solidFill>
              <a:latin typeface="HP001 4 hàng" pitchFamily="34" charset="0"/>
            </a:endParaRPr>
          </a:p>
          <a:p>
            <a:pPr defTabSz="1253303">
              <a:spcAft>
                <a:spcPts val="714"/>
              </a:spcAft>
              <a:defRPr/>
            </a:pPr>
            <a:endParaRPr lang="en-US" altLang="en-US" sz="3619" b="1" dirty="0">
              <a:solidFill>
                <a:srgbClr val="7030A0"/>
              </a:solidFill>
              <a:latin typeface="HP001 4 hàng" pitchFamily="34" charset="0"/>
            </a:endParaRPr>
          </a:p>
          <a:p>
            <a:pPr defTabSz="1253303">
              <a:spcAft>
                <a:spcPts val="714"/>
              </a:spcAft>
              <a:defRPr/>
            </a:pPr>
            <a:endParaRPr lang="en-US" altLang="en-US" sz="3619" b="1" dirty="0">
              <a:solidFill>
                <a:srgbClr val="7030A0"/>
              </a:solidFill>
              <a:latin typeface="HP001 4 hàng" pitchFamily="34" charset="0"/>
            </a:endParaRPr>
          </a:p>
          <a:p>
            <a:pPr defTabSz="1253303">
              <a:spcAft>
                <a:spcPts val="714"/>
              </a:spcAft>
              <a:defRPr/>
            </a:pPr>
            <a:endParaRPr lang="en-US" altLang="en-US" sz="3619" b="1" dirty="0">
              <a:solidFill>
                <a:srgbClr val="7030A0"/>
              </a:solidFill>
              <a:latin typeface="HP001 4 hàng" pitchFamily="34" charset="0"/>
            </a:endParaRPr>
          </a:p>
          <a:p>
            <a:pPr defTabSz="1253303">
              <a:defRPr/>
            </a:pPr>
            <a:r>
              <a:rPr lang="en-US" altLang="en-US" sz="3619" b="1">
                <a:solidFill>
                  <a:srgbClr val="7030A0"/>
                </a:solidFill>
                <a:latin typeface="HP001 4 hàng" pitchFamily="34" charset="0"/>
              </a:rPr>
              <a:t>         Thứ sáu </a:t>
            </a:r>
            <a:r>
              <a:rPr lang="en-US" altLang="en-US" sz="3619" b="1" err="1">
                <a:solidFill>
                  <a:srgbClr val="7030A0"/>
                </a:solidFill>
                <a:latin typeface="HP001 4 hàng" pitchFamily="34" charset="0"/>
              </a:rPr>
              <a:t>ngày</a:t>
            </a:r>
            <a:r>
              <a:rPr lang="en-US" altLang="en-US" sz="3619" b="1">
                <a:solidFill>
                  <a:srgbClr val="7030A0"/>
                </a:solidFill>
                <a:latin typeface="HP001 4 hàng" pitchFamily="34" charset="0"/>
              </a:rPr>
              <a:t> 17 </a:t>
            </a:r>
            <a:r>
              <a:rPr lang="en-US" sz="3619" b="1" dirty="0" err="1">
                <a:solidFill>
                  <a:srgbClr val="7030A0"/>
                </a:solidFill>
                <a:latin typeface="HP001 4 hàng" pitchFamily="34" charset="0"/>
                <a:ea typeface="Calibri"/>
                <a:cs typeface="Arial"/>
              </a:rPr>
              <a:t>Ǉ</a:t>
            </a:r>
            <a:r>
              <a:rPr lang="en-US" altLang="en-US" sz="3619" b="1" dirty="0" err="1">
                <a:solidFill>
                  <a:srgbClr val="7030A0"/>
                </a:solidFill>
                <a:latin typeface="HP001 4 hàng" pitchFamily="34" charset="0"/>
              </a:rPr>
              <a:t>háng</a:t>
            </a:r>
            <a:r>
              <a:rPr lang="en-US" altLang="en-US" sz="3619" b="1" dirty="0">
                <a:solidFill>
                  <a:srgbClr val="7030A0"/>
                </a:solidFill>
                <a:latin typeface="HP001 4 hàng" pitchFamily="34" charset="0"/>
              </a:rPr>
              <a:t> 12 </a:t>
            </a:r>
            <a:r>
              <a:rPr lang="en-US" altLang="en-US" sz="3619" b="1" dirty="0" err="1">
                <a:solidFill>
                  <a:srgbClr val="7030A0"/>
                </a:solidFill>
                <a:latin typeface="HP001 4 hàng" pitchFamily="34" charset="0"/>
              </a:rPr>
              <a:t>năm</a:t>
            </a:r>
            <a:r>
              <a:rPr lang="en-US" altLang="en-US" sz="3619" b="1" dirty="0">
                <a:solidFill>
                  <a:srgbClr val="7030A0"/>
                </a:solidFill>
                <a:latin typeface="HP001 4 hàng" pitchFamily="34" charset="0"/>
              </a:rPr>
              <a:t> 2021</a:t>
            </a:r>
          </a:p>
        </p:txBody>
      </p:sp>
      <p:sp>
        <p:nvSpPr>
          <p:cNvPr id="9" name="Text Box 2"/>
          <p:cNvSpPr txBox="1">
            <a:spLocks noChangeArrowheads="1"/>
          </p:cNvSpPr>
          <p:nvPr/>
        </p:nvSpPr>
        <p:spPr bwMode="auto">
          <a:xfrm>
            <a:off x="3610578" y="1177590"/>
            <a:ext cx="4233510" cy="4762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253303">
              <a:spcAft>
                <a:spcPts val="714"/>
              </a:spcAft>
              <a:defRPr/>
            </a:pPr>
            <a:r>
              <a:rPr lang="en-US" altLang="en-US" sz="3619" b="1" dirty="0">
                <a:solidFill>
                  <a:srgbClr val="7030A0"/>
                </a:solidFill>
                <a:latin typeface="HP001 4 hàng" pitchFamily="34" charset="0"/>
              </a:rPr>
              <a:t> T</a:t>
            </a:r>
            <a:r>
              <a:rPr lang="el-GR" altLang="en-US" sz="3619" b="1" dirty="0">
                <a:solidFill>
                  <a:srgbClr val="7030A0"/>
                </a:solidFill>
                <a:latin typeface="HP001 4 hàng" pitchFamily="34" charset="0"/>
              </a:rPr>
              <a:t>Θ</a:t>
            </a:r>
            <a:r>
              <a:rPr lang="en-US" altLang="en-US" sz="3619" b="1" dirty="0" err="1">
                <a:solidFill>
                  <a:srgbClr val="7030A0"/>
                </a:solidFill>
                <a:latin typeface="HP001 4 hàng" pitchFamily="34" charset="0"/>
              </a:rPr>
              <a:t>Ğng</a:t>
            </a:r>
            <a:r>
              <a:rPr lang="en-US" altLang="en-US" sz="3619" b="1" dirty="0">
                <a:solidFill>
                  <a:srgbClr val="7030A0"/>
                </a:solidFill>
                <a:latin typeface="HP001 4 hàng" pitchFamily="34" charset="0"/>
              </a:rPr>
              <a:t> V</a:t>
            </a:r>
            <a:r>
              <a:rPr lang="el-GR" altLang="en-US" sz="3619" b="1" dirty="0">
                <a:solidFill>
                  <a:srgbClr val="7030A0"/>
                </a:solidFill>
                <a:latin typeface="HP001 4 hàng" pitchFamily="34" charset="0"/>
              </a:rPr>
              <a:t>Η</a:t>
            </a:r>
            <a:r>
              <a:rPr lang="en-US" altLang="en-US" sz="3619" b="1" dirty="0">
                <a:solidFill>
                  <a:srgbClr val="7030A0"/>
                </a:solidFill>
                <a:latin typeface="HP001 4 hàng" pitchFamily="34" charset="0"/>
              </a:rPr>
              <a:t>İt</a:t>
            </a:r>
            <a:r>
              <a:rPr lang="el-GR" altLang="en-US" sz="3619" b="1" dirty="0">
                <a:solidFill>
                  <a:srgbClr val="7030A0"/>
                </a:solidFill>
                <a:latin typeface="HP001 4 hàng" pitchFamily="34" charset="0"/>
              </a:rPr>
              <a:t> </a:t>
            </a:r>
            <a:endParaRPr lang="en-US" altLang="en-US" sz="3619" b="1" dirty="0">
              <a:solidFill>
                <a:srgbClr val="7030A0"/>
              </a:solidFill>
              <a:latin typeface="HP001 4 hàng" pitchFamily="34" charset="0"/>
            </a:endParaRPr>
          </a:p>
        </p:txBody>
      </p:sp>
      <p:sp>
        <p:nvSpPr>
          <p:cNvPr id="17" name="Text Box 2"/>
          <p:cNvSpPr txBox="1">
            <a:spLocks noChangeArrowheads="1"/>
          </p:cNvSpPr>
          <p:nvPr/>
        </p:nvSpPr>
        <p:spPr bwMode="auto">
          <a:xfrm>
            <a:off x="506627" y="1863907"/>
            <a:ext cx="10884823" cy="4762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253303">
              <a:spcAft>
                <a:spcPts val="714"/>
              </a:spcAft>
              <a:defRPr/>
            </a:pPr>
            <a:r>
              <a:rPr lang="en-US" altLang="en-US" sz="3619" b="1">
                <a:solidFill>
                  <a:srgbClr val="7030A0"/>
                </a:solidFill>
                <a:latin typeface="HP001 4 hàng" pitchFamily="34" charset="0"/>
              </a:rPr>
              <a:t>     Viết đoạn văn thể hiện tình cảm với người thân.</a:t>
            </a:r>
            <a:endParaRPr lang="en-US" altLang="en-US" sz="3619" b="1" dirty="0">
              <a:solidFill>
                <a:srgbClr val="7030A0"/>
              </a:solidFill>
              <a:latin typeface="HP001 4 hàng" pitchFamily="34" charset="0"/>
            </a:endParaRPr>
          </a:p>
        </p:txBody>
      </p:sp>
    </p:spTree>
    <p:custDataLst>
      <p:tags r:id="rId1"/>
    </p:custDataLst>
    <p:extLst>
      <p:ext uri="{BB962C8B-B14F-4D97-AF65-F5344CB8AC3E}">
        <p14:creationId xmlns:p14="http://schemas.microsoft.com/office/powerpoint/2010/main" val="338017337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3A97473-4B25-4565-BB46-EA1446FCAE73}"/>
              </a:ext>
            </a:extLst>
          </p:cNvPr>
          <p:cNvSpPr>
            <a:spLocks noGrp="1"/>
          </p:cNvSpPr>
          <p:nvPr>
            <p:ph type="title"/>
          </p:nvPr>
        </p:nvSpPr>
        <p:spPr>
          <a:xfrm>
            <a:off x="838199" y="207863"/>
            <a:ext cx="10515600" cy="1325563"/>
          </a:xfrm>
        </p:spPr>
        <p:txBody>
          <a:bodyPr>
            <a:normAutofit/>
          </a:bodyPr>
          <a:lstStyle/>
          <a:p>
            <a:r>
              <a:rPr lang="vi-VN" sz="2400" b="0" i="0">
                <a:effectLst/>
              </a:rPr>
              <a:t>	</a:t>
            </a:r>
            <a:r>
              <a:rPr lang="vi-VN" sz="2400" b="0" i="0">
                <a:solidFill>
                  <a:srgbClr val="FF0000"/>
                </a:solidFill>
                <a:effectLst/>
              </a:rPr>
              <a:t>Mẹ là người em rất yêu thương. Công việc của mẹ rất bận rộn. Nhưng mẹ vẫn chăm sóc em chu đáo. Vì vậy, mỗi khi rảnh rỗi, em lại giúp mẹ việc nhà. Buổi tối, em còn đấm lưng giúp mẹ. Em mong mẹ sẽ luôn khỏe mạnh, vui vẻ.</a:t>
            </a:r>
            <a:endParaRPr lang="vi-VN" sz="2400">
              <a:solidFill>
                <a:srgbClr val="FF0000"/>
              </a:solidFill>
            </a:endParaRPr>
          </a:p>
        </p:txBody>
      </p:sp>
      <p:sp>
        <p:nvSpPr>
          <p:cNvPr id="7" name="Hộp Văn bản 6">
            <a:extLst>
              <a:ext uri="{FF2B5EF4-FFF2-40B4-BE49-F238E27FC236}">
                <a16:creationId xmlns:a16="http://schemas.microsoft.com/office/drawing/2014/main" id="{8C13094E-2EA7-451F-9C7C-E378A0905DB9}"/>
              </a:ext>
            </a:extLst>
          </p:cNvPr>
          <p:cNvSpPr txBox="1"/>
          <p:nvPr/>
        </p:nvSpPr>
        <p:spPr>
          <a:xfrm>
            <a:off x="713602" y="1690688"/>
            <a:ext cx="10764795" cy="1200329"/>
          </a:xfrm>
          <a:prstGeom prst="rect">
            <a:avLst/>
          </a:prstGeom>
          <a:noFill/>
        </p:spPr>
        <p:txBody>
          <a:bodyPr wrap="square">
            <a:spAutoFit/>
          </a:bodyPr>
          <a:lstStyle/>
          <a:p>
            <a:r>
              <a:rPr lang="vi-VN" b="0" i="0">
                <a:solidFill>
                  <a:srgbClr val="0070C0"/>
                </a:solidFill>
                <a:effectLst/>
                <a:latin typeface="arial" panose="020B0604020202020204" pitchFamily="34" charset="0"/>
              </a:rPr>
              <a:t>	</a:t>
            </a:r>
            <a:r>
              <a:rPr lang="vi-VN" sz="2400" b="0" i="0">
                <a:solidFill>
                  <a:srgbClr val="0070C0"/>
                </a:solidFill>
                <a:effectLst/>
                <a:latin typeface="+mj-lt"/>
              </a:rPr>
              <a:t>Trong gia đình, anh trai là người gắn bó nhất với em. Mỗi khi có bài tập khó, anh đều giảng bài giúp em. Anh còn đưa em đi chơi, mua đồ ăn ngon, bảo vệ em. Em cảm thấy anh trai của mình rất tuyệt vời. Em rất yêu quý anh trai của mình.</a:t>
            </a:r>
            <a:endParaRPr lang="vi-VN" sz="2400">
              <a:solidFill>
                <a:srgbClr val="0070C0"/>
              </a:solidFill>
              <a:latin typeface="+mj-lt"/>
            </a:endParaRPr>
          </a:p>
        </p:txBody>
      </p:sp>
      <p:sp>
        <p:nvSpPr>
          <p:cNvPr id="9" name="Hộp Văn bản 8">
            <a:extLst>
              <a:ext uri="{FF2B5EF4-FFF2-40B4-BE49-F238E27FC236}">
                <a16:creationId xmlns:a16="http://schemas.microsoft.com/office/drawing/2014/main" id="{EFA9D94D-8FF3-4A7D-A352-776F7C41728D}"/>
              </a:ext>
            </a:extLst>
          </p:cNvPr>
          <p:cNvSpPr txBox="1"/>
          <p:nvPr/>
        </p:nvSpPr>
        <p:spPr>
          <a:xfrm>
            <a:off x="838200" y="3016251"/>
            <a:ext cx="10764794" cy="1569660"/>
          </a:xfrm>
          <a:prstGeom prst="rect">
            <a:avLst/>
          </a:prstGeom>
          <a:noFill/>
        </p:spPr>
        <p:txBody>
          <a:bodyPr wrap="square">
            <a:spAutoFit/>
          </a:bodyPr>
          <a:lstStyle/>
          <a:p>
            <a:r>
              <a:rPr lang="vi-VN" sz="2400" b="0" i="0">
                <a:effectLst/>
                <a:latin typeface="+mj-lt"/>
              </a:rPr>
              <a:t>	</a:t>
            </a:r>
            <a:r>
              <a:rPr lang="vi-VN" sz="2400" b="0" i="0">
                <a:solidFill>
                  <a:srgbClr val="7030A0"/>
                </a:solidFill>
                <a:effectLst/>
                <a:latin typeface="+mj-lt"/>
              </a:rPr>
              <a:t>Em rất tự hào về chị gái của mình. Chị của em rất xinh đẹp, hiền dịu. Ở nhà, chị luôn nhường nhịn em. Chị còn dạy em học bài, giúp em vẽ tranh. Mỗi dịp sinh nhật, chị thường tặng những món quà mà em thích. Em cảm thấy rất hạnh phúc khi nhận được chúng. Em mong chị gái của mình sẽ luôn khỏe mạnh.</a:t>
            </a:r>
            <a:endParaRPr lang="vi-VN" sz="2400">
              <a:solidFill>
                <a:srgbClr val="7030A0"/>
              </a:solidFill>
              <a:latin typeface="+mj-lt"/>
            </a:endParaRPr>
          </a:p>
        </p:txBody>
      </p:sp>
      <p:sp>
        <p:nvSpPr>
          <p:cNvPr id="11" name="Hộp Văn bản 10">
            <a:extLst>
              <a:ext uri="{FF2B5EF4-FFF2-40B4-BE49-F238E27FC236}">
                <a16:creationId xmlns:a16="http://schemas.microsoft.com/office/drawing/2014/main" id="{C612BC0F-FC3B-412E-B11B-1C3A79026A44}"/>
              </a:ext>
            </a:extLst>
          </p:cNvPr>
          <p:cNvSpPr txBox="1"/>
          <p:nvPr/>
        </p:nvSpPr>
        <p:spPr>
          <a:xfrm>
            <a:off x="683740" y="4711145"/>
            <a:ext cx="11073714" cy="1938992"/>
          </a:xfrm>
          <a:prstGeom prst="rect">
            <a:avLst/>
          </a:prstGeom>
          <a:noFill/>
        </p:spPr>
        <p:txBody>
          <a:bodyPr wrap="square">
            <a:spAutoFit/>
          </a:bodyPr>
          <a:lstStyle/>
          <a:p>
            <a:r>
              <a:rPr lang="vi-VN" sz="2400" b="0" i="0">
                <a:solidFill>
                  <a:srgbClr val="CC6600"/>
                </a:solidFill>
                <a:effectLst/>
                <a:latin typeface="+mj-lt"/>
              </a:rPr>
              <a:t>	</a:t>
            </a:r>
            <a:r>
              <a:rPr lang="vi-VN" sz="2300" b="0" i="0">
                <a:effectLst/>
                <a:latin typeface="+mj-lt"/>
              </a:rPr>
              <a:t>Bố là người mà em rất yêu quý. Hàng ngày, bố phải dậy sớm đi làm. Công việc của bố em rất bận rộn. Vào thời gian rảnh, bố lại dạy em học, đưa em đi chơi. Lúc đó, em cảm thấy rất hạnh phúc. Khi em mắc lỗi, bố thường nghiêm túc phê bình. Nhưng em không thấy sợ mà kính trọng bố hơn. Em mong bố sẽ luôn khỏe mạnh để là chỗ dựa vững chắc cho hai mẹ con.</a:t>
            </a:r>
            <a:endParaRPr lang="vi-VN" sz="2300">
              <a:latin typeface="+mj-lt"/>
            </a:endParaRPr>
          </a:p>
        </p:txBody>
      </p:sp>
    </p:spTree>
    <p:extLst>
      <p:ext uri="{BB962C8B-B14F-4D97-AF65-F5344CB8AC3E}">
        <p14:creationId xmlns:p14="http://schemas.microsoft.com/office/powerpoint/2010/main" val="1060185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2" name="Rectangle 1"/>
          <p:cNvSpPr/>
          <p:nvPr/>
        </p:nvSpPr>
        <p:spPr>
          <a:xfrm>
            <a:off x="3258171" y="2080798"/>
            <a:ext cx="575349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Ciel Cadena" panose="02000503000000020004" pitchFamily="2" charset="0"/>
              </a:rPr>
              <a:t>LUYỆN VIẾT ĐOẠN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4889721" y="3202559"/>
            <a:ext cx="3548426"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Tuần 15</a:t>
            </a: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78078" y="192466"/>
            <a:ext cx="10182429" cy="548640"/>
            <a:chOff x="238537" y="232458"/>
            <a:chExt cx="10777433" cy="548640"/>
          </a:xfrm>
        </p:grpSpPr>
        <p:sp>
          <p:nvSpPr>
            <p:cNvPr id="5" name="TextBox 4"/>
            <p:cNvSpPr txBox="1"/>
            <p:nvPr/>
          </p:nvSpPr>
          <p:spPr>
            <a:xfrm>
              <a:off x="722280" y="232458"/>
              <a:ext cx="10293690" cy="523220"/>
            </a:xfrm>
            <a:prstGeom prst="rect">
              <a:avLst/>
            </a:prstGeom>
            <a:noFill/>
          </p:spPr>
          <p:txBody>
            <a:bodyPr wrap="square" rtlCol="0">
              <a:spAutoFit/>
            </a:bodyPr>
            <a:lstStyle/>
            <a:p>
              <a:r>
                <a:rPr lang="en-US" sz="2800" b="1" dirty="0">
                  <a:solidFill>
                    <a:srgbClr val="008200"/>
                  </a:solidFill>
                  <a:latin typeface="Times New Roman" panose="02020603050405020304" pitchFamily="18" charset="0"/>
                  <a:cs typeface="Times New Roman" panose="02020603050405020304" pitchFamily="18" charset="0"/>
                </a:rPr>
                <a:t> Đọc đoạn văn và trả lời câu hỏi.</a:t>
              </a:r>
              <a:endParaRPr lang="vi-VN" sz="2800" b="1" dirty="0">
                <a:solidFill>
                  <a:srgbClr val="008200"/>
                </a:solidFill>
                <a:latin typeface="Times New Roman" panose="02020603050405020304" pitchFamily="18" charset="0"/>
                <a:cs typeface="Times New Roman" panose="02020603050405020304" pitchFamily="18" charset="0"/>
              </a:endParaRPr>
            </a:p>
          </p:txBody>
        </p:sp>
        <p:sp>
          <p:nvSpPr>
            <p:cNvPr id="6" name="Oval 5"/>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a:t>
              </a:r>
            </a:p>
          </p:txBody>
        </p:sp>
      </p:grpSp>
      <p:sp>
        <p:nvSpPr>
          <p:cNvPr id="8" name="TextBox 7">
            <a:extLst>
              <a:ext uri="{FF2B5EF4-FFF2-40B4-BE49-F238E27FC236}">
                <a16:creationId xmlns:a16="http://schemas.microsoft.com/office/drawing/2014/main" id="{14B26D2C-1BC9-4238-BC4C-795267AEDD6F}"/>
              </a:ext>
            </a:extLst>
          </p:cNvPr>
          <p:cNvSpPr txBox="1"/>
          <p:nvPr/>
        </p:nvSpPr>
        <p:spPr>
          <a:xfrm>
            <a:off x="420129" y="4214874"/>
            <a:ext cx="7033379"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a. Trong đoạn văn trên, bạn nhỏ kể về ai?</a:t>
            </a:r>
          </a:p>
        </p:txBody>
      </p:sp>
      <p:sp>
        <p:nvSpPr>
          <p:cNvPr id="9" name="TextBox 8">
            <a:extLst>
              <a:ext uri="{FF2B5EF4-FFF2-40B4-BE49-F238E27FC236}">
                <a16:creationId xmlns:a16="http://schemas.microsoft.com/office/drawing/2014/main" id="{14B26D2C-1BC9-4238-BC4C-795267AEDD6F}"/>
              </a:ext>
            </a:extLst>
          </p:cNvPr>
          <p:cNvSpPr txBox="1"/>
          <p:nvPr/>
        </p:nvSpPr>
        <p:spPr>
          <a:xfrm>
            <a:off x="693798" y="4834792"/>
            <a:ext cx="11716720"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b. Những câu nào thể hiện rõ tình cảm của bạn nhỏ đối với người đó? </a:t>
            </a:r>
          </a:p>
        </p:txBody>
      </p:sp>
      <p:sp>
        <p:nvSpPr>
          <p:cNvPr id="10" name="TextBox 9">
            <a:extLst>
              <a:ext uri="{FF2B5EF4-FFF2-40B4-BE49-F238E27FC236}">
                <a16:creationId xmlns:a16="http://schemas.microsoft.com/office/drawing/2014/main" id="{14B26D2C-1BC9-4238-BC4C-795267AEDD6F}"/>
              </a:ext>
            </a:extLst>
          </p:cNvPr>
          <p:cNvSpPr txBox="1"/>
          <p:nvPr/>
        </p:nvSpPr>
        <p:spPr>
          <a:xfrm>
            <a:off x="420129" y="5419567"/>
            <a:ext cx="7033379"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c. Vì sao người đó được bạn nhỏ yêu quý?</a:t>
            </a:r>
          </a:p>
        </p:txBody>
      </p:sp>
      <p:pic>
        <p:nvPicPr>
          <p:cNvPr id="11"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032" y="975664"/>
            <a:ext cx="11229475" cy="3142512"/>
          </a:xfrm>
          <a:prstGeom prst="rect">
            <a:avLst/>
          </a:prstGeom>
        </p:spPr>
      </p:pic>
      <p:sp>
        <p:nvSpPr>
          <p:cNvPr id="12" name="TextBox 11">
            <a:extLst>
              <a:ext uri="{FF2B5EF4-FFF2-40B4-BE49-F238E27FC236}">
                <a16:creationId xmlns:a16="http://schemas.microsoft.com/office/drawing/2014/main" id="{14B26D2C-1BC9-4238-BC4C-795267AEDD6F}"/>
              </a:ext>
            </a:extLst>
          </p:cNvPr>
          <p:cNvSpPr txBox="1"/>
          <p:nvPr/>
        </p:nvSpPr>
        <p:spPr>
          <a:xfrm>
            <a:off x="1357759" y="1112760"/>
            <a:ext cx="10306384" cy="2554545"/>
          </a:xfrm>
          <a:prstGeom prst="rect">
            <a:avLst/>
          </a:prstGeom>
          <a:noFill/>
        </p:spPr>
        <p:txBody>
          <a:bodyPr wrap="square" rtlCol="0">
            <a:spAutoFit/>
          </a:bodyPr>
          <a:lstStyle/>
          <a:p>
            <a:r>
              <a:rPr lang="en-US" sz="3200" b="1" dirty="0">
                <a:solidFill>
                  <a:srgbClr val="CC6600"/>
                </a:solidFill>
                <a:latin typeface="Times New Roman" panose="02020603050405020304" pitchFamily="18" charset="0"/>
                <a:ea typeface="Arial-Rounded" pitchFamily="34" charset="0"/>
                <a:cs typeface="Times New Roman" panose="02020603050405020304" pitchFamily="18" charset="0"/>
              </a:rPr>
              <a:t>      Trong nhà, mẹ là người luôn ở bên tôi. Mỗi khi tôi ốm hay mệt, mẹ thức thâu đêm chăm sóc tôi. Mỗi khi gặp bài khó, mẹ là người động viên , giúp đỡ tôi. Được ai khen, tôi nghĩ ngay đến mẹ. Tôi biết mẹ sẽ rất vui khi tôi làm được  việc tốt. Tôi rất yêu mẹ tôi. </a:t>
            </a:r>
          </a:p>
        </p:txBody>
      </p:sp>
    </p:spTree>
    <p:extLst>
      <p:ext uri="{BB962C8B-B14F-4D97-AF65-F5344CB8AC3E}">
        <p14:creationId xmlns:p14="http://schemas.microsoft.com/office/powerpoint/2010/main" val="214993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5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anim calcmode="lin" valueType="num">
                                      <p:cBhvr>
                                        <p:cTn id="31" dur="500" fill="hold"/>
                                        <p:tgtEl>
                                          <p:spTgt spid="9"/>
                                        </p:tgtEl>
                                        <p:attrNameLst>
                                          <p:attrName>ppt_x</p:attrName>
                                        </p:attrNameLst>
                                      </p:cBhvr>
                                      <p:tavLst>
                                        <p:tav tm="0">
                                          <p:val>
                                            <p:strVal val="#ppt_x"/>
                                          </p:val>
                                        </p:tav>
                                        <p:tav tm="100000">
                                          <p:val>
                                            <p:strVal val="#ppt_x"/>
                                          </p:val>
                                        </p:tav>
                                      </p:tavLst>
                                    </p:anim>
                                    <p:anim calcmode="lin" valueType="num">
                                      <p:cBhvr>
                                        <p:cTn id="32" dur="500" fill="hold"/>
                                        <p:tgtEl>
                                          <p:spTgt spid="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10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600"/>
                                        <p:tgtEl>
                                          <p:spTgt spid="10"/>
                                        </p:tgtEl>
                                      </p:cBhvr>
                                    </p:animEffect>
                                    <p:anim calcmode="lin" valueType="num">
                                      <p:cBhvr>
                                        <p:cTn id="36" dur="600" fill="hold"/>
                                        <p:tgtEl>
                                          <p:spTgt spid="10"/>
                                        </p:tgtEl>
                                        <p:attrNameLst>
                                          <p:attrName>ppt_x</p:attrName>
                                        </p:attrNameLst>
                                      </p:cBhvr>
                                      <p:tavLst>
                                        <p:tav tm="0">
                                          <p:val>
                                            <p:strVal val="#ppt_x"/>
                                          </p:val>
                                        </p:tav>
                                        <p:tav tm="100000">
                                          <p:val>
                                            <p:strVal val="#ppt_x"/>
                                          </p:val>
                                        </p:tav>
                                      </p:tavLst>
                                    </p:anim>
                                    <p:anim calcmode="lin" valueType="num">
                                      <p:cBhvr>
                                        <p:cTn id="37" dur="6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4B26D2C-1BC9-4238-BC4C-795267AEDD6F}"/>
              </a:ext>
            </a:extLst>
          </p:cNvPr>
          <p:cNvSpPr txBox="1"/>
          <p:nvPr/>
        </p:nvSpPr>
        <p:spPr>
          <a:xfrm>
            <a:off x="9139" y="4214874"/>
            <a:ext cx="7444370" cy="584775"/>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a. Trong đoạn văn trên, bạn nhỏ kể về ai?</a:t>
            </a:r>
          </a:p>
        </p:txBody>
      </p:sp>
      <p:pic>
        <p:nvPicPr>
          <p:cNvPr id="11"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428" y="975185"/>
            <a:ext cx="11229475" cy="3142512"/>
          </a:xfrm>
          <a:prstGeom prst="rect">
            <a:avLst/>
          </a:prstGeom>
        </p:spPr>
      </p:pic>
      <p:sp>
        <p:nvSpPr>
          <p:cNvPr id="12" name="TextBox 11">
            <a:extLst>
              <a:ext uri="{FF2B5EF4-FFF2-40B4-BE49-F238E27FC236}">
                <a16:creationId xmlns:a16="http://schemas.microsoft.com/office/drawing/2014/main" id="{14B26D2C-1BC9-4238-BC4C-795267AEDD6F}"/>
              </a:ext>
            </a:extLst>
          </p:cNvPr>
          <p:cNvSpPr txBox="1"/>
          <p:nvPr/>
        </p:nvSpPr>
        <p:spPr>
          <a:xfrm>
            <a:off x="755512" y="1112760"/>
            <a:ext cx="10908631" cy="2862322"/>
          </a:xfrm>
          <a:prstGeom prst="rect">
            <a:avLst/>
          </a:prstGeom>
          <a:noFill/>
        </p:spPr>
        <p:txBody>
          <a:bodyPr wrap="square" rtlCol="0">
            <a:spAutoFit/>
          </a:bodyPr>
          <a:lstStyle/>
          <a:p>
            <a:r>
              <a:rPr lang="en-US" sz="3600" b="1" dirty="0">
                <a:solidFill>
                  <a:srgbClr val="CC6600"/>
                </a:solidFill>
                <a:latin typeface="Times New Roman" panose="02020603050405020304" pitchFamily="18" charset="0"/>
                <a:ea typeface="Arial-Rounded" pitchFamily="34" charset="0"/>
                <a:cs typeface="Times New Roman" panose="02020603050405020304" pitchFamily="18" charset="0"/>
              </a:rPr>
              <a:t>      Trong nhà, mẹ là người luôn ở bên tôi. Mỗi khi tôi ốm hay mệt, mẹ thức thâu đêm chăm sóc tôi. Mỗi khi gặp bài khó, mẹ là người động viên , giúp đỡ tôi. Được ai khen, tôi nghĩ ngay đến mẹ. Tôi biết mẹ sẽ rất vui khi tôi làm được  việc tốt. Tôi rất yêu mẹ tôi. </a:t>
            </a:r>
          </a:p>
        </p:txBody>
      </p:sp>
      <p:sp>
        <p:nvSpPr>
          <p:cNvPr id="13" name="TextBox 12">
            <a:extLst>
              <a:ext uri="{FF2B5EF4-FFF2-40B4-BE49-F238E27FC236}">
                <a16:creationId xmlns:a16="http://schemas.microsoft.com/office/drawing/2014/main" id="{14B26D2C-1BC9-4238-BC4C-795267AEDD6F}"/>
              </a:ext>
            </a:extLst>
          </p:cNvPr>
          <p:cNvSpPr txBox="1"/>
          <p:nvPr/>
        </p:nvSpPr>
        <p:spPr>
          <a:xfrm>
            <a:off x="1019792" y="5016979"/>
            <a:ext cx="7444370" cy="584775"/>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Trong đoạn văn trên, bạn nhỏ kể về </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mẹ.</a:t>
            </a:r>
          </a:p>
        </p:txBody>
      </p:sp>
    </p:spTree>
    <p:extLst>
      <p:ext uri="{BB962C8B-B14F-4D97-AF65-F5344CB8AC3E}">
        <p14:creationId xmlns:p14="http://schemas.microsoft.com/office/powerpoint/2010/main" val="220459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4B26D2C-1BC9-4238-BC4C-795267AEDD6F}"/>
              </a:ext>
            </a:extLst>
          </p:cNvPr>
          <p:cNvSpPr txBox="1"/>
          <p:nvPr/>
        </p:nvSpPr>
        <p:spPr>
          <a:xfrm>
            <a:off x="9139" y="4571824"/>
            <a:ext cx="12401379" cy="584775"/>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b. Những câu nào thể hiện rõ tình cảm của bạn nhỏ đối với người đó? </a:t>
            </a:r>
          </a:p>
        </p:txBody>
      </p:sp>
      <p:pic>
        <p:nvPicPr>
          <p:cNvPr id="11"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428" y="975185"/>
            <a:ext cx="11229475" cy="3142512"/>
          </a:xfrm>
          <a:prstGeom prst="rect">
            <a:avLst/>
          </a:prstGeom>
        </p:spPr>
      </p:pic>
      <p:sp>
        <p:nvSpPr>
          <p:cNvPr id="12" name="TextBox 11">
            <a:extLst>
              <a:ext uri="{FF2B5EF4-FFF2-40B4-BE49-F238E27FC236}">
                <a16:creationId xmlns:a16="http://schemas.microsoft.com/office/drawing/2014/main" id="{14B26D2C-1BC9-4238-BC4C-795267AEDD6F}"/>
              </a:ext>
            </a:extLst>
          </p:cNvPr>
          <p:cNvSpPr txBox="1"/>
          <p:nvPr/>
        </p:nvSpPr>
        <p:spPr>
          <a:xfrm>
            <a:off x="755512" y="1112760"/>
            <a:ext cx="10908631" cy="2862322"/>
          </a:xfrm>
          <a:prstGeom prst="rect">
            <a:avLst/>
          </a:prstGeom>
          <a:noFill/>
        </p:spPr>
        <p:txBody>
          <a:bodyPr wrap="square" rtlCol="0">
            <a:spAutoFit/>
          </a:bodyPr>
          <a:lstStyle/>
          <a:p>
            <a:r>
              <a:rPr lang="en-US" sz="3600" b="1" dirty="0">
                <a:solidFill>
                  <a:srgbClr val="CC6600"/>
                </a:solidFill>
                <a:latin typeface="Times New Roman" panose="02020603050405020304" pitchFamily="18" charset="0"/>
                <a:ea typeface="Arial-Rounded" pitchFamily="34" charset="0"/>
                <a:cs typeface="Times New Roman" panose="02020603050405020304" pitchFamily="18" charset="0"/>
              </a:rPr>
              <a:t>      Trong nhà, mẹ là người luôn ở bên tôi. Mỗi khi tôi ốm hay mệt, mẹ thức thâu đêm chăm sóc tôi. Mỗi khi gặp bài khó, mẹ là người động viên , giúp đỡ tôi. Được ai khen, tôi nghĩ ngay đến mẹ. Tôi biết mẹ sẽ rất vui khi tôi làm được  việc tốt. Tôi rất yêu mẹ tôi. </a:t>
            </a:r>
          </a:p>
        </p:txBody>
      </p:sp>
      <p:sp>
        <p:nvSpPr>
          <p:cNvPr id="13" name="TextBox 12">
            <a:extLst>
              <a:ext uri="{FF2B5EF4-FFF2-40B4-BE49-F238E27FC236}">
                <a16:creationId xmlns:a16="http://schemas.microsoft.com/office/drawing/2014/main" id="{14B26D2C-1BC9-4238-BC4C-795267AEDD6F}"/>
              </a:ext>
            </a:extLst>
          </p:cNvPr>
          <p:cNvSpPr txBox="1"/>
          <p:nvPr/>
        </p:nvSpPr>
        <p:spPr>
          <a:xfrm>
            <a:off x="755511" y="5156599"/>
            <a:ext cx="12401379" cy="584775"/>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Những câu thể hiện rõ tình cảm của bạn nhỏ đối với mẹ là:</a:t>
            </a:r>
          </a:p>
        </p:txBody>
      </p:sp>
      <p:cxnSp>
        <p:nvCxnSpPr>
          <p:cNvPr id="3" name="Straight Connector 2"/>
          <p:cNvCxnSpPr/>
          <p:nvPr/>
        </p:nvCxnSpPr>
        <p:spPr>
          <a:xfrm>
            <a:off x="10182834" y="2783955"/>
            <a:ext cx="125128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a:off x="913567" y="3304674"/>
            <a:ext cx="57467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96000" y="3821707"/>
            <a:ext cx="308657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52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42"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1000"/>
                                        <p:tgtEl>
                                          <p:spTgt spid="13"/>
                                        </p:tgtEl>
                                      </p:cBhvr>
                                    </p:animEffect>
                                    <p:anim calcmode="lin" valueType="num">
                                      <p:cBhvr>
                                        <p:cTn id="10" dur="1000" fill="hold"/>
                                        <p:tgtEl>
                                          <p:spTgt spid="13"/>
                                        </p:tgtEl>
                                        <p:attrNameLst>
                                          <p:attrName>ppt_x</p:attrName>
                                        </p:attrNameLst>
                                      </p:cBhvr>
                                      <p:tavLst>
                                        <p:tav tm="0">
                                          <p:val>
                                            <p:strVal val="#ppt_x"/>
                                          </p:val>
                                        </p:tav>
                                        <p:tav tm="100000">
                                          <p:val>
                                            <p:strVal val="#ppt_x"/>
                                          </p:val>
                                        </p:tav>
                                      </p:tavLst>
                                    </p:anim>
                                    <p:anim calcmode="lin" valueType="num">
                                      <p:cBhvr>
                                        <p:cTn id="1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par>
                                <p:cTn id="17" presetID="6" presetClass="entr" presetSubtype="1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10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83074" y="192466"/>
            <a:ext cx="10777433" cy="584775"/>
            <a:chOff x="238537" y="232458"/>
            <a:chExt cx="10777433" cy="584775"/>
          </a:xfrm>
        </p:grpSpPr>
        <p:sp>
          <p:nvSpPr>
            <p:cNvPr id="5" name="TextBox 4"/>
            <p:cNvSpPr txBox="1"/>
            <p:nvPr/>
          </p:nvSpPr>
          <p:spPr>
            <a:xfrm>
              <a:off x="722280" y="232458"/>
              <a:ext cx="10293690" cy="584775"/>
            </a:xfrm>
            <a:prstGeom prst="rect">
              <a:avLst/>
            </a:prstGeom>
            <a:noFill/>
          </p:spPr>
          <p:txBody>
            <a:bodyPr wrap="square" rtlCol="0">
              <a:spAutoFit/>
            </a:bodyPr>
            <a:lstStyle/>
            <a:p>
              <a:r>
                <a:rPr lang="en-US" sz="3200" b="1" dirty="0">
                  <a:solidFill>
                    <a:srgbClr val="008200"/>
                  </a:solidFill>
                  <a:latin typeface="Arial" pitchFamily="34" charset="0"/>
                  <a:cs typeface="Arial" pitchFamily="34" charset="0"/>
                </a:rPr>
                <a:t> Đọc đoạn văn và trả lời câu hỏi.</a:t>
              </a:r>
              <a:endParaRPr lang="vi-VN" sz="3200" b="1" dirty="0">
                <a:solidFill>
                  <a:srgbClr val="008200"/>
                </a:solidFill>
                <a:latin typeface="Arial" pitchFamily="34" charset="0"/>
                <a:cs typeface="Arial" pitchFamily="34" charset="0"/>
              </a:endParaRPr>
            </a:p>
          </p:txBody>
        </p:sp>
        <p:sp>
          <p:nvSpPr>
            <p:cNvPr id="6" name="Oval 5"/>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sp>
        <p:nvSpPr>
          <p:cNvPr id="10" name="TextBox 9">
            <a:extLst>
              <a:ext uri="{FF2B5EF4-FFF2-40B4-BE49-F238E27FC236}">
                <a16:creationId xmlns:a16="http://schemas.microsoft.com/office/drawing/2014/main" id="{14B26D2C-1BC9-4238-BC4C-795267AEDD6F}"/>
              </a:ext>
            </a:extLst>
          </p:cNvPr>
          <p:cNvSpPr txBox="1"/>
          <p:nvPr/>
        </p:nvSpPr>
        <p:spPr>
          <a:xfrm>
            <a:off x="545428" y="4316673"/>
            <a:ext cx="7444370" cy="584775"/>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c. Vì sao người đó được bạn nhỏ yêu quý?</a:t>
            </a:r>
          </a:p>
        </p:txBody>
      </p:sp>
      <p:pic>
        <p:nvPicPr>
          <p:cNvPr id="11"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428" y="975185"/>
            <a:ext cx="11229475" cy="3142512"/>
          </a:xfrm>
          <a:prstGeom prst="rect">
            <a:avLst/>
          </a:prstGeom>
        </p:spPr>
      </p:pic>
      <p:sp>
        <p:nvSpPr>
          <p:cNvPr id="12" name="TextBox 11">
            <a:extLst>
              <a:ext uri="{FF2B5EF4-FFF2-40B4-BE49-F238E27FC236}">
                <a16:creationId xmlns:a16="http://schemas.microsoft.com/office/drawing/2014/main" id="{14B26D2C-1BC9-4238-BC4C-795267AEDD6F}"/>
              </a:ext>
            </a:extLst>
          </p:cNvPr>
          <p:cNvSpPr txBox="1"/>
          <p:nvPr/>
        </p:nvSpPr>
        <p:spPr>
          <a:xfrm>
            <a:off x="755512" y="1112760"/>
            <a:ext cx="10908631" cy="2862322"/>
          </a:xfrm>
          <a:prstGeom prst="rect">
            <a:avLst/>
          </a:prstGeom>
          <a:noFill/>
        </p:spPr>
        <p:txBody>
          <a:bodyPr wrap="square" rtlCol="0">
            <a:spAutoFit/>
          </a:bodyPr>
          <a:lstStyle/>
          <a:p>
            <a:r>
              <a:rPr lang="en-US" sz="3600" b="1" dirty="0">
                <a:solidFill>
                  <a:srgbClr val="CC6600"/>
                </a:solidFill>
                <a:latin typeface="Times New Roman" panose="02020603050405020304" pitchFamily="18" charset="0"/>
                <a:ea typeface="Arial-Rounded" pitchFamily="34" charset="0"/>
                <a:cs typeface="Times New Roman" panose="02020603050405020304" pitchFamily="18" charset="0"/>
              </a:rPr>
              <a:t>      Trong nhà, mẹ là người luôn ở bên tôi. Mỗi khi tôi ốm hay mệt, mẹ thức thâu đêm chăm sóc tôi. Mỗi khi gặp bài khó, mẹ là người động viên , giúp đỡ tôi. Được ai khen, tôi nghĩ ngay đến mẹ. Tôi biết mẹ sẽ rất vui khi tôi làm được  việc tốt. Tôi rất yêu mẹ tôi. </a:t>
            </a:r>
          </a:p>
        </p:txBody>
      </p:sp>
      <p:sp>
        <p:nvSpPr>
          <p:cNvPr id="13" name="TextBox 12">
            <a:extLst>
              <a:ext uri="{FF2B5EF4-FFF2-40B4-BE49-F238E27FC236}">
                <a16:creationId xmlns:a16="http://schemas.microsoft.com/office/drawing/2014/main" id="{14B26D2C-1BC9-4238-BC4C-795267AEDD6F}"/>
              </a:ext>
            </a:extLst>
          </p:cNvPr>
          <p:cNvSpPr txBox="1"/>
          <p:nvPr/>
        </p:nvSpPr>
        <p:spPr>
          <a:xfrm>
            <a:off x="905058" y="4930981"/>
            <a:ext cx="11167744" cy="1077218"/>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Mẹ được bạn nhỏ yêu quý vì bạn nhỏ nhận ra tình cảm của mẹ dành cho mình.</a:t>
            </a:r>
          </a:p>
        </p:txBody>
      </p:sp>
    </p:spTree>
    <p:extLst>
      <p:ext uri="{BB962C8B-B14F-4D97-AF65-F5344CB8AC3E}">
        <p14:creationId xmlns:p14="http://schemas.microsoft.com/office/powerpoint/2010/main" val="335793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600"/>
                                        <p:tgtEl>
                                          <p:spTgt spid="13"/>
                                        </p:tgtEl>
                                      </p:cBhvr>
                                    </p:animEffect>
                                    <p:anim calcmode="lin" valueType="num">
                                      <p:cBhvr>
                                        <p:cTn id="8" dur="600" fill="hold"/>
                                        <p:tgtEl>
                                          <p:spTgt spid="13"/>
                                        </p:tgtEl>
                                        <p:attrNameLst>
                                          <p:attrName>ppt_x</p:attrName>
                                        </p:attrNameLst>
                                      </p:cBhvr>
                                      <p:tavLst>
                                        <p:tav tm="0">
                                          <p:val>
                                            <p:strVal val="#ppt_x"/>
                                          </p:val>
                                        </p:tav>
                                        <p:tav tm="100000">
                                          <p:val>
                                            <p:strVal val="#ppt_x"/>
                                          </p:val>
                                        </p:tav>
                                      </p:tavLst>
                                    </p:anim>
                                    <p:anim calcmode="lin" valueType="num">
                                      <p:cBhvr>
                                        <p:cTn id="9" dur="6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83074" y="192466"/>
            <a:ext cx="10777433" cy="584775"/>
            <a:chOff x="238537" y="232458"/>
            <a:chExt cx="10777433" cy="584775"/>
          </a:xfrm>
        </p:grpSpPr>
        <p:sp>
          <p:nvSpPr>
            <p:cNvPr id="5" name="TextBox 4"/>
            <p:cNvSpPr txBox="1"/>
            <p:nvPr/>
          </p:nvSpPr>
          <p:spPr>
            <a:xfrm>
              <a:off x="722280" y="232458"/>
              <a:ext cx="10293690" cy="584775"/>
            </a:xfrm>
            <a:prstGeom prst="rect">
              <a:avLst/>
            </a:prstGeom>
            <a:noFill/>
          </p:spPr>
          <p:txBody>
            <a:bodyPr wrap="square" rtlCol="0">
              <a:spAutoFit/>
            </a:bodyPr>
            <a:lstStyle/>
            <a:p>
              <a:r>
                <a:rPr lang="en-US" sz="3200" b="1" dirty="0">
                  <a:solidFill>
                    <a:srgbClr val="008200"/>
                  </a:solidFill>
                  <a:latin typeface="Arial" pitchFamily="34" charset="0"/>
                  <a:cs typeface="Arial" pitchFamily="34" charset="0"/>
                </a:rPr>
                <a:t> Viết 3 - 4 câu thể hiện tình cảm của em</a:t>
              </a:r>
              <a:endParaRPr lang="vi-VN" sz="3200" b="1" dirty="0">
                <a:solidFill>
                  <a:srgbClr val="008200"/>
                </a:solidFill>
                <a:latin typeface="Arial" pitchFamily="34" charset="0"/>
                <a:cs typeface="Arial" pitchFamily="34" charset="0"/>
              </a:endParaRPr>
            </a:p>
          </p:txBody>
        </p:sp>
        <p:sp>
          <p:nvSpPr>
            <p:cNvPr id="6" name="Oval 5"/>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2</a:t>
              </a:r>
            </a:p>
          </p:txBody>
        </p:sp>
      </p:grpSp>
      <p:pic>
        <p:nvPicPr>
          <p:cNvPr id="8"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9979" y="1620246"/>
            <a:ext cx="7303199" cy="2433276"/>
          </a:xfrm>
          <a:prstGeom prst="rect">
            <a:avLst/>
          </a:prstGeom>
        </p:spPr>
      </p:pic>
      <p:sp>
        <p:nvSpPr>
          <p:cNvPr id="9" name="TextBox 8">
            <a:extLst>
              <a:ext uri="{FF2B5EF4-FFF2-40B4-BE49-F238E27FC236}">
                <a16:creationId xmlns:a16="http://schemas.microsoft.com/office/drawing/2014/main" id="{14B26D2C-1BC9-4238-BC4C-795267AEDD6F}"/>
              </a:ext>
            </a:extLst>
          </p:cNvPr>
          <p:cNvSpPr txBox="1"/>
          <p:nvPr/>
        </p:nvSpPr>
        <p:spPr>
          <a:xfrm>
            <a:off x="2366913" y="2052054"/>
            <a:ext cx="8593530" cy="1478418"/>
          </a:xfrm>
          <a:prstGeom prst="rect">
            <a:avLst/>
          </a:prstGeom>
          <a:noFill/>
        </p:spPr>
        <p:txBody>
          <a:bodyPr wrap="square" rtlCol="0">
            <a:spAutoFit/>
          </a:bodyPr>
          <a:lstStyle/>
          <a:p>
            <a:pPr marL="457200" indent="-457200">
              <a:lnSpc>
                <a:spcPct val="150000"/>
              </a:lnSpc>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Em muốn kể về ai trong gia đình?</a:t>
            </a:r>
          </a:p>
          <a:p>
            <a:pPr marL="457200" indent="-457200">
              <a:lnSpc>
                <a:spcPct val="150000"/>
              </a:lnSpc>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Em có tình cảm thế nào với người đó?</a:t>
            </a:r>
          </a:p>
        </p:txBody>
      </p:sp>
      <p:pic>
        <p:nvPicPr>
          <p:cNvPr id="10" name="图片 7"/>
          <p:cNvPicPr>
            <a:picLocks noChangeAspect="1"/>
          </p:cNvPicPr>
          <p:nvPr/>
        </p:nvPicPr>
        <p:blipFill>
          <a:blip r:embed="rId3"/>
          <a:stretch>
            <a:fillRect/>
          </a:stretch>
        </p:blipFill>
        <p:spPr>
          <a:xfrm>
            <a:off x="619051" y="3489991"/>
            <a:ext cx="1670928" cy="2181904"/>
          </a:xfrm>
          <a:prstGeom prst="rect">
            <a:avLst/>
          </a:prstGeom>
          <a:noFill/>
          <a:ln w="9525">
            <a:noFill/>
          </a:ln>
        </p:spPr>
      </p:pic>
      <p:pic>
        <p:nvPicPr>
          <p:cNvPr id="11" name="图片 8"/>
          <p:cNvPicPr>
            <a:picLocks noChangeAspect="1"/>
          </p:cNvPicPr>
          <p:nvPr/>
        </p:nvPicPr>
        <p:blipFill>
          <a:blip r:embed="rId4"/>
          <a:stretch>
            <a:fillRect/>
          </a:stretch>
        </p:blipFill>
        <p:spPr>
          <a:xfrm>
            <a:off x="9593178" y="3592558"/>
            <a:ext cx="1504954" cy="2079337"/>
          </a:xfrm>
          <a:prstGeom prst="rect">
            <a:avLst/>
          </a:prstGeom>
          <a:noFill/>
          <a:ln w="9525">
            <a:noFill/>
          </a:ln>
        </p:spPr>
      </p:pic>
    </p:spTree>
    <p:extLst>
      <p:ext uri="{BB962C8B-B14F-4D97-AF65-F5344CB8AC3E}">
        <p14:creationId xmlns:p14="http://schemas.microsoft.com/office/powerpoint/2010/main" val="229694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32" presetClass="emph" presetSubtype="0" repeatCount="999000" fill="hold" nodeType="withEffect">
                                  <p:stCondLst>
                                    <p:cond delay="0"/>
                                  </p:stCondLst>
                                  <p:childTnLst>
                                    <p:animRot by="120000">
                                      <p:cBhvr>
                                        <p:cTn id="23" dur="100" fill="hold">
                                          <p:stCondLst>
                                            <p:cond delay="0"/>
                                          </p:stCondLst>
                                        </p:cTn>
                                        <p:tgtEl>
                                          <p:spTgt spid="10"/>
                                        </p:tgtEl>
                                        <p:attrNameLst>
                                          <p:attrName>r</p:attrName>
                                        </p:attrNameLst>
                                      </p:cBhvr>
                                    </p:animRot>
                                    <p:animRot by="-240000">
                                      <p:cBhvr>
                                        <p:cTn id="24" dur="200" fill="hold">
                                          <p:stCondLst>
                                            <p:cond delay="200"/>
                                          </p:stCondLst>
                                        </p:cTn>
                                        <p:tgtEl>
                                          <p:spTgt spid="10"/>
                                        </p:tgtEl>
                                        <p:attrNameLst>
                                          <p:attrName>r</p:attrName>
                                        </p:attrNameLst>
                                      </p:cBhvr>
                                    </p:animRot>
                                    <p:animRot by="240000">
                                      <p:cBhvr>
                                        <p:cTn id="25" dur="200" fill="hold">
                                          <p:stCondLst>
                                            <p:cond delay="400"/>
                                          </p:stCondLst>
                                        </p:cTn>
                                        <p:tgtEl>
                                          <p:spTgt spid="10"/>
                                        </p:tgtEl>
                                        <p:attrNameLst>
                                          <p:attrName>r</p:attrName>
                                        </p:attrNameLst>
                                      </p:cBhvr>
                                    </p:animRot>
                                    <p:animRot by="-240000">
                                      <p:cBhvr>
                                        <p:cTn id="26" dur="200" fill="hold">
                                          <p:stCondLst>
                                            <p:cond delay="600"/>
                                          </p:stCondLst>
                                        </p:cTn>
                                        <p:tgtEl>
                                          <p:spTgt spid="10"/>
                                        </p:tgtEl>
                                        <p:attrNameLst>
                                          <p:attrName>r</p:attrName>
                                        </p:attrNameLst>
                                      </p:cBhvr>
                                    </p:animRot>
                                    <p:animRot by="120000">
                                      <p:cBhvr>
                                        <p:cTn id="27" dur="200" fill="hold">
                                          <p:stCondLst>
                                            <p:cond delay="800"/>
                                          </p:stCondLst>
                                        </p:cTn>
                                        <p:tgtEl>
                                          <p:spTgt spid="10"/>
                                        </p:tgtEl>
                                        <p:attrNameLst>
                                          <p:attrName>r</p:attrName>
                                        </p:attrNameLst>
                                      </p:cBhvr>
                                    </p:animRot>
                                  </p:childTnLst>
                                </p:cTn>
                              </p:par>
                              <p:par>
                                <p:cTn id="28" presetID="32" presetClass="emph" presetSubtype="0" repeatCount="999000" fill="hold" nodeType="withEffect">
                                  <p:stCondLst>
                                    <p:cond delay="0"/>
                                  </p:stCondLst>
                                  <p:childTnLst>
                                    <p:animRot by="120000">
                                      <p:cBhvr>
                                        <p:cTn id="29" dur="100" fill="hold">
                                          <p:stCondLst>
                                            <p:cond delay="0"/>
                                          </p:stCondLst>
                                        </p:cTn>
                                        <p:tgtEl>
                                          <p:spTgt spid="11"/>
                                        </p:tgtEl>
                                        <p:attrNameLst>
                                          <p:attrName>r</p:attrName>
                                        </p:attrNameLst>
                                      </p:cBhvr>
                                    </p:animRot>
                                    <p:animRot by="-240000">
                                      <p:cBhvr>
                                        <p:cTn id="30" dur="200" fill="hold">
                                          <p:stCondLst>
                                            <p:cond delay="200"/>
                                          </p:stCondLst>
                                        </p:cTn>
                                        <p:tgtEl>
                                          <p:spTgt spid="11"/>
                                        </p:tgtEl>
                                        <p:attrNameLst>
                                          <p:attrName>r</p:attrName>
                                        </p:attrNameLst>
                                      </p:cBhvr>
                                    </p:animRot>
                                    <p:animRot by="240000">
                                      <p:cBhvr>
                                        <p:cTn id="31" dur="200" fill="hold">
                                          <p:stCondLst>
                                            <p:cond delay="400"/>
                                          </p:stCondLst>
                                        </p:cTn>
                                        <p:tgtEl>
                                          <p:spTgt spid="11"/>
                                        </p:tgtEl>
                                        <p:attrNameLst>
                                          <p:attrName>r</p:attrName>
                                        </p:attrNameLst>
                                      </p:cBhvr>
                                    </p:animRot>
                                    <p:animRot by="-240000">
                                      <p:cBhvr>
                                        <p:cTn id="32" dur="200" fill="hold">
                                          <p:stCondLst>
                                            <p:cond delay="600"/>
                                          </p:stCondLst>
                                        </p:cTn>
                                        <p:tgtEl>
                                          <p:spTgt spid="11"/>
                                        </p:tgtEl>
                                        <p:attrNameLst>
                                          <p:attrName>r</p:attrName>
                                        </p:attrNameLst>
                                      </p:cBhvr>
                                    </p:animRot>
                                    <p:animRot by="120000">
                                      <p:cBhvr>
                                        <p:cTn id="33"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7090" y="1104906"/>
            <a:ext cx="11069053" cy="4524315"/>
          </a:xfrm>
          <a:prstGeom prst="rect">
            <a:avLst/>
          </a:prstGeom>
        </p:spPr>
        <p:txBody>
          <a:bodyPr wrap="square">
            <a:spAutoFit/>
          </a:bodyPr>
          <a:lstStyle/>
          <a:p>
            <a:pPr>
              <a:lnSpc>
                <a:spcPct val="150000"/>
              </a:lnSpc>
            </a:pPr>
            <a:r>
              <a:rPr lang="en-US" sz="3200" b="1" dirty="0">
                <a:solidFill>
                  <a:srgbClr val="002060"/>
                </a:solidFill>
                <a:latin typeface="Arial-Rounded" pitchFamily="34" charset="0"/>
                <a:ea typeface="Arial-Rounded" pitchFamily="34" charset="0"/>
                <a:cs typeface="Arial-Rounded" pitchFamily="34" charset="0"/>
              </a:rPr>
              <a:t>          </a:t>
            </a:r>
            <a:r>
              <a:rPr lang="vi-VN" sz="3200" b="1" dirty="0">
                <a:solidFill>
                  <a:srgbClr val="002060"/>
                </a:solidFill>
                <a:latin typeface="Arial-Rounded" pitchFamily="34" charset="0"/>
                <a:ea typeface="Arial-Rounded" pitchFamily="34" charset="0"/>
                <a:cs typeface="Arial-Rounded" pitchFamily="34" charset="0"/>
              </a:rPr>
              <a:t>Trong gia đình, người em yêu quý nhất là bố. Bố em năm nay bốn mươi tuổi. Công việc hàng ngày của bố rất bận rộn</a:t>
            </a:r>
            <a:r>
              <a:rPr lang="en-US" sz="3200" b="1" dirty="0">
                <a:solidFill>
                  <a:srgbClr val="002060"/>
                </a:solidFill>
                <a:latin typeface="Arial-Rounded" pitchFamily="34" charset="0"/>
                <a:ea typeface="Arial-Rounded" pitchFamily="34" charset="0"/>
                <a:cs typeface="Arial-Rounded" pitchFamily="34" charset="0"/>
              </a:rPr>
              <a:t> n</a:t>
            </a:r>
            <a:r>
              <a:rPr lang="vi-VN" sz="3200" b="1" dirty="0">
                <a:solidFill>
                  <a:srgbClr val="002060"/>
                </a:solidFill>
                <a:latin typeface="Arial-Rounded" pitchFamily="34" charset="0"/>
                <a:ea typeface="Arial-Rounded" pitchFamily="34" charset="0"/>
                <a:cs typeface="Arial-Rounded" pitchFamily="34" charset="0"/>
              </a:rPr>
              <a:t>hưng bố vẫn dành thời gian đưa dạy </a:t>
            </a:r>
            <a:r>
              <a:rPr lang="en-US" sz="3200" b="1" dirty="0">
                <a:solidFill>
                  <a:srgbClr val="002060"/>
                </a:solidFill>
                <a:latin typeface="Arial-Rounded" pitchFamily="34" charset="0"/>
                <a:ea typeface="Arial-Rounded" pitchFamily="34" charset="0"/>
                <a:cs typeface="Arial-Rounded" pitchFamily="34" charset="0"/>
              </a:rPr>
              <a:t> </a:t>
            </a:r>
            <a:r>
              <a:rPr lang="vi-VN" sz="3200" b="1" dirty="0">
                <a:solidFill>
                  <a:srgbClr val="002060"/>
                </a:solidFill>
                <a:latin typeface="Arial-Rounded" pitchFamily="34" charset="0"/>
                <a:ea typeface="Arial-Rounded" pitchFamily="34" charset="0"/>
                <a:cs typeface="Arial-Rounded" pitchFamily="34" charset="0"/>
              </a:rPr>
              <a:t>em học bài.</a:t>
            </a:r>
            <a:r>
              <a:rPr lang="en-US" sz="3200" b="1" dirty="0">
                <a:solidFill>
                  <a:srgbClr val="002060"/>
                </a:solidFill>
                <a:latin typeface="Arial-Rounded" pitchFamily="34" charset="0"/>
                <a:ea typeface="Arial-Rounded" pitchFamily="34" charset="0"/>
                <a:cs typeface="Arial-Rounded" pitchFamily="34" charset="0"/>
              </a:rPr>
              <a:t> Cuối tuần, bố thường đưa em đi chơi, đi siêu thị. </a:t>
            </a:r>
            <a:r>
              <a:rPr lang="vi-VN" sz="3200" b="1" dirty="0">
                <a:solidFill>
                  <a:srgbClr val="002060"/>
                </a:solidFill>
                <a:latin typeface="Arial-Rounded" pitchFamily="34" charset="0"/>
                <a:ea typeface="Arial-Rounded" pitchFamily="34" charset="0"/>
                <a:cs typeface="Arial-Rounded" pitchFamily="34" charset="0"/>
              </a:rPr>
              <a:t> Với em, bố là người bố tuyệt </a:t>
            </a:r>
            <a:r>
              <a:rPr lang="en-US" sz="3200" b="1" dirty="0">
                <a:solidFill>
                  <a:srgbClr val="002060"/>
                </a:solidFill>
                <a:latin typeface="Arial-Rounded" pitchFamily="34" charset="0"/>
                <a:ea typeface="Arial-Rounded" pitchFamily="34" charset="0"/>
                <a:cs typeface="Arial-Rounded" pitchFamily="34" charset="0"/>
              </a:rPr>
              <a:t> </a:t>
            </a:r>
            <a:r>
              <a:rPr lang="vi-VN" sz="3200" b="1" dirty="0">
                <a:solidFill>
                  <a:srgbClr val="002060"/>
                </a:solidFill>
                <a:latin typeface="Arial-Rounded" pitchFamily="34" charset="0"/>
                <a:ea typeface="Arial-Rounded" pitchFamily="34" charset="0"/>
                <a:cs typeface="Arial-Rounded" pitchFamily="34" charset="0"/>
              </a:rPr>
              <a:t>vời nhất trên thế giới.</a:t>
            </a:r>
            <a:r>
              <a:rPr lang="en-US" sz="3200" b="1" dirty="0">
                <a:solidFill>
                  <a:srgbClr val="002060"/>
                </a:solidFill>
                <a:latin typeface="Arial-Rounded" pitchFamily="34" charset="0"/>
                <a:ea typeface="Arial-Rounded" pitchFamily="34" charset="0"/>
                <a:cs typeface="Arial-Rounded" pitchFamily="34" charset="0"/>
              </a:rPr>
              <a:t> Em rất yêu quý bố và mong rằng bố có thật nhiều sức khỏe để có thể đưa em đi chơi nhiều hơn.</a:t>
            </a:r>
          </a:p>
        </p:txBody>
      </p:sp>
    </p:spTree>
    <p:extLst>
      <p:ext uri="{BB962C8B-B14F-4D97-AF65-F5344CB8AC3E}">
        <p14:creationId xmlns:p14="http://schemas.microsoft.com/office/powerpoint/2010/main" val="77982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7092" y="1361579"/>
            <a:ext cx="11069053" cy="3785652"/>
          </a:xfrm>
          <a:prstGeom prst="rect">
            <a:avLst/>
          </a:prstGeom>
        </p:spPr>
        <p:txBody>
          <a:bodyPr wrap="square">
            <a:spAutoFit/>
          </a:bodyPr>
          <a:lstStyle/>
          <a:p>
            <a:pPr>
              <a:lnSpc>
                <a:spcPct val="150000"/>
              </a:lnSpc>
            </a:pPr>
            <a:r>
              <a:rPr lang="en-US" sz="3200" dirty="0"/>
              <a:t>      </a:t>
            </a:r>
            <a:r>
              <a:rPr lang="en-US" sz="3200" b="1" dirty="0">
                <a:solidFill>
                  <a:srgbClr val="002060"/>
                </a:solidFill>
                <a:latin typeface="Arial-Rounded" pitchFamily="34" charset="0"/>
                <a:ea typeface="Arial-Rounded" pitchFamily="34" charset="0"/>
                <a:cs typeface="Arial-Rounded" pitchFamily="34" charset="0"/>
              </a:rPr>
              <a:t>Trong gia đình, người em yêu quý nhất là mẹ</a:t>
            </a:r>
            <a:r>
              <a:rPr lang="vi-VN" sz="3200" b="1" dirty="0">
                <a:solidFill>
                  <a:srgbClr val="002060"/>
                </a:solidFill>
                <a:latin typeface="Arial-Rounded" pitchFamily="34" charset="0"/>
                <a:ea typeface="Arial-Rounded" pitchFamily="34" charset="0"/>
                <a:cs typeface="Arial-Rounded" pitchFamily="34" charset="0"/>
              </a:rPr>
              <a:t>. </a:t>
            </a:r>
            <a:r>
              <a:rPr lang="en-US" sz="3200" b="1" dirty="0">
                <a:solidFill>
                  <a:srgbClr val="002060"/>
                </a:solidFill>
                <a:latin typeface="Arial-Rounded" pitchFamily="34" charset="0"/>
                <a:ea typeface="Arial-Rounded" pitchFamily="34" charset="0"/>
                <a:cs typeface="Arial-Rounded" pitchFamily="34" charset="0"/>
              </a:rPr>
              <a:t>Mẹ thường </a:t>
            </a:r>
            <a:r>
              <a:rPr lang="vi-VN" sz="3200" b="1" dirty="0">
                <a:solidFill>
                  <a:srgbClr val="002060"/>
                </a:solidFill>
                <a:latin typeface="Arial-Rounded" pitchFamily="34" charset="0"/>
                <a:ea typeface="Arial-Rounded" pitchFamily="34" charset="0"/>
                <a:cs typeface="Arial-Rounded" pitchFamily="34" charset="0"/>
              </a:rPr>
              <a:t>đưa em đi vườn Bách thú, đi chơi, mua quần áo, đi tập xe và đi xem phim. Em còn nhớ những lúc em bị ốm, mẹ luôn chăm sóc rất dịu dàng.</a:t>
            </a:r>
            <a:r>
              <a:rPr lang="en-US" sz="3200" b="1" dirty="0">
                <a:solidFill>
                  <a:srgbClr val="002060"/>
                </a:solidFill>
                <a:latin typeface="Arial-Rounded" pitchFamily="34" charset="0"/>
                <a:ea typeface="Arial-Rounded" pitchFamily="34" charset="0"/>
                <a:cs typeface="Arial-Rounded" pitchFamily="34" charset="0"/>
              </a:rPr>
              <a:t> </a:t>
            </a:r>
            <a:r>
              <a:rPr lang="vi-VN" sz="3200" b="1" dirty="0">
                <a:solidFill>
                  <a:srgbClr val="002060"/>
                </a:solidFill>
                <a:latin typeface="Arial-Rounded" pitchFamily="34" charset="0"/>
                <a:ea typeface="Arial-Rounded" pitchFamily="34" charset="0"/>
                <a:cs typeface="Arial-Rounded" pitchFamily="34" charset="0"/>
              </a:rPr>
              <a:t>Với em, </a:t>
            </a:r>
            <a:r>
              <a:rPr lang="en-US" sz="3200" b="1" dirty="0">
                <a:solidFill>
                  <a:srgbClr val="002060"/>
                </a:solidFill>
                <a:latin typeface="Arial-Rounded" pitchFamily="34" charset="0"/>
                <a:ea typeface="Arial-Rounded" pitchFamily="34" charset="0"/>
                <a:cs typeface="Arial-Rounded" pitchFamily="34" charset="0"/>
              </a:rPr>
              <a:t>mẹ là một người vô cùng tuyệt vời mà em luôn kính trọng</a:t>
            </a:r>
            <a:r>
              <a:rPr lang="vi-VN" sz="3200" b="1" dirty="0">
                <a:solidFill>
                  <a:srgbClr val="002060"/>
                </a:solidFill>
                <a:latin typeface="Arial-Rounded" pitchFamily="34" charset="0"/>
                <a:ea typeface="Arial-Rounded" pitchFamily="34" charset="0"/>
                <a:cs typeface="Arial-Rounded" pitchFamily="34" charset="0"/>
              </a:rPr>
              <a:t> </a:t>
            </a:r>
            <a:r>
              <a:rPr lang="en-US" sz="3200" b="1" dirty="0">
                <a:solidFill>
                  <a:srgbClr val="002060"/>
                </a:solidFill>
                <a:latin typeface="Arial-Rounded" pitchFamily="34" charset="0"/>
                <a:ea typeface="Arial-Rounded" pitchFamily="34" charset="0"/>
                <a:cs typeface="Arial-Rounded" pitchFamily="34" charset="0"/>
              </a:rPr>
              <a:t>.</a:t>
            </a:r>
            <a:r>
              <a:rPr lang="vi-VN" sz="3200" b="1" dirty="0">
                <a:solidFill>
                  <a:srgbClr val="002060"/>
                </a:solidFill>
                <a:latin typeface="Arial-Rounded" pitchFamily="34" charset="0"/>
                <a:ea typeface="Arial-Rounded" pitchFamily="34" charset="0"/>
                <a:cs typeface="Arial-Rounded" pitchFamily="34" charset="0"/>
              </a:rPr>
              <a:t>Em rất biết ơn những gì mẹ đã dành cho em.</a:t>
            </a:r>
            <a:r>
              <a:rPr lang="en-US" sz="3200" b="1" dirty="0">
                <a:solidFill>
                  <a:srgbClr val="002060"/>
                </a:solidFill>
                <a:latin typeface="Arial-Rounded" pitchFamily="34" charset="0"/>
                <a:ea typeface="Arial-Rounded" pitchFamily="34" charset="0"/>
                <a:cs typeface="Arial-Rounded" pitchFamily="34" charset="0"/>
              </a:rPr>
              <a:t> </a:t>
            </a:r>
          </a:p>
        </p:txBody>
      </p:sp>
    </p:spTree>
    <p:extLst>
      <p:ext uri="{BB962C8B-B14F-4D97-AF65-F5344CB8AC3E}">
        <p14:creationId xmlns:p14="http://schemas.microsoft.com/office/powerpoint/2010/main" val="16467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_2" val="{47B60F8D-7ED6-4B0A-93E4-4741377BC803}"/>
  <p:tag name="GENSWF_ADVANCE_TIME" val="5"/>
  <p:tag name="TIMING" val="|0.001|0.5|0.5"/>
  <p:tag name="ISPRING_CUSTOM_TIMING_US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856</TotalTime>
  <Words>1004</Words>
  <Application>Microsoft Office PowerPoint</Application>
  <PresentationFormat>Màn hình rộng</PresentationFormat>
  <Paragraphs>44</Paragraphs>
  <Slides>11</Slides>
  <Notes>1</Notes>
  <HiddenSlides>0</HiddenSlides>
  <MMClips>1</MMClips>
  <ScaleCrop>false</ScaleCrop>
  <HeadingPairs>
    <vt:vector size="6" baseType="variant">
      <vt:variant>
        <vt:lpstr>Phông được Dùng</vt:lpstr>
      </vt:variant>
      <vt:variant>
        <vt:i4>9</vt:i4>
      </vt:variant>
      <vt:variant>
        <vt:lpstr>Chủ đề</vt:lpstr>
      </vt:variant>
      <vt:variant>
        <vt:i4>2</vt:i4>
      </vt:variant>
      <vt:variant>
        <vt:lpstr>Tiêu đề Bản chiếu</vt:lpstr>
      </vt:variant>
      <vt:variant>
        <vt:i4>11</vt:i4>
      </vt:variant>
    </vt:vector>
  </HeadingPairs>
  <TitlesOfParts>
    <vt:vector size="22" baseType="lpstr">
      <vt:lpstr>arial</vt:lpstr>
      <vt:lpstr>arial</vt:lpstr>
      <vt:lpstr>Arial-Rounded</vt:lpstr>
      <vt:lpstr>Calibri</vt:lpstr>
      <vt:lpstr>Calibri Light</vt:lpstr>
      <vt:lpstr>HP001 4 hàng</vt:lpstr>
      <vt:lpstr>iCiel Cadena</vt:lpstr>
      <vt:lpstr>iCiel Crocante</vt:lpstr>
      <vt:lpstr>Times New Roman</vt:lpstr>
      <vt:lpstr>Office Theme</vt:lpstr>
      <vt:lpstr>2_Office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 Mẹ là người em rất yêu thương. Công việc của mẹ rất bận rộn. Nhưng mẹ vẫn chăm sóc em chu đáo. Vì vậy, mỗi khi rảnh rỗi, em lại giúp mẹ việc nhà. Buổi tối, em còn đấm lưng giúp mẹ. Em mong mẹ sẽ luôn khỏe mạnh, vui vẻ.</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Đỗ Thanh Huyền</cp:lastModifiedBy>
  <cp:revision>213</cp:revision>
  <dcterms:created xsi:type="dcterms:W3CDTF">2021-05-29T04:05:18Z</dcterms:created>
  <dcterms:modified xsi:type="dcterms:W3CDTF">2021-12-17T07:57:54Z</dcterms:modified>
</cp:coreProperties>
</file>