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82" r:id="rId6"/>
    <p:sldId id="283" r:id="rId7"/>
    <p:sldId id="28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22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D89A7-CB47-495E-9C30-C91361A3EECE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35A67-8BB2-4656-A715-8B398C996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2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5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5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4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979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1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6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7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BDFFD-0553-4315-949F-9982A56E1C74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A082-4AF8-4617-AAA0-D1AEE9C67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048000"/>
            <a:ext cx="4066286" cy="19155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26410"/>
            <a:ext cx="41841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1"/>
            <a:ext cx="1729280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="" xmlns:a16="http://schemas.microsoft.com/office/drawing/2014/main" id="{E8311CB8-2D57-427C-945E-61F94063B626}"/>
              </a:ext>
            </a:extLst>
          </p:cNvPr>
          <p:cNvSpPr txBox="1"/>
          <p:nvPr/>
        </p:nvSpPr>
        <p:spPr>
          <a:xfrm>
            <a:off x="2894604" y="1085671"/>
            <a:ext cx="236319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i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="" xmlns:a16="http://schemas.microsoft.com/office/drawing/2014/main" id="{E62AA113-555A-494D-B07E-5676414413E1}"/>
              </a:ext>
            </a:extLst>
          </p:cNvPr>
          <p:cNvGrpSpPr/>
          <p:nvPr/>
        </p:nvGrpSpPr>
        <p:grpSpPr>
          <a:xfrm>
            <a:off x="2013743" y="2699825"/>
            <a:ext cx="5116513" cy="2962518"/>
            <a:chOff x="384" y="1680"/>
            <a:chExt cx="1680" cy="9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" name="Rectangle 27">
              <a:extLst>
                <a:ext uri="{FF2B5EF4-FFF2-40B4-BE49-F238E27FC236}">
                  <a16:creationId xmlns="" xmlns:a16="http://schemas.microsoft.com/office/drawing/2014/main" id="{83BD4588-8CE6-42F6-A507-8806CB8DC83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6" name="Line 28">
              <a:extLst>
                <a:ext uri="{FF2B5EF4-FFF2-40B4-BE49-F238E27FC236}">
                  <a16:creationId xmlns="" xmlns:a16="http://schemas.microsoft.com/office/drawing/2014/main" id="{FC1C52C8-94AC-4DEA-9682-016819029337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="" xmlns:a16="http://schemas.microsoft.com/office/drawing/2014/main" id="{FBB34032-2B2A-4C7B-A8F8-A2A0D948CD7A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35066F8D-A6AD-4EFE-9923-698F02CF67F9}"/>
              </a:ext>
            </a:extLst>
          </p:cNvPr>
          <p:cNvSpPr txBox="1"/>
          <p:nvPr/>
        </p:nvSpPr>
        <p:spPr>
          <a:xfrm>
            <a:off x="2971800" y="2916210"/>
            <a:ext cx="2362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m</a:t>
            </a:r>
            <a:endParaRPr lang="en-US" altLang="x-none" sz="60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B2A815FB-98E3-46F3-A024-8BF452EE788F}"/>
              </a:ext>
            </a:extLst>
          </p:cNvPr>
          <p:cNvSpPr txBox="1"/>
          <p:nvPr/>
        </p:nvSpPr>
        <p:spPr>
          <a:xfrm>
            <a:off x="4917245" y="2905659"/>
            <a:ext cx="18645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ươi</a:t>
            </a:r>
            <a:endParaRPr lang="en-US" altLang="x-none" sz="60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3454552" y="4318337"/>
            <a:ext cx="292538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>
                <a:latin typeface=".VnAvant" pitchFamily="34" charset="0"/>
                <a:cs typeface="Times New Roman" panose="02020603050405020304" pitchFamily="18" charset="0"/>
              </a:rPr>
              <a:t>m</a:t>
            </a: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ười</a:t>
            </a:r>
            <a:endParaRPr lang="en-US" altLang="x-none" sz="6000" b="1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48400" y="1122694"/>
            <a:ext cx="7393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="" xmlns:a16="http://schemas.microsoft.com/office/drawing/2014/main" id="{28EC99E9-371C-4E6C-8BB0-E4A5BBA8E766}"/>
              </a:ext>
            </a:extLst>
          </p:cNvPr>
          <p:cNvSpPr txBox="1"/>
          <p:nvPr/>
        </p:nvSpPr>
        <p:spPr>
          <a:xfrm>
            <a:off x="4922566" y="1109314"/>
            <a:ext cx="1584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="" xmlns:a16="http://schemas.microsoft.com/office/drawing/2014/main" id="{9D759A88-0E71-4B43-A1BB-1F7E3EC1C94B}"/>
              </a:ext>
            </a:extLst>
          </p:cNvPr>
          <p:cNvSpPr txBox="1"/>
          <p:nvPr/>
        </p:nvSpPr>
        <p:spPr>
          <a:xfrm>
            <a:off x="1512587" y="1066799"/>
            <a:ext cx="168681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8" grpId="0"/>
      <p:bldP spid="19" grpId="0"/>
      <p:bldP spid="20" grpId="0"/>
      <p:bldP spid="20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99" y="1066800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bưởi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cười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lưới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người</a:t>
            </a:r>
            <a:endParaRPr lang="en-US" sz="6000" b="1" dirty="0"/>
          </a:p>
        </p:txBody>
      </p:sp>
      <p:sp>
        <p:nvSpPr>
          <p:cNvPr id="7" name="Text Box 9"/>
          <p:cNvSpPr txBox="1"/>
          <p:nvPr/>
        </p:nvSpPr>
        <p:spPr>
          <a:xfrm>
            <a:off x="5334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293203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latin typeface=".VnAvant" pitchFamily="34" charset="0"/>
              </a:rPr>
              <a:t>b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ướu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hươu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khướu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rượu</a:t>
            </a:r>
            <a:endParaRPr lang="en-US" sz="8000" b="1" dirty="0"/>
          </a:p>
        </p:txBody>
      </p:sp>
      <p:sp>
        <p:nvSpPr>
          <p:cNvPr id="25" name="Text Box 9"/>
          <p:cNvSpPr txBox="1"/>
          <p:nvPr/>
        </p:nvSpPr>
        <p:spPr>
          <a:xfrm>
            <a:off x="533400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ươu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29718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53340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78486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ười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Text Box 9"/>
          <p:cNvSpPr txBox="1"/>
          <p:nvPr/>
        </p:nvSpPr>
        <p:spPr>
          <a:xfrm>
            <a:off x="3000301" y="2521803"/>
            <a:ext cx="225749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ươu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 Box 9"/>
          <p:cNvSpPr txBox="1"/>
          <p:nvPr/>
        </p:nvSpPr>
        <p:spPr>
          <a:xfrm>
            <a:off x="5819701" y="2514600"/>
            <a:ext cx="225749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ươu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Text Box 9"/>
          <p:cNvSpPr txBox="1"/>
          <p:nvPr/>
        </p:nvSpPr>
        <p:spPr>
          <a:xfrm>
            <a:off x="7724701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ươu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5" grpId="0"/>
      <p:bldP spid="15" grpId="0"/>
      <p:bldP spid="18" grpId="0"/>
      <p:bldP spid="20" grpId="0"/>
      <p:bldP spid="21" grpId="0"/>
      <p:bldP spid="2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7700" y="3212127"/>
            <a:ext cx="39799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000" b="1" dirty="0" err="1"/>
              <a:t>t</a:t>
            </a:r>
            <a:r>
              <a:rPr lang="en-US" altLang="en-US" sz="4000" b="1" dirty="0" err="1" smtClean="0"/>
              <a:t>ươi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cười</a:t>
            </a:r>
            <a:endParaRPr lang="en-US" altLang="en-US" sz="4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19799" y="3170017"/>
            <a:ext cx="38100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4400" b="1" dirty="0" err="1">
                <a:cs typeface="Times New Roman" pitchFamily="18" charset="0"/>
              </a:rPr>
              <a:t>q</a:t>
            </a:r>
            <a:r>
              <a:rPr lang="en-US" sz="4400" b="1" dirty="0" err="1" smtClean="0">
                <a:cs typeface="Times New Roman" pitchFamily="18" charset="0"/>
              </a:rPr>
              <a:t>uả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bưởi</a:t>
            </a:r>
            <a:endParaRPr lang="en-US" altLang="en-US" sz="44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600" y="5448300"/>
            <a:ext cx="36795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400" b="1" dirty="0" err="1" smtClean="0">
                <a:cs typeface="Times New Roman" pitchFamily="18" charset="0"/>
              </a:rPr>
              <a:t>Ố</a:t>
            </a:r>
            <a:r>
              <a:rPr lang="en-US" altLang="en-US" sz="4400" b="1" dirty="0" err="1" smtClean="0">
                <a:cs typeface="Times New Roman" pitchFamily="18" charset="0"/>
              </a:rPr>
              <a:t>c</a:t>
            </a:r>
            <a:r>
              <a:rPr lang="en-US" altLang="en-US" sz="4400" b="1" dirty="0" smtClean="0"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cs typeface="Times New Roman" pitchFamily="18" charset="0"/>
              </a:rPr>
              <a:t>bươu</a:t>
            </a:r>
            <a:endParaRPr lang="en-US" altLang="en-US" sz="4400" b="1" dirty="0"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650182" y="6082145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1566" y="3837710"/>
            <a:ext cx="1058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40488" y="3851564"/>
            <a:ext cx="121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 descr="Con diều đồ chơi hình con vẹt 110x50cm kèm dây diều 50m tiện dụng | Shopee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8" y="21792"/>
            <a:ext cx="4491880" cy="319033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051089" y="3837710"/>
            <a:ext cx="1058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792"/>
            <a:ext cx="3672408" cy="3148225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4038600"/>
            <a:ext cx="4340225" cy="2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1333" y="76200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ươi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2888" y="76200"/>
            <a:ext cx="223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ươu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747741"/>
              </p:ext>
            </p:extLst>
          </p:nvPr>
        </p:nvGraphicFramePr>
        <p:xfrm>
          <a:off x="3276600" y="1143000"/>
          <a:ext cx="2514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m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ươi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8001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m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ười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498" y="2743200"/>
            <a:ext cx="8350902" cy="14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bưởi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cười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lưới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người</a:t>
            </a:r>
            <a:endParaRPr lang="en-US" sz="32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bướu</a:t>
            </a:r>
            <a:r>
              <a:rPr lang="en-US" sz="3200" b="1" dirty="0" smtClean="0">
                <a:latin typeface=".VnAvant" pitchFamily="34" charset="0"/>
              </a:rPr>
              <a:t>    </a:t>
            </a:r>
            <a:r>
              <a:rPr lang="en-US" sz="3200" b="1" dirty="0" err="1" smtClean="0">
                <a:latin typeface=".VnAvant" pitchFamily="34" charset="0"/>
              </a:rPr>
              <a:t>hươu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khướu</a:t>
            </a:r>
            <a:r>
              <a:rPr lang="en-US" sz="3200" b="1" dirty="0" smtClean="0">
                <a:latin typeface=".VnAvant" pitchFamily="34" charset="0"/>
              </a:rPr>
              <a:t>    </a:t>
            </a:r>
            <a:r>
              <a:rPr lang="en-US" sz="3200" b="1" dirty="0" err="1" smtClean="0">
                <a:latin typeface=".VnAvant" pitchFamily="34" charset="0"/>
              </a:rPr>
              <a:t>rượu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</a:t>
            </a:r>
            <a:r>
              <a:rPr lang="en-US" sz="3200" b="1" dirty="0" err="1" smtClean="0">
                <a:latin typeface=".VnAvant" pitchFamily="34" charset="0"/>
              </a:rPr>
              <a:t>ươi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cười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q</a:t>
            </a:r>
            <a:r>
              <a:rPr lang="en-US" sz="3200" b="1" dirty="0" err="1" smtClean="0">
                <a:latin typeface=".VnAvant" pitchFamily="34" charset="0"/>
              </a:rPr>
              <a:t>uả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bưởi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60960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Ốc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bươu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343400"/>
            <a:ext cx="2237403" cy="167640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43400"/>
            <a:ext cx="2189475" cy="1676400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53" y="4304104"/>
            <a:ext cx="2587625" cy="15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523083"/>
            <a:ext cx="5857407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14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190146"/>
            <a:ext cx="5356277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35 Ư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0063"/>
            <a:ext cx="8229600" cy="4187825"/>
          </a:xfrm>
        </p:spPr>
      </p:pic>
    </p:spTree>
    <p:extLst>
      <p:ext uri="{BB962C8B-B14F-4D97-AF65-F5344CB8AC3E}">
        <p14:creationId xmlns:p14="http://schemas.microsoft.com/office/powerpoint/2010/main" val="29008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42 ƯƠ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47800"/>
            <a:ext cx="8229600" cy="3024187"/>
          </a:xfrm>
        </p:spPr>
      </p:pic>
    </p:spTree>
    <p:extLst>
      <p:ext uri="{BB962C8B-B14F-4D97-AF65-F5344CB8AC3E}">
        <p14:creationId xmlns:p14="http://schemas.microsoft.com/office/powerpoint/2010/main" val="7437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599" y="1925400"/>
            <a:ext cx="502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53161"/>
            <a:ext cx="862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83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695270"/>
            <a:ext cx="870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HP001 4 hàng" panose="020B0603050302020204" pitchFamily="34" charset="0"/>
              </a:rPr>
              <a:t>ươi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ươu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678002" y="720963"/>
            <a:ext cx="186473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32004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HP001 4 hàng" panose="020B0603050302020204" pitchFamily="34" charset="0"/>
              </a:rPr>
              <a:t>t</a:t>
            </a:r>
            <a:r>
              <a:rPr lang="en-US" sz="7200" b="1" dirty="0" err="1" smtClean="0">
                <a:latin typeface="HP001 4 hàng" panose="020B0603050302020204" pitchFamily="34" charset="0"/>
              </a:rPr>
              <a:t>ươi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cười</a:t>
            </a:r>
            <a:r>
              <a:rPr lang="en-US" sz="7200" b="1" dirty="0" smtClean="0">
                <a:latin typeface="HP001 4 hàng" panose="020B0603050302020204" pitchFamily="34" charset="0"/>
              </a:rPr>
              <a:t>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ốc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bươu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67200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3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34193"/>
            <a:ext cx="6256664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52400" y="2272753"/>
            <a:ext cx="9067799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69: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7910" y="3581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</a:rPr>
              <a:t>ươi</a:t>
            </a:r>
            <a:r>
              <a:rPr lang="en-US" sz="7200" b="1" dirty="0" smtClean="0">
                <a:solidFill>
                  <a:srgbClr val="FF0000"/>
                </a:solidFill>
              </a:rPr>
              <a:t>           </a:t>
            </a:r>
            <a:r>
              <a:rPr lang="en-US" sz="7200" b="1" dirty="0" err="1" smtClean="0">
                <a:solidFill>
                  <a:srgbClr val="FF0000"/>
                </a:solidFill>
              </a:rPr>
              <a:t>ươu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3400" y="533400"/>
            <a:ext cx="8305800" cy="8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/>
              <a:t>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18" y="0"/>
            <a:ext cx="8839200" cy="6740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000" b="1" dirty="0">
                <a:latin typeface=".VnAvant" pitchFamily="34" charset="0"/>
              </a:rPr>
              <a:t>L</a:t>
            </a:r>
            <a:r>
              <a:rPr lang="en-US" sz="4000" b="1" dirty="0" smtClean="0">
                <a:latin typeface=".VnAvant" pitchFamily="34" charset="0"/>
              </a:rPr>
              <a:t>¹c ®µ lµ con </a:t>
            </a:r>
            <a:r>
              <a:rPr lang="en-US" sz="4000" b="1" dirty="0" err="1" smtClean="0">
                <a:latin typeface=".VnAvant" pitchFamily="34" charset="0"/>
              </a:rPr>
              <a:t>vËt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Æc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biÖt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Nã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c¸i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b­ưíu</a:t>
            </a:r>
            <a:r>
              <a:rPr lang="en-US" sz="4000" b="1" dirty="0" smtClean="0">
                <a:latin typeface=".VnAvant" pitchFamily="34" charset="0"/>
              </a:rPr>
              <a:t> to </a:t>
            </a:r>
            <a:r>
              <a:rPr lang="en-US" sz="4000" b="1" dirty="0" err="1" smtClean="0">
                <a:latin typeface=".VnAvant" pitchFamily="34" charset="0"/>
              </a:rPr>
              <a:t>trªn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l­ưng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Bư­íu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cña</a:t>
            </a:r>
            <a:r>
              <a:rPr lang="en-US" sz="4000" b="1" dirty="0" smtClean="0">
                <a:latin typeface=".VnAvant" pitchFamily="34" charset="0"/>
              </a:rPr>
              <a:t> l¹c ®µ lµ </a:t>
            </a:r>
            <a:r>
              <a:rPr lang="en-US" sz="4000" b="1" dirty="0" err="1" smtClean="0">
                <a:latin typeface=".VnAvant" pitchFamily="34" charset="0"/>
              </a:rPr>
              <a:t>n¬i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dù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</a:t>
            </a:r>
            <a:r>
              <a:rPr lang="en-US" sz="4000" b="1" dirty="0" smtClean="0">
                <a:latin typeface=".VnAvant" pitchFamily="34" charset="0"/>
              </a:rPr>
              <a:t>÷ </a:t>
            </a:r>
            <a:r>
              <a:rPr lang="en-US" sz="4000" b="1" dirty="0" err="1" smtClean="0">
                <a:latin typeface=".VnAvant" pitchFamily="34" charset="0"/>
              </a:rPr>
              <a:t>chÊt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bÐo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Nhê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thÕ</a:t>
            </a:r>
            <a:r>
              <a:rPr lang="en-US" sz="4000" b="1" dirty="0" smtClean="0">
                <a:latin typeface=".VnAvant" pitchFamily="34" charset="0"/>
              </a:rPr>
              <a:t>, </a:t>
            </a:r>
            <a:r>
              <a:rPr lang="en-US" sz="4000" b="1" dirty="0" err="1" smtClean="0">
                <a:latin typeface=".VnAvant" pitchFamily="34" charset="0"/>
              </a:rPr>
              <a:t>nã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thÓ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sèng</a:t>
            </a:r>
            <a:r>
              <a:rPr lang="en-US" sz="4000" b="1" dirty="0" smtClean="0">
                <a:latin typeface=".VnAvant" pitchFamily="34" charset="0"/>
              </a:rPr>
              <a:t> qua </a:t>
            </a:r>
            <a:r>
              <a:rPr lang="en-US" sz="4000" b="1" dirty="0" err="1" smtClean="0">
                <a:latin typeface=".VnAvant" pitchFamily="34" charset="0"/>
              </a:rPr>
              <a:t>nhiÒu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ngµy</a:t>
            </a:r>
            <a:r>
              <a:rPr lang="en-US" sz="4000" b="1" dirty="0" smtClean="0">
                <a:latin typeface=".VnAvant" pitchFamily="34" charset="0"/>
              </a:rPr>
              <a:t> mµ </a:t>
            </a:r>
            <a:r>
              <a:rPr lang="en-US" sz="4000" b="1" dirty="0" err="1" smtClean="0">
                <a:latin typeface=".VnAvant" pitchFamily="34" charset="0"/>
              </a:rPr>
              <a:t>kh«ng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cÇn</a:t>
            </a:r>
            <a:r>
              <a:rPr lang="en-US" sz="4000" b="1" dirty="0" smtClean="0">
                <a:latin typeface=".VnAvant" pitchFamily="34" charset="0"/>
              </a:rPr>
              <a:t> ¨n </a:t>
            </a:r>
            <a:r>
              <a:rPr lang="en-US" sz="4000" b="1" dirty="0" err="1" smtClean="0">
                <a:latin typeface=".VnAvant" pitchFamily="34" charset="0"/>
              </a:rPr>
              <a:t>uèng</a:t>
            </a:r>
            <a:r>
              <a:rPr lang="en-US" sz="4000" b="1" dirty="0" smtClean="0">
                <a:latin typeface=".VnAvant" pitchFamily="34" charset="0"/>
              </a:rPr>
              <a:t>. L¹c ®µ </a:t>
            </a:r>
            <a:r>
              <a:rPr lang="en-US" sz="4000" b="1" dirty="0" err="1" smtClean="0">
                <a:latin typeface=".VnAvant" pitchFamily="34" charset="0"/>
              </a:rPr>
              <a:t>gióp</a:t>
            </a:r>
            <a:r>
              <a:rPr lang="en-US" sz="4000" b="1" dirty="0" smtClean="0">
                <a:latin typeface=".VnAvant" pitchFamily="34" charset="0"/>
              </a:rPr>
              <a:t> con </a:t>
            </a:r>
            <a:r>
              <a:rPr lang="en-US" sz="4000" b="1" dirty="0" err="1" smtClean="0">
                <a:latin typeface=".VnAvant" pitchFamily="34" charset="0"/>
              </a:rPr>
              <a:t>ngư­êi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b¨ng</a:t>
            </a:r>
            <a:r>
              <a:rPr lang="en-US" sz="4000" b="1" dirty="0" smtClean="0">
                <a:latin typeface=".VnAvant" pitchFamily="34" charset="0"/>
              </a:rPr>
              <a:t> qua </a:t>
            </a:r>
            <a:r>
              <a:rPr lang="en-US" sz="4000" b="1" dirty="0" err="1" smtClean="0">
                <a:latin typeface=".VnAvant" pitchFamily="34" charset="0"/>
              </a:rPr>
              <a:t>nh÷ng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vïng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sa</a:t>
            </a:r>
            <a:r>
              <a:rPr lang="en-US" sz="4000" b="1" dirty="0" smtClean="0">
                <a:latin typeface=".VnAvant" pitchFamily="34" charset="0"/>
              </a:rPr>
              <a:t> m¹c </a:t>
            </a:r>
            <a:r>
              <a:rPr lang="en-US" sz="4000" b="1" dirty="0" err="1" smtClean="0">
                <a:latin typeface=".VnAvant" pitchFamily="34" charset="0"/>
              </a:rPr>
              <a:t>kh</a:t>
            </a:r>
            <a:r>
              <a:rPr lang="en-US" sz="4000" b="1" dirty="0" smtClean="0">
                <a:latin typeface=".VnAvant" pitchFamily="34" charset="0"/>
              </a:rPr>
              <a:t>« </a:t>
            </a:r>
            <a:r>
              <a:rPr lang="en-US" sz="4000" b="1" dirty="0" err="1" smtClean="0">
                <a:latin typeface=".VnAvant" pitchFamily="34" charset="0"/>
              </a:rPr>
              <a:t>c»n</a:t>
            </a:r>
            <a:r>
              <a:rPr lang="en-US" sz="4000" b="1" dirty="0" smtClean="0">
                <a:latin typeface=".VnAvant" pitchFamily="34" charset="0"/>
              </a:rPr>
              <a:t>.</a:t>
            </a:r>
            <a:endParaRPr lang="en-US" sz="3600" b="1" dirty="0"/>
          </a:p>
        </p:txBody>
      </p:sp>
      <p:sp>
        <p:nvSpPr>
          <p:cNvPr id="33" name="Rectangle 32"/>
          <p:cNvSpPr/>
          <p:nvPr/>
        </p:nvSpPr>
        <p:spPr>
          <a:xfrm>
            <a:off x="2438400" y="127331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ươu</a:t>
            </a:r>
            <a:endParaRPr lang="en-US" sz="6600" b="1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371600" y="4182970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66700" y="344269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72400" y="253425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86600" y="1273314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5400" b="1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867400" y="4995353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76200" y="2844225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0" y="3890583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5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96200" y="128586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ươu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493091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ươi</a:t>
            </a:r>
            <a:endParaRPr lang="en-US" sz="66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2209800" y="3139496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13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43" grpId="0"/>
      <p:bldP spid="44" grpId="0"/>
      <p:bldP spid="45" grpId="0"/>
      <p:bldP spid="16" grpId="0"/>
      <p:bldP spid="17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4225389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2" y="401782"/>
            <a:ext cx="8500628" cy="59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320716" cy="27706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1000" y="1406098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0" name="Rectangle 9"/>
          <p:cNvSpPr/>
          <p:nvPr/>
        </p:nvSpPr>
        <p:spPr>
          <a:xfrm>
            <a:off x="2362200" y="1600200"/>
            <a:ext cx="5181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4" name="Rectangle 13"/>
          <p:cNvSpPr/>
          <p:nvPr/>
        </p:nvSpPr>
        <p:spPr>
          <a:xfrm>
            <a:off x="2376055" y="2431197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sp>
        <p:nvSpPr>
          <p:cNvPr id="16" name="Rectangle 15"/>
          <p:cNvSpPr/>
          <p:nvPr/>
        </p:nvSpPr>
        <p:spPr>
          <a:xfrm>
            <a:off x="3521185" y="3505200"/>
            <a:ext cx="56574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   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M­ưa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vµ n¾ng</a:t>
            </a:r>
            <a:endParaRPr lang="en-US" sz="4000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3882"/>
            <a:ext cx="7992887" cy="56166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575101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sp>
        <p:nvSpPr>
          <p:cNvPr id="17" name="Rectangle 16"/>
          <p:cNvSpPr/>
          <p:nvPr/>
        </p:nvSpPr>
        <p:spPr>
          <a:xfrm>
            <a:off x="2362200" y="727501"/>
            <a:ext cx="473630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lợi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Ých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vËt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nu«i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60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631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3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662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146175"/>
            <a:ext cx="9066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0250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302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3025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latin typeface="AvantGarde" pitchFamily="2" charset="-93"/>
              </a:rPr>
              <a:t>Tìm và đọc các </a:t>
            </a:r>
            <a:r>
              <a:rPr lang="en-US" altLang="en-US" sz="3200" b="1" dirty="0" err="1">
                <a:latin typeface="AvantGarde" pitchFamily="2" charset="-93"/>
              </a:rPr>
              <a:t>từ</a:t>
            </a:r>
            <a:r>
              <a:rPr lang="en-US" altLang="en-US" sz="3200" b="1" dirty="0">
                <a:latin typeface="AvantGarde" pitchFamily="2" charset="-93"/>
              </a:rPr>
              <a:t> </a:t>
            </a:r>
            <a:r>
              <a:rPr lang="en-US" altLang="en-US" sz="3200" b="1" dirty="0" err="1">
                <a:latin typeface="AvantGarde" pitchFamily="2" charset="-93"/>
              </a:rPr>
              <a:t>có</a:t>
            </a:r>
            <a:r>
              <a:rPr lang="en-US" altLang="en-US" sz="3200" b="1" dirty="0">
                <a:latin typeface="AvantGarde" pitchFamily="2" charset="-93"/>
              </a:rPr>
              <a:t> </a:t>
            </a:r>
            <a:r>
              <a:rPr lang="vi-VN" altLang="en-US" sz="3200" b="1" dirty="0">
                <a:latin typeface="AvantGarde" pitchFamily="2" charset="-93"/>
              </a:rPr>
              <a:t>tiếng </a:t>
            </a:r>
            <a:r>
              <a:rPr lang="en-US" altLang="en-US" sz="3200" b="1" dirty="0" err="1">
                <a:latin typeface="AvantGarde" pitchFamily="2" charset="-93"/>
              </a:rPr>
              <a:t>chứa</a:t>
            </a:r>
            <a:r>
              <a:rPr lang="vi-VN" altLang="en-US" sz="3200" b="1" dirty="0">
                <a:latin typeface="AvantGarde" pitchFamily="2" charset="-93"/>
              </a:rPr>
              <a:t> vần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AvantGarde" pitchFamily="2" charset="-93"/>
              </a:rPr>
              <a:t>uôn</a:t>
            </a:r>
            <a:r>
              <a:rPr lang="en-US" altLang="en-US" sz="3600" b="1" dirty="0" smtClean="0">
                <a:solidFill>
                  <a:srgbClr val="FF0000"/>
                </a:solidFill>
                <a:latin typeface="AvantGarde" pitchFamily="2" charset="-93"/>
              </a:rPr>
              <a:t>           </a:t>
            </a:r>
            <a:endParaRPr lang="en-US" altLang="en-US" sz="3600" b="1" dirty="0">
              <a:solidFill>
                <a:srgbClr val="FF0000"/>
              </a:solidFill>
              <a:latin typeface="AvantGarde" pitchFamily="2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76350" y="2438400"/>
            <a:ext cx="5175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0250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302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3025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b="1" dirty="0" err="1" smtClean="0">
                <a:solidFill>
                  <a:srgbClr val="C00000"/>
                </a:solidFill>
                <a:latin typeface="AvantGarde" pitchFamily="2" charset="-93"/>
              </a:rPr>
              <a:t>Hình</a:t>
            </a:r>
            <a:r>
              <a:rPr lang="en-US" altLang="en-US" sz="5400" b="1" dirty="0" smtClean="0">
                <a:solidFill>
                  <a:srgbClr val="C00000"/>
                </a:solidFill>
                <a:latin typeface="AvantGarde" pitchFamily="2" charset="-93"/>
              </a:rPr>
              <a:t> </a:t>
            </a:r>
            <a:r>
              <a:rPr lang="en-US" altLang="en-US" sz="5400" b="1" dirty="0" err="1" smtClean="0">
                <a:solidFill>
                  <a:srgbClr val="C00000"/>
                </a:solidFill>
                <a:latin typeface="AvantGarde" pitchFamily="2" charset="-93"/>
              </a:rPr>
              <a:t>vuông</a:t>
            </a:r>
            <a:endParaRPr lang="en-US" altLang="en-US" sz="5400" b="1" dirty="0">
              <a:solidFill>
                <a:srgbClr val="C00000"/>
              </a:solidFill>
              <a:latin typeface="AvantGarde" pitchFamily="2" charset="-93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920875" y="3429000"/>
            <a:ext cx="2651125" cy="1189038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608013" y="2228553"/>
            <a:ext cx="5868987" cy="145891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3287713" y="4279900"/>
            <a:ext cx="5038725" cy="169862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86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62400" y="4564063"/>
            <a:ext cx="3887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30250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302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3025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3025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30250" eaLnBrk="0" fontAlgn="base" hangingPunct="0"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FF"/>
                </a:solidFill>
                <a:latin typeface="AvantGarde" pitchFamily="2" charset="-93"/>
              </a:rPr>
              <a:t>b</a:t>
            </a:r>
            <a:r>
              <a:rPr lang="en-US" altLang="en-US" sz="5400" b="1" dirty="0" err="1" smtClean="0">
                <a:solidFill>
                  <a:srgbClr val="FF00FF"/>
                </a:solidFill>
                <a:latin typeface="AvantGarde" pitchFamily="2" charset="-93"/>
              </a:rPr>
              <a:t>uôn</a:t>
            </a:r>
            <a:r>
              <a:rPr lang="en-US" altLang="en-US" sz="5400" b="1" dirty="0" smtClean="0">
                <a:solidFill>
                  <a:srgbClr val="FF00FF"/>
                </a:solidFill>
                <a:latin typeface="AvantGarde" pitchFamily="2" charset="-93"/>
              </a:rPr>
              <a:t> </a:t>
            </a:r>
            <a:r>
              <a:rPr lang="en-US" altLang="en-US" sz="5400" b="1" dirty="0" err="1" smtClean="0">
                <a:solidFill>
                  <a:srgbClr val="FF00FF"/>
                </a:solidFill>
                <a:latin typeface="AvantGarde" pitchFamily="2" charset="-93"/>
              </a:rPr>
              <a:t>làng</a:t>
            </a:r>
            <a:endParaRPr lang="en-US" altLang="en-US" sz="5400" b="1" dirty="0">
              <a:solidFill>
                <a:srgbClr val="FF00FF"/>
              </a:solidFill>
              <a:latin typeface="AvantGarde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859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0575" y="561976"/>
            <a:ext cx="6724650" cy="800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</a:rPr>
              <a:t>Chọn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từ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còn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thiếu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cho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câu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sau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297238"/>
            <a:ext cx="2514600" cy="1085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 smtClean="0"/>
              <a:t>luộc</a:t>
            </a:r>
            <a:r>
              <a:rPr lang="en-US" sz="3600" b="1" dirty="0" smtClean="0"/>
              <a:t>….</a:t>
            </a:r>
            <a:endParaRPr lang="en-US" sz="3300" b="1" dirty="0"/>
          </a:p>
        </p:txBody>
      </p:sp>
      <p:sp>
        <p:nvSpPr>
          <p:cNvPr id="6" name="Rectangle 5"/>
          <p:cNvSpPr/>
          <p:nvPr/>
        </p:nvSpPr>
        <p:spPr>
          <a:xfrm>
            <a:off x="5181600" y="2638425"/>
            <a:ext cx="2914650" cy="600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A: </a:t>
            </a:r>
            <a:r>
              <a:rPr lang="en-US" sz="3600" b="1" dirty="0" err="1"/>
              <a:t>lúa</a:t>
            </a:r>
            <a:r>
              <a:rPr lang="en-US" sz="3600" b="1" dirty="0"/>
              <a:t> </a:t>
            </a:r>
            <a:r>
              <a:rPr lang="en-US" sz="3600" b="1" dirty="0" err="1"/>
              <a:t>chiêm</a:t>
            </a:r>
            <a:r>
              <a:rPr lang="en-US" sz="3600" b="1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4938" y="3459163"/>
            <a:ext cx="2914650" cy="600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B: </a:t>
            </a:r>
            <a:r>
              <a:rPr lang="en-US" sz="3600" b="1" dirty="0" err="1"/>
              <a:t>yên</a:t>
            </a:r>
            <a:r>
              <a:rPr lang="en-US" sz="3600" b="1" dirty="0"/>
              <a:t> </a:t>
            </a:r>
            <a:r>
              <a:rPr lang="en-US" sz="3600" b="1" dirty="0" err="1"/>
              <a:t>xe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5181600" y="4484688"/>
            <a:ext cx="2887663" cy="600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C: </a:t>
            </a:r>
            <a:r>
              <a:rPr lang="en-US" sz="3600" b="1" dirty="0" err="1" smtClean="0"/>
              <a:t>rau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muống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cxnSp>
        <p:nvCxnSpPr>
          <p:cNvPr id="10" name="Straight Connector 9"/>
          <p:cNvCxnSpPr>
            <a:cxnSpLocks/>
            <a:endCxn id="8" idx="1"/>
          </p:cNvCxnSpPr>
          <p:nvPr/>
        </p:nvCxnSpPr>
        <p:spPr>
          <a:xfrm>
            <a:off x="3124200" y="3840163"/>
            <a:ext cx="2057400" cy="94456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9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34982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.VnAvant" pitchFamily="34" charset="0"/>
              </a:rPr>
              <a:t>     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Tr­êi</a:t>
            </a:r>
            <a:r>
              <a:rPr lang="en-US" sz="3600" b="1" dirty="0" smtClean="0">
                <a:latin typeface=".VnAvant" pitchFamily="34" charset="0"/>
              </a:rPr>
              <a:t> s¾p </a:t>
            </a:r>
            <a:r>
              <a:rPr lang="en-US" sz="3600" b="1" dirty="0" err="1" smtClean="0">
                <a:latin typeface=".VnAvant" pitchFamily="34" charset="0"/>
              </a:rPr>
              <a:t>m­ưa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Chuån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chuån</a:t>
            </a:r>
            <a:r>
              <a:rPr lang="en-US" sz="3600" b="1" dirty="0" smtClean="0">
                <a:latin typeface=".VnAvant" pitchFamily="34" charset="0"/>
              </a:rPr>
              <a:t> bay </a:t>
            </a:r>
            <a:r>
              <a:rPr lang="en-US" sz="3600" b="1" dirty="0" err="1" smtClean="0">
                <a:latin typeface=".VnAvant" pitchFamily="34" charset="0"/>
              </a:rPr>
              <a:t>thÊp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BÇu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trêi</a:t>
            </a:r>
            <a:r>
              <a:rPr lang="en-US" sz="3600" b="1" dirty="0" smtClean="0">
                <a:latin typeface=".VnAvant" pitchFamily="34" charset="0"/>
              </a:rPr>
              <a:t> ®en </a:t>
            </a:r>
            <a:r>
              <a:rPr lang="en-US" sz="3600" b="1" dirty="0" err="1" smtClean="0">
                <a:latin typeface=".VnAvant" pitchFamily="34" charset="0"/>
              </a:rPr>
              <a:t>kÞt</a:t>
            </a:r>
            <a:r>
              <a:rPr lang="en-US" sz="3600" b="1" dirty="0" smtClean="0">
                <a:latin typeface=".VnAvant" pitchFamily="34" charset="0"/>
              </a:rPr>
              <a:t>. </a:t>
            </a:r>
            <a:r>
              <a:rPr lang="en-US" sz="3600" b="1" dirty="0" err="1" smtClean="0">
                <a:latin typeface=".VnAvant" pitchFamily="34" charset="0"/>
              </a:rPr>
              <a:t>Giã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thæi</a:t>
            </a:r>
            <a:r>
              <a:rPr lang="en-US" sz="3600" b="1" dirty="0" smtClean="0">
                <a:latin typeface=".VnAvant" pitchFamily="34" charset="0"/>
              </a:rPr>
              <a:t> m¹nh </a:t>
            </a:r>
            <a:r>
              <a:rPr lang="en-US" sz="3600" b="1" dirty="0" err="1" smtClean="0">
                <a:latin typeface=".VnAvant" pitchFamily="34" charset="0"/>
              </a:rPr>
              <a:t>cuèn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theo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nh÷ng</a:t>
            </a:r>
            <a:r>
              <a:rPr lang="en-US" sz="3600" b="1" dirty="0" smtClean="0">
                <a:latin typeface=".VnAvant" pitchFamily="34" charset="0"/>
              </a:rPr>
              <a:t> ®¸m l¸ </a:t>
            </a:r>
            <a:r>
              <a:rPr lang="en-US" sz="3600" b="1" dirty="0" err="1" smtClean="0">
                <a:latin typeface=".VnAvant" pitchFamily="34" charset="0"/>
              </a:rPr>
              <a:t>kh</a:t>
            </a:r>
            <a:r>
              <a:rPr lang="en-US" sz="3600" b="1" dirty="0" smtClean="0">
                <a:latin typeface=".VnAvant" pitchFamily="34" charset="0"/>
              </a:rPr>
              <a:t>«. </a:t>
            </a:r>
            <a:r>
              <a:rPr lang="en-US" sz="3600" b="1" dirty="0" err="1" smtClean="0">
                <a:latin typeface=".VnAvant" pitchFamily="34" charset="0"/>
              </a:rPr>
              <a:t>Råi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m­ưa</a:t>
            </a:r>
            <a:r>
              <a:rPr lang="en-US" sz="3600" b="1" dirty="0" smtClean="0">
                <a:latin typeface=".VnAvant" pitchFamily="34" charset="0"/>
              </a:rPr>
              <a:t> µo µo </a:t>
            </a:r>
            <a:r>
              <a:rPr lang="en-US" sz="3600" b="1" dirty="0" err="1" smtClean="0">
                <a:latin typeface=".VnAvant" pitchFamily="34" charset="0"/>
              </a:rPr>
              <a:t>trót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xuèng</a:t>
            </a:r>
            <a:r>
              <a:rPr lang="en-US" sz="3600" b="1" dirty="0" smtClean="0">
                <a:latin typeface=".VnAvant" pitchFamily="34" charset="0"/>
              </a:rPr>
              <a:t>.</a:t>
            </a:r>
            <a:endParaRPr lang="en-US" sz="36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4267200"/>
            <a:ext cx="5867400" cy="109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 smtClean="0">
                <a:latin typeface=".VnAvant" pitchFamily="34" charset="0"/>
              </a:rPr>
              <a:t>Sè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m­­ười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7320" y="4267200"/>
            <a:ext cx="14734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ươi</a:t>
            </a:r>
            <a:endParaRPr lang="en-US" sz="6000" dirty="0"/>
          </a:p>
        </p:txBody>
      </p:sp>
      <p:pic>
        <p:nvPicPr>
          <p:cNvPr id="1026" name="Picture 2" descr="Tiêu chuẩn số 10 - Phương pháp thặng d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400799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257</Words>
  <Application>Microsoft Office PowerPoint</Application>
  <PresentationFormat>On-screen Show (4:3)</PresentationFormat>
  <Paragraphs>77</Paragraphs>
  <Slides>24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</cp:revision>
  <dcterms:created xsi:type="dcterms:W3CDTF">2020-12-13T08:40:37Z</dcterms:created>
  <dcterms:modified xsi:type="dcterms:W3CDTF">2020-12-13T10:01:29Z</dcterms:modified>
</cp:coreProperties>
</file>