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313" r:id="rId2"/>
    <p:sldId id="295" r:id="rId3"/>
    <p:sldId id="306" r:id="rId4"/>
    <p:sldId id="289" r:id="rId5"/>
    <p:sldId id="310" r:id="rId6"/>
    <p:sldId id="296" r:id="rId7"/>
    <p:sldId id="303" r:id="rId8"/>
    <p:sldId id="297" r:id="rId9"/>
    <p:sldId id="281" r:id="rId10"/>
    <p:sldId id="304" r:id="rId11"/>
    <p:sldId id="298" r:id="rId12"/>
    <p:sldId id="282" r:id="rId13"/>
    <p:sldId id="288" r:id="rId14"/>
    <p:sldId id="309" r:id="rId15"/>
    <p:sldId id="277" r:id="rId16"/>
    <p:sldId id="311" r:id="rId17"/>
  </p:sldIdLst>
  <p:sldSz cx="9144000" cy="6858000" type="screen4x3"/>
  <p:notesSz cx="6858000" cy="9144000"/>
  <p:custShowLst>
    <p:custShow name="bai cu" id="0">
      <p:sldLst/>
    </p:custShow>
    <p:custShow name="bai moi" id="1">
      <p:sldLst>
        <p:sld r:id="rId10"/>
      </p:sldLst>
    </p:custShow>
    <p:custShow name="cung co" id="2">
      <p:sldLst>
        <p:sld r:id="rId13"/>
        <p:sld r:id="rId14"/>
        <p:sld r:id="rId16"/>
      </p:sldLst>
    </p:custShow>
  </p:custShowLst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Utop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0000"/>
    <a:srgbClr val="0000FF"/>
    <a:srgbClr val="006600"/>
    <a:srgbClr val="CCFF99"/>
    <a:srgbClr val="FF0066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45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</a:defRPr>
            </a:lvl1pPr>
          </a:lstStyle>
          <a:p>
            <a:fld id="{38CACC8B-F00A-4585-B698-8F7DDFEBA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9543C-66C4-401D-8D01-2DA2786E9CA5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4D52C-33A8-41AA-AFFF-87005517A028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5617-B044-4C28-935B-09EE65159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FA25-30D5-456F-8768-9FDE2425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989D-CFB1-458B-A3D3-91C05F23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EBE30F-D952-4B42-A932-13B91BF1B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3CBCCD-A133-432C-ABE1-65E189088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9609-60C5-4349-BC6B-F74642966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1513-4E22-41D1-BBDE-147467B47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357A-80C8-4CA5-8069-8025638E7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A18F-912A-40A2-8634-03F3A6C27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7353-84D9-4ED2-A0EB-86C06694A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888-E76B-4939-812E-263CC814E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D013-D49A-4890-9B90-E6ED85D34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CD2C-A0E0-4740-AD00-81CEC7CF40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FD04-A80F-452B-A1A7-A5C77B97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Desktop\LUY&#202;&#803;N%20T&#194;&#803;P%20-%20TU&#194;&#768;N%2011%20-%20LOP%203\LARA'S%20THEM.mp3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 rot="645857">
            <a:off x="2286000" y="381000"/>
            <a:ext cx="4800600" cy="1371600"/>
            <a:chOff x="0" y="0"/>
            <a:chExt cx="1826" cy="534"/>
          </a:xfrm>
        </p:grpSpPr>
        <p:pic>
          <p:nvPicPr>
            <p:cNvPr id="3090" name="Picture 4" descr="SPARKL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5" descr="SPARKL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6" descr="SPARKL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7" descr="SPARKL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20" name="Picture 8" descr="Firewrk5"/>
          <p:cNvPicPr>
            <a:picLocks noChangeAspect="1" noChangeArrowheads="1"/>
          </p:cNvPicPr>
          <p:nvPr/>
        </p:nvPicPr>
        <p:blipFill>
          <a:blip r:embed="rId3">
            <a:lum bright="28000" contrast="2000"/>
          </a:blip>
          <a:srcRect/>
          <a:stretch>
            <a:fillRect/>
          </a:stretch>
        </p:blipFill>
        <p:spPr bwMode="auto">
          <a:xfrm>
            <a:off x="8001000" y="9144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3d but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486400"/>
            <a:ext cx="1066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j02835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143000"/>
            <a:ext cx="457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j02835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628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2835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5715000"/>
            <a:ext cx="5524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2835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5791200"/>
            <a:ext cx="5334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2835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4648200"/>
            <a:ext cx="5334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Firewrk5"/>
          <p:cNvPicPr>
            <a:picLocks noChangeAspect="1" noChangeArrowheads="1"/>
          </p:cNvPicPr>
          <p:nvPr/>
        </p:nvPicPr>
        <p:blipFill>
          <a:blip r:embed="rId3">
            <a:lum bright="28000" contrast="2000"/>
          </a:blip>
          <a:srcRect/>
          <a:stretch>
            <a:fillRect/>
          </a:stretch>
        </p:blipFill>
        <p:spPr bwMode="auto">
          <a:xfrm>
            <a:off x="228600" y="2286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Firewrk5"/>
          <p:cNvPicPr>
            <a:picLocks noChangeAspect="1" noChangeArrowheads="1"/>
          </p:cNvPicPr>
          <p:nvPr/>
        </p:nvPicPr>
        <p:blipFill>
          <a:blip r:embed="rId3">
            <a:lum bright="28000" contrast="2000"/>
          </a:blip>
          <a:srcRect/>
          <a:stretch>
            <a:fillRect/>
          </a:stretch>
        </p:blipFill>
        <p:spPr bwMode="auto">
          <a:xfrm>
            <a:off x="3810000" y="52578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blumen-pflanzen09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5900" y="5999163"/>
            <a:ext cx="1381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9" descr="blumen-pflanzen09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8775" y="5999163"/>
            <a:ext cx="1381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0" descr="Firewrk5"/>
          <p:cNvPicPr>
            <a:picLocks noChangeAspect="1" noChangeArrowheads="1"/>
          </p:cNvPicPr>
          <p:nvPr/>
        </p:nvPicPr>
        <p:blipFill>
          <a:blip r:embed="rId3">
            <a:lum bright="28000" contrast="2000"/>
          </a:blip>
          <a:srcRect/>
          <a:stretch>
            <a:fillRect/>
          </a:stretch>
        </p:blipFill>
        <p:spPr bwMode="auto">
          <a:xfrm>
            <a:off x="444500" y="444500"/>
            <a:ext cx="904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WordArt 22"/>
          <p:cNvSpPr>
            <a:spLocks noChangeArrowheads="1" noChangeShapeType="1" noTextEdit="1"/>
          </p:cNvSpPr>
          <p:nvPr/>
        </p:nvSpPr>
        <p:spPr bwMode="auto">
          <a:xfrm>
            <a:off x="1219200" y="188913"/>
            <a:ext cx="7153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baseline="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TRƯỜNG TIỂU HỌC LÊ NGỌC HÂN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8" name="WordArt 23"/>
          <p:cNvSpPr>
            <a:spLocks noChangeArrowheads="1" noChangeShapeType="1" noTextEdit="1"/>
          </p:cNvSpPr>
          <p:nvPr/>
        </p:nvSpPr>
        <p:spPr bwMode="auto">
          <a:xfrm>
            <a:off x="1143000" y="1628775"/>
            <a:ext cx="693420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9" name="WordArt 24"/>
          <p:cNvSpPr>
            <a:spLocks noChangeArrowheads="1" noChangeShapeType="1" noTextEdit="1"/>
          </p:cNvSpPr>
          <p:nvPr/>
        </p:nvSpPr>
        <p:spPr bwMode="auto">
          <a:xfrm>
            <a:off x="685800" y="3141663"/>
            <a:ext cx="8001000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.(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62)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" name="Picture 9" descr="3d but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953000"/>
            <a:ext cx="1066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j02835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15350" y="5715000"/>
            <a:ext cx="628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3d but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257800"/>
            <a:ext cx="1066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14" dur="2000" spd="-999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40" dur="2000" spd="-99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42" dur="2000" spd="-99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67"/>
          <p:cNvGrpSpPr>
            <a:grpSpLocks/>
          </p:cNvGrpSpPr>
          <p:nvPr/>
        </p:nvGrpSpPr>
        <p:grpSpPr bwMode="auto">
          <a:xfrm>
            <a:off x="990600" y="3786188"/>
            <a:ext cx="7315200" cy="76200"/>
            <a:chOff x="1392" y="2448"/>
            <a:chExt cx="1920" cy="96"/>
          </a:xfrm>
        </p:grpSpPr>
        <p:sp>
          <p:nvSpPr>
            <p:cNvPr id="18435" name="Line 68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36" name="Line 69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Line 70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600" b="1" u="sng" baseline="0">
                <a:solidFill>
                  <a:srgbClr val="000066"/>
                </a:solidFill>
                <a:latin typeface="Arial" charset="0"/>
              </a:rPr>
              <a:t>Bài 3: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228600" y="227013"/>
            <a:ext cx="8915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          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Đàn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vịt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có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48 con,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trong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đó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có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   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vịt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đang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bơi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dưới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ao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Hỏi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trên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bờ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  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có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bao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nhiêu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altLang="en-US" sz="3600" b="1" baseline="0" dirty="0" err="1">
                <a:solidFill>
                  <a:srgbClr val="000066"/>
                </a:solidFill>
                <a:latin typeface="Arial" charset="0"/>
              </a:rPr>
              <a:t>vịt</a:t>
            </a:r>
            <a:r>
              <a:rPr lang="en-US" altLang="en-US" sz="3600" b="1" baseline="0" dirty="0">
                <a:solidFill>
                  <a:srgbClr val="000066"/>
                </a:solidFill>
                <a:latin typeface="Arial" charset="0"/>
              </a:rPr>
              <a:t>?</a:t>
            </a:r>
          </a:p>
        </p:txBody>
      </p:sp>
      <p:graphicFrame>
        <p:nvGraphicFramePr>
          <p:cNvPr id="18440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8686800" y="-44450"/>
          <a:ext cx="457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-44450"/>
                        <a:ext cx="4572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733800" y="28194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 baseline="0">
                <a:solidFill>
                  <a:srgbClr val="000066"/>
                </a:solidFill>
                <a:latin typeface="Arial" charset="0"/>
              </a:rPr>
              <a:t>48 con vịt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771900" y="21336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 u="sng" baseline="0">
                <a:solidFill>
                  <a:srgbClr val="000066"/>
                </a:solidFill>
                <a:latin typeface="Arial" charset="0"/>
              </a:rPr>
              <a:t>Tóm tắt</a:t>
            </a:r>
          </a:p>
        </p:txBody>
      </p: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990600" y="3657600"/>
            <a:ext cx="914400" cy="292100"/>
            <a:chOff x="1392" y="2448"/>
            <a:chExt cx="1920" cy="96"/>
          </a:xfrm>
        </p:grpSpPr>
        <p:sp>
          <p:nvSpPr>
            <p:cNvPr id="18444" name="Line 40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41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42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31" name="Group 43"/>
          <p:cNvGrpSpPr>
            <a:grpSpLocks/>
          </p:cNvGrpSpPr>
          <p:nvPr/>
        </p:nvGrpSpPr>
        <p:grpSpPr bwMode="auto">
          <a:xfrm>
            <a:off x="1905000" y="3657600"/>
            <a:ext cx="914400" cy="292100"/>
            <a:chOff x="1392" y="2448"/>
            <a:chExt cx="1920" cy="96"/>
          </a:xfrm>
        </p:grpSpPr>
        <p:sp>
          <p:nvSpPr>
            <p:cNvPr id="18448" name="Line 44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45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46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35" name="Group 47"/>
          <p:cNvGrpSpPr>
            <a:grpSpLocks/>
          </p:cNvGrpSpPr>
          <p:nvPr/>
        </p:nvGrpSpPr>
        <p:grpSpPr bwMode="auto">
          <a:xfrm>
            <a:off x="2819400" y="3657600"/>
            <a:ext cx="914400" cy="292100"/>
            <a:chOff x="1392" y="2448"/>
            <a:chExt cx="1920" cy="96"/>
          </a:xfrm>
        </p:grpSpPr>
        <p:sp>
          <p:nvSpPr>
            <p:cNvPr id="18452" name="Line 48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49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50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3733800" y="3657600"/>
            <a:ext cx="914400" cy="292100"/>
            <a:chOff x="1392" y="2448"/>
            <a:chExt cx="1920" cy="96"/>
          </a:xfrm>
        </p:grpSpPr>
        <p:sp>
          <p:nvSpPr>
            <p:cNvPr id="18456" name="Line 52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53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54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3" name="Group 55"/>
          <p:cNvGrpSpPr>
            <a:grpSpLocks/>
          </p:cNvGrpSpPr>
          <p:nvPr/>
        </p:nvGrpSpPr>
        <p:grpSpPr bwMode="auto">
          <a:xfrm>
            <a:off x="4648200" y="3657600"/>
            <a:ext cx="914400" cy="292100"/>
            <a:chOff x="1392" y="2448"/>
            <a:chExt cx="1920" cy="96"/>
          </a:xfrm>
        </p:grpSpPr>
        <p:sp>
          <p:nvSpPr>
            <p:cNvPr id="18460" name="Line 56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57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58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5562600" y="3657600"/>
            <a:ext cx="914400" cy="292100"/>
            <a:chOff x="1392" y="2448"/>
            <a:chExt cx="1920" cy="96"/>
          </a:xfrm>
        </p:grpSpPr>
        <p:sp>
          <p:nvSpPr>
            <p:cNvPr id="18464" name="Line 60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61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62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51" name="Group 63"/>
          <p:cNvGrpSpPr>
            <a:grpSpLocks/>
          </p:cNvGrpSpPr>
          <p:nvPr/>
        </p:nvGrpSpPr>
        <p:grpSpPr bwMode="auto">
          <a:xfrm>
            <a:off x="6477000" y="3657600"/>
            <a:ext cx="914400" cy="292100"/>
            <a:chOff x="1392" y="2448"/>
            <a:chExt cx="1920" cy="96"/>
          </a:xfrm>
        </p:grpSpPr>
        <p:sp>
          <p:nvSpPr>
            <p:cNvPr id="18468" name="Line 64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65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66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55" name="Group 67"/>
          <p:cNvGrpSpPr>
            <a:grpSpLocks/>
          </p:cNvGrpSpPr>
          <p:nvPr/>
        </p:nvGrpSpPr>
        <p:grpSpPr bwMode="auto">
          <a:xfrm>
            <a:off x="7391400" y="3670300"/>
            <a:ext cx="914400" cy="292100"/>
            <a:chOff x="1392" y="2448"/>
            <a:chExt cx="1920" cy="96"/>
          </a:xfrm>
        </p:grpSpPr>
        <p:sp>
          <p:nvSpPr>
            <p:cNvPr id="18472" name="Line 68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69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70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59" name="AutoShape 71"/>
          <p:cNvSpPr>
            <a:spLocks/>
          </p:cNvSpPr>
          <p:nvPr/>
        </p:nvSpPr>
        <p:spPr bwMode="auto">
          <a:xfrm rot="16200000" flipH="1">
            <a:off x="4488656" y="-145256"/>
            <a:ext cx="319088" cy="7315200"/>
          </a:xfrm>
          <a:prstGeom prst="leftBrace">
            <a:avLst>
              <a:gd name="adj1" fmla="val 199960"/>
              <a:gd name="adj2" fmla="val 5000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VNI-Cooper" pitchFamily="2" charset="0"/>
            </a:endParaRPr>
          </a:p>
        </p:txBody>
      </p:sp>
      <p:sp>
        <p:nvSpPr>
          <p:cNvPr id="12360" name="AutoShape 72"/>
          <p:cNvSpPr>
            <a:spLocks/>
          </p:cNvSpPr>
          <p:nvPr/>
        </p:nvSpPr>
        <p:spPr bwMode="auto">
          <a:xfrm rot="5400000" flipH="1">
            <a:off x="4952206" y="813594"/>
            <a:ext cx="280988" cy="6426200"/>
          </a:xfrm>
          <a:prstGeom prst="leftBrace">
            <a:avLst>
              <a:gd name="adj1" fmla="val 175019"/>
              <a:gd name="adj2" fmla="val 50000"/>
            </a:avLst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altLang="en-US">
              <a:solidFill>
                <a:srgbClr val="FF0000"/>
              </a:solidFill>
              <a:latin typeface="VNI-Cooper" pitchFamily="2" charset="0"/>
            </a:endParaRPr>
          </a:p>
        </p:txBody>
      </p:sp>
      <p:sp>
        <p:nvSpPr>
          <p:cNvPr id="12361" name="Text Box 73"/>
          <p:cNvSpPr txBox="1">
            <a:spLocks noChangeArrowheads="1"/>
          </p:cNvSpPr>
          <p:nvPr/>
        </p:nvSpPr>
        <p:spPr bwMode="auto">
          <a:xfrm>
            <a:off x="762000" y="41148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000" b="1" baseline="0" dirty="0" err="1">
                <a:solidFill>
                  <a:srgbClr val="006600"/>
                </a:solidFill>
                <a:latin typeface="Arial" charset="0"/>
              </a:rPr>
              <a:t>Số</a:t>
            </a:r>
            <a:r>
              <a:rPr lang="en-US" altLang="en-US" sz="2000" b="1" baseline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altLang="en-US" sz="2000" b="1" baseline="0" dirty="0" err="1" smtClean="0">
                <a:solidFill>
                  <a:srgbClr val="006600"/>
                </a:solidFill>
                <a:latin typeface="Arial" charset="0"/>
              </a:rPr>
              <a:t>vịt</a:t>
            </a:r>
            <a:r>
              <a:rPr lang="en-US" altLang="en-US" sz="2000" b="1" baseline="0" dirty="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r>
              <a:rPr lang="en-US" altLang="en-US" sz="2000" b="1" baseline="0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altLang="en-US" sz="2000" b="1" baseline="0" dirty="0" err="1">
                <a:solidFill>
                  <a:srgbClr val="006600"/>
                </a:solidFill>
                <a:latin typeface="Arial" charset="0"/>
              </a:rPr>
              <a:t>dưới</a:t>
            </a:r>
            <a:r>
              <a:rPr lang="en-US" altLang="en-US" sz="2000" b="1" baseline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altLang="en-US" sz="2000" b="1" baseline="0" dirty="0" err="1">
                <a:solidFill>
                  <a:srgbClr val="006600"/>
                </a:solidFill>
                <a:latin typeface="Arial" charset="0"/>
              </a:rPr>
              <a:t>ao</a:t>
            </a:r>
            <a:endParaRPr lang="en-US" altLang="en-US" sz="2000" b="1" baseline="0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2362" name="AutoShape 74"/>
          <p:cNvSpPr>
            <a:spLocks/>
          </p:cNvSpPr>
          <p:nvPr/>
        </p:nvSpPr>
        <p:spPr bwMode="auto">
          <a:xfrm rot="5400000" flipH="1">
            <a:off x="1295400" y="3557588"/>
            <a:ext cx="3048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0066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VNI-Cooper" pitchFamily="2" charset="0"/>
            </a:endParaRPr>
          </a:p>
        </p:txBody>
      </p:sp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3683000" y="4240213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b="1" baseline="0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altLang="en-US" sz="2400" b="1" baseline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baseline="0" dirty="0" err="1" smtClean="0">
                <a:solidFill>
                  <a:srgbClr val="FF0000"/>
                </a:solidFill>
                <a:latin typeface="Arial" charset="0"/>
              </a:rPr>
              <a:t>vịt</a:t>
            </a:r>
            <a:r>
              <a:rPr lang="en-US" altLang="en-US" sz="2400" b="1" baseline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baseline="0" dirty="0" err="1">
                <a:solidFill>
                  <a:srgbClr val="FF0000"/>
                </a:solidFill>
                <a:latin typeface="Arial" charset="0"/>
              </a:rPr>
              <a:t>trên</a:t>
            </a:r>
            <a:r>
              <a:rPr lang="en-US" altLang="en-US" sz="2400" b="1" baseline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baseline="0" dirty="0" err="1">
                <a:solidFill>
                  <a:srgbClr val="FF0000"/>
                </a:solidFill>
                <a:latin typeface="Arial" charset="0"/>
              </a:rPr>
              <a:t>bờ</a:t>
            </a:r>
            <a:r>
              <a:rPr lang="en-US" altLang="en-US" sz="2400" b="1" baseline="0" dirty="0">
                <a:solidFill>
                  <a:srgbClr val="FF0000"/>
                </a:solidFill>
                <a:latin typeface="Arial" charset="0"/>
              </a:rPr>
              <a:t> 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  <p:bldP spid="12359" grpId="0" animBg="1"/>
      <p:bldP spid="12360" grpId="0" animBg="1"/>
      <p:bldP spid="12361" grpId="0"/>
      <p:bldP spid="12362" grpId="0" animBg="1"/>
      <p:bldP spid="12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124200" y="160020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 baseline="0" dirty="0" err="1" smtClean="0">
                <a:solidFill>
                  <a:srgbClr val="000066"/>
                </a:solidFill>
                <a:latin typeface="Arial" charset="0"/>
              </a:rPr>
              <a:t>Bài</a:t>
            </a:r>
            <a:r>
              <a:rPr lang="en-US" sz="3200" b="1" u="sng" baseline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b="1" u="sng" baseline="0" dirty="0" err="1" smtClean="0">
                <a:solidFill>
                  <a:srgbClr val="000066"/>
                </a:solidFill>
                <a:latin typeface="Arial" charset="0"/>
              </a:rPr>
              <a:t>giải</a:t>
            </a:r>
            <a:endParaRPr lang="en-US" sz="3200" b="1" u="sng" baseline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95400" y="2286000"/>
            <a:ext cx="647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vịt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đang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bơi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dưới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ao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có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  48 : 8 = 6 (con)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95400" y="3429000"/>
            <a:ext cx="6400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vịt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trên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bờ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có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  48 - 6 = 42 (con)</a:t>
            </a:r>
          </a:p>
          <a:p>
            <a:pPr algn="ctr"/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</a:t>
            </a:r>
            <a:r>
              <a:rPr lang="en-US" sz="3000" b="1" u="sng" baseline="0" dirty="0" err="1" smtClean="0">
                <a:solidFill>
                  <a:srgbClr val="000066"/>
                </a:solidFill>
                <a:latin typeface="Arial" charset="0"/>
              </a:rPr>
              <a:t>Đáp</a:t>
            </a:r>
            <a:r>
              <a:rPr lang="en-US" sz="3000" b="1" u="sng" baseline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u="sng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: </a:t>
            </a:r>
            <a:r>
              <a:rPr lang="en-US" sz="3000" b="1" baseline="0" dirty="0">
                <a:solidFill>
                  <a:srgbClr val="FF0000"/>
                </a:solidFill>
                <a:latin typeface="Arial" charset="0"/>
              </a:rPr>
              <a:t>42 con </a:t>
            </a:r>
            <a:r>
              <a:rPr lang="en-US" sz="3000" b="1" baseline="0" dirty="0" err="1">
                <a:solidFill>
                  <a:srgbClr val="FF0000"/>
                </a:solidFill>
                <a:latin typeface="Arial" charset="0"/>
              </a:rPr>
              <a:t>vịt</a:t>
            </a:r>
            <a:endParaRPr lang="en-US" sz="3000" b="1" baseline="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449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baseline="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baseline="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: 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99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VNI-Avo"/>
            </a:endParaRPr>
          </a:p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Ai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tinh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m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3600" b="1" kern="10" baseline="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baseline="0" dirty="0" err="1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 dirty="0">
                <a:latin typeface="VNI-Cooper" pitchFamily="2" charset="0"/>
              </a:rPr>
              <a:t>        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aseline="0" smtClean="0">
                <a:latin typeface="VNI-Cooper" pitchFamily="2" charset="0"/>
              </a:rPr>
              <a:t> </a:t>
            </a:r>
            <a:endParaRPr lang="en-US" baseline="0" dirty="0">
              <a:latin typeface="VNI-Cooper" pitchFamily="2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971800" y="29718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u="sng" baseline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i="1" u="sng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baseline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i="1" u="sng" baseline="0" dirty="0" smtClean="0">
                <a:solidFill>
                  <a:srgbClr val="000099"/>
                </a:solidFill>
                <a:latin typeface="VNI-Cooper" pitchFamily="2" charset="0"/>
              </a:rPr>
              <a:t>:</a:t>
            </a:r>
            <a:endParaRPr lang="en-US" sz="3600" i="1" u="sng" baseline="0" dirty="0">
              <a:solidFill>
                <a:srgbClr val="000099"/>
              </a:solidFill>
              <a:latin typeface="VNI-Coop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/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7162800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baseline="0">
                <a:solidFill>
                  <a:srgbClr val="FF0000"/>
                </a:solidFill>
                <a:latin typeface="Arial" charset="0"/>
              </a:rPr>
              <a:t>Xếp 4 hình tam giác thành hình sau: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9600" y="2286000"/>
            <a:ext cx="1295400" cy="1219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86000" y="3733800"/>
            <a:ext cx="1295400" cy="1219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09600" y="3733800"/>
            <a:ext cx="1295400" cy="1219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286000" y="2286000"/>
            <a:ext cx="1295400" cy="1219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962400" y="3733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5867400" y="2438400"/>
            <a:ext cx="2209800" cy="1905000"/>
            <a:chOff x="3696" y="1536"/>
            <a:chExt cx="1392" cy="1200"/>
          </a:xfrm>
        </p:grpSpPr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V="1">
              <a:off x="3696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V="1">
              <a:off x="3696" y="1536"/>
              <a:ext cx="72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 flipV="1">
              <a:off x="4416" y="1536"/>
              <a:ext cx="67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5088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H="1" flipV="1">
              <a:off x="4416" y="2112"/>
              <a:ext cx="672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flipH="1">
              <a:off x="3696" y="2112"/>
              <a:ext cx="7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04800" y="1524000"/>
            <a:ext cx="190500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362200" y="1524000"/>
            <a:ext cx="190500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04800" y="3581400"/>
            <a:ext cx="190500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362200" y="3581400"/>
            <a:ext cx="1905000" cy="1676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5400000">
            <a:off x="4838700" y="3238500"/>
            <a:ext cx="1905000" cy="1676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16200000">
            <a:off x="4914900" y="1409700"/>
            <a:ext cx="1752600" cy="1676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10800000">
            <a:off x="6629400" y="3124200"/>
            <a:ext cx="1905000" cy="1676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629400" y="1371600"/>
            <a:ext cx="1905000" cy="17526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2286000"/>
            <a:ext cx="7086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Muốn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so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sánh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lớp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gấp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mấy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lần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bé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ta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làm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thế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nào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?</a:t>
            </a:r>
          </a:p>
          <a:p>
            <a:pPr algn="just"/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Muốn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so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sánh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bé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bằng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một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phần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mấy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số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ta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làm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thế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nào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Xem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trước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bài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: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Bảng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200" b="1" baseline="0" dirty="0" err="1">
                <a:solidFill>
                  <a:srgbClr val="000099"/>
                </a:solidFill>
                <a:latin typeface="Arial" charset="0"/>
              </a:rPr>
              <a:t>nhân</a:t>
            </a:r>
            <a:r>
              <a:rPr lang="en-US" sz="3200" b="1" baseline="0" dirty="0">
                <a:solidFill>
                  <a:srgbClr val="000099"/>
                </a:solidFill>
                <a:latin typeface="Arial" charset="0"/>
              </a:rPr>
              <a:t> 9.</a:t>
            </a:r>
          </a:p>
        </p:txBody>
      </p:sp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979B5B5D2A124BE19ACD5CCEE1BA279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95400"/>
            <a:ext cx="4038600" cy="3886200"/>
          </a:xfrm>
          <a:prstGeom prst="rect">
            <a:avLst/>
          </a:prstGeom>
          <a:noFill/>
        </p:spPr>
      </p:pic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239000" cy="6019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658292"/>
                <a:gd name="adj2" fmla="val 6879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baseline="0" dirty="0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baseline="0" dirty="0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baseline="0" dirty="0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baseline="0" dirty="0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b="1" kern="10" baseline="0" dirty="0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baseline="0" dirty="0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0309EB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endParaRPr lang="en-US" sz="3600" b="1" kern="10" dirty="0">
              <a:ln w="9525">
                <a:solidFill>
                  <a:srgbClr val="0309EB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2133600" y="5105400"/>
            <a:ext cx="5172075" cy="1200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b="1" kern="10" baseline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bạn</a:t>
            </a:r>
            <a:r>
              <a:rPr lang="en-US" sz="3600" b="1" kern="10" baseline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b="1" kern="10" baseline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baseline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tốt</a:t>
            </a:r>
            <a:r>
              <a:rPr lang="en-US" sz="3600" b="1" kern="10" baseline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6637" name="Picture 13" descr="24B7B706E50845DBA94FBF4F7A0FBF9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58053">
            <a:off x="4953000" y="3352800"/>
            <a:ext cx="1474788" cy="1109663"/>
          </a:xfrm>
          <a:prstGeom prst="rect">
            <a:avLst/>
          </a:prstGeom>
          <a:noFill/>
        </p:spPr>
      </p:pic>
      <p:pic>
        <p:nvPicPr>
          <p:cNvPr id="26638" name="Picture 14" descr="24B7B706E50845DBA94FBF4F7A0FBF9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58053">
            <a:off x="2667000" y="3352800"/>
            <a:ext cx="1474788" cy="110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2133600"/>
            <a:ext cx="906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aseline="0" dirty="0">
                <a:solidFill>
                  <a:schemeClr val="hlink"/>
                </a:solidFill>
                <a:latin typeface="VNI-Bodon-Poster" pitchFamily="2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aseline="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aseline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aseline="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aseline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aseline="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aseline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3B</a:t>
            </a:r>
            <a:r>
              <a:rPr lang="en-US" sz="3600" baseline="0" dirty="0" smtClean="0">
                <a:solidFill>
                  <a:srgbClr val="008000"/>
                </a:solidFill>
                <a:latin typeface="VNI-Cooper" pitchFamily="2" charset="0"/>
              </a:rPr>
              <a:t> </a:t>
            </a:r>
            <a:endParaRPr lang="en-US" sz="3600" baseline="0" dirty="0">
              <a:solidFill>
                <a:srgbClr val="008000"/>
              </a:solidFill>
              <a:latin typeface="VNI-Cooper" pitchFamily="2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aseline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aseline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aseline="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LARA'S TH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</p:spPr>
      </p:pic>
      <p:grpSp>
        <p:nvGrpSpPr>
          <p:cNvPr id="3078" name="Group 6"/>
          <p:cNvGrpSpPr>
            <a:grpSpLocks/>
          </p:cNvGrpSpPr>
          <p:nvPr/>
        </p:nvGrpSpPr>
        <p:grpSpPr bwMode="auto">
          <a:xfrm rot="10800000">
            <a:off x="0" y="2743200"/>
            <a:ext cx="4343400" cy="4114800"/>
            <a:chOff x="3120" y="-192"/>
            <a:chExt cx="2736" cy="2592"/>
          </a:xfrm>
        </p:grpSpPr>
        <p:pic>
          <p:nvPicPr>
            <p:cNvPr id="3079" name="Picture 7" descr="xsgs_405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846" y="-918"/>
              <a:ext cx="1188" cy="2640"/>
            </a:xfrm>
            <a:prstGeom prst="rect">
              <a:avLst/>
            </a:prstGeom>
            <a:noFill/>
          </p:spPr>
        </p:pic>
        <p:pic>
          <p:nvPicPr>
            <p:cNvPr id="3080" name="Picture 8" descr="xsgs_405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22" y="768"/>
              <a:ext cx="734" cy="1632"/>
            </a:xfrm>
            <a:prstGeom prst="rect">
              <a:avLst/>
            </a:prstGeom>
            <a:noFill/>
          </p:spPr>
        </p:pic>
      </p:grp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800600" y="-533400"/>
            <a:ext cx="4343400" cy="4114800"/>
            <a:chOff x="3120" y="-192"/>
            <a:chExt cx="2736" cy="2592"/>
          </a:xfrm>
        </p:grpSpPr>
        <p:pic>
          <p:nvPicPr>
            <p:cNvPr id="3082" name="Picture 10" descr="xsgs_405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3846" y="-918"/>
              <a:ext cx="1188" cy="2640"/>
            </a:xfrm>
            <a:prstGeom prst="rect">
              <a:avLst/>
            </a:prstGeom>
            <a:noFill/>
          </p:spPr>
        </p:pic>
        <p:pic>
          <p:nvPicPr>
            <p:cNvPr id="3083" name="Picture 11" descr="xsgs_405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22" y="768"/>
              <a:ext cx="734" cy="16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64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9600" y="7620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sz="3200" b="1" baseline="0" dirty="0" err="1" smtClean="0">
                <a:solidFill>
                  <a:srgbClr val="0000FF"/>
                </a:solidFill>
                <a:latin typeface="Times New Roman" pitchFamily="18" charset="0"/>
              </a:rPr>
              <a:t>iểm</a:t>
            </a:r>
            <a:r>
              <a:rPr lang="en-US" sz="3200" b="1" baseline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tra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cũ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0" y="1828800"/>
            <a:ext cx="89154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baseline="0" dirty="0" err="1">
                <a:solidFill>
                  <a:srgbClr val="0000FF"/>
                </a:solidFill>
                <a:latin typeface="Times New Roman" pitchFamily="18" charset="0"/>
              </a:rPr>
              <a:t>Tóm</a:t>
            </a:r>
            <a:r>
              <a:rPr lang="en-US" sz="3200" b="1" u="sng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u="sng" baseline="0" dirty="0" err="1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Ngăn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Ngăn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ngăn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sách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ngăn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3200" b="1" baseline="0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2438400" y="2971800"/>
            <a:ext cx="1143000" cy="152400"/>
            <a:chOff x="1392" y="2448"/>
            <a:chExt cx="1920" cy="96"/>
          </a:xfrm>
        </p:grpSpPr>
        <p:sp>
          <p:nvSpPr>
            <p:cNvPr id="5137" name="Line 16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7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8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38400" y="3657600"/>
            <a:ext cx="1143000" cy="152400"/>
            <a:chOff x="1392" y="2448"/>
            <a:chExt cx="1920" cy="96"/>
          </a:xfrm>
        </p:grpSpPr>
        <p:sp>
          <p:nvSpPr>
            <p:cNvPr id="5141" name="Line 16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7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8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581400" y="3657600"/>
            <a:ext cx="1143000" cy="152400"/>
            <a:chOff x="1392" y="2448"/>
            <a:chExt cx="1920" cy="96"/>
          </a:xfrm>
        </p:grpSpPr>
        <p:sp>
          <p:nvSpPr>
            <p:cNvPr id="5145" name="Line 16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17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18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867400" y="3657600"/>
            <a:ext cx="1143000" cy="152400"/>
            <a:chOff x="1392" y="2448"/>
            <a:chExt cx="1920" cy="96"/>
          </a:xfrm>
        </p:grpSpPr>
        <p:sp>
          <p:nvSpPr>
            <p:cNvPr id="5149" name="Line 16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17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18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724400" y="3657600"/>
            <a:ext cx="1143000" cy="152400"/>
            <a:chOff x="1392" y="2448"/>
            <a:chExt cx="1920" cy="96"/>
          </a:xfrm>
        </p:grpSpPr>
        <p:sp>
          <p:nvSpPr>
            <p:cNvPr id="5153" name="Line 16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17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18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AutoShape 72"/>
          <p:cNvSpPr>
            <a:spLocks/>
          </p:cNvSpPr>
          <p:nvPr/>
        </p:nvSpPr>
        <p:spPr bwMode="auto">
          <a:xfrm rot="5400000">
            <a:off x="2857500" y="2247900"/>
            <a:ext cx="304800" cy="1143000"/>
          </a:xfrm>
          <a:prstGeom prst="leftBrace">
            <a:avLst>
              <a:gd name="adj1" fmla="val 61528"/>
              <a:gd name="adj2" fmla="val 50000"/>
            </a:avLst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  <a:latin typeface="VNI-Cooper" pitchFamily="2" charset="0"/>
            </a:endParaRPr>
          </a:p>
        </p:txBody>
      </p:sp>
      <p:sp>
        <p:nvSpPr>
          <p:cNvPr id="6" name="AutoShape 72"/>
          <p:cNvSpPr>
            <a:spLocks/>
          </p:cNvSpPr>
          <p:nvPr/>
        </p:nvSpPr>
        <p:spPr bwMode="auto">
          <a:xfrm rot="5400000">
            <a:off x="4572000" y="1295400"/>
            <a:ext cx="228600" cy="4495800"/>
          </a:xfrm>
          <a:prstGeom prst="leftBrace">
            <a:avLst>
              <a:gd name="adj1" fmla="val 322679"/>
              <a:gd name="adj2" fmla="val 50000"/>
            </a:avLst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rgbClr val="FF0000"/>
                </a:solidFill>
                <a:latin typeface="VNI-Cooper" pitchFamily="2" charset="0"/>
              </a:rPr>
              <a:t>   </a:t>
            </a:r>
            <a:endParaRPr lang="en-US" altLang="en-US" dirty="0">
              <a:solidFill>
                <a:srgbClr val="FF0000"/>
              </a:solidFill>
              <a:latin typeface="VNI-Cooper" pitchFamily="2" charset="0"/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362200" y="228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   </a:t>
            </a:r>
            <a:r>
              <a:rPr lang="en-US" sz="2400" baseline="0" dirty="0">
                <a:solidFill>
                  <a:srgbClr val="FF0066"/>
                </a:solidFill>
              </a:rPr>
              <a:t>6 </a:t>
            </a:r>
            <a:r>
              <a:rPr lang="en-US" sz="2400" baseline="0" dirty="0" err="1">
                <a:solidFill>
                  <a:srgbClr val="FF0066"/>
                </a:solidFill>
              </a:rPr>
              <a:t>quyển</a:t>
            </a:r>
            <a:endParaRPr lang="en-US" sz="2400" baseline="0" dirty="0">
              <a:solidFill>
                <a:srgbClr val="FF0066"/>
              </a:solidFill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038600" y="3048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0"/>
              <a:t> </a:t>
            </a:r>
            <a:r>
              <a:rPr lang="en-US" sz="2400" baseline="0">
                <a:solidFill>
                  <a:srgbClr val="FF0000"/>
                </a:solidFill>
              </a:rPr>
              <a:t>24 quyển</a:t>
            </a:r>
          </a:p>
        </p:txBody>
      </p:sp>
    </p:spTree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4" grpId="1"/>
      <p:bldP spid="5135" grpId="0"/>
      <p:bldP spid="36" grpId="0" animBg="1"/>
      <p:bldP spid="6" grpId="0" animBg="1"/>
      <p:bldP spid="5158" grpId="0"/>
      <p:bldP spid="5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228600" y="1524000"/>
            <a:ext cx="982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u="sng" baseline="0">
                <a:solidFill>
                  <a:srgbClr val="000099"/>
                </a:solidFill>
                <a:latin typeface="Times New Roman" pitchFamily="18" charset="0"/>
              </a:rPr>
              <a:t>Bài giải</a:t>
            </a:r>
            <a:r>
              <a:rPr lang="en-US" sz="4000" b="1" u="sng" baseline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baseline="0">
                <a:solidFill>
                  <a:srgbClr val="000099"/>
                </a:solidFill>
                <a:latin typeface="Times New Roman" pitchFamily="18" charset="0"/>
              </a:rPr>
              <a:t>Số sách ở ngăndưới gấp số sách ngăn trên một số lần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baseline="0">
                <a:solidFill>
                  <a:srgbClr val="000099"/>
                </a:solidFill>
                <a:latin typeface="Times New Roman" pitchFamily="18" charset="0"/>
              </a:rPr>
              <a:t>24:6 = 4 (lần 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baseline="0">
                <a:solidFill>
                  <a:srgbClr val="000099"/>
                </a:solidFill>
                <a:latin typeface="Times New Roman" pitchFamily="18" charset="0"/>
              </a:rPr>
              <a:t>Vậy số sách ngăn trên bằng 1 số sách ngăn dưới</a:t>
            </a:r>
            <a:r>
              <a:rPr lang="en-US" sz="4000" b="1" baseline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4000" b="1" baseline="0">
                <a:solidFill>
                  <a:srgbClr val="000099"/>
                </a:solidFill>
                <a:latin typeface="Times New Roman" pitchFamily="18" charset="0"/>
              </a:rPr>
              <a:t>             </a:t>
            </a:r>
            <a:r>
              <a:rPr lang="en-US" sz="3200" b="1" baseline="0">
                <a:solidFill>
                  <a:srgbClr val="000099"/>
                </a:solidFill>
                <a:latin typeface="Times New Roman" pitchFamily="18" charset="0"/>
              </a:rPr>
              <a:t>4</a:t>
            </a:r>
            <a:r>
              <a:rPr lang="en-US" sz="4000" b="1" baseline="0">
                <a:solidFill>
                  <a:srgbClr val="000099"/>
                </a:solidFill>
                <a:latin typeface="Times New Roman" pitchFamily="18" charset="0"/>
              </a:rPr>
              <a:t>             </a:t>
            </a:r>
            <a:endParaRPr lang="en-US" sz="3200" b="1" baseline="0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baseline="0">
                <a:solidFill>
                  <a:srgbClr val="000099"/>
                </a:solidFill>
                <a:latin typeface="Times New Roman" pitchFamily="18" charset="0"/>
              </a:rPr>
              <a:t>  Đáp số : 1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baseline="0">
                <a:solidFill>
                  <a:srgbClr val="000099"/>
                </a:solidFill>
                <a:latin typeface="Times New Roman" pitchFamily="18" charset="0"/>
              </a:rPr>
              <a:t>                 4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410200" y="36576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410200" y="48006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animBg="1"/>
      <p:bldP spid="71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 baseline="0" dirty="0" err="1">
                <a:solidFill>
                  <a:srgbClr val="008000"/>
                </a:solidFill>
                <a:latin typeface="Arial" charset="0"/>
              </a:rPr>
              <a:t>Bài</a:t>
            </a:r>
            <a:r>
              <a:rPr lang="en-US" sz="4000" b="1" u="sng" baseline="0" dirty="0">
                <a:solidFill>
                  <a:srgbClr val="008000"/>
                </a:solidFill>
                <a:latin typeface="Arial" charset="0"/>
              </a:rPr>
              <a:t> 1</a:t>
            </a:r>
            <a:r>
              <a:rPr lang="en-US" sz="4000" b="1" baseline="0" dirty="0">
                <a:solidFill>
                  <a:srgbClr val="008000"/>
                </a:solidFill>
                <a:latin typeface="Arial" charset="0"/>
              </a:rPr>
              <a:t> : </a:t>
            </a:r>
            <a:r>
              <a:rPr lang="en-US" sz="4000" b="1" baseline="0" dirty="0" err="1">
                <a:solidFill>
                  <a:srgbClr val="008000"/>
                </a:solidFill>
                <a:latin typeface="Arial" charset="0"/>
              </a:rPr>
              <a:t>Viết</a:t>
            </a:r>
            <a:r>
              <a:rPr lang="en-US" sz="4000" b="1" baseline="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4000" b="1" baseline="0" dirty="0" err="1">
                <a:solidFill>
                  <a:srgbClr val="008000"/>
                </a:solidFill>
                <a:latin typeface="Arial" charset="0"/>
              </a:rPr>
              <a:t>vào</a:t>
            </a:r>
            <a:r>
              <a:rPr lang="en-US" sz="4000" b="1" baseline="0" dirty="0">
                <a:solidFill>
                  <a:srgbClr val="008000"/>
                </a:solidFill>
                <a:latin typeface="Arial" charset="0"/>
              </a:rPr>
              <a:t> ô </a:t>
            </a:r>
            <a:r>
              <a:rPr lang="en-US" sz="4000" b="1" baseline="0" dirty="0" err="1">
                <a:solidFill>
                  <a:srgbClr val="008000"/>
                </a:solidFill>
                <a:latin typeface="Arial" charset="0"/>
              </a:rPr>
              <a:t>trống</a:t>
            </a:r>
            <a:r>
              <a:rPr lang="en-US" sz="4000" b="1" baseline="0" dirty="0">
                <a:solidFill>
                  <a:srgbClr val="008000"/>
                </a:solidFill>
                <a:latin typeface="Arial" charset="0"/>
              </a:rPr>
              <a:t> ( </a:t>
            </a:r>
            <a:r>
              <a:rPr lang="en-US" sz="4000" b="1" baseline="0" dirty="0" err="1">
                <a:solidFill>
                  <a:srgbClr val="008000"/>
                </a:solidFill>
                <a:latin typeface="Arial" charset="0"/>
              </a:rPr>
              <a:t>theo</a:t>
            </a:r>
            <a:r>
              <a:rPr lang="en-US" sz="4000" b="1" baseline="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4000" b="1" baseline="0" dirty="0" err="1">
                <a:solidFill>
                  <a:srgbClr val="008000"/>
                </a:solidFill>
                <a:latin typeface="Arial" charset="0"/>
              </a:rPr>
              <a:t>mẫu</a:t>
            </a:r>
            <a:r>
              <a:rPr lang="en-US" sz="4000" b="1" baseline="0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25604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381000" y="2133599"/>
          <a:ext cx="8534401" cy="4191003"/>
        </p:xfrm>
        <a:graphic>
          <a:graphicData uri="http://schemas.openxmlformats.org/drawingml/2006/table">
            <a:tbl>
              <a:tblPr/>
              <a:tblGrid>
                <a:gridCol w="3582099"/>
                <a:gridCol w="990135"/>
                <a:gridCol w="990134"/>
                <a:gridCol w="990135"/>
                <a:gridCol w="1066800"/>
                <a:gridCol w="915098"/>
              </a:tblGrid>
              <a:tr h="877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Số bé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lớn gấp mấy lần số bé 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bé bằng một phần mấy số lớn 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41" name="Object 41"/>
          <p:cNvGraphicFramePr>
            <a:graphicFrameLocks noChangeAspect="1"/>
          </p:cNvGraphicFramePr>
          <p:nvPr/>
        </p:nvGraphicFramePr>
        <p:xfrm>
          <a:off x="4267200" y="5181600"/>
          <a:ext cx="354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81600"/>
                        <a:ext cx="354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-1158875" y="36909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 baseline="0">
                <a:solidFill>
                  <a:srgbClr val="008000"/>
                </a:solidFill>
                <a:latin typeface="Arial" charset="0"/>
              </a:rPr>
              <a:t>Bài 1</a:t>
            </a:r>
            <a:r>
              <a:rPr lang="en-US" sz="4000" b="1" baseline="0">
                <a:solidFill>
                  <a:srgbClr val="008000"/>
                </a:solidFill>
                <a:latin typeface="Arial" charset="0"/>
              </a:rPr>
              <a:t> : Viết vào ô trống ( theo mẫu)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838200" y="2027238"/>
          <a:ext cx="8305800" cy="4297364"/>
        </p:xfrm>
        <a:graphic>
          <a:graphicData uri="http://schemas.openxmlformats.org/drawingml/2006/table">
            <a:tbl>
              <a:tblPr/>
              <a:tblGrid>
                <a:gridCol w="3486150"/>
                <a:gridCol w="963613"/>
                <a:gridCol w="963612"/>
                <a:gridCol w="963613"/>
                <a:gridCol w="1038225"/>
                <a:gridCol w="890587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Số lớn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Số bé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lớn gấp mấy lần số bé 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bé bằng một phần mấy số lớn 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76" name="Object 40"/>
          <p:cNvGraphicFramePr>
            <a:graphicFrameLocks noChangeAspect="1"/>
          </p:cNvGraphicFramePr>
          <p:nvPr/>
        </p:nvGraphicFramePr>
        <p:xfrm>
          <a:off x="4267200" y="5181600"/>
          <a:ext cx="354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81600"/>
                        <a:ext cx="354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-1158875" y="36909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7239000" y="41148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6248400" y="41148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8153400" y="41148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334000" y="41148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baseline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graphicFrame>
        <p:nvGraphicFramePr>
          <p:cNvPr id="14382" name="Object 46"/>
          <p:cNvGraphicFramePr>
            <a:graphicFrameLocks noChangeAspect="1"/>
          </p:cNvGraphicFramePr>
          <p:nvPr/>
        </p:nvGraphicFramePr>
        <p:xfrm>
          <a:off x="6338888" y="5181600"/>
          <a:ext cx="32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Microsoft Equation 3.0" r:id="rId5" imgW="139680" imgH="393480" progId="Equation.3">
                  <p:embed/>
                </p:oleObj>
              </mc:Choice>
              <mc:Fallback>
                <p:oleObj name="Microsoft Equation 3.0" r:id="rId5" imgW="139680" imgH="3934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5181600"/>
                        <a:ext cx="3238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3" name="Object 47"/>
          <p:cNvGraphicFramePr>
            <a:graphicFrameLocks noChangeAspect="1"/>
          </p:cNvGraphicFramePr>
          <p:nvPr/>
        </p:nvGraphicFramePr>
        <p:xfrm>
          <a:off x="7329488" y="5181600"/>
          <a:ext cx="32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Microsoft Equation 3.0" r:id="rId7" imgW="139680" imgH="393480" progId="Equation.3">
                  <p:embed/>
                </p:oleObj>
              </mc:Choice>
              <mc:Fallback>
                <p:oleObj name="Microsoft Equation 3.0" r:id="rId7" imgW="139680" imgH="39348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488" y="5181600"/>
                        <a:ext cx="3238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/>
          <p:cNvGraphicFramePr>
            <a:graphicFrameLocks noChangeAspect="1"/>
          </p:cNvGraphicFramePr>
          <p:nvPr/>
        </p:nvGraphicFramePr>
        <p:xfrm>
          <a:off x="8170863" y="5181600"/>
          <a:ext cx="4714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Microsoft Equation 3.0" r:id="rId9" imgW="203040" imgH="393480" progId="Equation.3">
                  <p:embed/>
                </p:oleObj>
              </mc:Choice>
              <mc:Fallback>
                <p:oleObj name="Microsoft Equation 3.0" r:id="rId9" imgW="203040" imgH="39348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5181600"/>
                        <a:ext cx="47148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5" name="Object 49"/>
          <p:cNvGraphicFramePr>
            <a:graphicFrameLocks noChangeAspect="1"/>
          </p:cNvGraphicFramePr>
          <p:nvPr/>
        </p:nvGraphicFramePr>
        <p:xfrm>
          <a:off x="5257800" y="5181600"/>
          <a:ext cx="32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Microsoft Equation 3.0" r:id="rId11" imgW="139680" imgH="393480" progId="Equation.3">
                  <p:embed/>
                </p:oleObj>
              </mc:Choice>
              <mc:Fallback>
                <p:oleObj name="Microsoft Equation 3.0" r:id="rId11" imgW="139680" imgH="39348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81600"/>
                        <a:ext cx="32385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8" grpId="0"/>
      <p:bldP spid="14380" grpId="0"/>
      <p:bldP spid="143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676400" cy="701675"/>
          </a:xfrm>
          <a:noFill/>
        </p:spPr>
        <p:txBody>
          <a:bodyPr>
            <a:spAutoFit/>
          </a:bodyPr>
          <a:lstStyle/>
          <a:p>
            <a:r>
              <a:rPr lang="en-US" altLang="en-US" sz="3600" b="1" u="sng">
                <a:solidFill>
                  <a:srgbClr val="006600"/>
                </a:solidFill>
                <a:latin typeface="VNI-Helve" pitchFamily="2" charset="0"/>
              </a:rPr>
              <a:t>Baøi 2:</a:t>
            </a:r>
            <a:r>
              <a:rPr lang="en-US" altLang="en-US" sz="4000" b="1" u="sng">
                <a:solidFill>
                  <a:srgbClr val="009900"/>
                </a:solidFill>
                <a:latin typeface="VNI-Helve" pitchFamily="2" charset="0"/>
              </a:rPr>
              <a:t> </a:t>
            </a:r>
            <a:endParaRPr lang="en-US" altLang="en-US" sz="4000" b="1" u="sng">
              <a:solidFill>
                <a:srgbClr val="FF3399"/>
              </a:solidFill>
              <a:latin typeface="VNI-Helve" pitchFamily="2" charset="0"/>
            </a:endParaRP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0" y="1219200"/>
            <a:ext cx="9448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4000" b="1" baseline="0" dirty="0">
                <a:latin typeface="Arial" charset="0"/>
              </a:rPr>
              <a:t> </a:t>
            </a:r>
            <a:r>
              <a:rPr lang="en-US" altLang="en-US" sz="4000" b="1" baseline="0" dirty="0" smtClean="0">
                <a:latin typeface="Arial" charset="0"/>
              </a:rPr>
              <a:t>    </a:t>
            </a:r>
            <a:r>
              <a:rPr lang="en-US" altLang="en-US" sz="3600" b="1" baseline="0" dirty="0" err="1" smtClean="0">
                <a:latin typeface="Arial" charset="0"/>
              </a:rPr>
              <a:t>Có</a:t>
            </a:r>
            <a:r>
              <a:rPr lang="en-US" altLang="en-US" sz="3600" b="1" baseline="0" dirty="0" smtClean="0">
                <a:latin typeface="Arial" charset="0"/>
              </a:rPr>
              <a:t> </a:t>
            </a:r>
            <a:r>
              <a:rPr lang="en-US" altLang="en-US" sz="3600" b="1" baseline="0" dirty="0">
                <a:latin typeface="Arial" charset="0"/>
              </a:rPr>
              <a:t>7 con </a:t>
            </a:r>
            <a:r>
              <a:rPr lang="en-US" altLang="en-US" sz="3600" b="1" baseline="0" dirty="0" err="1">
                <a:latin typeface="Arial" charset="0"/>
              </a:rPr>
              <a:t>trâu</a:t>
            </a:r>
            <a:r>
              <a:rPr lang="en-US" altLang="en-US" sz="3600" b="1" baseline="0" dirty="0">
                <a:latin typeface="Arial" charset="0"/>
              </a:rPr>
              <a:t>, </a:t>
            </a:r>
            <a:r>
              <a:rPr lang="en-US" altLang="en-US" sz="3600" b="1" baseline="0" dirty="0" err="1">
                <a:latin typeface="Arial" charset="0"/>
              </a:rPr>
              <a:t>số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bò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nhiều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hơn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số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trâu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là</a:t>
            </a:r>
            <a:r>
              <a:rPr lang="en-US" altLang="en-US" sz="3600" b="1" baseline="0" dirty="0">
                <a:latin typeface="Arial" charset="0"/>
              </a:rPr>
              <a:t> 28 con. </a:t>
            </a:r>
            <a:r>
              <a:rPr lang="en-US" altLang="en-US" sz="3600" b="1" baseline="0" dirty="0" err="1">
                <a:latin typeface="Arial" charset="0"/>
              </a:rPr>
              <a:t>Hỏi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số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trâu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bằng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một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phần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mấy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số</a:t>
            </a:r>
            <a:r>
              <a:rPr lang="en-US" altLang="en-US" sz="3600" b="1" baseline="0" dirty="0">
                <a:latin typeface="Arial" charset="0"/>
              </a:rPr>
              <a:t> </a:t>
            </a:r>
            <a:r>
              <a:rPr lang="en-US" altLang="en-US" sz="3600" b="1" baseline="0" dirty="0" err="1">
                <a:latin typeface="Arial" charset="0"/>
              </a:rPr>
              <a:t>bò</a:t>
            </a:r>
            <a:r>
              <a:rPr lang="en-US" altLang="en-US" sz="3600" b="1" baseline="0" dirty="0">
                <a:latin typeface="Arial" charset="0"/>
              </a:rPr>
              <a:t> ?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76600" y="25908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 u="sng" baseline="0">
                <a:solidFill>
                  <a:srgbClr val="000066"/>
                </a:solidFill>
                <a:latin typeface="Arial" charset="0"/>
              </a:rPr>
              <a:t>Tóm tắt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9600" y="3200400"/>
            <a:ext cx="121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000" b="1" baseline="0">
                <a:solidFill>
                  <a:srgbClr val="000066"/>
                </a:solidFill>
                <a:latin typeface="Arial" charset="0"/>
              </a:rPr>
              <a:t>Trâu:</a:t>
            </a:r>
          </a:p>
        </p:txBody>
      </p: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1828800" y="3429000"/>
            <a:ext cx="1143000" cy="152400"/>
            <a:chOff x="1392" y="2448"/>
            <a:chExt cx="1920" cy="96"/>
          </a:xfrm>
        </p:grpSpPr>
        <p:sp>
          <p:nvSpPr>
            <p:cNvPr id="15367" name="Line 12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3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14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1828800" y="4191000"/>
            <a:ext cx="1143000" cy="152400"/>
            <a:chOff x="1392" y="2448"/>
            <a:chExt cx="1920" cy="96"/>
          </a:xfrm>
        </p:grpSpPr>
        <p:sp>
          <p:nvSpPr>
            <p:cNvPr id="15371" name="Line 16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8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2971800" y="4175125"/>
            <a:ext cx="3276600" cy="152400"/>
            <a:chOff x="1392" y="2448"/>
            <a:chExt cx="1920" cy="96"/>
          </a:xfrm>
        </p:grpSpPr>
        <p:sp>
          <p:nvSpPr>
            <p:cNvPr id="15375" name="Line 20"/>
            <p:cNvSpPr>
              <a:spLocks noChangeShapeType="1"/>
            </p:cNvSpPr>
            <p:nvPr/>
          </p:nvSpPr>
          <p:spPr bwMode="auto">
            <a:xfrm>
              <a:off x="1392" y="2496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21"/>
            <p:cNvSpPr>
              <a:spLocks noChangeShapeType="1"/>
            </p:cNvSpPr>
            <p:nvPr/>
          </p:nvSpPr>
          <p:spPr bwMode="auto">
            <a:xfrm>
              <a:off x="139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22"/>
            <p:cNvSpPr>
              <a:spLocks noChangeShapeType="1"/>
            </p:cNvSpPr>
            <p:nvPr/>
          </p:nvSpPr>
          <p:spPr bwMode="auto">
            <a:xfrm>
              <a:off x="3312" y="2448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914400" y="4556125"/>
            <a:ext cx="685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000" b="1" baseline="0">
                <a:solidFill>
                  <a:srgbClr val="990000"/>
                </a:solidFill>
                <a:latin typeface="Arial" charset="0"/>
              </a:rPr>
              <a:t>* Số trâu bằng một phần mấy số bò?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1828800" y="29718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 baseline="0">
                <a:solidFill>
                  <a:srgbClr val="000066"/>
                </a:solidFill>
                <a:latin typeface="Arial" charset="0"/>
              </a:rPr>
              <a:t>7con</a:t>
            </a:r>
            <a:r>
              <a:rPr lang="en-US" altLang="en-US" sz="3200" b="1" baseline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85800" y="3870325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000" b="1" baseline="0">
                <a:solidFill>
                  <a:srgbClr val="000066"/>
                </a:solidFill>
                <a:latin typeface="Arial" charset="0"/>
              </a:rPr>
              <a:t>Bò </a:t>
            </a:r>
            <a:r>
              <a:rPr lang="en-US" altLang="en-US" sz="3200" b="1" baseline="0">
                <a:solidFill>
                  <a:srgbClr val="000066"/>
                </a:solidFill>
                <a:latin typeface="Arial" charset="0"/>
              </a:rPr>
              <a:t> :</a:t>
            </a:r>
          </a:p>
        </p:txBody>
      </p:sp>
      <p:sp>
        <p:nvSpPr>
          <p:cNvPr id="36" name="AutoShape 72"/>
          <p:cNvSpPr>
            <a:spLocks/>
          </p:cNvSpPr>
          <p:nvPr/>
        </p:nvSpPr>
        <p:spPr bwMode="auto">
          <a:xfrm rot="5400000">
            <a:off x="4445000" y="2489200"/>
            <a:ext cx="304800" cy="3251200"/>
          </a:xfrm>
          <a:prstGeom prst="leftBrace">
            <a:avLst>
              <a:gd name="adj1" fmla="val 175012"/>
              <a:gd name="adj2" fmla="val 50000"/>
            </a:avLst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  <a:latin typeface="VNI-Cooper" pitchFamily="2" charset="0"/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4038600" y="35052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 baseline="0">
                <a:solidFill>
                  <a:srgbClr val="000066"/>
                </a:solidFill>
                <a:latin typeface="Arial" charset="0"/>
              </a:rPr>
              <a:t>28 con</a:t>
            </a:r>
            <a:r>
              <a:rPr lang="en-US" altLang="en-US" sz="3200" b="1" baseline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307" grpId="0"/>
      <p:bldP spid="11309" grpId="0"/>
      <p:bldP spid="11311" grpId="0"/>
      <p:bldP spid="36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863850" y="3513138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513138"/>
                        <a:ext cx="139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4724400"/>
          <a:ext cx="3079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Microsoft Equation 3.0" r:id="rId5" imgW="139680" imgH="393480" progId="Equation.3">
                  <p:embed/>
                </p:oleObj>
              </mc:Choice>
              <mc:Fallback>
                <p:oleObj name="Microsoft Equation 3.0" r:id="rId5" imgW="1396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30797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6800" y="3352800"/>
            <a:ext cx="8077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bò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gấp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trâu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một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lần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   35 : 7 = 5 (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lần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)</a:t>
            </a:r>
          </a:p>
          <a:p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Vậy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trâu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bằng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bò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. </a:t>
            </a:r>
            <a:endParaRPr lang="en-US" sz="3000" b="1" baseline="0" dirty="0" smtClean="0">
              <a:solidFill>
                <a:srgbClr val="000066"/>
              </a:solidFill>
              <a:latin typeface="Arial" charset="0"/>
            </a:endParaRPr>
          </a:p>
          <a:p>
            <a:r>
              <a:rPr lang="en-US" sz="3000" b="1" i="1" baseline="0" dirty="0" smtClean="0">
                <a:solidFill>
                  <a:srgbClr val="000066"/>
                </a:solidFill>
                <a:latin typeface="Arial" charset="0"/>
              </a:rPr>
              <a:t>           </a:t>
            </a:r>
            <a:r>
              <a:rPr lang="en-US" sz="3000" b="1" i="1" baseline="0" dirty="0" err="1" smtClean="0">
                <a:solidFill>
                  <a:srgbClr val="000066"/>
                </a:solidFill>
                <a:latin typeface="Arial" charset="0"/>
              </a:rPr>
              <a:t>Đáp</a:t>
            </a:r>
            <a:r>
              <a:rPr lang="en-US" sz="3000" b="1" i="1" baseline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i="1" baseline="0" dirty="0" err="1" smtClean="0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 smtClean="0">
                <a:solidFill>
                  <a:srgbClr val="000066"/>
                </a:solidFill>
                <a:latin typeface="Arial" charset="0"/>
              </a:rPr>
              <a:t>:     </a:t>
            </a:r>
          </a:p>
          <a:p>
            <a:endParaRPr lang="en-US" sz="3000" b="1" baseline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52800" y="160020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 baseline="0" dirty="0" err="1" smtClean="0">
                <a:solidFill>
                  <a:srgbClr val="000066"/>
                </a:solidFill>
                <a:latin typeface="Arial" charset="0"/>
              </a:rPr>
              <a:t>Bài</a:t>
            </a:r>
            <a:r>
              <a:rPr lang="en-US" sz="3200" b="1" u="sng" baseline="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200" b="1" u="sng" baseline="0" dirty="0" err="1" smtClean="0">
                <a:solidFill>
                  <a:srgbClr val="000066"/>
                </a:solidFill>
                <a:latin typeface="Arial" charset="0"/>
              </a:rPr>
              <a:t>giải</a:t>
            </a:r>
            <a:endParaRPr lang="en-US" sz="3200" b="1" u="sng" baseline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236220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Số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con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bò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có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3000" b="1" baseline="0" dirty="0" err="1">
                <a:solidFill>
                  <a:srgbClr val="000066"/>
                </a:solidFill>
                <a:latin typeface="Arial" charset="0"/>
              </a:rPr>
              <a:t>là</a:t>
            </a:r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r>
              <a:rPr lang="en-US" sz="3000" b="1" baseline="0" dirty="0">
                <a:solidFill>
                  <a:srgbClr val="000066"/>
                </a:solidFill>
                <a:latin typeface="Arial" charset="0"/>
              </a:rPr>
              <a:t>      7 + 28 = 35 (con)</a:t>
            </a: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105400" y="4191000"/>
          <a:ext cx="3079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Microsoft Equation 3.0" r:id="rId7" imgW="139680" imgH="393480" progId="Equation.3">
                  <p:embed/>
                </p:oleObj>
              </mc:Choice>
              <mc:Fallback>
                <p:oleObj name="Microsoft Equation 3.0" r:id="rId7" imgW="13968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91000"/>
                        <a:ext cx="30797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êu đề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89" grpId="1"/>
      <p:bldP spid="16390" grpId="0"/>
      <p:bldP spid="163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baseline="0">
                <a:solidFill>
                  <a:srgbClr val="000066"/>
                </a:solidFill>
                <a:latin typeface="Arial" charset="0"/>
              </a:rPr>
              <a:t>Bài 3: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9220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b="1" baseline="0">
                <a:solidFill>
                  <a:srgbClr val="000066"/>
                </a:solidFill>
                <a:latin typeface="Arial" charset="0"/>
              </a:rPr>
              <a:t>       </a:t>
            </a:r>
            <a:r>
              <a:rPr lang="en-US" sz="4000" b="1" baseline="0">
                <a:solidFill>
                  <a:srgbClr val="000066"/>
                </a:solidFill>
                <a:latin typeface="Arial" charset="0"/>
              </a:rPr>
              <a:t>Đàn vịt có 48 con, trong đó có     số vịt đang bơi dưới ao. Hỏi trên bờ có bao nhiêu con vịt?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/>
          </p:nvPr>
        </p:nvGraphicFramePr>
        <p:xfrm>
          <a:off x="8534400" y="2057400"/>
          <a:ext cx="3190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Microsoft Equation 3.0" r:id="rId3" imgW="139680" imgH="393480" progId="Equation.3">
                  <p:embed/>
                </p:oleObj>
              </mc:Choice>
              <mc:Fallback>
                <p:oleObj name="Microsoft Equation 3.0" r:id="rId3" imgW="139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057400"/>
                        <a:ext cx="319088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0005&quot;&gt;&lt;property id=&quot;20148&quot; value=&quot;5&quot;/&gt;&lt;property id=&quot;20300&quot; value=&quot;Slide 2&quot;/&gt;&lt;property id=&quot;20307&quot; value=&quot;306&quot;/&gt;&lt;/object&gt;&lt;object type=&quot;3&quot; unique_id=&quot;10006&quot;&gt;&lt;property id=&quot;20148&quot; value=&quot;5&quot;/&gt;&lt;property id=&quot;20300&quot; value=&quot;Slide 3&quot;/&gt;&lt;property id=&quot;20307&quot; value=&quot;289&quot;/&gt;&lt;/object&gt;&lt;object type=&quot;3&quot; unique_id=&quot;10007&quot;&gt;&lt;property id=&quot;20148&quot; value=&quot;5&quot;/&gt;&lt;property id=&quot;20300&quot; value=&quot;Slide 4&quot;/&gt;&lt;property id=&quot;20307&quot; value=&quot;307&quot;/&gt;&lt;/object&gt;&lt;object type=&quot;3&quot; unique_id=&quot;10008&quot;&gt;&lt;property id=&quot;20148&quot; value=&quot;5&quot;/&gt;&lt;property id=&quot;20300&quot; value=&quot;Slide 5&quot;/&gt;&lt;property id=&quot;20307&quot; value=&quot;292&quot;/&gt;&lt;/object&gt;&lt;object type=&quot;3&quot; unique_id=&quot;10009&quot;&gt;&lt;property id=&quot;20148&quot; value=&quot;5&quot;/&gt;&lt;property id=&quot;20300&quot; value=&quot;Slide 6&quot;/&gt;&lt;property id=&quot;20307&quot; value=&quot;310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 - &amp;quot;Baøi 2: &amp;quot;&quot;/&gt;&lt;property id=&quot;20307&quot; value=&quot;303&quot;/&gt;&lt;/object&gt;&lt;object type=&quot;3&quot; unique_id=&quot;10012&quot;&gt;&lt;property id=&quot;20148&quot; value=&quot;5&quot;/&gt;&lt;property id=&quot;20300&quot; value=&quot;Slide 9 - &amp;quot;Baøi 2: &amp;quot;&quot;/&gt;&lt;property id=&quot;20307&quot; value=&quot;297&quot;/&gt;&lt;/object&gt;&lt;object type=&quot;3&quot; unique_id=&quot;10013&quot;&gt;&lt;property id=&quot;20148&quot; value=&quot;5&quot;/&gt;&lt;property id=&quot;20300&quot; value=&quot;Slide 10&quot;/&gt;&lt;property id=&quot;20307&quot; value=&quot;281&quot;/&gt;&lt;/object&gt;&lt;object type=&quot;3&quot; unique_id=&quot;10014&quot;&gt;&lt;property id=&quot;20148&quot; value=&quot;5&quot;/&gt;&lt;property id=&quot;20300&quot; value=&quot;Slide 11&quot;/&gt;&lt;property id=&quot;20307&quot; value=&quot;304&quot;/&gt;&lt;/object&gt;&lt;object type=&quot;3&quot; unique_id=&quot;10015&quot;&gt;&lt;property id=&quot;20148&quot; value=&quot;5&quot;/&gt;&lt;property id=&quot;20300&quot; value=&quot;Slide 12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308&quot;/&gt;&lt;/object&gt;&lt;object type=&quot;3&quot; unique_id=&quot;10017&quot;&gt;&lt;property id=&quot;20148&quot; value=&quot;5&quot;/&gt;&lt;property id=&quot;20300&quot; value=&quot;Slide 14&quot;/&gt;&lt;property id=&quot;20307&quot; value=&quot;282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309&quot;/&gt;&lt;/object&gt;&lt;object type=&quot;3&quot; unique_id=&quot;10020&quot;&gt;&lt;property id=&quot;20148&quot; value=&quot;5&quot;/&gt;&lt;property id=&quot;20300&quot; value=&quot;Slide 17&quot;/&gt;&lt;property id=&quot;20307&quot; value=&quot;277&quot;/&gt;&lt;/object&gt;&lt;object type=&quot;3&quot; unique_id=&quot;10021&quot;&gt;&lt;property id=&quot;20148&quot; value=&quot;5&quot;/&gt;&lt;property id=&quot;20300&quot; value=&quot;Slide 18&quot;/&gt;&lt;property id=&quot;20307&quot; value=&quot;311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499</Words>
  <Application>Microsoft Office PowerPoint</Application>
  <PresentationFormat>On-screen Show (4:3)</PresentationFormat>
  <Paragraphs>99</Paragraphs>
  <Slides>16</Slides>
  <Notes>2</Notes>
  <HiddenSlides>0</HiddenSlides>
  <MMClips>1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3</vt:i4>
      </vt:variant>
    </vt:vector>
  </HeadingPairs>
  <TitlesOfParts>
    <vt:vector size="22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Baøi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bai cu</vt:lpstr>
      <vt:lpstr>bai moi</vt:lpstr>
      <vt:lpstr>cung co</vt:lpstr>
    </vt:vector>
  </TitlesOfParts>
  <Company>BICH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BICH</dc:creator>
  <cp:lastModifiedBy>Windows User</cp:lastModifiedBy>
  <cp:revision>301</cp:revision>
  <dcterms:created xsi:type="dcterms:W3CDTF">2013-11-10T08:17:33Z</dcterms:created>
  <dcterms:modified xsi:type="dcterms:W3CDTF">2021-03-16T01:46:09Z</dcterms:modified>
</cp:coreProperties>
</file>