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56" r:id="rId4"/>
    <p:sldId id="257" r:id="rId5"/>
    <p:sldId id="258" r:id="rId6"/>
    <p:sldId id="259" r:id="rId7"/>
    <p:sldId id="260" r:id="rId8"/>
    <p:sldId id="272" r:id="rId9"/>
    <p:sldId id="269" r:id="rId10"/>
    <p:sldId id="271" r:id="rId11"/>
    <p:sldId id="270" r:id="rId12"/>
  </p:sldIdLst>
  <p:sldSz cx="9144000" cy="6858000" type="screen4x3"/>
  <p:notesSz cx="6858000" cy="9144000"/>
  <p:custDataLst>
    <p:tags r:id="rId13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12/03/2021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12/03/2021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12/03/2021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12/03/2021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12/03/2021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12/03/2021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12/03/2021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12/03/2021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12/03/2021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12/03/2021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12/03/2021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4988E-4CEF-4E76-B680-09DB6EC988D6}" type="datetimeFigureOut">
              <a:rPr lang="vi-VN" smtClean="0"/>
              <a:pPr/>
              <a:t>12/03/2021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WordArt 20"/>
          <p:cNvSpPr>
            <a:spLocks noChangeArrowheads="1" noChangeShapeType="1" noTextEdit="1"/>
          </p:cNvSpPr>
          <p:nvPr/>
        </p:nvSpPr>
        <p:spPr bwMode="auto">
          <a:xfrm>
            <a:off x="685800" y="1676400"/>
            <a:ext cx="78105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-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r>
              <a:rPr lang="vi-VN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100" name="WordArt 21"/>
          <p:cNvSpPr>
            <a:spLocks noChangeArrowheads="1" noChangeShapeType="1" noTextEdit="1"/>
          </p:cNvSpPr>
          <p:nvPr/>
        </p:nvSpPr>
        <p:spPr bwMode="auto">
          <a:xfrm>
            <a:off x="1" y="2819400"/>
            <a:ext cx="8915400" cy="2438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chung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Trang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177 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</a:p>
          <a:p>
            <a:pPr algn="ctr"/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dmin\Downloads\LINH TINH\Cảnh đẹp\12645215_182343192126806_2012732288641606389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28600"/>
            <a:ext cx="8534400" cy="640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WordArt 2"/>
          <p:cNvSpPr>
            <a:spLocks noChangeArrowheads="1" noChangeShapeType="1" noTextEdit="1"/>
          </p:cNvSpPr>
          <p:nvPr/>
        </p:nvSpPr>
        <p:spPr bwMode="auto">
          <a:xfrm rot="227216">
            <a:off x="633413" y="277813"/>
            <a:ext cx="7613650" cy="4344987"/>
          </a:xfrm>
          <a:prstGeom prst="rect">
            <a:avLst/>
          </a:prstGeom>
        </p:spPr>
        <p:txBody>
          <a:bodyPr wrap="none" fromWordArt="1">
            <a:prstTxWarp prst="textDeflateTop">
              <a:avLst>
                <a:gd name="adj" fmla="val 46875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FF00">
                        <a:alpha val="57001"/>
                      </a:srgbClr>
                    </a:gs>
                    <a:gs pos="100000">
                      <a:srgbClr val="66FFFF"/>
                    </a:gs>
                  </a:gsLst>
                  <a:lin ang="5160000" scaled="1"/>
                </a:gradFill>
                <a:latin typeface="Times New Roman"/>
                <a:cs typeface="Times New Roman"/>
              </a:rPr>
              <a:t> Chúc các em chăm ngoan,học tốt !</a:t>
            </a:r>
          </a:p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FF00">
                        <a:alpha val="57001"/>
                      </a:srgbClr>
                    </a:gs>
                    <a:gs pos="100000">
                      <a:srgbClr val="66FFFF"/>
                    </a:gs>
                  </a:gsLst>
                  <a:lin ang="5160000" scaled="1"/>
                </a:gradFill>
                <a:latin typeface="Times New Roman"/>
                <a:cs typeface="Times New Roman"/>
              </a:rPr>
              <a:t>Chào tạm biệt!</a:t>
            </a:r>
            <a:endParaRPr lang="en-US" sz="36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00FF00">
                      <a:alpha val="57001"/>
                    </a:srgbClr>
                  </a:gs>
                  <a:gs pos="100000">
                    <a:srgbClr val="66FFFF"/>
                  </a:gs>
                </a:gsLst>
                <a:lin ang="5160000" scaled="1"/>
              </a:gradFill>
              <a:latin typeface="Times New Roman"/>
              <a:cs typeface="Times New Roman"/>
            </a:endParaRPr>
          </a:p>
        </p:txBody>
      </p:sp>
      <p:pic>
        <p:nvPicPr>
          <p:cNvPr id="16387" name="Picture 3" descr="flora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24750" y="5418138"/>
            <a:ext cx="16192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4" descr="flora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418138"/>
            <a:ext cx="16192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17" descr="flora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5418138"/>
            <a:ext cx="16192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3"/>
          <p:cNvSpPr>
            <a:spLocks noChangeArrowheads="1"/>
          </p:cNvSpPr>
          <p:nvPr/>
        </p:nvSpPr>
        <p:spPr bwMode="auto">
          <a:xfrm>
            <a:off x="1600200" y="1295400"/>
            <a:ext cx="5029200" cy="3581400"/>
          </a:xfrm>
          <a:prstGeom prst="star32">
            <a:avLst>
              <a:gd name="adj" fmla="val 37500"/>
            </a:avLst>
          </a:prstGeom>
          <a:gradFill rotWithShape="0">
            <a:gsLst>
              <a:gs pos="0">
                <a:srgbClr val="0000FF"/>
              </a:gs>
              <a:gs pos="50000">
                <a:srgbClr val="FFFF00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cs typeface="Arial" charset="0"/>
              </a:rPr>
              <a:t>Kiểm</a:t>
            </a:r>
            <a:r>
              <a:rPr lang="en-US" sz="40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Arial" charset="0"/>
              </a:rPr>
              <a:t>tra</a:t>
            </a:r>
            <a:r>
              <a:rPr lang="en-US" sz="40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Arial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Arial" charset="0"/>
              </a:rPr>
              <a:t>cũ</a:t>
            </a:r>
            <a:endParaRPr lang="en-US" sz="4000" b="1" dirty="0">
              <a:solidFill>
                <a:srgbClr val="FF0000"/>
              </a:solidFill>
              <a:cs typeface="Arial" charset="0"/>
            </a:endParaRPr>
          </a:p>
        </p:txBody>
      </p:sp>
      <p:pic>
        <p:nvPicPr>
          <p:cNvPr id="5123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57912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44196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14800" y="57150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81962" y="32766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54102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57912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927389"/>
            <a:ext cx="84582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latin typeface="+mj-lt"/>
              </a:rPr>
              <a:t>Bài 1. Viết các </a:t>
            </a:r>
            <a:r>
              <a:rPr lang="vi-VN" sz="2800" b="1" dirty="0" smtClean="0">
                <a:latin typeface="+mj-lt"/>
              </a:rPr>
              <a:t>số</a:t>
            </a:r>
            <a:endParaRPr lang="en-US" sz="2800" b="1" dirty="0" smtClean="0">
              <a:latin typeface="+mj-lt"/>
            </a:endParaRPr>
          </a:p>
          <a:p>
            <a:endParaRPr lang="vi-VN" sz="2400" dirty="0">
              <a:latin typeface="+mj-lt"/>
            </a:endParaRPr>
          </a:p>
          <a:p>
            <a:r>
              <a:rPr lang="vi-VN" sz="2800" dirty="0">
                <a:latin typeface="+mj-lt"/>
              </a:rPr>
              <a:t>Bảy mươi sáu nghìn hai trăm bốn mươi </a:t>
            </a:r>
            <a:r>
              <a:rPr lang="vi-VN" sz="2800" dirty="0" smtClean="0">
                <a:latin typeface="+mj-lt"/>
              </a:rPr>
              <a:t>lăm:</a:t>
            </a:r>
            <a:endParaRPr lang="vi-VN" sz="2800" dirty="0">
              <a:latin typeface="+mj-lt"/>
            </a:endParaRPr>
          </a:p>
          <a:p>
            <a:r>
              <a:rPr lang="vi-VN" sz="2800" dirty="0">
                <a:latin typeface="+mj-lt"/>
              </a:rPr>
              <a:t>Năm mươi mốt nghìn tám trăm linh </a:t>
            </a:r>
            <a:r>
              <a:rPr lang="vi-VN" sz="2800" dirty="0" smtClean="0">
                <a:latin typeface="+mj-lt"/>
              </a:rPr>
              <a:t>bảy:</a:t>
            </a:r>
            <a:endParaRPr lang="vi-VN" sz="2800" dirty="0">
              <a:latin typeface="+mj-lt"/>
            </a:endParaRPr>
          </a:p>
          <a:p>
            <a:r>
              <a:rPr lang="vi-VN" sz="2800" dirty="0">
                <a:latin typeface="+mj-lt"/>
              </a:rPr>
              <a:t>Chín mươi nghìn chín </a:t>
            </a:r>
            <a:r>
              <a:rPr lang="vi-VN" sz="2800" dirty="0" smtClean="0">
                <a:latin typeface="+mj-lt"/>
              </a:rPr>
              <a:t>trăm:</a:t>
            </a:r>
            <a:endParaRPr lang="vi-VN" sz="2800" dirty="0">
              <a:latin typeface="+mj-lt"/>
            </a:endParaRPr>
          </a:p>
          <a:p>
            <a:r>
              <a:rPr lang="vi-VN" sz="2800" dirty="0">
                <a:latin typeface="+mj-lt"/>
              </a:rPr>
              <a:t>Hai mươi hai nghìn không trăm linh </a:t>
            </a:r>
            <a:r>
              <a:rPr lang="vi-VN" sz="2800" dirty="0" smtClean="0">
                <a:latin typeface="+mj-lt"/>
              </a:rPr>
              <a:t>hai:</a:t>
            </a:r>
            <a:endParaRPr lang="vi-VN" sz="2800" dirty="0">
              <a:latin typeface="+mj-lt"/>
            </a:endParaRPr>
          </a:p>
          <a:p>
            <a:endParaRPr lang="vi-VN" dirty="0"/>
          </a:p>
        </p:txBody>
      </p:sp>
      <p:sp>
        <p:nvSpPr>
          <p:cNvPr id="6" name="TextBox 5"/>
          <p:cNvSpPr txBox="1"/>
          <p:nvPr/>
        </p:nvSpPr>
        <p:spPr>
          <a:xfrm>
            <a:off x="6553200" y="2743200"/>
            <a:ext cx="118886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76245 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53200" y="3124200"/>
            <a:ext cx="114300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51807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53200" y="3505200"/>
            <a:ext cx="140317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90900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53200" y="4038600"/>
            <a:ext cx="133173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2202</a:t>
            </a:r>
            <a:endParaRPr lang="vi-VN" sz="2800" b="1" dirty="0">
              <a:solidFill>
                <a:srgbClr val="FF0000"/>
              </a:solidFill>
            </a:endParaRPr>
          </a:p>
        </p:txBody>
      </p:sp>
      <p:pic>
        <p:nvPicPr>
          <p:cNvPr id="11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57150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457200"/>
            <a:ext cx="795816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latin typeface="+mj-lt"/>
              </a:rPr>
              <a:t>Bài 2. Đặt tính rồi </a:t>
            </a:r>
            <a:r>
              <a:rPr lang="vi-VN" sz="2800" b="1" dirty="0" smtClean="0">
                <a:latin typeface="+mj-lt"/>
              </a:rPr>
              <a:t>tính</a:t>
            </a:r>
            <a:endParaRPr lang="en-US" sz="2800" b="1" dirty="0" smtClean="0">
              <a:latin typeface="+mj-lt"/>
            </a:endParaRPr>
          </a:p>
          <a:p>
            <a:endParaRPr lang="vi-VN" sz="2800" dirty="0">
              <a:latin typeface="+mj-lt"/>
            </a:endParaRPr>
          </a:p>
          <a:p>
            <a:r>
              <a:rPr lang="vi-VN" sz="2800" dirty="0">
                <a:latin typeface="+mj-lt"/>
              </a:rPr>
              <a:t>a) 54287 + 29508           b)  4508 x 3</a:t>
            </a:r>
          </a:p>
          <a:p>
            <a:r>
              <a:rPr lang="vi-VN" sz="2800" dirty="0">
                <a:latin typeface="+mj-lt"/>
              </a:rPr>
              <a:t>     78362 – 24935               34625 : 5</a:t>
            </a:r>
          </a:p>
          <a:p>
            <a:endParaRPr lang="vi-VN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42910" y="2705500"/>
            <a:ext cx="12144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54287</a:t>
            </a:r>
          </a:p>
          <a:p>
            <a:r>
              <a:rPr lang="vi-VN" sz="2800" dirty="0" smtClean="0">
                <a:latin typeface="+mj-lt"/>
              </a:rPr>
              <a:t>29508</a:t>
            </a:r>
          </a:p>
          <a:p>
            <a:r>
              <a:rPr lang="vi-VN" sz="2800" dirty="0" smtClean="0">
                <a:latin typeface="+mj-lt"/>
              </a:rPr>
              <a:t>83795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8860" y="2705500"/>
            <a:ext cx="12144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78362 24935</a:t>
            </a:r>
            <a:endParaRPr lang="vi-VN" sz="2800" dirty="0" smtClean="0">
              <a:latin typeface="+mj-lt"/>
            </a:endParaRPr>
          </a:p>
          <a:p>
            <a:r>
              <a:rPr lang="vi-VN" sz="2800" dirty="0" smtClean="0">
                <a:latin typeface="+mj-lt"/>
              </a:rPr>
              <a:t>53427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00496" y="2705500"/>
            <a:ext cx="13573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   4508                     </a:t>
            </a:r>
          </a:p>
          <a:p>
            <a:r>
              <a:rPr lang="vi-VN" sz="2800" dirty="0" smtClean="0">
                <a:latin typeface="+mj-lt"/>
              </a:rPr>
              <a:t>         3</a:t>
            </a:r>
          </a:p>
          <a:p>
            <a:r>
              <a:rPr lang="vi-VN" sz="2800" dirty="0" smtClean="0">
                <a:latin typeface="+mj-lt"/>
              </a:rPr>
              <a:t> 13524 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5008" y="2776938"/>
            <a:ext cx="11430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34625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46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  12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    25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    00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29454" y="2753784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5</a:t>
            </a:r>
            <a:endParaRPr lang="vi-VN" sz="28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85953" y="3261363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+mj-lt"/>
              </a:rPr>
              <a:t>6925</a:t>
            </a:r>
            <a:endParaRPr lang="vi-VN" sz="2400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5786" y="2276872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+mj-lt"/>
              </a:rPr>
              <a:t>Giải</a:t>
            </a:r>
            <a:endParaRPr lang="vi-VN" sz="2400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14546" y="2848376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_</a:t>
            </a:r>
            <a:endParaRPr lang="vi-VN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28596" y="2991252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+</a:t>
            </a:r>
            <a:endParaRPr lang="vi-VN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714744" y="3029653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x</a:t>
            </a:r>
            <a:endParaRPr lang="vi-VN" sz="2400" b="1" dirty="0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5965041" y="3812789"/>
            <a:ext cx="178595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858016" y="3277004"/>
            <a:ext cx="92869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71472" y="3634194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929058" y="3634194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357422" y="3634194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555331" y="1052736"/>
            <a:ext cx="237372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1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57150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1" grpId="0"/>
      <p:bldP spid="12" grpId="0"/>
      <p:bldP spid="13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0100" y="571480"/>
            <a:ext cx="72866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latin typeface="+mj-lt"/>
              </a:rPr>
              <a:t>Bài 3.</a:t>
            </a:r>
            <a:r>
              <a:rPr lang="vi-VN" sz="2800" dirty="0">
                <a:latin typeface="+mj-lt"/>
              </a:rPr>
              <a:t> Đồng hồ chỉ </a:t>
            </a:r>
            <a:r>
              <a:rPr lang="vi-VN" sz="2800" dirty="0" err="1">
                <a:latin typeface="+mj-lt"/>
              </a:rPr>
              <a:t>mấy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 smtClean="0">
                <a:latin typeface="+mj-lt"/>
              </a:rPr>
              <a:t>giờ</a:t>
            </a:r>
            <a:endParaRPr lang="vi-VN" sz="28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8662" y="3225415"/>
            <a:ext cx="771530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latin typeface="+mj-lt"/>
              </a:rPr>
              <a:t>Giải</a:t>
            </a:r>
            <a:endParaRPr lang="vi-VN" sz="3600" dirty="0">
              <a:latin typeface="+mj-lt"/>
            </a:endParaRPr>
          </a:p>
          <a:p>
            <a:r>
              <a:rPr lang="en-US" sz="3600" dirty="0" smtClean="0">
                <a:latin typeface="+mj-lt"/>
              </a:rPr>
              <a:t>- </a:t>
            </a:r>
            <a:r>
              <a:rPr lang="vi-VN" sz="3600" dirty="0" err="1" smtClean="0">
                <a:latin typeface="+mj-lt"/>
              </a:rPr>
              <a:t>Đồng</a:t>
            </a:r>
            <a:r>
              <a:rPr lang="vi-VN" sz="3600" dirty="0" smtClean="0">
                <a:latin typeface="+mj-lt"/>
              </a:rPr>
              <a:t> </a:t>
            </a:r>
            <a:r>
              <a:rPr lang="vi-VN" sz="3600" dirty="0">
                <a:latin typeface="+mj-lt"/>
              </a:rPr>
              <a:t>hồ A chỉ  10 giờ 28 phút</a:t>
            </a:r>
          </a:p>
          <a:p>
            <a:r>
              <a:rPr lang="en-US" sz="3600" dirty="0" smtClean="0">
                <a:latin typeface="+mj-lt"/>
              </a:rPr>
              <a:t>- </a:t>
            </a:r>
            <a:r>
              <a:rPr lang="vi-VN" sz="3600" dirty="0" err="1" smtClean="0">
                <a:latin typeface="+mj-lt"/>
              </a:rPr>
              <a:t>Đồng</a:t>
            </a:r>
            <a:r>
              <a:rPr lang="vi-VN" sz="3600" dirty="0" smtClean="0">
                <a:latin typeface="+mj-lt"/>
              </a:rPr>
              <a:t> </a:t>
            </a:r>
            <a:r>
              <a:rPr lang="vi-VN" sz="3600" dirty="0">
                <a:latin typeface="+mj-lt"/>
              </a:rPr>
              <a:t>hồ B chỉ 2 giờ kém 10 phút hoặc 1 giờ 50 phút</a:t>
            </a:r>
          </a:p>
          <a:p>
            <a:r>
              <a:rPr lang="en-US" sz="3600" dirty="0" smtClean="0">
                <a:latin typeface="+mj-lt"/>
              </a:rPr>
              <a:t>- </a:t>
            </a:r>
            <a:r>
              <a:rPr lang="vi-VN" sz="3600" dirty="0" err="1" smtClean="0">
                <a:latin typeface="+mj-lt"/>
              </a:rPr>
              <a:t>Đồng</a:t>
            </a:r>
            <a:r>
              <a:rPr lang="vi-VN" sz="3600" dirty="0" smtClean="0">
                <a:latin typeface="+mj-lt"/>
              </a:rPr>
              <a:t> </a:t>
            </a:r>
            <a:r>
              <a:rPr lang="vi-VN" sz="3600" dirty="0">
                <a:latin typeface="+mj-lt"/>
              </a:rPr>
              <a:t>hồ C chỉ 6 giờ 34 phút hoặc 7 giờ kém 26 phút</a:t>
            </a:r>
          </a:p>
          <a:p>
            <a:endParaRPr lang="vi-VN" dirty="0">
              <a:latin typeface="+mj-lt"/>
            </a:endParaRPr>
          </a:p>
        </p:txBody>
      </p:sp>
      <p:pic>
        <p:nvPicPr>
          <p:cNvPr id="1026" name="Picture 2" descr="C:\Users\Case\Desktop\171.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489" y="1357298"/>
            <a:ext cx="4762519" cy="1714512"/>
          </a:xfrm>
          <a:prstGeom prst="rect">
            <a:avLst/>
          </a:prstGeom>
          <a:noFill/>
        </p:spPr>
      </p:pic>
      <p:cxnSp>
        <p:nvCxnSpPr>
          <p:cNvPr id="8" name="Straight Connector 7"/>
          <p:cNvCxnSpPr/>
          <p:nvPr/>
        </p:nvCxnSpPr>
        <p:spPr>
          <a:xfrm>
            <a:off x="1907704" y="1033145"/>
            <a:ext cx="25922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" name="Picture 7" descr="cartoon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72400" y="1524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228600"/>
            <a:ext cx="7886728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latin typeface="Times New Roman" pitchFamily="18" charset="0"/>
                <a:cs typeface="Times New Roman" pitchFamily="18" charset="0"/>
              </a:rPr>
              <a:t>Bài 4. Tính</a:t>
            </a:r>
          </a:p>
          <a:p>
            <a:endParaRPr lang="pt-B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4000" dirty="0" smtClean="0">
                <a:latin typeface="Times New Roman" pitchFamily="18" charset="0"/>
                <a:cs typeface="Times New Roman" pitchFamily="18" charset="0"/>
              </a:rPr>
              <a:t> a) (9 + 6) x 4 </a:t>
            </a:r>
            <a:r>
              <a:rPr lang="pt-BR" sz="4000" dirty="0">
                <a:latin typeface="Times New Roman" pitchFamily="18" charset="0"/>
                <a:cs typeface="Times New Roman" pitchFamily="18" charset="0"/>
              </a:rPr>
              <a:t>= 15 x 4 </a:t>
            </a:r>
            <a:endParaRPr lang="vi-VN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pt-BR" sz="40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pt-BR" sz="4000" dirty="0">
                <a:latin typeface="Times New Roman" pitchFamily="18" charset="0"/>
                <a:cs typeface="Times New Roman" pitchFamily="18" charset="0"/>
              </a:rPr>
              <a:t>60</a:t>
            </a:r>
          </a:p>
          <a:p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pt-BR" sz="4000" dirty="0" smtClean="0">
                <a:latin typeface="Times New Roman" pitchFamily="18" charset="0"/>
                <a:cs typeface="Times New Roman" pitchFamily="18" charset="0"/>
              </a:rPr>
              <a:t>9 + 6 x 4  = 9 </a:t>
            </a:r>
            <a:r>
              <a:rPr lang="pt-BR" sz="4000" dirty="0">
                <a:latin typeface="Times New Roman" pitchFamily="18" charset="0"/>
                <a:cs typeface="Times New Roman" pitchFamily="18" charset="0"/>
              </a:rPr>
              <a:t>+ 24 </a:t>
            </a:r>
            <a:endParaRPr lang="vi-VN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pt-BR" sz="40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pt-BR" sz="4000" dirty="0">
                <a:latin typeface="Times New Roman" pitchFamily="18" charset="0"/>
                <a:cs typeface="Times New Roman" pitchFamily="18" charset="0"/>
              </a:rPr>
              <a:t>33 </a:t>
            </a:r>
            <a:r>
              <a:rPr lang="pt-BR" sz="4000" dirty="0" smtClean="0">
                <a:latin typeface="Times New Roman" pitchFamily="18" charset="0"/>
                <a:cs typeface="Times New Roman" pitchFamily="18" charset="0"/>
              </a:rPr>
              <a:t>              </a:t>
            </a:r>
          </a:p>
          <a:p>
            <a:r>
              <a:rPr lang="pt-BR" sz="4000" dirty="0" smtClean="0">
                <a:latin typeface="Times New Roman" pitchFamily="18" charset="0"/>
                <a:cs typeface="Times New Roman" pitchFamily="18" charset="0"/>
              </a:rPr>
              <a:t>b)  28 + 21 : 7 = </a:t>
            </a:r>
            <a:r>
              <a:rPr lang="pt-BR" sz="4000" dirty="0">
                <a:latin typeface="Times New Roman" pitchFamily="18" charset="0"/>
                <a:cs typeface="Times New Roman" pitchFamily="18" charset="0"/>
              </a:rPr>
              <a:t>28 + 3 </a:t>
            </a:r>
            <a:endParaRPr lang="vi-VN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pt-BR" sz="40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pt-BR" sz="4000" dirty="0">
                <a:latin typeface="Times New Roman" pitchFamily="18" charset="0"/>
                <a:cs typeface="Times New Roman" pitchFamily="18" charset="0"/>
              </a:rPr>
              <a:t>31</a:t>
            </a:r>
          </a:p>
          <a:p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pt-BR" sz="4000" dirty="0" smtClean="0">
                <a:latin typeface="Times New Roman" pitchFamily="18" charset="0"/>
                <a:cs typeface="Times New Roman" pitchFamily="18" charset="0"/>
              </a:rPr>
              <a:t>(28 + 21) : 7 = </a:t>
            </a:r>
            <a:r>
              <a:rPr lang="pt-BR" sz="4000" dirty="0">
                <a:latin typeface="Times New Roman" pitchFamily="18" charset="0"/>
                <a:cs typeface="Times New Roman" pitchFamily="18" charset="0"/>
              </a:rPr>
              <a:t>49 : 7 </a:t>
            </a:r>
            <a:endParaRPr lang="vi-VN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pt-BR" sz="40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pt-BR" sz="4000" dirty="0"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endParaRPr lang="pt-BR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vi-VN" dirty="0"/>
          </a:p>
        </p:txBody>
      </p:sp>
      <p:pic>
        <p:nvPicPr>
          <p:cNvPr id="5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57150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714356"/>
            <a:ext cx="828680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err="1">
                <a:latin typeface="+mj-lt"/>
              </a:rPr>
              <a:t>Bài</a:t>
            </a:r>
            <a:r>
              <a:rPr lang="vi-VN" sz="3200" b="1" dirty="0">
                <a:latin typeface="+mj-lt"/>
              </a:rPr>
              <a:t> </a:t>
            </a:r>
            <a:r>
              <a:rPr lang="vi-VN" sz="3200" b="1" dirty="0" smtClean="0">
                <a:latin typeface="+mj-lt"/>
              </a:rPr>
              <a:t>5</a:t>
            </a:r>
            <a:r>
              <a:rPr lang="en-US" sz="3200" b="1" dirty="0" smtClean="0">
                <a:latin typeface="+mj-lt"/>
              </a:rPr>
              <a:t>:</a:t>
            </a:r>
            <a:r>
              <a:rPr lang="vi-VN" sz="3200" dirty="0" smtClean="0">
                <a:latin typeface="+mj-lt"/>
              </a:rPr>
              <a:t> </a:t>
            </a:r>
            <a:r>
              <a:rPr lang="vi-VN" sz="3200" dirty="0">
                <a:latin typeface="+mj-lt"/>
              </a:rPr>
              <a:t>Mua 5 đôi dép cùng loại phải trả 92500 đồng. </a:t>
            </a:r>
            <a:r>
              <a:rPr lang="en-US" sz="3200" dirty="0" smtClean="0">
                <a:latin typeface="+mj-lt"/>
              </a:rPr>
              <a:t>H</a:t>
            </a:r>
            <a:r>
              <a:rPr lang="vi-VN" sz="3200" dirty="0" err="1" smtClean="0">
                <a:latin typeface="+mj-lt"/>
              </a:rPr>
              <a:t>ỏi</a:t>
            </a:r>
            <a:r>
              <a:rPr lang="vi-VN" sz="3200" dirty="0" smtClean="0">
                <a:latin typeface="+mj-lt"/>
              </a:rPr>
              <a:t> mua </a:t>
            </a:r>
            <a:r>
              <a:rPr lang="vi-VN" sz="3200" dirty="0">
                <a:latin typeface="+mj-lt"/>
              </a:rPr>
              <a:t>3 </a:t>
            </a:r>
            <a:r>
              <a:rPr lang="en-US" sz="3200" dirty="0">
                <a:latin typeface="+mj-lt"/>
              </a:rPr>
              <a:t>đ</a:t>
            </a:r>
            <a:r>
              <a:rPr lang="vi-VN" sz="3200" dirty="0" smtClean="0">
                <a:latin typeface="+mj-lt"/>
              </a:rPr>
              <a:t>ôi </a:t>
            </a:r>
            <a:r>
              <a:rPr lang="vi-VN" sz="3200" dirty="0">
                <a:latin typeface="+mj-lt"/>
              </a:rPr>
              <a:t>dép như thế phải trả bao nhiêu tiền ?</a:t>
            </a:r>
            <a:r>
              <a:rPr lang="vi-VN" dirty="0"/>
              <a:t/>
            </a:r>
            <a:br>
              <a:rPr lang="vi-VN" dirty="0"/>
            </a:br>
            <a:endParaRPr lang="vi-VN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2438400"/>
            <a:ext cx="833916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+mj-lt"/>
              </a:rPr>
              <a:t>Tóm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tắt</a:t>
            </a:r>
            <a:r>
              <a:rPr lang="en-US" sz="3600" dirty="0" smtClean="0">
                <a:latin typeface="+mj-lt"/>
              </a:rPr>
              <a:t> :</a:t>
            </a:r>
          </a:p>
          <a:p>
            <a:r>
              <a:rPr lang="en-US" sz="3600" dirty="0" smtClean="0">
                <a:latin typeface="+mj-lt"/>
              </a:rPr>
              <a:t>5 </a:t>
            </a:r>
            <a:r>
              <a:rPr lang="en-US" sz="3600" dirty="0" err="1" smtClean="0">
                <a:latin typeface="+mj-lt"/>
              </a:rPr>
              <a:t>đôi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dép</a:t>
            </a:r>
            <a:r>
              <a:rPr lang="en-US" sz="3600" dirty="0" smtClean="0">
                <a:latin typeface="+mj-lt"/>
              </a:rPr>
              <a:t>  :   92 000 </a:t>
            </a:r>
            <a:r>
              <a:rPr lang="en-US" sz="3600" dirty="0" err="1" smtClean="0">
                <a:latin typeface="+mj-lt"/>
              </a:rPr>
              <a:t>đồng</a:t>
            </a:r>
            <a:endParaRPr lang="en-US" sz="3600" dirty="0" smtClean="0">
              <a:latin typeface="+mj-lt"/>
            </a:endParaRPr>
          </a:p>
          <a:p>
            <a:r>
              <a:rPr lang="en-US" sz="3600" dirty="0" smtClean="0">
                <a:latin typeface="+mj-lt"/>
              </a:rPr>
              <a:t>3 </a:t>
            </a:r>
            <a:r>
              <a:rPr lang="en-US" sz="3600" dirty="0" err="1" smtClean="0">
                <a:latin typeface="+mj-lt"/>
              </a:rPr>
              <a:t>đôi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dép</a:t>
            </a:r>
            <a:r>
              <a:rPr lang="en-US" sz="3600" dirty="0" smtClean="0">
                <a:latin typeface="+mj-lt"/>
              </a:rPr>
              <a:t>  : ……. </a:t>
            </a:r>
            <a:r>
              <a:rPr lang="en-US" sz="3600" dirty="0" err="1" smtClean="0">
                <a:latin typeface="+mj-lt"/>
              </a:rPr>
              <a:t>Đồng</a:t>
            </a:r>
            <a:r>
              <a:rPr lang="en-US" sz="3600" dirty="0" smtClean="0">
                <a:latin typeface="+mj-lt"/>
              </a:rPr>
              <a:t> ?</a:t>
            </a:r>
            <a:endParaRPr lang="vi-VN" sz="3600" dirty="0">
              <a:latin typeface="+mj-lt"/>
            </a:endParaRPr>
          </a:p>
        </p:txBody>
      </p:sp>
      <p:pic>
        <p:nvPicPr>
          <p:cNvPr id="9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57150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714356"/>
            <a:ext cx="828680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err="1">
                <a:latin typeface="+mj-lt"/>
              </a:rPr>
              <a:t>Bài</a:t>
            </a:r>
            <a:r>
              <a:rPr lang="vi-VN" sz="3200" b="1" dirty="0">
                <a:latin typeface="+mj-lt"/>
              </a:rPr>
              <a:t> </a:t>
            </a:r>
            <a:r>
              <a:rPr lang="vi-VN" sz="3200" b="1" dirty="0" smtClean="0">
                <a:latin typeface="+mj-lt"/>
              </a:rPr>
              <a:t>5</a:t>
            </a:r>
            <a:r>
              <a:rPr lang="en-US" sz="3200" b="1" dirty="0" smtClean="0">
                <a:latin typeface="+mj-lt"/>
              </a:rPr>
              <a:t>:</a:t>
            </a:r>
            <a:r>
              <a:rPr lang="vi-VN" sz="3200" dirty="0" smtClean="0">
                <a:latin typeface="+mj-lt"/>
              </a:rPr>
              <a:t> </a:t>
            </a:r>
            <a:r>
              <a:rPr lang="vi-VN" sz="3200" dirty="0">
                <a:latin typeface="+mj-lt"/>
              </a:rPr>
              <a:t>Mua 5 đôi dép cùng loại phải trả 92500 đồng. </a:t>
            </a:r>
            <a:r>
              <a:rPr lang="en-US" sz="3200" dirty="0" smtClean="0">
                <a:latin typeface="+mj-lt"/>
              </a:rPr>
              <a:t>H</a:t>
            </a:r>
            <a:r>
              <a:rPr lang="vi-VN" sz="3200" dirty="0" err="1" smtClean="0">
                <a:latin typeface="+mj-lt"/>
              </a:rPr>
              <a:t>ỏi</a:t>
            </a:r>
            <a:r>
              <a:rPr lang="vi-VN" sz="3200" dirty="0" smtClean="0">
                <a:latin typeface="+mj-lt"/>
              </a:rPr>
              <a:t> mua </a:t>
            </a:r>
            <a:r>
              <a:rPr lang="vi-VN" sz="3200" dirty="0">
                <a:latin typeface="+mj-lt"/>
              </a:rPr>
              <a:t>3 </a:t>
            </a:r>
            <a:r>
              <a:rPr lang="en-US" sz="3200" dirty="0">
                <a:latin typeface="+mj-lt"/>
              </a:rPr>
              <a:t>đ</a:t>
            </a:r>
            <a:r>
              <a:rPr lang="vi-VN" sz="3200" dirty="0" smtClean="0">
                <a:latin typeface="+mj-lt"/>
              </a:rPr>
              <a:t>ôi </a:t>
            </a:r>
            <a:r>
              <a:rPr lang="vi-VN" sz="3200" dirty="0">
                <a:latin typeface="+mj-lt"/>
              </a:rPr>
              <a:t>dép như thế phải trả bao nhiêu tiền ?</a:t>
            </a:r>
            <a:r>
              <a:rPr lang="vi-VN" dirty="0"/>
              <a:t/>
            </a:r>
            <a:br>
              <a:rPr lang="vi-VN" dirty="0"/>
            </a:br>
            <a:endParaRPr lang="vi-VN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2438400"/>
            <a:ext cx="833916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+mj-lt"/>
              </a:rPr>
              <a:t>Bài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giải</a:t>
            </a:r>
            <a:endParaRPr lang="vi-VN" sz="3600" dirty="0">
              <a:latin typeface="+mj-lt"/>
            </a:endParaRPr>
          </a:p>
          <a:p>
            <a:pPr algn="ctr"/>
            <a:r>
              <a:rPr lang="vi-VN" sz="3600" dirty="0">
                <a:latin typeface="+mj-lt"/>
              </a:rPr>
              <a:t>Giá tiền mỗi đôi dép là:</a:t>
            </a:r>
          </a:p>
          <a:p>
            <a:pPr algn="ctr"/>
            <a:r>
              <a:rPr lang="vi-VN" sz="3600" dirty="0">
                <a:latin typeface="+mj-lt"/>
              </a:rPr>
              <a:t>92500 : 5 = </a:t>
            </a:r>
            <a:r>
              <a:rPr lang="vi-VN" sz="3600" dirty="0" smtClean="0">
                <a:latin typeface="+mj-lt"/>
              </a:rPr>
              <a:t>18</a:t>
            </a:r>
            <a:r>
              <a:rPr lang="en-US" sz="3600" dirty="0" smtClean="0">
                <a:latin typeface="+mj-lt"/>
              </a:rPr>
              <a:t> </a:t>
            </a:r>
            <a:r>
              <a:rPr lang="vi-VN" sz="3600" dirty="0" smtClean="0">
                <a:latin typeface="+mj-lt"/>
              </a:rPr>
              <a:t>500 </a:t>
            </a:r>
            <a:r>
              <a:rPr lang="vi-VN" sz="3600" dirty="0">
                <a:latin typeface="+mj-lt"/>
              </a:rPr>
              <a:t>(đồng)</a:t>
            </a:r>
          </a:p>
          <a:p>
            <a:pPr algn="ctr"/>
            <a:r>
              <a:rPr lang="vi-VN" sz="3600" dirty="0">
                <a:latin typeface="+mj-lt"/>
              </a:rPr>
              <a:t>Mua 3 đôi dép phải trả số tiền là:</a:t>
            </a:r>
          </a:p>
          <a:p>
            <a:pPr algn="ctr"/>
            <a:r>
              <a:rPr lang="vi-VN" sz="3600" dirty="0">
                <a:latin typeface="+mj-lt"/>
              </a:rPr>
              <a:t>18500 </a:t>
            </a:r>
            <a:r>
              <a:rPr lang="en-US" sz="3600" dirty="0" smtClean="0">
                <a:latin typeface="+mj-lt"/>
              </a:rPr>
              <a:t> </a:t>
            </a:r>
            <a:r>
              <a:rPr lang="vi-VN" sz="3600" dirty="0" smtClean="0">
                <a:latin typeface="+mj-lt"/>
              </a:rPr>
              <a:t>x </a:t>
            </a:r>
            <a:r>
              <a:rPr lang="vi-VN" sz="3600" dirty="0">
                <a:latin typeface="+mj-lt"/>
              </a:rPr>
              <a:t>3 = </a:t>
            </a:r>
            <a:r>
              <a:rPr lang="vi-VN" sz="3600" dirty="0" smtClean="0">
                <a:latin typeface="+mj-lt"/>
              </a:rPr>
              <a:t>55</a:t>
            </a:r>
            <a:r>
              <a:rPr lang="en-US" sz="3600" dirty="0" smtClean="0">
                <a:latin typeface="+mj-lt"/>
              </a:rPr>
              <a:t> </a:t>
            </a:r>
            <a:r>
              <a:rPr lang="vi-VN" sz="3600" dirty="0" smtClean="0">
                <a:latin typeface="+mj-lt"/>
              </a:rPr>
              <a:t>500 </a:t>
            </a:r>
            <a:r>
              <a:rPr lang="vi-VN" sz="3600" dirty="0">
                <a:latin typeface="+mj-lt"/>
              </a:rPr>
              <a:t>(đồng)</a:t>
            </a:r>
          </a:p>
          <a:p>
            <a:pPr algn="ctr"/>
            <a:r>
              <a:rPr lang="vi-VN" sz="3600" dirty="0" smtClean="0">
                <a:latin typeface="+mj-lt"/>
              </a:rPr>
              <a:t>Đ/S: 55</a:t>
            </a:r>
            <a:r>
              <a:rPr lang="en-US" sz="3600" dirty="0" smtClean="0">
                <a:latin typeface="+mj-lt"/>
              </a:rPr>
              <a:t> </a:t>
            </a:r>
            <a:r>
              <a:rPr lang="vi-VN" sz="3600" dirty="0" smtClean="0">
                <a:latin typeface="+mj-lt"/>
              </a:rPr>
              <a:t>500 đồng</a:t>
            </a:r>
            <a:endParaRPr lang="vi-VN" sz="3600" dirty="0">
              <a:latin typeface="+mj-lt"/>
            </a:endParaRPr>
          </a:p>
        </p:txBody>
      </p:sp>
      <p:pic>
        <p:nvPicPr>
          <p:cNvPr id="9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57150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1905000" y="533400"/>
            <a:ext cx="5181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Cooper"/>
              </a:rPr>
              <a:t>DAËN DOØ</a:t>
            </a:r>
          </a:p>
        </p:txBody>
      </p:sp>
      <p:pic>
        <p:nvPicPr>
          <p:cNvPr id="14339" name="Picture 5" descr="book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2438400"/>
            <a:ext cx="7148513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9.0&quot;&gt;&lt;object type=&quot;1&quot; unique_id=&quot;10001&quot;&gt;&lt;object type=&quot;2&quot; unique_id=&quot;10143&quot;&gt;&lt;object type=&quot;3&quot; unique_id=&quot;10145&quot;&gt;&lt;property id=&quot;20148&quot; value=&quot;5&quot;/&gt;&lt;property id=&quot;20300&quot; value=&quot;Slide 2&quot;/&gt;&lt;property id=&quot;20307&quot; value=&quot;262&quot;/&gt;&lt;/object&gt;&lt;object type=&quot;3&quot; unique_id=&quot;10146&quot;&gt;&lt;property id=&quot;20148&quot; value=&quot;5&quot;/&gt;&lt;property id=&quot;20300&quot; value=&quot;Slide 3&quot;/&gt;&lt;property id=&quot;20307&quot; value=&quot;256&quot;/&gt;&lt;/object&gt;&lt;object type=&quot;3&quot; unique_id=&quot;10147&quot;&gt;&lt;property id=&quot;20148&quot; value=&quot;5&quot;/&gt;&lt;property id=&quot;20300&quot; value=&quot;Slide 4&quot;/&gt;&lt;property id=&quot;20307&quot; value=&quot;257&quot;/&gt;&lt;/object&gt;&lt;object type=&quot;3&quot; unique_id=&quot;10148&quot;&gt;&lt;property id=&quot;20148&quot; value=&quot;5&quot;/&gt;&lt;property id=&quot;20300&quot; value=&quot;Slide 5&quot;/&gt;&lt;property id=&quot;20307&quot; value=&quot;258&quot;/&gt;&lt;/object&gt;&lt;object type=&quot;3&quot; unique_id=&quot;10149&quot;&gt;&lt;property id=&quot;20148&quot; value=&quot;5&quot;/&gt;&lt;property id=&quot;20300&quot; value=&quot;Slide 6&quot;/&gt;&lt;property id=&quot;20307&quot; value=&quot;259&quot;/&gt;&lt;/object&gt;&lt;object type=&quot;3&quot; unique_id=&quot;10150&quot;&gt;&lt;property id=&quot;20148&quot; value=&quot;5&quot;/&gt;&lt;property id=&quot;20300&quot; value=&quot;Slide 7&quot;/&gt;&lt;property id=&quot;20307&quot; value=&quot;260&quot;/&gt;&lt;/object&gt;&lt;object type=&quot;3&quot; unique_id=&quot;10151&quot;&gt;&lt;property id=&quot;20148&quot; value=&quot;5&quot;/&gt;&lt;property id=&quot;20300&quot; value=&quot;Slide 8&quot;/&gt;&lt;property id=&quot;20307&quot; value=&quot;263&quot;/&gt;&lt;/object&gt;&lt;object type=&quot;3&quot; unique_id=&quot;10192&quot;&gt;&lt;property id=&quot;20148&quot; value=&quot;5&quot;/&gt;&lt;property id=&quot;20300&quot; value=&quot;Slide 1&quot;/&gt;&lt;property id=&quot;20307&quot; value=&quot;264&quot;/&gt;&lt;/object&gt;&lt;/object&gt;&lt;object type=&quot;8&quot; unique_id=&quot;10161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243</Words>
  <Application>Microsoft Office PowerPoint</Application>
  <PresentationFormat>On-screen Show (4:3)</PresentationFormat>
  <Paragraphs>66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Case</dc:creator>
  <cp:lastModifiedBy>Windows User</cp:lastModifiedBy>
  <cp:revision>32</cp:revision>
  <dcterms:created xsi:type="dcterms:W3CDTF">2016-08-17T13:56:10Z</dcterms:created>
  <dcterms:modified xsi:type="dcterms:W3CDTF">2021-03-12T05:34:16Z</dcterms:modified>
</cp:coreProperties>
</file>