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6" r:id="rId3"/>
    <p:sldId id="256" r:id="rId4"/>
    <p:sldId id="261" r:id="rId5"/>
    <p:sldId id="258" r:id="rId6"/>
    <p:sldId id="260" r:id="rId7"/>
    <p:sldId id="259" r:id="rId8"/>
    <p:sldId id="262" r:id="rId9"/>
    <p:sldId id="267" r:id="rId10"/>
    <p:sldId id="270" r:id="rId11"/>
    <p:sldId id="269" r:id="rId12"/>
  </p:sldIdLst>
  <p:sldSz cx="9144000" cy="6858000" type="screen4x3"/>
  <p:notesSz cx="6858000" cy="9144000"/>
  <p:custDataLst>
    <p:tags r:id="rId13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pPr/>
              <a:t>12/03/2021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pPr/>
              <a:t>12/03/2021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pPr/>
              <a:t>12/03/2021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pPr/>
              <a:t>12/03/2021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pPr/>
              <a:t>12/03/2021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pPr/>
              <a:t>12/03/2021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pPr/>
              <a:t>12/03/2021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pPr/>
              <a:t>12/03/2021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pPr/>
              <a:t>12/03/2021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pPr/>
              <a:t>12/03/2021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0E4C0-3C85-4EF5-AE90-C99483619FFC}" type="datetimeFigureOut">
              <a:rPr lang="vi-VN" smtClean="0"/>
              <a:pPr/>
              <a:t>12/03/2021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99F1C-FF19-4185-942B-269519E1445A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0E4C0-3C85-4EF5-AE90-C99483619FFC}" type="datetimeFigureOut">
              <a:rPr lang="vi-VN" smtClean="0"/>
              <a:pPr/>
              <a:t>12/03/2021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99F1C-FF19-4185-942B-269519E1445A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WordArt 20"/>
          <p:cNvSpPr>
            <a:spLocks noChangeArrowheads="1" noChangeShapeType="1" noTextEdit="1"/>
          </p:cNvSpPr>
          <p:nvPr/>
        </p:nvSpPr>
        <p:spPr bwMode="auto">
          <a:xfrm>
            <a:off x="685800" y="1524000"/>
            <a:ext cx="78105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</a:t>
            </a:r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- </a:t>
            </a:r>
            <a:r>
              <a:rPr lang="en-US" sz="3600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Lớp</a:t>
            </a:r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3</a:t>
            </a:r>
            <a:r>
              <a:rPr lang="vi-VN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</a:t>
            </a:r>
            <a:endParaRPr lang="en-US" sz="36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4100" name="WordArt 21"/>
          <p:cNvSpPr>
            <a:spLocks noChangeArrowheads="1" noChangeShapeType="1" noTextEdit="1"/>
          </p:cNvSpPr>
          <p:nvPr/>
        </p:nvSpPr>
        <p:spPr bwMode="auto">
          <a:xfrm>
            <a:off x="381000" y="3276600"/>
            <a:ext cx="8382000" cy="1905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Luyện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tập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chung</a:t>
            </a:r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( </a:t>
            </a:r>
            <a:r>
              <a:rPr lang="en-US" sz="3600" b="1" kern="10" dirty="0" err="1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Trang</a:t>
            </a: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179 </a:t>
            </a: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)</a:t>
            </a:r>
          </a:p>
          <a:p>
            <a:pPr algn="ctr"/>
            <a:endParaRPr lang="en-US" sz="3600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ownloads\LINH TINH\Cảnh đẹp\12342737_554897574657401_6403984468088333769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304800"/>
            <a:ext cx="8572500" cy="64007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5" descr="49151024x768ws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9" name="WordArt 7"/>
          <p:cNvSpPr>
            <a:spLocks noChangeArrowheads="1" noChangeShapeType="1" noTextEdit="1"/>
          </p:cNvSpPr>
          <p:nvPr/>
        </p:nvSpPr>
        <p:spPr bwMode="auto">
          <a:xfrm>
            <a:off x="2514600" y="5638800"/>
            <a:ext cx="4600575" cy="857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Top"/>
              <a:lightRig rig="legacyHarsh3" dir="b"/>
            </a:scene3d>
            <a:sp3d extrusionH="121893000" prstMaterial="legacyMatte">
              <a:extrusionClr>
                <a:srgbClr val="663300"/>
              </a:extrusionClr>
            </a:sp3d>
          </a:bodyPr>
          <a:lstStyle/>
          <a:p>
            <a:pPr algn="ctr"/>
            <a:endParaRPr lang="en-US" sz="6000" b="1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00FF">
                      <a:alpha val="57001"/>
                    </a:srgbClr>
                  </a:gs>
                  <a:gs pos="100000">
                    <a:srgbClr val="FFFF00"/>
                  </a:gs>
                </a:gsLst>
                <a:lin ang="2700000" scaled="1"/>
              </a:gradFill>
              <a:latin typeface="Times New Roman"/>
              <a:cs typeface="Times New Roman"/>
            </a:endParaRPr>
          </a:p>
        </p:txBody>
      </p:sp>
      <p:sp>
        <p:nvSpPr>
          <p:cNvPr id="15364" name="WordArt 6"/>
          <p:cNvSpPr>
            <a:spLocks noChangeArrowheads="1" noChangeShapeType="1" noTextEdit="1"/>
          </p:cNvSpPr>
          <p:nvPr/>
        </p:nvSpPr>
        <p:spPr bwMode="auto">
          <a:xfrm>
            <a:off x="1371600" y="1143000"/>
            <a:ext cx="6934200" cy="45720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5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CHÀO CÁC EM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13"/>
          <p:cNvSpPr>
            <a:spLocks noChangeArrowheads="1"/>
          </p:cNvSpPr>
          <p:nvPr/>
        </p:nvSpPr>
        <p:spPr bwMode="auto">
          <a:xfrm>
            <a:off x="1600200" y="1295400"/>
            <a:ext cx="5029200" cy="3581400"/>
          </a:xfrm>
          <a:prstGeom prst="star32">
            <a:avLst>
              <a:gd name="adj" fmla="val 37500"/>
            </a:avLst>
          </a:prstGeom>
          <a:gradFill rotWithShape="0">
            <a:gsLst>
              <a:gs pos="0">
                <a:srgbClr val="0000FF"/>
              </a:gs>
              <a:gs pos="50000">
                <a:srgbClr val="FFFF00"/>
              </a:gs>
              <a:gs pos="100000">
                <a:srgbClr val="00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 dirty="0" err="1">
                <a:solidFill>
                  <a:srgbClr val="FF0000"/>
                </a:solidFill>
                <a:cs typeface="Arial" charset="0"/>
              </a:rPr>
              <a:t>Kiểm</a:t>
            </a:r>
            <a:r>
              <a:rPr lang="en-US" sz="4000" b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cs typeface="Arial" charset="0"/>
              </a:rPr>
              <a:t>tra</a:t>
            </a:r>
            <a:r>
              <a:rPr lang="en-US" sz="4000" b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cs typeface="Arial" charset="0"/>
              </a:rPr>
              <a:t>bài</a:t>
            </a:r>
            <a:r>
              <a:rPr lang="en-US" sz="4000" b="1" dirty="0">
                <a:solidFill>
                  <a:srgbClr val="FF0000"/>
                </a:solidFill>
                <a:cs typeface="Arial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cs typeface="Arial" charset="0"/>
              </a:rPr>
              <a:t>cũ</a:t>
            </a:r>
            <a:endParaRPr lang="en-US" sz="4000" b="1" dirty="0">
              <a:solidFill>
                <a:srgbClr val="FF0000"/>
              </a:solidFill>
              <a:cs typeface="Arial" charset="0"/>
            </a:endParaRPr>
          </a:p>
        </p:txBody>
      </p:sp>
      <p:pic>
        <p:nvPicPr>
          <p:cNvPr id="5123" name="Picture 7" descr="cartoon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5791200"/>
            <a:ext cx="1062038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7" descr="cartoon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0" y="4419600"/>
            <a:ext cx="1062038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7" descr="cartoon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14800" y="5715000"/>
            <a:ext cx="1062038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7" descr="cartoon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4800" y="3124200"/>
            <a:ext cx="1062038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cartoon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00800" y="5410200"/>
            <a:ext cx="1062038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7" descr="cartoon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5791200"/>
            <a:ext cx="1062038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762000"/>
            <a:ext cx="822340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latin typeface="+mj-lt"/>
              </a:rPr>
              <a:t>Bài 1.</a:t>
            </a:r>
            <a:r>
              <a:rPr lang="vi-VN" sz="3200" dirty="0">
                <a:latin typeface="+mj-lt"/>
              </a:rPr>
              <a:t> </a:t>
            </a:r>
            <a:endParaRPr lang="en-US" sz="3200" dirty="0" smtClean="0">
              <a:latin typeface="+mj-lt"/>
            </a:endParaRPr>
          </a:p>
          <a:p>
            <a:r>
              <a:rPr lang="vi-VN" sz="3200" dirty="0" smtClean="0">
                <a:solidFill>
                  <a:srgbClr val="FF0000"/>
                </a:solidFill>
                <a:latin typeface="+mj-lt"/>
              </a:rPr>
              <a:t>a</a:t>
            </a:r>
            <a:r>
              <a:rPr lang="vi-VN" sz="3200" dirty="0">
                <a:solidFill>
                  <a:srgbClr val="FF0000"/>
                </a:solidFill>
                <a:latin typeface="+mj-lt"/>
              </a:rPr>
              <a:t>) Viết số liền trước của 92458. Viết số liền sau của </a:t>
            </a:r>
            <a:r>
              <a:rPr lang="vi-VN" sz="3200" dirty="0" smtClean="0">
                <a:solidFill>
                  <a:srgbClr val="FF0000"/>
                </a:solidFill>
                <a:latin typeface="+mj-lt"/>
              </a:rPr>
              <a:t>69509</a:t>
            </a:r>
          </a:p>
          <a:p>
            <a:r>
              <a:rPr lang="vi-VN" sz="3200" dirty="0" smtClean="0">
                <a:latin typeface="+mj-lt"/>
              </a:rPr>
              <a:t>           Số </a:t>
            </a:r>
            <a:r>
              <a:rPr lang="vi-VN" sz="3200" dirty="0">
                <a:latin typeface="+mj-lt"/>
              </a:rPr>
              <a:t>liền trước của số 92458 là số 92457</a:t>
            </a:r>
          </a:p>
          <a:p>
            <a:r>
              <a:rPr lang="vi-VN" sz="3200" dirty="0" smtClean="0">
                <a:latin typeface="+mj-lt"/>
              </a:rPr>
              <a:t>           Số </a:t>
            </a:r>
            <a:r>
              <a:rPr lang="vi-VN" sz="3200" dirty="0">
                <a:latin typeface="+mj-lt"/>
              </a:rPr>
              <a:t>liền sau của số 69509 là số 69510</a:t>
            </a:r>
          </a:p>
          <a:p>
            <a:endParaRPr lang="vi-VN" sz="3200" dirty="0" smtClean="0">
              <a:latin typeface="+mj-lt"/>
            </a:endParaRPr>
          </a:p>
          <a:p>
            <a:r>
              <a:rPr lang="vi-VN" sz="3200" dirty="0" smtClean="0">
                <a:latin typeface="+mj-lt"/>
              </a:rPr>
              <a:t> </a:t>
            </a:r>
            <a:r>
              <a:rPr lang="vi-VN" sz="3200" dirty="0" smtClean="0">
                <a:solidFill>
                  <a:srgbClr val="FF0000"/>
                </a:solidFill>
                <a:latin typeface="+mj-lt"/>
              </a:rPr>
              <a:t>b</a:t>
            </a:r>
            <a:r>
              <a:rPr lang="vi-VN" sz="3200" dirty="0">
                <a:solidFill>
                  <a:srgbClr val="FF0000"/>
                </a:solidFill>
                <a:latin typeface="+mj-lt"/>
              </a:rPr>
              <a:t>) Viết các số 83507; 69134; 69314 theo thứ tự từ bé đến lớn</a:t>
            </a:r>
          </a:p>
          <a:p>
            <a:r>
              <a:rPr lang="vi-VN" sz="3200" dirty="0">
                <a:latin typeface="+mj-lt"/>
              </a:rPr>
              <a:t>         Theo thứ tự từ bé đến lớn </a:t>
            </a:r>
            <a:r>
              <a:rPr lang="vi-VN" sz="3200" dirty="0" smtClean="0">
                <a:latin typeface="+mj-lt"/>
              </a:rPr>
              <a:t>là : 69134</a:t>
            </a:r>
            <a:r>
              <a:rPr lang="vi-VN" sz="3200" dirty="0">
                <a:latin typeface="+mj-lt"/>
              </a:rPr>
              <a:t>; 69314; 78507; 83507</a:t>
            </a:r>
          </a:p>
          <a:p>
            <a:endParaRPr lang="vi-VN" sz="3200" dirty="0"/>
          </a:p>
        </p:txBody>
      </p:sp>
      <p:pic>
        <p:nvPicPr>
          <p:cNvPr id="3" name="Picture 7" descr="cartoon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96200" y="5638800"/>
            <a:ext cx="1062038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642918"/>
            <a:ext cx="8610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dirty="0">
                <a:latin typeface="+mj-lt"/>
              </a:rPr>
              <a:t>Bài 2. Đặt tính rồi </a:t>
            </a:r>
            <a:r>
              <a:rPr lang="vi-VN" sz="2800" b="1" dirty="0" smtClean="0">
                <a:latin typeface="+mj-lt"/>
              </a:rPr>
              <a:t>tính</a:t>
            </a:r>
            <a:endParaRPr lang="en-US" sz="2800" b="1" dirty="0" smtClean="0">
              <a:latin typeface="+mj-lt"/>
            </a:endParaRPr>
          </a:p>
          <a:p>
            <a:endParaRPr lang="vi-VN" sz="2400" dirty="0">
              <a:latin typeface="+mj-lt"/>
            </a:endParaRPr>
          </a:p>
          <a:p>
            <a:r>
              <a:rPr lang="vi-VN" sz="2800" dirty="0">
                <a:latin typeface="+mj-lt"/>
              </a:rPr>
              <a:t>86127 + 4258 </a:t>
            </a:r>
            <a:r>
              <a:rPr lang="vi-VN" sz="2800" dirty="0" smtClean="0">
                <a:latin typeface="+mj-lt"/>
              </a:rPr>
              <a:t>;    </a:t>
            </a:r>
            <a:r>
              <a:rPr lang="vi-VN" sz="2800" dirty="0">
                <a:latin typeface="+mj-lt"/>
              </a:rPr>
              <a:t>65493 – 2486;     </a:t>
            </a:r>
            <a:r>
              <a:rPr lang="vi-VN" sz="2800" dirty="0" smtClean="0">
                <a:latin typeface="+mj-lt"/>
              </a:rPr>
              <a:t>4216 </a:t>
            </a:r>
            <a:r>
              <a:rPr lang="vi-VN" sz="2800" dirty="0">
                <a:latin typeface="+mj-lt"/>
              </a:rPr>
              <a:t>x 5; </a:t>
            </a:r>
            <a:r>
              <a:rPr lang="vi-VN" sz="2800" dirty="0" smtClean="0">
                <a:latin typeface="+mj-lt"/>
              </a:rPr>
              <a:t>       4035 </a:t>
            </a:r>
            <a:r>
              <a:rPr lang="vi-VN" sz="2800" dirty="0">
                <a:latin typeface="+mj-lt"/>
              </a:rPr>
              <a:t>: 8</a:t>
            </a:r>
          </a:p>
          <a:p>
            <a:endParaRPr lang="vi-VN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642910" y="2500306"/>
            <a:ext cx="121444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86127</a:t>
            </a:r>
          </a:p>
          <a:p>
            <a:r>
              <a:rPr lang="vi-VN" sz="2800" dirty="0" smtClean="0">
                <a:latin typeface="+mj-lt"/>
              </a:rPr>
              <a:t>  4258</a:t>
            </a:r>
          </a:p>
          <a:p>
            <a:r>
              <a:rPr lang="vi-VN" sz="2800" dirty="0" smtClean="0">
                <a:latin typeface="+mj-lt"/>
              </a:rPr>
              <a:t>90385</a:t>
            </a:r>
          </a:p>
          <a:p>
            <a:endParaRPr lang="vi-VN" sz="2800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28860" y="2500306"/>
            <a:ext cx="121444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 65493                                 </a:t>
            </a:r>
          </a:p>
          <a:p>
            <a:r>
              <a:rPr lang="vi-VN" sz="2800" dirty="0" smtClean="0">
                <a:latin typeface="+mj-lt"/>
              </a:rPr>
              <a:t>   2486</a:t>
            </a:r>
          </a:p>
          <a:p>
            <a:r>
              <a:rPr lang="vi-VN" sz="2800" dirty="0">
                <a:latin typeface="+mj-lt"/>
              </a:rPr>
              <a:t> </a:t>
            </a:r>
            <a:r>
              <a:rPr lang="vi-VN" sz="2800" dirty="0" smtClean="0">
                <a:latin typeface="+mj-lt"/>
              </a:rPr>
              <a:t>63007</a:t>
            </a:r>
          </a:p>
          <a:p>
            <a:endParaRPr lang="vi-VN" sz="28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00496" y="2500306"/>
            <a:ext cx="135732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   4216                     </a:t>
            </a:r>
          </a:p>
          <a:p>
            <a:r>
              <a:rPr lang="vi-VN" sz="2800" dirty="0" smtClean="0">
                <a:latin typeface="+mj-lt"/>
              </a:rPr>
              <a:t>         5</a:t>
            </a:r>
          </a:p>
          <a:p>
            <a:r>
              <a:rPr lang="vi-VN" sz="2800" dirty="0" smtClean="0">
                <a:latin typeface="+mj-lt"/>
              </a:rPr>
              <a:t>21080 </a:t>
            </a:r>
          </a:p>
          <a:p>
            <a:endParaRPr lang="vi-VN" sz="2800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15008" y="2571744"/>
            <a:ext cx="11430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4035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 03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   35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   00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r>
              <a:rPr lang="vi-VN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929454" y="2548590"/>
            <a:ext cx="642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5</a:t>
            </a:r>
            <a:endParaRPr lang="vi-VN" sz="2800" dirty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58016" y="3143248"/>
            <a:ext cx="1143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smtClean="0">
                <a:latin typeface="+mj-lt"/>
              </a:rPr>
              <a:t>807</a:t>
            </a:r>
            <a:endParaRPr lang="vi-VN" sz="2400" dirty="0">
              <a:latin typeface="+mj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43108" y="2643182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/>
              <a:t>_</a:t>
            </a:r>
            <a:endParaRPr lang="vi-VN" sz="2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357158" y="2786058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/>
              <a:t>+</a:t>
            </a:r>
            <a:endParaRPr lang="vi-VN" sz="2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3714744" y="2824459"/>
            <a:ext cx="357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/>
              <a:t>x</a:t>
            </a:r>
            <a:endParaRPr lang="vi-VN" sz="2400" b="1" dirty="0"/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5965041" y="3607595"/>
            <a:ext cx="178595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858016" y="3071810"/>
            <a:ext cx="92869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571472" y="3429000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929058" y="3429000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2357422" y="3429000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7" descr="cartoon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29400" y="5791200"/>
            <a:ext cx="1062038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7" descr="cartoon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48600" y="5715000"/>
            <a:ext cx="1062038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1" grpId="0"/>
      <p:bldP spid="12" grpId="0"/>
      <p:bldP spid="13" grpId="0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5786" y="1118700"/>
            <a:ext cx="78581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solidFill>
                  <a:srgbClr val="FF0000"/>
                </a:solidFill>
                <a:latin typeface="+mj-lt"/>
              </a:rPr>
              <a:t>Bài 3.</a:t>
            </a:r>
            <a:r>
              <a:rPr lang="vi-VN" sz="3200" dirty="0">
                <a:latin typeface="+mj-lt"/>
              </a:rPr>
              <a:t> Trong một năm, những tháng nào có 31 ngày?</a:t>
            </a:r>
            <a:r>
              <a:rPr lang="vi-VN" sz="3200" dirty="0"/>
              <a:t/>
            </a:r>
            <a:br>
              <a:rPr lang="vi-VN" sz="3200" dirty="0"/>
            </a:br>
            <a:endParaRPr lang="vi-VN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762000" y="2895600"/>
            <a:ext cx="744857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dirty="0" smtClean="0">
                <a:latin typeface="+mj-lt"/>
              </a:rPr>
              <a:t>Trong </a:t>
            </a:r>
            <a:r>
              <a:rPr lang="vi-VN" sz="3600" dirty="0">
                <a:latin typeface="+mj-lt"/>
              </a:rPr>
              <a:t>một năm những tháng có 31 ngày là:</a:t>
            </a:r>
          </a:p>
          <a:p>
            <a:r>
              <a:rPr lang="vi-VN" sz="3600" dirty="0">
                <a:latin typeface="+mj-lt"/>
              </a:rPr>
              <a:t>Tháng 1, tháng 3. Tháng 5, tháng 7, tháng 8, tháng 10, tháng 12.</a:t>
            </a:r>
          </a:p>
          <a:p>
            <a:endParaRPr lang="vi-VN" sz="3600" dirty="0"/>
          </a:p>
        </p:txBody>
      </p:sp>
      <p:pic>
        <p:nvPicPr>
          <p:cNvPr id="6" name="Picture 7" descr="cartoon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0" y="5791200"/>
            <a:ext cx="1062038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066800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latin typeface="Times New Roman" pitchFamily="18" charset="0"/>
                <a:cs typeface="Times New Roman" pitchFamily="18" charset="0"/>
              </a:rPr>
              <a:t>Bài 4. Tìm </a:t>
            </a:r>
            <a:r>
              <a:rPr lang="pt-BR" sz="3200" b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vi-VN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pt-BR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a) X x 2 = 9328                        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b) X : 2 = 436</a:t>
            </a:r>
          </a:p>
          <a:p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= 9328 :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436 x 2</a:t>
            </a:r>
          </a:p>
          <a:p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   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     = 4664                            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vi-VN" sz="32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pt-BR" sz="3200" dirty="0">
                <a:latin typeface="Times New Roman" pitchFamily="18" charset="0"/>
                <a:cs typeface="Times New Roman" pitchFamily="18" charset="0"/>
              </a:rPr>
              <a:t>872  </a:t>
            </a:r>
          </a:p>
          <a:p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7" descr="cartoon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81962" y="5105400"/>
            <a:ext cx="1062038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 descr="cartoon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2800" y="5715000"/>
            <a:ext cx="1062038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7" descr="cartoon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0" y="6024562"/>
            <a:ext cx="1062038" cy="83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228600"/>
            <a:ext cx="798197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 err="1">
                <a:latin typeface="+mj-lt"/>
              </a:rPr>
              <a:t>Bài</a:t>
            </a:r>
            <a:r>
              <a:rPr lang="vi-VN" sz="3200" b="1" dirty="0">
                <a:latin typeface="+mj-lt"/>
              </a:rPr>
              <a:t> </a:t>
            </a:r>
            <a:r>
              <a:rPr lang="vi-VN" sz="3200" b="1" dirty="0" smtClean="0">
                <a:latin typeface="+mj-lt"/>
              </a:rPr>
              <a:t>5</a:t>
            </a:r>
            <a:r>
              <a:rPr lang="en-US" sz="3200" b="1" dirty="0" smtClean="0">
                <a:latin typeface="+mj-lt"/>
              </a:rPr>
              <a:t>:</a:t>
            </a:r>
            <a:r>
              <a:rPr lang="vi-VN" sz="3200" dirty="0">
                <a:latin typeface="+mj-lt"/>
              </a:rPr>
              <a:t> Hai tấm bìa hình vuông, cạnh đều bằng 9cm, ghép hai tấm bìa này lại thành một hình chữ nhật (xem hình vẽ). </a:t>
            </a:r>
            <a:r>
              <a:rPr lang="en-US" sz="3200" dirty="0" smtClean="0">
                <a:latin typeface="+mj-lt"/>
              </a:rPr>
              <a:t>T</a:t>
            </a:r>
            <a:r>
              <a:rPr lang="vi-VN" sz="3200" dirty="0" smtClean="0">
                <a:latin typeface="+mj-lt"/>
              </a:rPr>
              <a:t>ính </a:t>
            </a:r>
            <a:r>
              <a:rPr lang="vi-VN" sz="3200" dirty="0">
                <a:latin typeface="+mj-lt"/>
              </a:rPr>
              <a:t>diện tích hình chữ nhật đó bằng </a:t>
            </a:r>
            <a:r>
              <a:rPr lang="vi-VN" sz="3200" dirty="0" smtClean="0">
                <a:latin typeface="+mj-lt"/>
              </a:rPr>
              <a:t>các </a:t>
            </a:r>
            <a:r>
              <a:rPr lang="vi-VN" sz="3200" dirty="0">
                <a:latin typeface="+mj-lt"/>
              </a:rPr>
              <a:t>cách khác nhau?</a:t>
            </a:r>
            <a:r>
              <a:rPr lang="vi-VN" sz="3200" dirty="0"/>
              <a:t/>
            </a:r>
            <a:br>
              <a:rPr lang="vi-VN" sz="3200" dirty="0"/>
            </a:br>
            <a:endParaRPr lang="vi-VN" sz="3200" dirty="0"/>
          </a:p>
        </p:txBody>
      </p:sp>
      <p:sp>
        <p:nvSpPr>
          <p:cNvPr id="2" name="Rectangle 1"/>
          <p:cNvSpPr/>
          <p:nvPr/>
        </p:nvSpPr>
        <p:spPr>
          <a:xfrm>
            <a:off x="1835696" y="2564904"/>
            <a:ext cx="2376264" cy="21602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211960" y="2564904"/>
            <a:ext cx="2376264" cy="21602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699792" y="2121386"/>
            <a:ext cx="1368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9 </a:t>
            </a:r>
            <a:r>
              <a:rPr lang="vi-VN" sz="2800" dirty="0" err="1" smtClean="0">
                <a:latin typeface="+mj-lt"/>
              </a:rPr>
              <a:t>cm</a:t>
            </a:r>
            <a:endParaRPr lang="en-US" sz="2800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3276600"/>
            <a:ext cx="1878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smtClean="0">
                <a:latin typeface="+mj-lt"/>
              </a:rPr>
              <a:t>9 </a:t>
            </a:r>
            <a:r>
              <a:rPr lang="vi-VN" sz="2800" dirty="0" err="1" smtClean="0">
                <a:latin typeface="+mj-lt"/>
              </a:rPr>
              <a:t>cm</a:t>
            </a:r>
            <a:endParaRPr lang="en-US" sz="2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57224" y="692696"/>
            <a:ext cx="742955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 err="1" smtClean="0">
                <a:latin typeface="+mj-lt"/>
              </a:rPr>
              <a:t>Cách</a:t>
            </a:r>
            <a:r>
              <a:rPr lang="vi-VN" sz="3200" b="1" dirty="0" smtClean="0">
                <a:latin typeface="+mj-lt"/>
              </a:rPr>
              <a:t> 1</a:t>
            </a:r>
            <a:r>
              <a:rPr lang="en-US" sz="3200" b="1" dirty="0" smtClean="0">
                <a:latin typeface="+mj-lt"/>
              </a:rPr>
              <a:t>:</a:t>
            </a:r>
            <a:endParaRPr lang="vi-VN" sz="3200" dirty="0">
              <a:latin typeface="+mj-lt"/>
            </a:endParaRPr>
          </a:p>
          <a:p>
            <a:pPr algn="ctr"/>
            <a:r>
              <a:rPr lang="vi-VN" sz="3200" dirty="0">
                <a:latin typeface="+mj-lt"/>
              </a:rPr>
              <a:t>Chiều dài của hình chữ nhật là:</a:t>
            </a:r>
          </a:p>
          <a:p>
            <a:pPr algn="ctr"/>
            <a:r>
              <a:rPr lang="vi-VN" sz="3200" dirty="0">
                <a:latin typeface="+mj-lt"/>
              </a:rPr>
              <a:t>9 x 2 = 18 (cm)</a:t>
            </a:r>
          </a:p>
          <a:p>
            <a:pPr algn="ctr"/>
            <a:r>
              <a:rPr lang="vi-VN" sz="3200" dirty="0">
                <a:latin typeface="+mj-lt"/>
              </a:rPr>
              <a:t>Diện tích của hình chữ nhật là:</a:t>
            </a:r>
          </a:p>
          <a:p>
            <a:pPr algn="ctr"/>
            <a:r>
              <a:rPr lang="vi-VN" sz="3200" dirty="0">
                <a:latin typeface="+mj-lt"/>
              </a:rPr>
              <a:t>18 x 9 = 162(cm</a:t>
            </a:r>
            <a:r>
              <a:rPr lang="vi-VN" sz="3200" baseline="30000" dirty="0">
                <a:latin typeface="+mj-lt"/>
              </a:rPr>
              <a:t>2</a:t>
            </a:r>
            <a:r>
              <a:rPr lang="vi-VN" sz="3200" dirty="0">
                <a:latin typeface="+mj-lt"/>
              </a:rPr>
              <a:t>)</a:t>
            </a:r>
          </a:p>
          <a:p>
            <a:r>
              <a:rPr lang="vi-VN" sz="3200" b="1" dirty="0">
                <a:latin typeface="+mj-lt"/>
              </a:rPr>
              <a:t>Cách 2:</a:t>
            </a:r>
            <a:endParaRPr lang="vi-VN" sz="3200" dirty="0">
              <a:latin typeface="+mj-lt"/>
            </a:endParaRPr>
          </a:p>
          <a:p>
            <a:pPr algn="ctr"/>
            <a:r>
              <a:rPr lang="vi-VN" sz="3200" dirty="0">
                <a:latin typeface="+mj-lt"/>
              </a:rPr>
              <a:t>Diện tích của mỗi tấm bìa hình vuông là:</a:t>
            </a:r>
          </a:p>
          <a:p>
            <a:pPr algn="ctr"/>
            <a:r>
              <a:rPr lang="vi-VN" sz="3200" dirty="0">
                <a:latin typeface="+mj-lt"/>
              </a:rPr>
              <a:t>9 x 9 = 81 (cm</a:t>
            </a:r>
            <a:r>
              <a:rPr lang="vi-VN" sz="3200" baseline="30000" dirty="0">
                <a:latin typeface="+mj-lt"/>
              </a:rPr>
              <a:t>2</a:t>
            </a:r>
            <a:r>
              <a:rPr lang="vi-VN" sz="3200" dirty="0">
                <a:latin typeface="+mj-lt"/>
              </a:rPr>
              <a:t>)</a:t>
            </a:r>
          </a:p>
          <a:p>
            <a:pPr algn="ctr"/>
            <a:r>
              <a:rPr lang="vi-VN" sz="3200" dirty="0">
                <a:latin typeface="+mj-lt"/>
              </a:rPr>
              <a:t>Diện tích của hình chữ nhật là:</a:t>
            </a:r>
          </a:p>
          <a:p>
            <a:pPr algn="ctr"/>
            <a:r>
              <a:rPr lang="vi-VN" sz="3200" dirty="0">
                <a:latin typeface="+mj-lt"/>
              </a:rPr>
              <a:t>81 x 2 = </a:t>
            </a:r>
            <a:r>
              <a:rPr lang="vi-VN" sz="3200" dirty="0" smtClean="0">
                <a:latin typeface="+mj-lt"/>
              </a:rPr>
              <a:t>162 (cm</a:t>
            </a:r>
            <a:r>
              <a:rPr lang="vi-VN" sz="3200" baseline="30000" dirty="0" smtClean="0">
                <a:latin typeface="+mj-lt"/>
              </a:rPr>
              <a:t>2</a:t>
            </a:r>
            <a:r>
              <a:rPr lang="vi-VN" sz="3200" dirty="0" smtClean="0">
                <a:latin typeface="+mj-lt"/>
              </a:rPr>
              <a:t>)</a:t>
            </a:r>
            <a:endParaRPr lang="vi-VN" sz="3200" dirty="0">
              <a:latin typeface="+mj-lt"/>
            </a:endParaRPr>
          </a:p>
          <a:p>
            <a:pPr algn="ctr"/>
            <a:r>
              <a:rPr lang="vi-VN" sz="3200" dirty="0" smtClean="0">
                <a:latin typeface="+mj-lt"/>
              </a:rPr>
              <a:t>Đ</a:t>
            </a:r>
            <a:r>
              <a:rPr lang="en-US" sz="3200" dirty="0" err="1" smtClean="0">
                <a:latin typeface="+mj-lt"/>
              </a:rPr>
              <a:t>áp</a:t>
            </a:r>
            <a:r>
              <a:rPr lang="en-US" sz="3200" dirty="0" smtClean="0">
                <a:latin typeface="+mj-lt"/>
              </a:rPr>
              <a:t> </a:t>
            </a:r>
            <a:r>
              <a:rPr lang="en-US" sz="3200" dirty="0" err="1" smtClean="0">
                <a:latin typeface="+mj-lt"/>
              </a:rPr>
              <a:t>số</a:t>
            </a:r>
            <a:r>
              <a:rPr lang="vi-VN" sz="3200" dirty="0" smtClean="0">
                <a:latin typeface="+mj-lt"/>
              </a:rPr>
              <a:t>: 162 cm</a:t>
            </a:r>
            <a:r>
              <a:rPr lang="vi-VN" sz="3200" baseline="30000" dirty="0" smtClean="0">
                <a:latin typeface="+mj-lt"/>
              </a:rPr>
              <a:t>2</a:t>
            </a:r>
            <a:endParaRPr lang="vi-VN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49867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WordArt 2"/>
          <p:cNvSpPr>
            <a:spLocks noChangeArrowheads="1" noChangeShapeType="1" noTextEdit="1"/>
          </p:cNvSpPr>
          <p:nvPr/>
        </p:nvSpPr>
        <p:spPr bwMode="auto">
          <a:xfrm>
            <a:off x="1905000" y="533400"/>
            <a:ext cx="51816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Cooper"/>
              </a:rPr>
              <a:t>DAËN DOØ</a:t>
            </a:r>
          </a:p>
        </p:txBody>
      </p:sp>
      <p:pic>
        <p:nvPicPr>
          <p:cNvPr id="14339" name="Picture 5" descr="book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2438400"/>
            <a:ext cx="7148513" cy="32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2"/>
  <p:tag name="MMPROD_UIDATA" val="&lt;database version=&quot;9.0&quot;&gt;&lt;object type=&quot;1&quot; unique_id=&quot;10001&quot;&gt;&lt;object type=&quot;2&quot; unique_id=&quot;10325&quot;&gt;&lt;object type=&quot;3&quot; unique_id=&quot;10327&quot;&gt;&lt;property id=&quot;20148&quot; value=&quot;5&quot;/&gt;&lt;property id=&quot;20300&quot; value=&quot;Slide 2&quot;/&gt;&lt;property id=&quot;20307&quot; value=&quot;265&quot;/&gt;&lt;/object&gt;&lt;object type=&quot;3&quot; unique_id=&quot;10328&quot;&gt;&lt;property id=&quot;20148&quot; value=&quot;5&quot;/&gt;&lt;property id=&quot;20300&quot; value=&quot;Slide 3&quot;/&gt;&lt;property id=&quot;20307&quot; value=&quot;256&quot;/&gt;&lt;/object&gt;&lt;object type=&quot;3&quot; unique_id=&quot;10329&quot;&gt;&lt;property id=&quot;20148&quot; value=&quot;5&quot;/&gt;&lt;property id=&quot;20300&quot; value=&quot;Slide 4&quot;/&gt;&lt;property id=&quot;20307&quot; value=&quot;261&quot;/&gt;&lt;/object&gt;&lt;object type=&quot;3&quot; unique_id=&quot;10330&quot;&gt;&lt;property id=&quot;20148&quot; value=&quot;5&quot;/&gt;&lt;property id=&quot;20300&quot; value=&quot;Slide 5&quot;/&gt;&lt;property id=&quot;20307&quot; value=&quot;258&quot;/&gt;&lt;/object&gt;&lt;object type=&quot;3&quot; unique_id=&quot;10331&quot;&gt;&lt;property id=&quot;20148&quot; value=&quot;5&quot;/&gt;&lt;property id=&quot;20300&quot; value=&quot;Slide 6&quot;/&gt;&lt;property id=&quot;20307&quot; value=&quot;260&quot;/&gt;&lt;/object&gt;&lt;object type=&quot;3&quot; unique_id=&quot;10332&quot;&gt;&lt;property id=&quot;20148&quot; value=&quot;5&quot;/&gt;&lt;property id=&quot;20300&quot; value=&quot;Slide 7&quot;/&gt;&lt;property id=&quot;20307&quot; value=&quot;259&quot;/&gt;&lt;/object&gt;&lt;object type=&quot;3&quot; unique_id=&quot;10333&quot;&gt;&lt;property id=&quot;20148&quot; value=&quot;5&quot;/&gt;&lt;property id=&quot;20300&quot; value=&quot;Slide 8&quot;/&gt;&lt;property id=&quot;20307&quot; value=&quot;262&quot;/&gt;&lt;/object&gt;&lt;object type=&quot;3&quot; unique_id=&quot;10334&quot;&gt;&lt;property id=&quot;20148&quot; value=&quot;5&quot;/&gt;&lt;property id=&quot;20300&quot; value=&quot;Slide 9&quot;/&gt;&lt;property id=&quot;20307&quot; value=&quot;263&quot;/&gt;&lt;/object&gt;&lt;object type=&quot;3&quot; unique_id=&quot;10379&quot;&gt;&lt;property id=&quot;20148&quot; value=&quot;5&quot;/&gt;&lt;property id=&quot;20300&quot; value=&quot;Slide 1&quot;/&gt;&lt;property id=&quot;20307&quot; value=&quot;266&quot;/&gt;&lt;/object&gt;&lt;/object&gt;&lt;object type=&quot;8&quot; unique_id=&quot;10345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199</Words>
  <Application>Microsoft Office PowerPoint</Application>
  <PresentationFormat>On-screen Show (4:3)</PresentationFormat>
  <Paragraphs>58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Case</dc:creator>
  <cp:lastModifiedBy>Windows User</cp:lastModifiedBy>
  <cp:revision>15</cp:revision>
  <dcterms:created xsi:type="dcterms:W3CDTF">2016-08-17T14:33:58Z</dcterms:created>
  <dcterms:modified xsi:type="dcterms:W3CDTF">2021-03-12T05:34:42Z</dcterms:modified>
</cp:coreProperties>
</file>