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-21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94CFA-3C63-4696-B366-3226BE255B82}" type="datetimeFigureOut">
              <a:rPr lang="en-US" smtClean="0"/>
              <a:t>10/01/2019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47645-DC26-45B7-B1B8-0EE1DDC64E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6167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94CFA-3C63-4696-B366-3226BE255B82}" type="datetimeFigureOut">
              <a:rPr lang="en-US" smtClean="0"/>
              <a:t>10/01/2019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47645-DC26-45B7-B1B8-0EE1DDC64E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057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94CFA-3C63-4696-B366-3226BE255B82}" type="datetimeFigureOut">
              <a:rPr lang="en-US" smtClean="0"/>
              <a:t>10/01/2019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47645-DC26-45B7-B1B8-0EE1DDC64E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468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94CFA-3C63-4696-B366-3226BE255B82}" type="datetimeFigureOut">
              <a:rPr lang="en-US" smtClean="0"/>
              <a:t>10/01/2019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47645-DC26-45B7-B1B8-0EE1DDC64E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637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94CFA-3C63-4696-B366-3226BE255B82}" type="datetimeFigureOut">
              <a:rPr lang="en-US" smtClean="0"/>
              <a:t>10/01/2019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47645-DC26-45B7-B1B8-0EE1DDC64E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1078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94CFA-3C63-4696-B366-3226BE255B82}" type="datetimeFigureOut">
              <a:rPr lang="en-US" smtClean="0"/>
              <a:t>10/01/2019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47645-DC26-45B7-B1B8-0EE1DDC64E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368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94CFA-3C63-4696-B366-3226BE255B82}" type="datetimeFigureOut">
              <a:rPr lang="en-US" smtClean="0"/>
              <a:t>10/01/2019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47645-DC26-45B7-B1B8-0EE1DDC64E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3170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94CFA-3C63-4696-B366-3226BE255B82}" type="datetimeFigureOut">
              <a:rPr lang="en-US" smtClean="0"/>
              <a:t>10/01/2019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47645-DC26-45B7-B1B8-0EE1DDC64E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887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94CFA-3C63-4696-B366-3226BE255B82}" type="datetimeFigureOut">
              <a:rPr lang="en-US" smtClean="0"/>
              <a:t>10/01/2019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47645-DC26-45B7-B1B8-0EE1DDC64E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396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94CFA-3C63-4696-B366-3226BE255B82}" type="datetimeFigureOut">
              <a:rPr lang="en-US" smtClean="0"/>
              <a:t>10/01/2019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47645-DC26-45B7-B1B8-0EE1DDC64E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337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94CFA-3C63-4696-B366-3226BE255B82}" type="datetimeFigureOut">
              <a:rPr lang="en-US" smtClean="0"/>
              <a:t>10/01/2019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47645-DC26-45B7-B1B8-0EE1DDC64E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386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794CFA-3C63-4696-B366-3226BE255B82}" type="datetimeFigureOut">
              <a:rPr lang="en-US" smtClean="0"/>
              <a:t>10/01/2019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947645-DC26-45B7-B1B8-0EE1DDC64E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800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75261" y="1367433"/>
            <a:ext cx="2078453" cy="735747"/>
          </a:xfrm>
          <a:prstGeom prst="flowChartTerminator">
            <a:avLst/>
          </a:prstGeom>
          <a:solidFill>
            <a:schemeClr val="accent6">
              <a:lumMod val="40000"/>
              <a:lumOff val="60000"/>
            </a:schemeClr>
          </a:solidFill>
          <a:ln w="57150" cmpd="thickThin">
            <a:noFill/>
            <a:miter lim="800000"/>
            <a:headEnd/>
            <a:tailEnd/>
          </a:ln>
          <a:effectLst>
            <a:prstShdw prst="shdw12">
              <a:schemeClr val="bg2">
                <a:alpha val="50000"/>
              </a:schemeClr>
            </a:prstShdw>
          </a:effec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vi-VN" sz="2800" u="sng" dirty="0" err="1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vi-VN" sz="2800" u="sng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altLang="vi-VN" sz="2800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. Số ?</a:t>
            </a:r>
            <a:endParaRPr lang="en-US" altLang="vi-VN" sz="2800" dirty="0">
              <a:solidFill>
                <a:srgbClr val="CC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Flowchart: Connector 6"/>
          <p:cNvSpPr/>
          <p:nvPr/>
        </p:nvSpPr>
        <p:spPr>
          <a:xfrm>
            <a:off x="228600" y="2381174"/>
            <a:ext cx="675000" cy="900000"/>
          </a:xfrm>
          <a:prstGeom prst="flowChartConnector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vi-VN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892009" y="2381174"/>
            <a:ext cx="675000" cy="90000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vi-VN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Flowchart: Connector 9"/>
          <p:cNvSpPr/>
          <p:nvPr/>
        </p:nvSpPr>
        <p:spPr>
          <a:xfrm>
            <a:off x="3048000" y="2331582"/>
            <a:ext cx="675000" cy="900000"/>
          </a:xfrm>
          <a:prstGeom prst="flowChartConnector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vi-VN" sz="280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Arrow Connector 10"/>
          <p:cNvCxnSpPr>
            <a:stCxn id="7" idx="6"/>
            <a:endCxn id="8" idx="1"/>
          </p:cNvCxnSpPr>
          <p:nvPr/>
        </p:nvCxnSpPr>
        <p:spPr>
          <a:xfrm>
            <a:off x="903601" y="2831174"/>
            <a:ext cx="988409" cy="0"/>
          </a:xfrm>
          <a:prstGeom prst="straightConnector1">
            <a:avLst/>
          </a:prstGeom>
          <a:ln w="28575">
            <a:solidFill>
              <a:schemeClr val="accent2"/>
            </a:solidFill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013029" y="2069972"/>
            <a:ext cx="6206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3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225941" y="256956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035365" y="2597195"/>
            <a:ext cx="6316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vi-VN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Flowchart: Connector 27"/>
          <p:cNvSpPr/>
          <p:nvPr/>
        </p:nvSpPr>
        <p:spPr>
          <a:xfrm>
            <a:off x="12991" y="4674038"/>
            <a:ext cx="675000" cy="900000"/>
          </a:xfrm>
          <a:prstGeom prst="flowChartConnector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vi-VN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1587209" y="4674038"/>
            <a:ext cx="675000" cy="90000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vi-VN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Flowchart: Connector 30"/>
          <p:cNvSpPr/>
          <p:nvPr/>
        </p:nvSpPr>
        <p:spPr>
          <a:xfrm>
            <a:off x="3352800" y="4674038"/>
            <a:ext cx="675000" cy="900000"/>
          </a:xfrm>
          <a:prstGeom prst="flowChartConnector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vi-VN" sz="280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2" name="Straight Arrow Connector 31"/>
          <p:cNvCxnSpPr>
            <a:stCxn id="28" idx="6"/>
          </p:cNvCxnSpPr>
          <p:nvPr/>
        </p:nvCxnSpPr>
        <p:spPr>
          <a:xfrm>
            <a:off x="687991" y="5124038"/>
            <a:ext cx="988409" cy="0"/>
          </a:xfrm>
          <a:prstGeom prst="straightConnector1">
            <a:avLst/>
          </a:prstGeom>
          <a:ln w="28575">
            <a:solidFill>
              <a:schemeClr val="accent2"/>
            </a:solidFill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708229" y="4362836"/>
            <a:ext cx="6335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x 2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429155" y="4427359"/>
            <a:ext cx="6559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+ 5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654365" y="4860103"/>
            <a:ext cx="6316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vi-VN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429000" y="4919990"/>
            <a:ext cx="6077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vi-VN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Rectangle 2"/>
          <p:cNvSpPr txBox="1">
            <a:spLocks noChangeArrowheads="1"/>
          </p:cNvSpPr>
          <p:nvPr/>
        </p:nvSpPr>
        <p:spPr>
          <a:xfrm>
            <a:off x="0" y="934654"/>
            <a:ext cx="9486900" cy="709204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  <a:flatTx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2800" b="1" u="sng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800" b="1" u="sng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95</a:t>
            </a:r>
            <a:r>
              <a:rPr lang="en-US" sz="28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8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endParaRPr lang="en-US" sz="28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 Box 5"/>
          <p:cNvSpPr txBox="1">
            <a:spLocks noChangeArrowheads="1"/>
          </p:cNvSpPr>
          <p:nvPr/>
        </p:nvSpPr>
        <p:spPr bwMode="auto">
          <a:xfrm>
            <a:off x="-71651" y="43804"/>
            <a:ext cx="9215651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/>
            <a:r>
              <a:rPr lang="en-US" altLang="vi-VN" sz="2800" dirty="0" err="1" smtClean="0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altLang="vi-VN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dirty="0" err="1" smtClean="0">
                <a:latin typeface="Times New Roman" pitchFamily="18" charset="0"/>
                <a:cs typeface="Times New Roman" pitchFamily="18" charset="0"/>
              </a:rPr>
              <a:t>sáu</a:t>
            </a:r>
            <a:r>
              <a:rPr lang="en-US" altLang="vi-VN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altLang="vi-VN" sz="2800" dirty="0" smtClean="0">
                <a:latin typeface="Times New Roman" pitchFamily="18" charset="0"/>
                <a:cs typeface="Times New Roman" pitchFamily="18" charset="0"/>
              </a:rPr>
              <a:t> 10 </a:t>
            </a:r>
            <a:r>
              <a:rPr lang="en-US" altLang="vi-VN" sz="2800" dirty="0" err="1" smtClean="0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altLang="vi-VN" sz="2800" dirty="0" smtClean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altLang="vi-VN" sz="2800" dirty="0" err="1" smtClean="0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altLang="vi-VN" sz="2800" dirty="0" smtClean="0">
                <a:latin typeface="Times New Roman" pitchFamily="18" charset="0"/>
                <a:cs typeface="Times New Roman" pitchFamily="18" charset="0"/>
              </a:rPr>
              <a:t> 2019</a:t>
            </a:r>
            <a:r>
              <a:rPr lang="en-US" altLang="vi-VN" sz="2800" u="sng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</a:t>
            </a:r>
            <a:endParaRPr lang="en-US" altLang="vi-VN" sz="2800" u="sng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altLang="vi-VN" sz="2800" u="sng" dirty="0" smtClean="0">
                <a:latin typeface="Times New Roman" pitchFamily="18" charset="0"/>
                <a:cs typeface="Times New Roman" pitchFamily="18" charset="0"/>
              </a:rPr>
              <a:t>Toán</a:t>
            </a:r>
            <a:endParaRPr lang="en-US" altLang="vi-VN" sz="2800" u="sng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9" name="Straight Arrow Connector 38"/>
          <p:cNvCxnSpPr/>
          <p:nvPr/>
        </p:nvCxnSpPr>
        <p:spPr>
          <a:xfrm>
            <a:off x="2286000" y="5181600"/>
            <a:ext cx="988409" cy="0"/>
          </a:xfrm>
          <a:prstGeom prst="straightConnector1">
            <a:avLst/>
          </a:prstGeom>
          <a:ln w="28575">
            <a:solidFill>
              <a:schemeClr val="accent2"/>
            </a:solidFill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3755041" y="2781582"/>
            <a:ext cx="988409" cy="0"/>
          </a:xfrm>
          <a:prstGeom prst="straightConnector1">
            <a:avLst/>
          </a:prstGeom>
          <a:ln w="28575">
            <a:solidFill>
              <a:schemeClr val="accent2"/>
            </a:solidFill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42" name="Rectangle 41"/>
          <p:cNvSpPr/>
          <p:nvPr/>
        </p:nvSpPr>
        <p:spPr>
          <a:xfrm>
            <a:off x="4741026" y="2362200"/>
            <a:ext cx="675000" cy="90000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vi-VN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724400" y="2569564"/>
            <a:ext cx="6316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16</a:t>
            </a:r>
            <a:endParaRPr lang="vi-VN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962400" y="2222372"/>
            <a:ext cx="6206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8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Flowchart: Connector 44"/>
          <p:cNvSpPr/>
          <p:nvPr/>
        </p:nvSpPr>
        <p:spPr>
          <a:xfrm>
            <a:off x="4582800" y="4826438"/>
            <a:ext cx="675000" cy="900000"/>
          </a:xfrm>
          <a:prstGeom prst="flowChartConnector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vi-VN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6246209" y="4826438"/>
            <a:ext cx="675000" cy="90000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vi-VN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Flowchart: Connector 46"/>
          <p:cNvSpPr/>
          <p:nvPr/>
        </p:nvSpPr>
        <p:spPr>
          <a:xfrm>
            <a:off x="7924800" y="4800600"/>
            <a:ext cx="675000" cy="900000"/>
          </a:xfrm>
          <a:prstGeom prst="flowChartConnector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vi-VN" sz="280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8" name="Straight Arrow Connector 47"/>
          <p:cNvCxnSpPr>
            <a:stCxn id="45" idx="6"/>
            <a:endCxn id="46" idx="1"/>
          </p:cNvCxnSpPr>
          <p:nvPr/>
        </p:nvCxnSpPr>
        <p:spPr>
          <a:xfrm>
            <a:off x="5257800" y="5276438"/>
            <a:ext cx="988409" cy="0"/>
          </a:xfrm>
          <a:prstGeom prst="straightConnector1">
            <a:avLst/>
          </a:prstGeom>
          <a:ln w="28575">
            <a:solidFill>
              <a:schemeClr val="accent2"/>
            </a:solidFill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5367229" y="4515236"/>
            <a:ext cx="6335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x 4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7088155" y="4579759"/>
            <a:ext cx="6559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+ 5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6277057" y="5038456"/>
            <a:ext cx="6316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endParaRPr lang="vi-VN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7955769" y="5077141"/>
            <a:ext cx="6130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13</a:t>
            </a:r>
            <a:endParaRPr lang="vi-VN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3" name="Straight Arrow Connector 52"/>
          <p:cNvCxnSpPr/>
          <p:nvPr/>
        </p:nvCxnSpPr>
        <p:spPr>
          <a:xfrm>
            <a:off x="6934200" y="5257800"/>
            <a:ext cx="988409" cy="0"/>
          </a:xfrm>
          <a:prstGeom prst="straightConnector1">
            <a:avLst/>
          </a:prstGeom>
          <a:ln w="28575">
            <a:solidFill>
              <a:schemeClr val="accent2"/>
            </a:solidFill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63" name="Flowchart: Connector 62"/>
          <p:cNvSpPr/>
          <p:nvPr/>
        </p:nvSpPr>
        <p:spPr>
          <a:xfrm>
            <a:off x="5769165" y="2319010"/>
            <a:ext cx="675000" cy="900000"/>
          </a:xfrm>
          <a:prstGeom prst="flowChartConnector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vi-VN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5947106" y="2556992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5" name="Straight Arrow Connector 64"/>
          <p:cNvCxnSpPr/>
          <p:nvPr/>
        </p:nvCxnSpPr>
        <p:spPr>
          <a:xfrm>
            <a:off x="6476206" y="2769010"/>
            <a:ext cx="988409" cy="0"/>
          </a:xfrm>
          <a:prstGeom prst="straightConnector1">
            <a:avLst/>
          </a:prstGeom>
          <a:ln w="28575">
            <a:solidFill>
              <a:schemeClr val="accent2"/>
            </a:solidFill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66" name="Rectangle 65"/>
          <p:cNvSpPr/>
          <p:nvPr/>
        </p:nvSpPr>
        <p:spPr>
          <a:xfrm>
            <a:off x="7409263" y="2349628"/>
            <a:ext cx="675000" cy="90000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vi-VN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7391400" y="2538018"/>
            <a:ext cx="6316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endParaRPr lang="vi-VN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6683565" y="2209800"/>
            <a:ext cx="6206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5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4415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10" grpId="0" animBg="1"/>
      <p:bldP spid="21" grpId="0"/>
      <p:bldP spid="23" grpId="0"/>
      <p:bldP spid="22" grpId="0"/>
      <p:bldP spid="28" grpId="0" animBg="1"/>
      <p:bldP spid="29" grpId="0" animBg="1"/>
      <p:bldP spid="31" grpId="0" animBg="1"/>
      <p:bldP spid="34" grpId="0"/>
      <p:bldP spid="35" grpId="0"/>
      <p:bldP spid="36" grpId="0"/>
      <p:bldP spid="37" grpId="0"/>
      <p:bldP spid="40" grpId="0"/>
      <p:bldP spid="42" grpId="0" animBg="1"/>
      <p:bldP spid="43" grpId="0"/>
      <p:bldP spid="44" grpId="0"/>
      <p:bldP spid="45" grpId="0" animBg="1"/>
      <p:bldP spid="46" grpId="0" animBg="1"/>
      <p:bldP spid="47" grpId="0" animBg="1"/>
      <p:bldP spid="49" grpId="0"/>
      <p:bldP spid="50" grpId="0"/>
      <p:bldP spid="51" grpId="0"/>
      <p:bldP spid="52" grpId="0"/>
      <p:bldP spid="63" grpId="0" animBg="1"/>
      <p:bldP spid="64" grpId="0"/>
      <p:bldP spid="66" grpId="0" animBg="1"/>
      <p:bldP spid="67" grpId="0"/>
      <p:bldP spid="6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Line 4"/>
          <p:cNvSpPr>
            <a:spLocks noChangeShapeType="1"/>
          </p:cNvSpPr>
          <p:nvPr/>
        </p:nvSpPr>
        <p:spPr bwMode="auto">
          <a:xfrm>
            <a:off x="884202" y="3956122"/>
            <a:ext cx="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0" name="Text Box 12"/>
          <p:cNvSpPr txBox="1">
            <a:spLocks noChangeArrowheads="1"/>
          </p:cNvSpPr>
          <p:nvPr/>
        </p:nvSpPr>
        <p:spPr bwMode="auto">
          <a:xfrm>
            <a:off x="0" y="1438275"/>
            <a:ext cx="59674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2800" b="1" u="none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u="none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none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u="none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b="1" u="none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b="1" u="none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none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800" b="1" u="none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vi-VN" sz="2800" b="1" u="none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3248890" y="2039870"/>
            <a:ext cx="142875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u="none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6cm</a:t>
            </a:r>
            <a:endParaRPr lang="en-US" sz="2800" b="1" u="none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1613676" y="2600325"/>
            <a:ext cx="19240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u="none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2cm x 5 =</a:t>
            </a:r>
            <a:endParaRPr lang="en-US" sz="2800" b="1" u="none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 Box 3"/>
          <p:cNvSpPr txBox="1">
            <a:spLocks noChangeArrowheads="1"/>
          </p:cNvSpPr>
          <p:nvPr/>
        </p:nvSpPr>
        <p:spPr bwMode="auto">
          <a:xfrm>
            <a:off x="884202" y="2036617"/>
            <a:ext cx="338299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u="none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2cm x 3 = </a:t>
            </a:r>
            <a:endParaRPr lang="en-US" sz="2800" b="1" u="none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2"/>
          <p:cNvSpPr txBox="1">
            <a:spLocks noChangeArrowheads="1"/>
          </p:cNvSpPr>
          <p:nvPr/>
        </p:nvSpPr>
        <p:spPr>
          <a:xfrm>
            <a:off x="0" y="934654"/>
            <a:ext cx="9486900" cy="709204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  <a:flatTx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2800" b="1" u="sng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800" b="1" u="sng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95</a:t>
            </a:r>
            <a:r>
              <a:rPr lang="en-US" sz="28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8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endParaRPr lang="en-US" sz="28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-71651" y="43804"/>
            <a:ext cx="9215651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/>
            <a:r>
              <a:rPr lang="en-US" altLang="vi-VN" sz="2800" dirty="0" err="1" smtClean="0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altLang="vi-VN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dirty="0" err="1" smtClean="0">
                <a:latin typeface="Times New Roman" pitchFamily="18" charset="0"/>
                <a:cs typeface="Times New Roman" pitchFamily="18" charset="0"/>
              </a:rPr>
              <a:t>sáu</a:t>
            </a:r>
            <a:r>
              <a:rPr lang="en-US" altLang="vi-VN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altLang="vi-VN" sz="2800" dirty="0" smtClean="0">
                <a:latin typeface="Times New Roman" pitchFamily="18" charset="0"/>
                <a:cs typeface="Times New Roman" pitchFamily="18" charset="0"/>
              </a:rPr>
              <a:t> 10 </a:t>
            </a:r>
            <a:r>
              <a:rPr lang="en-US" altLang="vi-VN" sz="2800" dirty="0" err="1" smtClean="0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altLang="vi-VN" sz="2800" dirty="0" smtClean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altLang="vi-VN" sz="2800" dirty="0" err="1" smtClean="0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altLang="vi-VN" sz="2800" dirty="0" smtClean="0">
                <a:latin typeface="Times New Roman" pitchFamily="18" charset="0"/>
                <a:cs typeface="Times New Roman" pitchFamily="18" charset="0"/>
              </a:rPr>
              <a:t> 2019</a:t>
            </a:r>
            <a:r>
              <a:rPr lang="en-US" altLang="vi-VN" sz="2800" u="sng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</a:t>
            </a:r>
            <a:endParaRPr lang="en-US" altLang="vi-VN" sz="2800" u="sng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altLang="vi-VN" sz="2800" u="sng" dirty="0" smtClean="0">
                <a:latin typeface="Times New Roman" pitchFamily="18" charset="0"/>
                <a:cs typeface="Times New Roman" pitchFamily="18" charset="0"/>
              </a:rPr>
              <a:t>Toán</a:t>
            </a:r>
            <a:endParaRPr lang="en-US" altLang="vi-VN" sz="28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 Box 3"/>
          <p:cNvSpPr txBox="1">
            <a:spLocks noChangeArrowheads="1"/>
          </p:cNvSpPr>
          <p:nvPr/>
        </p:nvSpPr>
        <p:spPr bwMode="auto">
          <a:xfrm>
            <a:off x="5486400" y="2733242"/>
            <a:ext cx="19240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u="none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2kg x 6 =</a:t>
            </a:r>
            <a:endParaRPr lang="en-US" sz="2800" b="1" u="none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 Box 3"/>
          <p:cNvSpPr txBox="1">
            <a:spLocks noChangeArrowheads="1"/>
          </p:cNvSpPr>
          <p:nvPr/>
        </p:nvSpPr>
        <p:spPr bwMode="auto">
          <a:xfrm>
            <a:off x="5514975" y="2209367"/>
            <a:ext cx="19240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u="none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 kg x </a:t>
            </a:r>
            <a:r>
              <a:rPr lang="en-US" sz="2800" b="1" u="none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800" b="1" u="none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=</a:t>
            </a:r>
            <a:endParaRPr lang="en-US" sz="2800" b="1" u="none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 Box 3"/>
          <p:cNvSpPr txBox="1">
            <a:spLocks noChangeArrowheads="1"/>
          </p:cNvSpPr>
          <p:nvPr/>
        </p:nvSpPr>
        <p:spPr bwMode="auto">
          <a:xfrm>
            <a:off x="1613676" y="3186545"/>
            <a:ext cx="19240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u="none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2cm x 8 =</a:t>
            </a:r>
            <a:endParaRPr lang="en-US" sz="2800" b="1" u="none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 Box 3"/>
          <p:cNvSpPr txBox="1">
            <a:spLocks noChangeArrowheads="1"/>
          </p:cNvSpPr>
          <p:nvPr/>
        </p:nvSpPr>
        <p:spPr bwMode="auto">
          <a:xfrm>
            <a:off x="5486400" y="3276600"/>
            <a:ext cx="19240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u="none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2kg x 9 =</a:t>
            </a:r>
            <a:endParaRPr lang="en-US" sz="2800" b="1" u="none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 Box 3"/>
          <p:cNvSpPr txBox="1">
            <a:spLocks noChangeArrowheads="1"/>
          </p:cNvSpPr>
          <p:nvPr/>
        </p:nvSpPr>
        <p:spPr bwMode="auto">
          <a:xfrm>
            <a:off x="3276600" y="2600980"/>
            <a:ext cx="142875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u="none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10cm</a:t>
            </a:r>
            <a:endParaRPr lang="en-US" sz="2800" b="1" u="none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 Box 3"/>
          <p:cNvSpPr txBox="1">
            <a:spLocks noChangeArrowheads="1"/>
          </p:cNvSpPr>
          <p:nvPr/>
        </p:nvSpPr>
        <p:spPr bwMode="auto">
          <a:xfrm>
            <a:off x="3276600" y="3124200"/>
            <a:ext cx="142875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u="none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16cm</a:t>
            </a:r>
            <a:endParaRPr lang="en-US" sz="2800" b="1" u="none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 Box 3"/>
          <p:cNvSpPr txBox="1">
            <a:spLocks noChangeArrowheads="1"/>
          </p:cNvSpPr>
          <p:nvPr/>
        </p:nvSpPr>
        <p:spPr bwMode="auto">
          <a:xfrm>
            <a:off x="7162800" y="2133600"/>
            <a:ext cx="142875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u="none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8kg</a:t>
            </a:r>
            <a:endParaRPr lang="en-US" sz="2800" b="1" u="none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 Box 3"/>
          <p:cNvSpPr txBox="1">
            <a:spLocks noChangeArrowheads="1"/>
          </p:cNvSpPr>
          <p:nvPr/>
        </p:nvSpPr>
        <p:spPr bwMode="auto">
          <a:xfrm>
            <a:off x="7272447" y="2667000"/>
            <a:ext cx="142875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u="none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12kg</a:t>
            </a:r>
            <a:endParaRPr lang="en-US" sz="2800" b="1" u="none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 Box 3"/>
          <p:cNvSpPr txBox="1">
            <a:spLocks noChangeArrowheads="1"/>
          </p:cNvSpPr>
          <p:nvPr/>
        </p:nvSpPr>
        <p:spPr bwMode="auto">
          <a:xfrm>
            <a:off x="7239000" y="3200400"/>
            <a:ext cx="142875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u="none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18kg</a:t>
            </a:r>
            <a:endParaRPr lang="en-US" sz="2800" b="1" u="none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2611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nimBg="1"/>
      <p:bldP spid="4100" grpId="0"/>
      <p:bldP spid="11" grpId="0"/>
      <p:bldP spid="12" grpId="0"/>
      <p:bldP spid="13" grpId="0"/>
      <p:bldP spid="16" grpId="0"/>
      <p:bldP spid="17" grpId="0"/>
      <p:bldP spid="18" grpId="0"/>
      <p:bldP spid="19" grpId="0"/>
      <p:bldP spid="21" grpId="0"/>
      <p:bldP spid="22" grpId="0"/>
      <p:bldP spid="23" grpId="0"/>
      <p:bldP spid="24" grpId="0"/>
      <p:bldP spid="2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Line 4"/>
          <p:cNvSpPr>
            <a:spLocks noChangeShapeType="1"/>
          </p:cNvSpPr>
          <p:nvPr/>
        </p:nvSpPr>
        <p:spPr bwMode="auto">
          <a:xfrm>
            <a:off x="884202" y="3956122"/>
            <a:ext cx="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0" name="Text Box 12"/>
          <p:cNvSpPr txBox="1">
            <a:spLocks noChangeArrowheads="1"/>
          </p:cNvSpPr>
          <p:nvPr/>
        </p:nvSpPr>
        <p:spPr bwMode="auto">
          <a:xfrm>
            <a:off x="228600" y="1438275"/>
            <a:ext cx="87630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3:</a:t>
            </a:r>
            <a:r>
              <a:rPr lang="en-US" sz="2800" b="1" u="none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none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u="none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none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800" u="none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none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đạp</a:t>
            </a:r>
            <a:r>
              <a:rPr lang="en-US" sz="2800" u="none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none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u="none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800" u="none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bánh</a:t>
            </a:r>
            <a:r>
              <a:rPr lang="en-US" sz="2800" u="none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none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800" u="none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u="none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u="none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8 </a:t>
            </a:r>
            <a:r>
              <a:rPr lang="en-US" sz="2800" u="none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800" u="none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none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đạp</a:t>
            </a:r>
            <a:r>
              <a:rPr lang="en-US" sz="2800" u="none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none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u="none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none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800" u="none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none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800" u="none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none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bánh</a:t>
            </a:r>
            <a:r>
              <a:rPr lang="en-US" sz="2800" u="none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none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800" u="none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?</a:t>
            </a:r>
            <a:endParaRPr lang="vi-VN" sz="2800" u="none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5257800" y="3912743"/>
            <a:ext cx="329045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u="none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 x 8 = 18 ( </a:t>
            </a:r>
            <a:r>
              <a:rPr lang="en-US" sz="2800" b="1" u="none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bánh</a:t>
            </a:r>
            <a:r>
              <a:rPr lang="en-US" sz="2800" b="1" u="none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none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800" b="1" u="none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2800" b="1" u="none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 Box 3"/>
          <p:cNvSpPr txBox="1">
            <a:spLocks noChangeArrowheads="1"/>
          </p:cNvSpPr>
          <p:nvPr/>
        </p:nvSpPr>
        <p:spPr bwMode="auto">
          <a:xfrm>
            <a:off x="533400" y="2667000"/>
            <a:ext cx="338299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u="none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2800" b="1" u="none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none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tắt</a:t>
            </a:r>
            <a:endParaRPr lang="en-US" sz="2800" b="1" u="none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2"/>
          <p:cNvSpPr txBox="1">
            <a:spLocks noChangeArrowheads="1"/>
          </p:cNvSpPr>
          <p:nvPr/>
        </p:nvSpPr>
        <p:spPr>
          <a:xfrm>
            <a:off x="0" y="934654"/>
            <a:ext cx="9486900" cy="709204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  <a:flatTx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2800" b="1" u="sng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800" b="1" u="sng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95</a:t>
            </a:r>
            <a:r>
              <a:rPr lang="en-US" sz="28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8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endParaRPr lang="en-US" sz="28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-71651" y="43804"/>
            <a:ext cx="9215651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/>
            <a:r>
              <a:rPr lang="en-US" altLang="vi-VN" sz="2800" dirty="0" err="1" smtClean="0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altLang="vi-VN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dirty="0" err="1" smtClean="0">
                <a:latin typeface="Times New Roman" pitchFamily="18" charset="0"/>
                <a:cs typeface="Times New Roman" pitchFamily="18" charset="0"/>
              </a:rPr>
              <a:t>sáu</a:t>
            </a:r>
            <a:r>
              <a:rPr lang="en-US" altLang="vi-VN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altLang="vi-VN" sz="2800" dirty="0" smtClean="0">
                <a:latin typeface="Times New Roman" pitchFamily="18" charset="0"/>
                <a:cs typeface="Times New Roman" pitchFamily="18" charset="0"/>
              </a:rPr>
              <a:t> 10 </a:t>
            </a:r>
            <a:r>
              <a:rPr lang="en-US" altLang="vi-VN" sz="2800" dirty="0" err="1" smtClean="0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altLang="vi-VN" sz="2800" dirty="0" smtClean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altLang="vi-VN" sz="2800" dirty="0" err="1" smtClean="0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altLang="vi-VN" sz="2800" dirty="0" smtClean="0">
                <a:latin typeface="Times New Roman" pitchFamily="18" charset="0"/>
                <a:cs typeface="Times New Roman" pitchFamily="18" charset="0"/>
              </a:rPr>
              <a:t> 2019</a:t>
            </a:r>
            <a:r>
              <a:rPr lang="en-US" altLang="vi-VN" sz="2800" u="sng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</a:t>
            </a:r>
            <a:endParaRPr lang="en-US" altLang="vi-VN" sz="2800" u="sng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altLang="vi-VN" sz="2800" u="sng" dirty="0" smtClean="0">
                <a:latin typeface="Times New Roman" pitchFamily="18" charset="0"/>
                <a:cs typeface="Times New Roman" pitchFamily="18" charset="0"/>
              </a:rPr>
              <a:t>Toán</a:t>
            </a:r>
            <a:endParaRPr lang="en-US" altLang="vi-VN" sz="2800" u="sng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4419600" y="2667000"/>
            <a:ext cx="0" cy="335280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519545" y="3342620"/>
            <a:ext cx="3382998" cy="1169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u="none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sz="2800" b="1" u="none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800" b="1" u="none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: 2 </a:t>
            </a:r>
            <a:r>
              <a:rPr lang="en-US" sz="2800" b="1" u="none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bánh</a:t>
            </a:r>
            <a:r>
              <a:rPr lang="en-US" sz="2800" b="1" u="none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none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endParaRPr lang="en-US" sz="2800" b="1" u="none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2800" b="1" u="none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8 </a:t>
            </a:r>
            <a:r>
              <a:rPr lang="en-US" sz="2800" b="1" u="none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800" b="1" u="none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:…..</a:t>
            </a:r>
            <a:r>
              <a:rPr lang="en-US" sz="2800" b="1" u="none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bánh</a:t>
            </a:r>
            <a:r>
              <a:rPr lang="en-US" sz="2800" b="1" u="none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none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800" b="1" u="none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?</a:t>
            </a:r>
            <a:endParaRPr lang="en-US" sz="2800" b="1" u="none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 Box 3"/>
          <p:cNvSpPr txBox="1">
            <a:spLocks noChangeArrowheads="1"/>
          </p:cNvSpPr>
          <p:nvPr/>
        </p:nvSpPr>
        <p:spPr bwMode="auto">
          <a:xfrm>
            <a:off x="4572000" y="3432247"/>
            <a:ext cx="3886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u="none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8 </a:t>
            </a:r>
            <a:r>
              <a:rPr lang="en-US" sz="2800" b="1" u="none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800" b="1" u="none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none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u="none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none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u="none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none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bánh</a:t>
            </a:r>
            <a:r>
              <a:rPr lang="en-US" sz="2800" b="1" u="none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none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800" b="1" u="none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none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u="none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endParaRPr lang="en-US" sz="2800" b="1" u="none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 Box 3"/>
          <p:cNvSpPr txBox="1">
            <a:spLocks noChangeArrowheads="1"/>
          </p:cNvSpPr>
          <p:nvPr/>
        </p:nvSpPr>
        <p:spPr bwMode="auto">
          <a:xfrm>
            <a:off x="5486400" y="2833902"/>
            <a:ext cx="19050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u="none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u="none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none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800" b="1" u="none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 Box 3"/>
          <p:cNvSpPr txBox="1">
            <a:spLocks noChangeArrowheads="1"/>
          </p:cNvSpPr>
          <p:nvPr/>
        </p:nvSpPr>
        <p:spPr bwMode="auto">
          <a:xfrm>
            <a:off x="5777345" y="4495800"/>
            <a:ext cx="329045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u="none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800" b="1" u="none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none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u="none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18 </a:t>
            </a:r>
            <a:r>
              <a:rPr lang="en-US" sz="2800" b="1" u="none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bánh</a:t>
            </a:r>
            <a:r>
              <a:rPr lang="en-US" sz="2800" b="1" u="none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none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endParaRPr lang="en-US" sz="2800" b="1" u="none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8284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/>
      <p:bldP spid="11" grpId="0"/>
      <p:bldP spid="13" grpId="0"/>
      <p:bldP spid="20" grpId="0"/>
      <p:bldP spid="21" grpId="0"/>
      <p:bldP spid="22" grpId="0"/>
      <p:bldP spid="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Line 4"/>
          <p:cNvSpPr>
            <a:spLocks noChangeShapeType="1"/>
          </p:cNvSpPr>
          <p:nvPr/>
        </p:nvSpPr>
        <p:spPr bwMode="auto">
          <a:xfrm>
            <a:off x="3200400" y="5334000"/>
            <a:ext cx="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0" name="Text Box 12"/>
          <p:cNvSpPr txBox="1">
            <a:spLocks noChangeArrowheads="1"/>
          </p:cNvSpPr>
          <p:nvPr/>
        </p:nvSpPr>
        <p:spPr bwMode="auto">
          <a:xfrm>
            <a:off x="509588" y="1438275"/>
            <a:ext cx="825341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800" b="1" u="none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u="none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u="none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none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u="none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none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800" b="1" u="none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none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b="1" u="none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none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u="none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800" b="1" u="none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sz="2800" b="1" u="none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2800" b="1" u="none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b="1" u="none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none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800" b="1" u="none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vi-VN" sz="2800" b="1" u="none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7946236"/>
              </p:ext>
            </p:extLst>
          </p:nvPr>
        </p:nvGraphicFramePr>
        <p:xfrm>
          <a:off x="1143000" y="2286000"/>
          <a:ext cx="7620003" cy="144769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46667"/>
                <a:gridCol w="846667"/>
                <a:gridCol w="846667"/>
                <a:gridCol w="846667"/>
                <a:gridCol w="846667"/>
                <a:gridCol w="846667"/>
                <a:gridCol w="846667"/>
                <a:gridCol w="846667"/>
                <a:gridCol w="846667"/>
              </a:tblGrid>
              <a:tr h="685591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endParaRPr lang="en-US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06" marB="4570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06" marB="4570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en-US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06" marB="4570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en-US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06" marB="4570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en-US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06" marB="4570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en-US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06" marB="4570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en-US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06" marB="4570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en-US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06" marB="4570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06" marB="45706"/>
                </a:tc>
              </a:tr>
              <a:tr h="762105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06" marB="45706"/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06" marB="45706"/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06" marB="45706"/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06" marB="45706"/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06" marB="45706"/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06" marB="45706"/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06" marB="45706"/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06" marB="45706"/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06" marB="45706"/>
                </a:tc>
              </a:tr>
            </a:tbl>
          </a:graphicData>
        </a:graphic>
      </p:graphicFrame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2857500" y="3048000"/>
            <a:ext cx="6858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u="none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none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12</a:t>
            </a:r>
            <a:endParaRPr lang="en-US" sz="2800" b="1" u="none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0" y="934654"/>
            <a:ext cx="9486900" cy="709204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  <a:flatTx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2800" b="1" u="sng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800" b="1" u="sng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95</a:t>
            </a:r>
            <a:r>
              <a:rPr lang="en-US" sz="28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8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endParaRPr lang="en-US" sz="28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-71651" y="43804"/>
            <a:ext cx="9215651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/>
            <a:r>
              <a:rPr lang="en-US" altLang="vi-VN" sz="2800" dirty="0" err="1" smtClean="0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altLang="vi-VN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dirty="0" err="1" smtClean="0">
                <a:latin typeface="Times New Roman" pitchFamily="18" charset="0"/>
                <a:cs typeface="Times New Roman" pitchFamily="18" charset="0"/>
              </a:rPr>
              <a:t>sáu</a:t>
            </a:r>
            <a:r>
              <a:rPr lang="en-US" altLang="vi-VN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altLang="vi-VN" sz="2800" dirty="0" smtClean="0">
                <a:latin typeface="Times New Roman" pitchFamily="18" charset="0"/>
                <a:cs typeface="Times New Roman" pitchFamily="18" charset="0"/>
              </a:rPr>
              <a:t> 10 </a:t>
            </a:r>
            <a:r>
              <a:rPr lang="en-US" altLang="vi-VN" sz="2800" dirty="0" err="1" smtClean="0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altLang="vi-VN" sz="2800" dirty="0" smtClean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altLang="vi-VN" sz="2800" dirty="0" err="1" smtClean="0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altLang="vi-VN" sz="2800" dirty="0" smtClean="0">
                <a:latin typeface="Times New Roman" pitchFamily="18" charset="0"/>
                <a:cs typeface="Times New Roman" pitchFamily="18" charset="0"/>
              </a:rPr>
              <a:t> 2019</a:t>
            </a:r>
            <a:r>
              <a:rPr lang="en-US" altLang="vi-VN" sz="2800" u="sng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</a:t>
            </a:r>
            <a:endParaRPr lang="en-US" altLang="vi-VN" sz="2800" u="sng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altLang="vi-VN" sz="2800" u="sng" dirty="0" smtClean="0">
                <a:latin typeface="Times New Roman" pitchFamily="18" charset="0"/>
                <a:cs typeface="Times New Roman" pitchFamily="18" charset="0"/>
              </a:rPr>
              <a:t>Toán</a:t>
            </a:r>
            <a:endParaRPr lang="en-US" altLang="vi-VN" sz="28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 Box 3"/>
          <p:cNvSpPr txBox="1">
            <a:spLocks noChangeArrowheads="1"/>
          </p:cNvSpPr>
          <p:nvPr/>
        </p:nvSpPr>
        <p:spPr bwMode="auto">
          <a:xfrm>
            <a:off x="1981200" y="3048000"/>
            <a:ext cx="6858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u="none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none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endParaRPr lang="en-US" sz="2800" b="1" u="none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 Box 3"/>
          <p:cNvSpPr txBox="1">
            <a:spLocks noChangeArrowheads="1"/>
          </p:cNvSpPr>
          <p:nvPr/>
        </p:nvSpPr>
        <p:spPr bwMode="auto">
          <a:xfrm>
            <a:off x="3733800" y="3075709"/>
            <a:ext cx="6858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u="none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18</a:t>
            </a:r>
            <a:endParaRPr lang="en-US" sz="2800" b="1" u="none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 Box 3"/>
          <p:cNvSpPr txBox="1">
            <a:spLocks noChangeArrowheads="1"/>
          </p:cNvSpPr>
          <p:nvPr/>
        </p:nvSpPr>
        <p:spPr bwMode="auto">
          <a:xfrm>
            <a:off x="4636294" y="3048000"/>
            <a:ext cx="6858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u="none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none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</a:t>
            </a:r>
            <a:endParaRPr lang="en-US" sz="2800" b="1" u="none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5410200" y="3048000"/>
            <a:ext cx="6858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u="none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14</a:t>
            </a:r>
            <a:endParaRPr lang="en-US" sz="2800" b="1" u="none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 Box 3"/>
          <p:cNvSpPr txBox="1">
            <a:spLocks noChangeArrowheads="1"/>
          </p:cNvSpPr>
          <p:nvPr/>
        </p:nvSpPr>
        <p:spPr bwMode="auto">
          <a:xfrm>
            <a:off x="6324600" y="3048000"/>
            <a:ext cx="6858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u="none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endParaRPr lang="en-US" sz="2800" b="1" u="none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 Box 3"/>
          <p:cNvSpPr txBox="1">
            <a:spLocks noChangeArrowheads="1"/>
          </p:cNvSpPr>
          <p:nvPr/>
        </p:nvSpPr>
        <p:spPr bwMode="auto">
          <a:xfrm>
            <a:off x="7086600" y="3048000"/>
            <a:ext cx="6858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u="none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none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16</a:t>
            </a:r>
            <a:endParaRPr lang="en-US" sz="2800" b="1" u="none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 Box 3"/>
          <p:cNvSpPr txBox="1">
            <a:spLocks noChangeArrowheads="1"/>
          </p:cNvSpPr>
          <p:nvPr/>
        </p:nvSpPr>
        <p:spPr bwMode="auto">
          <a:xfrm>
            <a:off x="7924800" y="3048000"/>
            <a:ext cx="6858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u="none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none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sz="2800" b="1" u="none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3708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7" grpId="0"/>
      <p:bldP spid="18" grpId="0"/>
      <p:bldP spid="19" grpId="0"/>
      <p:bldP spid="20" grpId="0"/>
      <p:bldP spid="21" grpId="0"/>
      <p:bldP spid="22" grpId="0"/>
      <p:bldP spid="2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223</Words>
  <Application>Microsoft Office PowerPoint</Application>
  <PresentationFormat>On-screen Show (4:3)</PresentationFormat>
  <Paragraphs>72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THMA-08</dc:creator>
  <cp:lastModifiedBy>Windows User</cp:lastModifiedBy>
  <cp:revision>11</cp:revision>
  <dcterms:created xsi:type="dcterms:W3CDTF">2019-01-09T13:16:12Z</dcterms:created>
  <dcterms:modified xsi:type="dcterms:W3CDTF">2019-01-10T05:38:58Z</dcterms:modified>
</cp:coreProperties>
</file>