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59" r:id="rId3"/>
    <p:sldId id="260" r:id="rId4"/>
    <p:sldId id="262" r:id="rId5"/>
    <p:sldId id="264" r:id="rId6"/>
    <p:sldId id="266" r:id="rId7"/>
    <p:sldId id="268" r:id="rId8"/>
    <p:sldId id="270" r:id="rId9"/>
    <p:sldId id="269" r:id="rId10"/>
    <p:sldId id="277" r:id="rId11"/>
    <p:sldId id="271" r:id="rId12"/>
    <p:sldId id="273" r:id="rId13"/>
    <p:sldId id="274" r:id="rId14"/>
    <p:sldId id="27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-22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A0DE6-9474-4748-BE11-48C31FA84993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17E32-A22E-4D6D-A186-839BC2137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7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35BD91-137F-49C5-94F2-0EF7422AB8E2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7FD1-D515-4DF4-A143-128A20ECCEE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059E-35B8-41D5-875F-70CF2D5E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7FD1-D515-4DF4-A143-128A20ECCEE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059E-35B8-41D5-875F-70CF2D5E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3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7FD1-D515-4DF4-A143-128A20ECCEE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059E-35B8-41D5-875F-70CF2D5E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35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A56D-07D2-43A0-8C3B-D5A6ED071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7FD1-D515-4DF4-A143-128A20ECCEE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059E-35B8-41D5-875F-70CF2D5E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7FD1-D515-4DF4-A143-128A20ECCEE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059E-35B8-41D5-875F-70CF2D5E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3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7FD1-D515-4DF4-A143-128A20ECCEE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059E-35B8-41D5-875F-70CF2D5E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5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7FD1-D515-4DF4-A143-128A20ECCEE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059E-35B8-41D5-875F-70CF2D5E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7FD1-D515-4DF4-A143-128A20ECCEE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059E-35B8-41D5-875F-70CF2D5E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6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7FD1-D515-4DF4-A143-128A20ECCEE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059E-35B8-41D5-875F-70CF2D5E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5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7FD1-D515-4DF4-A143-128A20ECCEE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059E-35B8-41D5-875F-70CF2D5E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2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7FD1-D515-4DF4-A143-128A20ECCEE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059E-35B8-41D5-875F-70CF2D5E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8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7FD1-D515-4DF4-A143-128A20ECCEE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5059E-35B8-41D5-875F-70CF2D5EE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7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 flipV="1">
            <a:off x="7010400" y="6229350"/>
            <a:ext cx="16002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/>
              </a:rPr>
              <a:t>   </a:t>
            </a:r>
          </a:p>
        </p:txBody>
      </p:sp>
      <p:pic>
        <p:nvPicPr>
          <p:cNvPr id="2051" name="Picture 18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23813" y="3813174"/>
            <a:ext cx="97155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9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30662">
            <a:off x="8045450" y="3717925"/>
            <a:ext cx="1130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1066800" y="163226"/>
            <a:ext cx="7525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3200" b="1">
                <a:latin typeface="HP001 4 hàng" pitchFamily="34" charset="0"/>
              </a:rPr>
              <a:t>Thứ năm ngày 5 tháng </a:t>
            </a:r>
            <a:r>
              <a:rPr lang="en-US" sz="3200" b="1" smtClean="0">
                <a:latin typeface="HP001 4 hàng" pitchFamily="34" charset="0"/>
              </a:rPr>
              <a:t>11 năm </a:t>
            </a:r>
            <a:r>
              <a:rPr lang="en-US" sz="3200" b="1">
                <a:latin typeface="HP001 4 hàng" pitchFamily="34" charset="0"/>
              </a:rPr>
              <a:t>2020</a:t>
            </a:r>
            <a:r>
              <a:rPr lang="en-US" sz="3200">
                <a:latin typeface="HP001 4 hàng" pitchFamily="34" charset="0"/>
              </a:rPr>
              <a:t> </a:t>
            </a: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3810000" y="954088"/>
            <a:ext cx="17811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3200" b="1" u="sng">
                <a:latin typeface="HP001 4 hàng" pitchFamily="34" charset="0"/>
              </a:rPr>
              <a:t>Tập viết</a:t>
            </a:r>
            <a:r>
              <a:rPr lang="en-US" sz="3200" b="1">
                <a:latin typeface="HP001 4 hàng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875749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3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914400" y="1457325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HP001 5 hàng 1 ô ly" pitchFamily="34" charset="0"/>
              </a:rPr>
              <a:t>Gi                                   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914400" y="2200275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HP001 5 hàng 1 ô ly" pitchFamily="34" charset="0"/>
              </a:rPr>
              <a:t>Ô             T                  </a:t>
            </a:r>
            <a:r>
              <a:rPr lang="en-US" sz="3200" b="1" smtClean="0">
                <a:latin typeface="HP001 5 hàng 1 ô ly" pitchFamily="34" charset="0"/>
              </a:rPr>
              <a:t>   </a:t>
            </a:r>
            <a:endParaRPr lang="en-US" sz="3200" b="1">
              <a:latin typeface="HP001 5 hàng 1 ô ly" pitchFamily="34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14400" y="2943225"/>
            <a:ext cx="6679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HP001 5 hàng 1 ô ly" pitchFamily="34" charset="0"/>
              </a:rPr>
              <a:t>Ông Gióng                           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3692525"/>
            <a:ext cx="8915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smtClean="0">
                <a:latin typeface="HP001 5 hàng 1 ô ly" pitchFamily="34" charset="0"/>
              </a:rPr>
              <a:t> </a:t>
            </a:r>
            <a:r>
              <a:rPr lang="en-US" sz="3200" smtClean="0">
                <a:latin typeface="HP001 5 hàng 1 ô ly" pitchFamily="34" charset="0"/>
              </a:rPr>
              <a:t>Gió </a:t>
            </a:r>
            <a:r>
              <a:rPr lang="en-US" sz="3200">
                <a:latin typeface="HP001 5 hàng 1 ô ly" pitchFamily="34" charset="0"/>
              </a:rPr>
              <a:t>đưa cành trúc la </a:t>
            </a:r>
            <a:r>
              <a:rPr lang="en-US" sz="3200" smtClean="0">
                <a:latin typeface="HP001 5 hàng 1 ô ly" pitchFamily="34" charset="0"/>
              </a:rPr>
              <a:t>đà</a:t>
            </a:r>
          </a:p>
          <a:p>
            <a:pPr algn="ctr"/>
            <a:r>
              <a:rPr lang="en-US" sz="3200" smtClean="0">
                <a:latin typeface="HP001 5 hàng 1 ô ly" pitchFamily="34" charset="0"/>
              </a:rPr>
              <a:t>Tiếng </a:t>
            </a:r>
            <a:r>
              <a:rPr lang="en-US" sz="3200">
                <a:latin typeface="HP001 5 hàng 1 ô ly" pitchFamily="34" charset="0"/>
              </a:rPr>
              <a:t>chuông </a:t>
            </a:r>
            <a:r>
              <a:rPr lang="en-US" sz="3200" b="1">
                <a:latin typeface="HP001 5 hàng 1 ô ly" pitchFamily="34" charset="0"/>
              </a:rPr>
              <a:t>Trấn Vũ</a:t>
            </a:r>
            <a:r>
              <a:rPr lang="en-US" sz="3200">
                <a:latin typeface="HP001 5 hàng 1 ô ly" pitchFamily="34" charset="0"/>
              </a:rPr>
              <a:t>, canh gà Thọ Xương</a:t>
            </a:r>
            <a:r>
              <a:rPr lang="en-US" sz="3200" smtClean="0">
                <a:latin typeface="HP001 5 hàng 1 ô ly" pitchFamily="34" charset="0"/>
              </a:rPr>
              <a:t>.</a:t>
            </a:r>
            <a:endParaRPr lang="en-US" sz="3200" b="1">
              <a:latin typeface="HP001 5 hàng 1 ô ly" pitchFamily="34" charset="0"/>
            </a:endParaRPr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965673" y="87690"/>
            <a:ext cx="75253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>
                <a:latin typeface="HP001 4 hàng" pitchFamily="34" charset="0"/>
              </a:rPr>
              <a:t>Thứ năm ngày 5 tháng </a:t>
            </a:r>
            <a:r>
              <a:rPr lang="en-US" sz="3200" b="1" smtClean="0">
                <a:latin typeface="HP001 4 hàng" pitchFamily="34" charset="0"/>
              </a:rPr>
              <a:t>11 năm </a:t>
            </a:r>
            <a:r>
              <a:rPr lang="en-US" sz="3200" b="1">
                <a:latin typeface="HP001 4 hàng" pitchFamily="34" charset="0"/>
              </a:rPr>
              <a:t>2020 </a:t>
            </a:r>
          </a:p>
          <a:p>
            <a:pPr algn="ctr" eaLnBrk="0" hangingPunct="0"/>
            <a:r>
              <a:rPr lang="en-US" sz="3200" b="1" u="sng">
                <a:latin typeface="HP001 4 hàng" pitchFamily="34" charset="0"/>
              </a:rPr>
              <a:t>Tập viết:</a:t>
            </a:r>
            <a:r>
              <a:rPr lang="en-US" sz="3200" b="1">
                <a:latin typeface="HP001 4 hàng" pitchFamily="34" charset="0"/>
              </a:rPr>
              <a:t> </a:t>
            </a:r>
            <a:endParaRPr lang="en-US" sz="3200" b="1" smtClean="0">
              <a:latin typeface="HP001 4 hàng" pitchFamily="34" charset="0"/>
            </a:endParaRPr>
          </a:p>
          <a:p>
            <a:pPr algn="ctr" eaLnBrk="0" hangingPunct="0"/>
            <a:r>
              <a:rPr lang="en-US" sz="3200" b="1" smtClean="0">
                <a:latin typeface="HP001 4 hàng" pitchFamily="34" charset="0"/>
              </a:rPr>
              <a:t>Chữ </a:t>
            </a:r>
            <a:r>
              <a:rPr lang="en-US" sz="3200" b="1">
                <a:latin typeface="HP001 4 hàng" pitchFamily="34" charset="0"/>
              </a:rPr>
              <a:t>hoa G (tiếp theo)</a:t>
            </a:r>
          </a:p>
        </p:txBody>
      </p:sp>
    </p:spTree>
    <p:extLst>
      <p:ext uri="{BB962C8B-B14F-4D97-AF65-F5344CB8AC3E}">
        <p14:creationId xmlns:p14="http://schemas.microsoft.com/office/powerpoint/2010/main" val="18616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EJ14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591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146" name="WordArt 466"/>
          <p:cNvSpPr>
            <a:spLocks noChangeArrowheads="1" noChangeShapeType="1" noTextEdit="1"/>
          </p:cNvSpPr>
          <p:nvPr/>
        </p:nvSpPr>
        <p:spPr bwMode="auto">
          <a:xfrm>
            <a:off x="1295400" y="628650"/>
            <a:ext cx="7162800" cy="3257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4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HP001 4 hàng"/>
              </a:rPr>
              <a:t>Xin cảm ơn các thầy cô giáo và các em</a:t>
            </a:r>
            <a:endParaRPr lang="en-US" sz="44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HP001 4 hàng"/>
            </a:endParaRPr>
          </a:p>
        </p:txBody>
      </p:sp>
    </p:spTree>
    <p:extLst>
      <p:ext uri="{BB962C8B-B14F-4D97-AF65-F5344CB8AC3E}">
        <p14:creationId xmlns:p14="http://schemas.microsoft.com/office/powerpoint/2010/main" val="3070451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28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i Truong\Desktop\unname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50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i Truong\Desktop\tải xuốn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-247650"/>
            <a:ext cx="9525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89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uyện cổ tích Thánh Gió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ruyện cổ tích Thánh Gió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Truyện cổ tích Thánh Gió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Hai Truong\Desktop\giong-3-1580911519-479-width320height239-1581491401-382-width640height480_schema_articl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851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 flipV="1">
            <a:off x="7010400" y="6229350"/>
            <a:ext cx="16002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/>
              </a:rPr>
              <a:t>   </a:t>
            </a:r>
          </a:p>
        </p:txBody>
      </p:sp>
      <p:pic>
        <p:nvPicPr>
          <p:cNvPr id="2051" name="Picture 18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23813" y="3813174"/>
            <a:ext cx="97155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9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30662">
            <a:off x="8045450" y="3717925"/>
            <a:ext cx="1130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1066800" y="163226"/>
            <a:ext cx="7525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3200" b="1">
                <a:latin typeface="HP001 4 hàng" pitchFamily="34" charset="0"/>
              </a:rPr>
              <a:t>Thứ năm ngày 5 tháng </a:t>
            </a:r>
            <a:r>
              <a:rPr lang="en-US" sz="3200" b="1" smtClean="0">
                <a:latin typeface="HP001 4 hàng" pitchFamily="34" charset="0"/>
              </a:rPr>
              <a:t>11 năm </a:t>
            </a:r>
            <a:r>
              <a:rPr lang="en-US" sz="3200" b="1">
                <a:latin typeface="HP001 4 hàng" pitchFamily="34" charset="0"/>
              </a:rPr>
              <a:t>2020</a:t>
            </a:r>
            <a:r>
              <a:rPr lang="en-US" sz="3200">
                <a:latin typeface="HP001 4 hàng" pitchFamily="34" charset="0"/>
              </a:rPr>
              <a:t> </a:t>
            </a: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3810000" y="954088"/>
            <a:ext cx="17811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3200" b="1" u="sng">
                <a:latin typeface="HP001 4 hàng" pitchFamily="34" charset="0"/>
              </a:rPr>
              <a:t>Tập viết</a:t>
            </a:r>
            <a:r>
              <a:rPr lang="en-US" sz="3200" b="1">
                <a:latin typeface="HP001 4 hàng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428750"/>
            <a:ext cx="7772400" cy="371475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defRPr/>
            </a:pPr>
            <a:r>
              <a:rPr lang="en-US" b="1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HP001 4 hàng" pitchFamily="34" charset="0"/>
              </a:rPr>
              <a:t>Hãy</a:t>
            </a:r>
            <a:r>
              <a:rPr lang="en-US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HP001 4 hàng" pitchFamily="34" charset="0"/>
              </a:rPr>
              <a:t>viết</a:t>
            </a:r>
            <a:r>
              <a:rPr lang="en-US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HP001 4 hàng" pitchFamily="34" charset="0"/>
              </a:rPr>
              <a:t>vào</a:t>
            </a:r>
            <a:r>
              <a:rPr lang="en-US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HP001 4 hàng" pitchFamily="34" charset="0"/>
              </a:rPr>
              <a:t>bảng</a:t>
            </a:r>
            <a:r>
              <a:rPr lang="en-US" b="1">
                <a:solidFill>
                  <a:schemeClr val="bg1"/>
                </a:solidFill>
                <a:latin typeface="HP001 4 hàng" pitchFamily="34" charset="0"/>
              </a:rPr>
              <a:t> con </a:t>
            </a:r>
            <a:r>
              <a:rPr lang="en-US" b="1" err="1">
                <a:solidFill>
                  <a:schemeClr val="bg1"/>
                </a:solidFill>
                <a:latin typeface="HP001 4 hàng" pitchFamily="34" charset="0"/>
              </a:rPr>
              <a:t>chữ</a:t>
            </a:r>
            <a:r>
              <a:rPr lang="en-US" b="1">
                <a:solidFill>
                  <a:schemeClr val="bg1"/>
                </a:solidFill>
                <a:latin typeface="HP001 4 hàng" pitchFamily="34" charset="0"/>
              </a:rPr>
              <a:t>:</a:t>
            </a:r>
          </a:p>
          <a:p>
            <a:pPr>
              <a:spcBef>
                <a:spcPts val="0"/>
              </a:spcBef>
              <a:defRPr/>
            </a:pPr>
            <a:endParaRPr lang="en-US" sz="3200" b="1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5400" b="1" smtClean="0">
                <a:solidFill>
                  <a:schemeClr val="bg1"/>
                </a:solidFill>
                <a:latin typeface="HP001 5 hàng 1 ô ly" pitchFamily="34" charset="0"/>
              </a:rPr>
              <a:t>G</a:t>
            </a:r>
            <a:endParaRPr lang="en-US" sz="5400" b="1">
              <a:solidFill>
                <a:schemeClr val="bg1"/>
              </a:solidFill>
              <a:latin typeface="HP001 5 hàng 1 ô ly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" y="1428750"/>
            <a:ext cx="7772400" cy="371475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defRPr/>
            </a:pPr>
            <a:r>
              <a:rPr lang="en-US" b="1">
                <a:solidFill>
                  <a:srgbClr val="3333FF"/>
                </a:solidFill>
                <a:latin typeface="HP001 4 hàng" pitchFamily="34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HP001 4 hàng" pitchFamily="34" charset="0"/>
              </a:rPr>
              <a:t>Hãy</a:t>
            </a:r>
            <a:r>
              <a:rPr lang="en-US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HP001 4 hàng" pitchFamily="34" charset="0"/>
              </a:rPr>
              <a:t>viết</a:t>
            </a:r>
            <a:r>
              <a:rPr lang="en-US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HP001 4 hàng" pitchFamily="34" charset="0"/>
              </a:rPr>
              <a:t>vào</a:t>
            </a:r>
            <a:r>
              <a:rPr lang="en-US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HP001 4 hàng" pitchFamily="34" charset="0"/>
              </a:rPr>
              <a:t>bảng</a:t>
            </a:r>
            <a:r>
              <a:rPr lang="en-US" b="1">
                <a:solidFill>
                  <a:schemeClr val="bg1"/>
                </a:solidFill>
                <a:latin typeface="HP001 4 hàng" pitchFamily="34" charset="0"/>
              </a:rPr>
              <a:t> con </a:t>
            </a:r>
            <a:r>
              <a:rPr lang="en-US" b="1" err="1">
                <a:solidFill>
                  <a:schemeClr val="bg1"/>
                </a:solidFill>
                <a:latin typeface="HP001 4 hàng" pitchFamily="34" charset="0"/>
              </a:rPr>
              <a:t>chữ</a:t>
            </a:r>
            <a:r>
              <a:rPr lang="en-US" b="1">
                <a:solidFill>
                  <a:schemeClr val="bg1"/>
                </a:solidFill>
                <a:latin typeface="HP001 4 hàng" pitchFamily="34" charset="0"/>
              </a:rPr>
              <a:t>:</a:t>
            </a:r>
          </a:p>
          <a:p>
            <a:pPr>
              <a:spcBef>
                <a:spcPts val="0"/>
              </a:spcBef>
              <a:defRPr/>
            </a:pPr>
            <a:endParaRPr lang="en-US" sz="3200" b="1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5400" b="1">
                <a:solidFill>
                  <a:schemeClr val="bg1"/>
                </a:solidFill>
                <a:latin typeface="HP001 5 hàng 1 ô ly" pitchFamily="34" charset="0"/>
              </a:rPr>
              <a:t>G</a:t>
            </a:r>
          </a:p>
          <a:p>
            <a:pPr algn="ctr">
              <a:spcBef>
                <a:spcPts val="0"/>
              </a:spcBef>
              <a:defRPr/>
            </a:pPr>
            <a:endParaRPr lang="en-US" sz="5400" b="1">
              <a:solidFill>
                <a:schemeClr val="bg1"/>
              </a:solidFill>
              <a:latin typeface="HP001 5 hàng 1 ô ly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5400" b="1" err="1">
                <a:solidFill>
                  <a:schemeClr val="bg1"/>
                </a:solidFill>
                <a:latin typeface="HP001 5 hàng 1 ô ly" pitchFamily="34" charset="0"/>
              </a:rPr>
              <a:t>Gò</a:t>
            </a:r>
            <a:r>
              <a:rPr lang="en-US" sz="5400" b="1">
                <a:solidFill>
                  <a:schemeClr val="bg1"/>
                </a:solidFill>
                <a:latin typeface="HP001 5 hàng 1 ô ly" pitchFamily="34" charset="0"/>
              </a:rPr>
              <a:t> </a:t>
            </a:r>
            <a:r>
              <a:rPr lang="en-US" sz="5400" b="1" err="1">
                <a:solidFill>
                  <a:schemeClr val="bg1"/>
                </a:solidFill>
                <a:latin typeface="HP001 5 hàng 1 ô ly" pitchFamily="34" charset="0"/>
              </a:rPr>
              <a:t>Công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9387986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3" grpId="0"/>
      <p:bldP spid="2054" grpId="0"/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914400" y="1457325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HP001 5 hàng 1 ô ly" pitchFamily="34" charset="0"/>
              </a:rPr>
              <a:t>Gi                                   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914400" y="2200275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HP001 5 hàng 1 ô ly" pitchFamily="34" charset="0"/>
              </a:rPr>
              <a:t>Ô             T                  </a:t>
            </a:r>
            <a:r>
              <a:rPr lang="en-US" sz="3200" b="1" smtClean="0">
                <a:latin typeface="HP001 5 hàng 1 ô ly" pitchFamily="34" charset="0"/>
              </a:rPr>
              <a:t>   </a:t>
            </a:r>
            <a:endParaRPr lang="en-US" sz="3200" b="1">
              <a:latin typeface="HP001 5 hàng 1 ô ly" pitchFamily="34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14400" y="2943225"/>
            <a:ext cx="6679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HP001 5 hàng 1 ô ly" pitchFamily="34" charset="0"/>
              </a:rPr>
              <a:t>Ông Gióng                           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3692525"/>
            <a:ext cx="8915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smtClean="0">
                <a:latin typeface="HP001 5 hàng 1 ô ly" pitchFamily="34" charset="0"/>
              </a:rPr>
              <a:t> </a:t>
            </a:r>
            <a:r>
              <a:rPr lang="en-US" sz="3200" smtClean="0">
                <a:latin typeface="HP001 5 hàng 1 ô ly" pitchFamily="34" charset="0"/>
              </a:rPr>
              <a:t>Gió </a:t>
            </a:r>
            <a:r>
              <a:rPr lang="en-US" sz="3200">
                <a:latin typeface="HP001 5 hàng 1 ô ly" pitchFamily="34" charset="0"/>
              </a:rPr>
              <a:t>đưa cành trúc la </a:t>
            </a:r>
            <a:r>
              <a:rPr lang="en-US" sz="3200" smtClean="0">
                <a:latin typeface="HP001 5 hàng 1 ô ly" pitchFamily="34" charset="0"/>
              </a:rPr>
              <a:t>đà</a:t>
            </a:r>
          </a:p>
          <a:p>
            <a:pPr algn="ctr"/>
            <a:r>
              <a:rPr lang="en-US" sz="3200" smtClean="0">
                <a:latin typeface="HP001 5 hàng 1 ô ly" pitchFamily="34" charset="0"/>
              </a:rPr>
              <a:t>Tiếng </a:t>
            </a:r>
            <a:r>
              <a:rPr lang="en-US" sz="3200">
                <a:latin typeface="HP001 5 hàng 1 ô ly" pitchFamily="34" charset="0"/>
              </a:rPr>
              <a:t>chuông </a:t>
            </a:r>
            <a:r>
              <a:rPr lang="en-US" sz="3200" b="1">
                <a:latin typeface="HP001 5 hàng 1 ô ly" pitchFamily="34" charset="0"/>
              </a:rPr>
              <a:t>Trấn Vũ</a:t>
            </a:r>
            <a:r>
              <a:rPr lang="en-US" sz="3200">
                <a:latin typeface="HP001 5 hàng 1 ô ly" pitchFamily="34" charset="0"/>
              </a:rPr>
              <a:t>, canh gà Thọ Xương</a:t>
            </a:r>
            <a:r>
              <a:rPr lang="en-US" sz="3200" smtClean="0">
                <a:latin typeface="HP001 5 hàng 1 ô ly" pitchFamily="34" charset="0"/>
              </a:rPr>
              <a:t>.</a:t>
            </a:r>
            <a:endParaRPr lang="en-US" sz="3200" b="1">
              <a:latin typeface="HP001 5 hàng 1 ô ly" pitchFamily="34" charset="0"/>
            </a:endParaRPr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965673" y="87690"/>
            <a:ext cx="75253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>
                <a:latin typeface="HP001 4 hàng" pitchFamily="34" charset="0"/>
              </a:rPr>
              <a:t>Thứ năm ngày 5 tháng </a:t>
            </a:r>
            <a:r>
              <a:rPr lang="en-US" sz="3200" b="1" smtClean="0">
                <a:latin typeface="HP001 4 hàng" pitchFamily="34" charset="0"/>
              </a:rPr>
              <a:t>11 năm </a:t>
            </a:r>
            <a:r>
              <a:rPr lang="en-US" sz="3200" b="1">
                <a:latin typeface="HP001 4 hàng" pitchFamily="34" charset="0"/>
              </a:rPr>
              <a:t>2020 </a:t>
            </a:r>
          </a:p>
          <a:p>
            <a:pPr algn="ctr" eaLnBrk="0" hangingPunct="0"/>
            <a:r>
              <a:rPr lang="en-US" sz="3200" b="1" u="sng">
                <a:latin typeface="HP001 4 hàng" pitchFamily="34" charset="0"/>
              </a:rPr>
              <a:t>Tập viết:</a:t>
            </a:r>
            <a:r>
              <a:rPr lang="en-US" sz="3200" b="1">
                <a:latin typeface="HP001 4 hàng" pitchFamily="34" charset="0"/>
              </a:rPr>
              <a:t> </a:t>
            </a:r>
            <a:endParaRPr lang="en-US" sz="3200" b="1" smtClean="0">
              <a:latin typeface="HP001 4 hàng" pitchFamily="34" charset="0"/>
            </a:endParaRPr>
          </a:p>
          <a:p>
            <a:pPr algn="ctr" eaLnBrk="0" hangingPunct="0"/>
            <a:r>
              <a:rPr lang="en-US" sz="3200" b="1" smtClean="0">
                <a:latin typeface="HP001 4 hàng" pitchFamily="34" charset="0"/>
              </a:rPr>
              <a:t>Chữ </a:t>
            </a:r>
            <a:r>
              <a:rPr lang="en-US" sz="3200" b="1">
                <a:latin typeface="HP001 4 hàng" pitchFamily="34" charset="0"/>
              </a:rPr>
              <a:t>hoa G (tiếp theo)</a:t>
            </a:r>
          </a:p>
        </p:txBody>
      </p:sp>
    </p:spTree>
    <p:extLst>
      <p:ext uri="{BB962C8B-B14F-4D97-AF65-F5344CB8AC3E}">
        <p14:creationId xmlns:p14="http://schemas.microsoft.com/office/powerpoint/2010/main" val="10950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304800" y="857250"/>
            <a:ext cx="9144000" cy="5143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0" b="1" err="1">
                <a:solidFill>
                  <a:schemeClr val="tx1"/>
                </a:solidFill>
                <a:latin typeface="HP001 4 hang 1 ô ly" pitchFamily="34" charset="0"/>
              </a:rPr>
              <a:t>Gi</a:t>
            </a:r>
            <a:endParaRPr lang="en-US" sz="9600" b="1">
              <a:solidFill>
                <a:schemeClr val="tx1"/>
              </a:solidFill>
              <a:latin typeface="HP001 4 hang 1 ô ly" pitchFamily="34" charset="0"/>
            </a:endParaRPr>
          </a:p>
        </p:txBody>
      </p:sp>
      <p:pic>
        <p:nvPicPr>
          <p:cNvPr id="1026" name="Picture 2" descr="C:\Users\Hai Truong\Desktop\Tay_cam_but_bi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3243">
            <a:off x="3911600" y="1243013"/>
            <a:ext cx="1733550" cy="109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425766" y="180022"/>
            <a:ext cx="66052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HP001 4 hàng" pitchFamily="34" charset="0"/>
              </a:rPr>
              <a:t>Thứ năm ngày 5 tháng </a:t>
            </a:r>
            <a:r>
              <a:rPr lang="en-US" sz="2800" b="1" smtClean="0">
                <a:latin typeface="HP001 4 hàng" pitchFamily="34" charset="0"/>
              </a:rPr>
              <a:t>11 năm </a:t>
            </a:r>
            <a:r>
              <a:rPr lang="en-US" sz="2800" b="1">
                <a:latin typeface="HP001 4 hàng" pitchFamily="34" charset="0"/>
              </a:rPr>
              <a:t>2020 </a:t>
            </a:r>
          </a:p>
          <a:p>
            <a:pPr algn="ctr" eaLnBrk="0" hangingPunct="0"/>
            <a:r>
              <a:rPr lang="en-US" sz="2800" b="1" u="sng">
                <a:latin typeface="HP001 4 hàng" pitchFamily="34" charset="0"/>
              </a:rPr>
              <a:t>Tập viết:</a:t>
            </a:r>
            <a:r>
              <a:rPr lang="en-US" sz="2800" b="1">
                <a:latin typeface="HP001 4 hàng" pitchFamily="34" charset="0"/>
              </a:rPr>
              <a:t> </a:t>
            </a:r>
            <a:endParaRPr lang="en-US" sz="2800" b="1" smtClean="0">
              <a:latin typeface="HP001 4 hàng" pitchFamily="34" charset="0"/>
            </a:endParaRPr>
          </a:p>
          <a:p>
            <a:pPr algn="ctr" eaLnBrk="0" hangingPunct="0"/>
            <a:r>
              <a:rPr lang="en-US" sz="2800" b="1" smtClean="0">
                <a:latin typeface="HP001 4 hàng" pitchFamily="34" charset="0"/>
              </a:rPr>
              <a:t>Chữ </a:t>
            </a:r>
            <a:r>
              <a:rPr lang="en-US" sz="2800" b="1">
                <a:latin typeface="HP001 4 hàng" pitchFamily="34" charset="0"/>
              </a:rPr>
              <a:t>hoa G (tiếp theo)</a:t>
            </a:r>
          </a:p>
        </p:txBody>
      </p:sp>
    </p:spTree>
    <p:extLst>
      <p:ext uri="{BB962C8B-B14F-4D97-AF65-F5344CB8AC3E}">
        <p14:creationId xmlns:p14="http://schemas.microsoft.com/office/powerpoint/2010/main" val="270494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586 L -0.02864 0.00216 L -0.04531 0.01172 L -0.05659 0.02221 L -0.06649 0.03702 L -0.07326 0.0546 L -0.07708 0.07094 L -0.07864 0.09223 L -0.07864 0.11104 L -0.07708 0.12863 L -0.0717 0.14343 L -0.05955 0.15978 L -0.046 0.16903 L -0.03159 0.17458 L -0.01944 0.17582 L -0.00208 0.17181 L 0.01841 0.16502 L 0.03733 0.15145 L 0.04792 0.14065 L 0.06389 0.11536 L 0.07223 0.09901 L 0.08056 0.07094 L 0.08212 0.04781 L 0.08351 0.03177 L 0.08125 0.01172 L 0.07292 0.00216 L 0.06459 -0.00185 L 0.05625 -0.00463 L 0.04115 0.00216 L 0.03282 0.01296 L 0.02223 0.02653 L 0.01302 0.03979 L 0.00556 0.05861 L -0.00052 0.07742 L -0.00659 0.10302 L -0.01111 0.12585 L -0.01875 0.19463 L -0.021 0.23103 L -0.01493 0.27144 L -0.00729 0.31586 L 0.00104 0.33467 L 0.00851 0.34547 L 0.01997 0.35626 L 0.03056 0.3575 L 0.04566 0.35626 L 0.05174 0.34948 L 0.06007 0.3359 L 0.06841 0.31586 L 0.07292 0.30784 L 0.07743 0.28871 L 0.079 0.24861 L 0.079 0.20944 L 0.07674 0.54997 L 0.06545 0.57958 L 0.05243 0.58359 L 0.0441 0.57002 L 0.04045 0.54596 L 0.04115 0.52159 L 0.04636 0.49877 L 0.05174 0.46638 L 0.05625 0.45034 L 0.06233 0.42875 L 0.06841 0.41271 L 0.09115 0.35071 L 0.10625 0.3211 L 0.10938 0.31185 L 0.1191 0.27822 L 0.12743 0.21623 L 0.129 0.34948 L 0.13438 0.3575 L 0.14271 0.3575 L 0.15469 0.34392 L 0.15938 0.33189 L 0.16233 0.32264 L 0.16615 0.31308 L 0.1691 0.29426 L 0.12604 0.17458 " pathEditMode="relative" rAng="0" ptsTypes="AAAAAAAAAAAAAAAAAAAAAAAAAAAAAAAAAAAAAAAAAAAAAAAAAAAAAAAAAAAAAAAAAAAAAAAAAAAAA">
                                      <p:cBhvr>
                                        <p:cTn id="9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29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685800" y="1314450"/>
            <a:ext cx="9144000" cy="5143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0" b="1">
                <a:solidFill>
                  <a:schemeClr val="tx1"/>
                </a:solidFill>
                <a:latin typeface="HP001 4 hang 1 ô ly" pitchFamily="34" charset="0"/>
              </a:rPr>
              <a:t>Ô</a:t>
            </a:r>
          </a:p>
        </p:txBody>
      </p:sp>
      <p:pic>
        <p:nvPicPr>
          <p:cNvPr id="1026" name="Picture 2" descr="C:\Users\Hai Truong\Desktop\Tay_cam_but_bi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3243">
            <a:off x="3925888" y="1674813"/>
            <a:ext cx="1733550" cy="109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ai Truong\Desktop\Tay_cam_but_bi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3243">
            <a:off x="5973763" y="1887538"/>
            <a:ext cx="1733550" cy="109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965673" y="87690"/>
            <a:ext cx="75253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>
                <a:latin typeface="HP001 4 hàng" pitchFamily="34" charset="0"/>
              </a:rPr>
              <a:t>Thứ năm ngày 5 tháng </a:t>
            </a:r>
            <a:r>
              <a:rPr lang="en-US" sz="3200" b="1" smtClean="0">
                <a:latin typeface="HP001 4 hàng" pitchFamily="34" charset="0"/>
              </a:rPr>
              <a:t>11 năm </a:t>
            </a:r>
            <a:r>
              <a:rPr lang="en-US" sz="3200" b="1">
                <a:latin typeface="HP001 4 hàng" pitchFamily="34" charset="0"/>
              </a:rPr>
              <a:t>2020 </a:t>
            </a:r>
          </a:p>
          <a:p>
            <a:pPr algn="ctr" eaLnBrk="0" hangingPunct="0"/>
            <a:r>
              <a:rPr lang="en-US" sz="3200" b="1" u="sng">
                <a:latin typeface="HP001 4 hàng" pitchFamily="34" charset="0"/>
              </a:rPr>
              <a:t>Tập viết:</a:t>
            </a:r>
            <a:r>
              <a:rPr lang="en-US" sz="3200" b="1">
                <a:latin typeface="HP001 4 hàng" pitchFamily="34" charset="0"/>
              </a:rPr>
              <a:t> </a:t>
            </a:r>
            <a:endParaRPr lang="en-US" sz="3200" b="1" smtClean="0">
              <a:latin typeface="HP001 4 hàng" pitchFamily="34" charset="0"/>
            </a:endParaRPr>
          </a:p>
          <a:p>
            <a:pPr algn="ctr" eaLnBrk="0" hangingPunct="0"/>
            <a:r>
              <a:rPr lang="en-US" sz="3200" b="1" smtClean="0">
                <a:latin typeface="HP001 4 hàng" pitchFamily="34" charset="0"/>
              </a:rPr>
              <a:t>Chữ </a:t>
            </a:r>
            <a:r>
              <a:rPr lang="en-US" sz="3200" b="1">
                <a:latin typeface="HP001 4 hàng" pitchFamily="34" charset="0"/>
              </a:rPr>
              <a:t>hoa G (tiếp theo)</a:t>
            </a:r>
          </a:p>
        </p:txBody>
      </p:sp>
    </p:spTree>
    <p:extLst>
      <p:ext uri="{BB962C8B-B14F-4D97-AF65-F5344CB8AC3E}">
        <p14:creationId xmlns:p14="http://schemas.microsoft.com/office/powerpoint/2010/main" val="29425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031 L -0.02413 0.00649 L -0.03802 0.01883 L -0.05399 0.04846 L -0.06788 0.08056 L -0.07691 0.11142 L -0.08316 0.18673 L -0.07969 0.225 L -0.07621 0.26204 L -0.06857 0.29291 L -0.05052 0.32871 L -0.03732 0.34599 L -0.02205 0.3571 L -0.01094 0.36451 L -0.00121 0.36451 L 0.01615 0.36204 L 0.02865 0.35093 L 0.04323 0.33488 L 0.05851 0.30155 L 0.06754 0.27315 L 0.07518 0.23241 L 0.07865 0.16328 L 0.07518 0.12254 L 0.07031 0.08797 L 0.06406 0.05957 L 0.05087 0.03118 L 0.04184 0.02007 L 0.02865 0.00649 L 0.01545 0.00278 L -0.00121 0.00772 L -0.00607 0.01266 L -0.0151 0.02871 L -0.01996 0.05217 L -0.02274 0.0855 L -0.01927 0.10031 L -0.01649 0.11513 L -0.00538 0.13365 L 0.00434 0.13858 L 0.01893 0.13982 L 0.02865 0.13118 L 0.03212 0.12377 L 0.03768 0.11019 " pathEditMode="relative" rAng="0" ptsTypes="AAAAAAAAAAAAAAAAAAAAAAAAAAAAAAAAAAAAAAAAAA">
                                      <p:cBhvr>
                                        <p:cTn id="10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09 -0.07561 C -0.24618 -0.07592 -0.24045 -0.07561 -0.23767 -0.07808 C -0.2342 -0.08117 -0.22882 -0.09259 -0.22587 -0.09784 C -0.2184 -0.09599 -0.21806 -0.09228 -0.21337 -0.08302 C -0.21146 -0.07901 -0.2092 -0.07561 -0.20712 -0.07191 C -0.2066 -0.07099 -0.20573 -0.06821 -0.20573 -0.0679 " pathEditMode="relative" rAng="0" ptsTypes="fffff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609600" y="1314450"/>
            <a:ext cx="9144000" cy="5143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0" b="1">
                <a:solidFill>
                  <a:schemeClr val="tx1"/>
                </a:solidFill>
                <a:latin typeface="HP001 4 hang 1 ô ly" pitchFamily="34" charset="0"/>
              </a:rPr>
              <a:t>T</a:t>
            </a:r>
            <a:endParaRPr lang="en-US" sz="9600" b="1">
              <a:solidFill>
                <a:schemeClr val="tx1"/>
              </a:solidFill>
              <a:latin typeface="HP001 4 hang 1 ô ly" pitchFamily="34" charset="0"/>
            </a:endParaRPr>
          </a:p>
        </p:txBody>
      </p:sp>
      <p:pic>
        <p:nvPicPr>
          <p:cNvPr id="1026" name="Picture 2" descr="C:\Users\Hai Truong\Desktop\Tay_cam_but_bi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3243">
            <a:off x="4348163" y="2220913"/>
            <a:ext cx="1733550" cy="109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965673" y="240090"/>
            <a:ext cx="75253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>
                <a:latin typeface="HP001 4 hàng" pitchFamily="34" charset="0"/>
              </a:rPr>
              <a:t>Thứ năm ngày 5 tháng </a:t>
            </a:r>
            <a:r>
              <a:rPr lang="en-US" sz="3200" b="1" smtClean="0">
                <a:latin typeface="HP001 4 hàng" pitchFamily="34" charset="0"/>
              </a:rPr>
              <a:t>11 năm </a:t>
            </a:r>
            <a:r>
              <a:rPr lang="en-US" sz="3200" b="1">
                <a:latin typeface="HP001 4 hàng" pitchFamily="34" charset="0"/>
              </a:rPr>
              <a:t>2020 </a:t>
            </a:r>
          </a:p>
          <a:p>
            <a:pPr algn="ctr" eaLnBrk="0" hangingPunct="0"/>
            <a:r>
              <a:rPr lang="en-US" sz="3200" b="1" u="sng">
                <a:latin typeface="HP001 4 hàng" pitchFamily="34" charset="0"/>
              </a:rPr>
              <a:t>Tập viết:</a:t>
            </a:r>
            <a:r>
              <a:rPr lang="en-US" sz="3200" b="1">
                <a:latin typeface="HP001 4 hàng" pitchFamily="34" charset="0"/>
              </a:rPr>
              <a:t> </a:t>
            </a:r>
            <a:endParaRPr lang="en-US" sz="3200" b="1" smtClean="0">
              <a:latin typeface="HP001 4 hàng" pitchFamily="34" charset="0"/>
            </a:endParaRPr>
          </a:p>
          <a:p>
            <a:pPr algn="ctr" eaLnBrk="0" hangingPunct="0"/>
            <a:r>
              <a:rPr lang="en-US" sz="3200" b="1" smtClean="0">
                <a:latin typeface="HP001 4 hàng" pitchFamily="34" charset="0"/>
              </a:rPr>
              <a:t>Chữ </a:t>
            </a:r>
            <a:r>
              <a:rPr lang="en-US" sz="3200" b="1">
                <a:latin typeface="HP001 4 hàng" pitchFamily="34" charset="0"/>
              </a:rPr>
              <a:t>hoa G (tiếp theo)</a:t>
            </a:r>
          </a:p>
        </p:txBody>
      </p:sp>
    </p:spTree>
    <p:extLst>
      <p:ext uri="{BB962C8B-B14F-4D97-AF65-F5344CB8AC3E}">
        <p14:creationId xmlns:p14="http://schemas.microsoft.com/office/powerpoint/2010/main" val="4013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2.22222E-6 L -0.03854 0.03271 L -0.07378 0.04845 L -0.09236 0.04259 L -0.10573 0.03117 L -0.11319 0.02037 L -0.12326 -0.00432 L -0.12656 -0.02655 L -0.12326 -0.04383 L -0.11962 -0.05618 L -0.11493 -0.06266 L -0.10573 -0.07747 L -0.09409 -0.08395 L -0.08489 -0.08735 L -0.07014 -0.09074 L -0.0585 -0.09074 L -0.0493 -0.09074 L -0.0368 -0.09074 L -0.02656 -0.0858 L -0.01267 -0.07747 L 0.00035 -0.07253 L 0.02118 -0.06914 L 0.03229 -0.075 L 0.03681 -0.08241 L 0.03542 -0.09476 L 0.02847 -0.09815 L 0.01788 -0.0963 L 0.00625 -0.08889 L -0.00347 -0.08087 L -0.021 -0.06019 L -0.05069 -0.00247 L -0.05989 0.02716 L -0.06632 0.06481 L -0.07291 0.11018 L -0.06909 0.17438 L -0.06458 0.20308 L -0.05347 0.23364 L -0.04409 0.25247 L -0.03073 0.26173 L -0.01545 0.26574 L -0.00243 0.26234 L 0.01285 0.25432 L 0.0257 0.23457 L 0.03264 0.21636 L 0.03403 0.19259 L 0.03455 0.17531 L 0.03125 0.15216 L 0.02709 0.14136 L 0.02066 0.13148 L 0.00729 0.125 L -0.00382 0.12592 L -0.01354 0.13395 L -0.01909 0.14475 L -0.02326 0.16111 L -0.02326 0.16852 L -0.0243 0.17932 L -0.02517 0.19166 " pathEditMode="relative" rAng="0" ptsTypes="AAAAAAAAAAA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47" name="Group 8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74496128"/>
              </p:ext>
            </p:extLst>
          </p:nvPr>
        </p:nvGraphicFramePr>
        <p:xfrm>
          <a:off x="457200" y="2071688"/>
          <a:ext cx="8229600" cy="1874838"/>
        </p:xfrm>
        <a:graphic>
          <a:graphicData uri="http://schemas.openxmlformats.org/drawingml/2006/table">
            <a:tbl>
              <a:tblPr/>
              <a:tblGrid>
                <a:gridCol w="1171575"/>
                <a:gridCol w="1182688"/>
                <a:gridCol w="1173162"/>
                <a:gridCol w="1174750"/>
                <a:gridCol w="1179513"/>
                <a:gridCol w="1176337"/>
                <a:gridCol w="1171575"/>
              </a:tblGrid>
              <a:tr h="14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247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247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25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245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244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24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246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12366" name="Rectangle 10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97150" y="1746250"/>
            <a:ext cx="34861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30000"/>
              </a:lnSpc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700" b="1">
                <a:solidFill>
                  <a:schemeClr val="bg1"/>
                </a:solidFill>
                <a:latin typeface="HP001 4 hàng" pitchFamily="34" charset="0"/>
              </a:rPr>
              <a:t>Ông Gióng</a:t>
            </a:r>
            <a:endParaRPr lang="en-US" sz="470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13297" y="163890"/>
            <a:ext cx="75253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>
                <a:latin typeface="HP001 4 hàng" pitchFamily="34" charset="0"/>
              </a:rPr>
              <a:t>Thứ năm ngày 5 tháng </a:t>
            </a:r>
            <a:r>
              <a:rPr lang="en-US" sz="3200" b="1" smtClean="0">
                <a:latin typeface="HP001 4 hàng" pitchFamily="34" charset="0"/>
              </a:rPr>
              <a:t>11 năm </a:t>
            </a:r>
            <a:r>
              <a:rPr lang="en-US" sz="3200" b="1">
                <a:latin typeface="HP001 4 hàng" pitchFamily="34" charset="0"/>
              </a:rPr>
              <a:t>2020 </a:t>
            </a:r>
          </a:p>
          <a:p>
            <a:pPr algn="ctr" eaLnBrk="0" hangingPunct="0"/>
            <a:r>
              <a:rPr lang="en-US" sz="3200" b="1" u="sng">
                <a:latin typeface="HP001 4 hàng" pitchFamily="34" charset="0"/>
              </a:rPr>
              <a:t>Tập viết:</a:t>
            </a:r>
            <a:r>
              <a:rPr lang="en-US" sz="3200" b="1">
                <a:latin typeface="HP001 4 hàng" pitchFamily="34" charset="0"/>
              </a:rPr>
              <a:t> </a:t>
            </a:r>
            <a:endParaRPr lang="en-US" sz="3200" b="1" smtClean="0">
              <a:latin typeface="HP001 4 hàng" pitchFamily="34" charset="0"/>
            </a:endParaRPr>
          </a:p>
          <a:p>
            <a:pPr algn="ctr" eaLnBrk="0" hangingPunct="0"/>
            <a:r>
              <a:rPr lang="en-US" sz="3200" b="1" smtClean="0">
                <a:latin typeface="HP001 4 hàng" pitchFamily="34" charset="0"/>
              </a:rPr>
              <a:t>Chữ </a:t>
            </a:r>
            <a:r>
              <a:rPr lang="en-US" sz="3200" b="1">
                <a:latin typeface="HP001 4 hàng" pitchFamily="34" charset="0"/>
              </a:rPr>
              <a:t>hoa G (tiếp theo)</a:t>
            </a:r>
          </a:p>
        </p:txBody>
      </p:sp>
    </p:spTree>
    <p:extLst>
      <p:ext uri="{BB962C8B-B14F-4D97-AF65-F5344CB8AC3E}">
        <p14:creationId xmlns:p14="http://schemas.microsoft.com/office/powerpoint/2010/main" val="342619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i Truong\Desktop\Tay_cam_but_bi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3243">
            <a:off x="3290888" y="115888"/>
            <a:ext cx="1733550" cy="109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-76200" y="0"/>
            <a:ext cx="9829800" cy="5505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500" b="1" err="1">
                <a:solidFill>
                  <a:schemeClr val="tx1"/>
                </a:solidFill>
                <a:latin typeface="HP001 4 hang 1 ô ly" pitchFamily="34" charset="0"/>
              </a:rPr>
              <a:t>Ông</a:t>
            </a:r>
            <a:r>
              <a:rPr lang="en-US" sz="12500" b="1">
                <a:solidFill>
                  <a:schemeClr val="tx1"/>
                </a:solidFill>
                <a:latin typeface="HP001 4 hang 1 ô ly" pitchFamily="34" charset="0"/>
              </a:rPr>
              <a:t> </a:t>
            </a:r>
            <a:r>
              <a:rPr lang="en-US" sz="12500" b="1" err="1">
                <a:solidFill>
                  <a:schemeClr val="tx1"/>
                </a:solidFill>
                <a:latin typeface="HP001 4 hang 1 ô ly" pitchFamily="34" charset="0"/>
              </a:rPr>
              <a:t>Gióng</a:t>
            </a:r>
            <a:endParaRPr lang="en-US" sz="8800" b="1">
              <a:solidFill>
                <a:schemeClr val="tx1"/>
              </a:solidFill>
              <a:latin typeface="HP001 4 hang 1 ô ly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079625" y="2400300"/>
            <a:ext cx="298450" cy="136525"/>
          </a:xfrm>
          <a:custGeom>
            <a:avLst/>
            <a:gdLst>
              <a:gd name="connsiteX0" fmla="*/ 297180 w 297180"/>
              <a:gd name="connsiteY0" fmla="*/ 0 h 137160"/>
              <a:gd name="connsiteX1" fmla="*/ 0 w 297180"/>
              <a:gd name="connsiteY1" fmla="*/ 137160 h 137160"/>
              <a:gd name="connsiteX2" fmla="*/ 0 w 29718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137160">
                <a:moveTo>
                  <a:pt x="297180" y="0"/>
                </a:moveTo>
                <a:lnTo>
                  <a:pt x="0" y="137160"/>
                </a:lnTo>
                <a:lnTo>
                  <a:pt x="0" y="13716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rot="19931571">
            <a:off x="2143125" y="2473325"/>
            <a:ext cx="300038" cy="13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95513" y="2538413"/>
            <a:ext cx="212725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 descr="C:\Users\Hai Truong\Desktop\Tay_cam_but_bi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3243">
            <a:off x="4652963" y="363538"/>
            <a:ext cx="1733550" cy="109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ai Truong\Desktop\Tay_cam_but_bi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3243">
            <a:off x="3748088" y="1116013"/>
            <a:ext cx="1733550" cy="109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ai Truong\Desktop\Tay_cam_but_bi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3243">
            <a:off x="6264275" y="779463"/>
            <a:ext cx="1733550" cy="109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2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94 0.09661 L -0.35452 0.10124 L -0.36598 0.11266 L -0.37691 0.12747 L -0.38264 0.13642 L -0.38594 0.15031 L -0.39237 0.16513 L -0.39879 0.1855 L -0.4 0.19815 L -0.40452 0.22994 L -0.40382 0.26543 L -0.4007 0.28457 L -0.39549 0.30741 L -0.39167 0.32006 L -0.38334 0.35309 L -0.375 0.36914 L -0.36997 0.37809 L -0.35382 0.3963 L -0.33525 0.39969 L -0.32188 0.39753 L -0.31285 0.39074 L -0.2974 0.37006 L -0.28785 0.35185 L -0.28021 0.33025 L -0.27379 0.29938 L -0.27118 0.27685 L -0.26927 0.24013 L -0.27049 0.21513 L -0.2724 0.19692 L -0.27691 0.16852 L -0.28264 0.15031 L -0.28976 0.125 L -0.3033 0.10926 L -0.31164 0.10247 L -0.3224 0.09908 L -0.33525 0.1034 L -0.33976 0.10679 L -0.34549 0.12068 L -0.35 0.14352 L -0.35382 0.17655 L -0.34497 0.19568 L -0.33525 0.20957 L -0.32639 0.21296 L -0.31927 0.21173 L -0.31355 0.2071 L -0.30643 0.19815 L -0.30191 0.1821 L -0.27379 0.31543 L -0.23907 0.28025 L -0.23212 0.2858 L -0.22952 0.31327 L -0.22952 0.33148 L -0.22952 0.3463 L -0.22952 0.3679 L -0.2283 0.38056 L -0.22761 0.38827 L -0.22882 0.39969 L -0.22431 0.34043 L -0.21164 0.30525 L -0.20382 0.29259 L -0.19497 0.2858 L -0.18785 0.2858 L -0.18021 0.29599 L -0.1783 0.30741 L -0.17952 0.32562 L -0.17639 0.38488 L -0.17639 0.39537 L -0.16927 0.39877 L -0.16094 0.39753 L -0.15643 0.39167 L -0.14549 0.35988 L -0.09618 0.29938 L -0.10834 0.28457 L -0.12309 0.2858 L -0.13212 0.29599 L -0.13664 0.30988 L -0.14167 0.33951 L -0.14167 0.35525 L -0.13907 0.36667 L -0.13525 0.37809 L -0.12952 0.38827 L -0.12118 0.40093 L -0.11285 0.39877 L -0.10712 0.39537 L -0.09879 0.38488 L -0.09358 0.37346 L -0.09167 0.27778 L -0.09167 0.50679 L -0.09427 0.5355 L -0.0974 0.55587 L -0.10139 0.56729 L -0.10712 0.58334 L -0.11355 0.58673 L -0.11997 0.5821 L -0.125 0.56513 L -0.125 0.55124 L -0.12118 0.52284 L -0.11997 0.50587 L -0.10521 0.44877 L -0.06407 0.34383 " pathEditMode="relative" rAng="0" ptsTypes="AAAAAAAAAAAAAAAAAAAAAAAAAAAAAAAAAAAAAAAAAAAAAAAAAAAAAAAAAAAAAAAAAAAAAAAAAAAAAAAAAAAAAAAAAAAAAAAAAAAA">
                                      <p:cBhvr>
                                        <p:cTn id="18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2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6 -0.08017 C -0.25469 -0.08048 -0.24896 -0.08017 -0.24618 -0.08264 C -0.24271 -0.08572 -0.23733 -0.09713 -0.23438 -0.10238 C -0.22691 -0.10052 -0.22656 -0.09682 -0.22188 -0.08757 C -0.21997 -0.08357 -0.21771 -0.08017 -0.21563 -0.07647 C -0.21511 -0.07555 -0.21424 -0.07277 -0.21424 -0.07246 " pathEditMode="relative" rAng="0" ptsTypes="fffffA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-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5 0.01049 L -0.13612 0.0179 L -0.16198 0.0358 L -0.16945 0.05648 L -0.17865 0.09197 L -0.17622 0.12901 L -0.16285 0.14969 L -0.14618 0.15432 L -0.13872 0.16327 L -0.10695 0.15586 L -0.08455 0.14845 L -0.05955 0.11574 L -0.04775 0.09043 L -0.04202 0.06543 L -0.03941 0.04012 L -0.04532 0.01512 L -0.06285 0.00895 L -0.07952 0.01944 L -0.09532 0.03858 L -0.10608 0.0608 L -0.11528 0.08302 L -0.13195 0.21203 L -0.12622 0.24475 L -0.12032 0.26697 L -0.10695 0.30092 L -0.09532 0.31142 L -0.07205 0.31265 L -0.05278 0.28302 L -0.04028 0.24475 L -0.04202 0.18827 L -0.04532 0.45061 L -0.04948 0.48456 L -0.06112 0.50092 L -0.07205 0.49506 L -0.07535 0.4787 L -0.07622 0.44753 L -0.07032 0.41203 L -0.05868 0.37191 L -0.04775 0.34352 L -0.02205 0.28179 L -0.00868 0.23858 L -0.00539 0.19136 L -0.00539 0.28765 L 0.00138 0.31265 L 0.01059 0.31142 L 0.01892 0.29938 L 0.02968 0.26821 L 0.06545 0.19722 L 0.04635 0.20463 L 0.03472 0.2358 L 0.03385 0.26697 L 0.03715 0.28765 L 0.04965 0.31265 L 0.06632 0.31419 L 0.07882 0.29784 L 0.08715 0.27129 L 0.08472 0.2358 L 0.07638 0.21358 L 0.06388 0.19876 L 0.08888 0.25061 L 0.09965 0.20463 L 0.10885 0.19876 L 0.11475 0.20895 L 0.11475 0.23426 L 0.11475 0.25339 L 0.11632 0.31728 L 0.12135 0.24907 L 0.13211 0.22253 L 0.14132 0.20617 L 0.15885 0.19722 L 0.16718 0.23426 L 0.16632 0.25494 L 0.16718 0.28179 L 0.16805 0.29506 L 0.16892 0.30401 L 0.17638 0.31419 L 0.18715 0.30679 L 0.19965 0.27561 L 0.24965 0.21203 L 0.23628 0.19876 L 0.22378 0.19722 L 0.21215 0.20895 L 0.20468 0.23271 L 0.20468 0.25648 L 0.20468 0.28024 L 0.20972 0.2966 L 0.22222 0.30679 L 0.23975 0.30833 L 0.25138 0.29043 L 0.25295 0.1929 L 0.25295 0.45648 L 0.24305 0.48919 L 0.23472 0.49938 L 0.22465 0.49352 L 0.21961 0.4608 L 0.23211 0.38086 L 0.28055 0.25956 L -0.00539 0.16018 L 0.07725 0.1395 L 0.05798 0.17345 " pathEditMode="relative" ptsTypes="AAAAAAAAAAAAAAAAAAAAAAAAAAAAAAAAAAAAAAAAAAAAAAAAAAAAAAAAAAAAAAAAAAAAAAAAAAAAAAAAAAAAAAAAAAAAAAAAAAAA">
                                      <p:cBhvr>
                                        <p:cTn id="46" dur="3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2343150"/>
            <a:ext cx="8305800" cy="1447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922683" y="2876550"/>
            <a:ext cx="1969264" cy="871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HP001 4 hang 1 ô ly" pitchFamily="34" charset="0"/>
              </a:rPr>
              <a:t>Trấn Vũ</a:t>
            </a:r>
            <a:endParaRPr lang="en-US" sz="3200">
              <a:solidFill>
                <a:schemeClr val="tx1"/>
              </a:solidFill>
              <a:latin typeface="HP001 4 hang 1 ô ly" pitchFamily="34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6419623" y="2876550"/>
            <a:ext cx="2286000" cy="8808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HP001 4 hang 1 ô ly" pitchFamily="34" charset="0"/>
              </a:rPr>
              <a:t>Thọ Xương</a:t>
            </a:r>
            <a:endParaRPr lang="en-US" sz="3200">
              <a:solidFill>
                <a:schemeClr val="tx1"/>
              </a:solidFill>
              <a:latin typeface="HP001 4 hang 1 ô ly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-50800" y="2528887"/>
            <a:ext cx="9144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HP001 4 hang 1 ô ly" pitchFamily="34" charset="0"/>
              </a:rPr>
              <a:t>Gió đưa cành trúc la đà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HP001 4 hang 1 ô ly" pitchFamily="34" charset="0"/>
              </a:rPr>
              <a:t>Tiếng chuông Trấn Vũ, canh gà Thọ Xương.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89497" y="240090"/>
            <a:ext cx="75253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>
                <a:latin typeface="HP001 4 hàng" pitchFamily="34" charset="0"/>
              </a:rPr>
              <a:t>Thứ năm ngày 5 tháng </a:t>
            </a:r>
            <a:r>
              <a:rPr lang="en-US" sz="3200" b="1" smtClean="0">
                <a:latin typeface="HP001 4 hàng" pitchFamily="34" charset="0"/>
              </a:rPr>
              <a:t>11 năm </a:t>
            </a:r>
            <a:r>
              <a:rPr lang="en-US" sz="3200" b="1">
                <a:latin typeface="HP001 4 hàng" pitchFamily="34" charset="0"/>
              </a:rPr>
              <a:t>2020 </a:t>
            </a:r>
          </a:p>
          <a:p>
            <a:pPr algn="ctr" eaLnBrk="0" hangingPunct="0"/>
            <a:r>
              <a:rPr lang="en-US" sz="3200" b="1" u="sng">
                <a:latin typeface="HP001 4 hàng" pitchFamily="34" charset="0"/>
              </a:rPr>
              <a:t>Tập viết:</a:t>
            </a:r>
            <a:r>
              <a:rPr lang="en-US" sz="3200" b="1">
                <a:latin typeface="HP001 4 hàng" pitchFamily="34" charset="0"/>
              </a:rPr>
              <a:t> </a:t>
            </a:r>
            <a:endParaRPr lang="en-US" sz="3200" b="1" smtClean="0">
              <a:latin typeface="HP001 4 hàng" pitchFamily="34" charset="0"/>
            </a:endParaRPr>
          </a:p>
          <a:p>
            <a:pPr algn="ctr" eaLnBrk="0" hangingPunct="0"/>
            <a:r>
              <a:rPr lang="en-US" sz="3200" b="1" smtClean="0">
                <a:latin typeface="HP001 4 hàng" pitchFamily="34" charset="0"/>
              </a:rPr>
              <a:t>Chữ </a:t>
            </a:r>
            <a:r>
              <a:rPr lang="en-US" sz="3200" b="1">
                <a:latin typeface="HP001 4 hàng" pitchFamily="34" charset="0"/>
              </a:rPr>
              <a:t>hoa G (tiếp theo)</a:t>
            </a:r>
          </a:p>
        </p:txBody>
      </p:sp>
    </p:spTree>
    <p:extLst>
      <p:ext uri="{BB962C8B-B14F-4D97-AF65-F5344CB8AC3E}">
        <p14:creationId xmlns:p14="http://schemas.microsoft.com/office/powerpoint/2010/main" val="25237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255</Words>
  <Application>Microsoft Office PowerPoint</Application>
  <PresentationFormat>On-screen Show (16:9)</PresentationFormat>
  <Paragraphs>56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Truong</dc:creator>
  <cp:lastModifiedBy>Hai Truong</cp:lastModifiedBy>
  <cp:revision>17</cp:revision>
  <dcterms:created xsi:type="dcterms:W3CDTF">2020-11-04T22:33:27Z</dcterms:created>
  <dcterms:modified xsi:type="dcterms:W3CDTF">2020-11-05T06:48:37Z</dcterms:modified>
</cp:coreProperties>
</file>