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sldIdLst>
    <p:sldId id="305" r:id="rId3"/>
    <p:sldId id="304" r:id="rId4"/>
    <p:sldId id="292" r:id="rId5"/>
    <p:sldId id="259" r:id="rId6"/>
    <p:sldId id="294" r:id="rId7"/>
    <p:sldId id="261" r:id="rId8"/>
    <p:sldId id="295" r:id="rId9"/>
    <p:sldId id="262" r:id="rId10"/>
    <p:sldId id="296" r:id="rId11"/>
    <p:sldId id="297" r:id="rId12"/>
    <p:sldId id="301" r:id="rId13"/>
    <p:sldId id="281" r:id="rId14"/>
  </p:sldIdLst>
  <p:sldSz cx="9144000" cy="6858000" type="screen4x3"/>
  <p:notesSz cx="6858000" cy="9144000"/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9">
          <p15:clr>
            <a:srgbClr val="A4A3A4"/>
          </p15:clr>
        </p15:guide>
        <p15:guide id="2" pos="28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00"/>
    <a:srgbClr val="67FCFD"/>
    <a:srgbClr val="FB68FD"/>
    <a:srgbClr val="0766D4"/>
    <a:srgbClr val="990000"/>
    <a:srgbClr val="FF9999"/>
    <a:srgbClr val="3333FF"/>
    <a:srgbClr val="FFFF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8"/>
      </p:cViewPr>
      <p:guideLst>
        <p:guide orient="horz" pos="2179"/>
        <p:guide pos="28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D7800F-98E0-4EFF-AC80-27A2D416B94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>
              <a:buNone/>
            </a:pPr>
            <a:fld id="{9A0DB2DC-4C9A-4742-B13C-FB6460FD3503}" type="slidenum">
              <a:rPr lang="en-US" altLang="x-none" sz="1200" dirty="0"/>
              <a:pPr lvl="0" algn="r">
                <a:buNone/>
              </a:pPr>
              <a:t>‹#›</a:t>
            </a:fld>
            <a:endParaRPr lang="en-US" altLang="x-none" sz="1200" dirty="0"/>
          </a:p>
        </p:txBody>
      </p:sp>
    </p:spTree>
    <p:extLst>
      <p:ext uri="{BB962C8B-B14F-4D97-AF65-F5344CB8AC3E}">
        <p14:creationId xmlns:p14="http://schemas.microsoft.com/office/powerpoint/2010/main" val="4118307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99"/>
            <a:ext cx="9144396" cy="6846401"/>
          </a:xfrm>
          <a:prstGeom prst="rect">
            <a:avLst/>
          </a:prstGeom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52400" y="152400"/>
            <a:ext cx="8839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GIA LÂM</a:t>
            </a:r>
          </a:p>
          <a:p>
            <a:pPr algn="ctr" eaLnBrk="1" hangingPunct="1"/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LÊ NGỌC HÂN</a:t>
            </a:r>
          </a:p>
        </p:txBody>
      </p:sp>
      <p:sp>
        <p:nvSpPr>
          <p:cNvPr id="4" name="Rectangle 3"/>
          <p:cNvSpPr/>
          <p:nvPr/>
        </p:nvSpPr>
        <p:spPr>
          <a:xfrm>
            <a:off x="952499" y="2514600"/>
            <a:ext cx="7239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 dirty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THẦY CÔ GIÁO  VỀ DỰ TIẾT </a:t>
            </a:r>
            <a:r>
              <a:rPr lang="en-US" sz="3000" b="1" dirty="0" smtClean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000" b="1" dirty="0">
              <a:ln w="10541" cmpd="sng">
                <a:solidFill>
                  <a:srgbClr val="BBE0E3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000" b="1" dirty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LỚP </a:t>
            </a:r>
            <a:r>
              <a:rPr lang="en-US" sz="3000" b="1" dirty="0" smtClean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4D</a:t>
            </a:r>
            <a:endParaRPr lang="en-US" sz="3000" b="1" dirty="0">
              <a:ln w="10541" cmpd="sng">
                <a:solidFill>
                  <a:srgbClr val="BBE0E3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dirty="0">
              <a:ln w="10541" cmpd="sng">
                <a:solidFill>
                  <a:srgbClr val="BBE0E3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586" y="5003070"/>
            <a:ext cx="7870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273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0" name="Text Box 24"/>
          <p:cNvSpPr txBox="1"/>
          <p:nvPr/>
        </p:nvSpPr>
        <p:spPr>
          <a:xfrm>
            <a:off x="0" y="357166"/>
            <a:ext cx="9144000" cy="583565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vi-V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0" y="1357298"/>
            <a:ext cx="91440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dirty="0" smtClean="0"/>
              <a:t>a</a:t>
            </a:r>
            <a:r>
              <a:rPr lang="en-US" sz="3200" dirty="0" smtClean="0"/>
              <a:t>/ 4; 5; …     b/ …  ; 87; 88        c/ 896; …  ; 898 </a:t>
            </a:r>
            <a:endParaRPr lang="en-US" sz="3200" dirty="0"/>
          </a:p>
        </p:txBody>
      </p:sp>
      <p:sp>
        <p:nvSpPr>
          <p:cNvPr id="6" name="Text Box 27"/>
          <p:cNvSpPr txBox="1"/>
          <p:nvPr/>
        </p:nvSpPr>
        <p:spPr>
          <a:xfrm>
            <a:off x="1428728" y="1428736"/>
            <a:ext cx="6076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 smtClean="0">
                <a:solidFill>
                  <a:srgbClr val="FF0000"/>
                </a:solidFill>
              </a:rPr>
              <a:t>6</a:t>
            </a:r>
            <a:endParaRPr lang="vi-V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 Box 27"/>
          <p:cNvSpPr txBox="1"/>
          <p:nvPr/>
        </p:nvSpPr>
        <p:spPr>
          <a:xfrm>
            <a:off x="1857356" y="2357430"/>
            <a:ext cx="607695" cy="58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 smtClean="0">
                <a:solidFill>
                  <a:srgbClr val="FF0000"/>
                </a:solidFill>
              </a:rPr>
              <a:t>11</a:t>
            </a:r>
            <a:endParaRPr lang="vi-VN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 Box 27"/>
          <p:cNvSpPr txBox="1"/>
          <p:nvPr/>
        </p:nvSpPr>
        <p:spPr>
          <a:xfrm>
            <a:off x="2786050" y="1415465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 smtClean="0">
                <a:solidFill>
                  <a:srgbClr val="FF0000"/>
                </a:solidFill>
              </a:rPr>
              <a:t>86</a:t>
            </a:r>
            <a:endParaRPr lang="vi-VN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 Box 27"/>
          <p:cNvSpPr txBox="1"/>
          <p:nvPr/>
        </p:nvSpPr>
        <p:spPr>
          <a:xfrm>
            <a:off x="6786578" y="1428736"/>
            <a:ext cx="128588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 smtClean="0">
                <a:solidFill>
                  <a:srgbClr val="FF0000"/>
                </a:solidFill>
              </a:rPr>
              <a:t>897</a:t>
            </a:r>
            <a:endParaRPr lang="vi-V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0" y="2379171"/>
            <a:ext cx="9144000" cy="16927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dirty="0" smtClean="0"/>
              <a:t>d </a:t>
            </a:r>
            <a:r>
              <a:rPr lang="en-US" sz="3200" dirty="0" smtClean="0"/>
              <a:t>/ 9; 10; …               e / 99  ; 100; …</a:t>
            </a:r>
          </a:p>
          <a:p>
            <a:r>
              <a:rPr lang="en-US" sz="3200" dirty="0" smtClean="0"/>
              <a:t>      </a:t>
            </a:r>
          </a:p>
          <a:p>
            <a:r>
              <a:rPr lang="en-US" sz="3200" dirty="0" smtClean="0"/>
              <a:t>g/      998; 999; …</a:t>
            </a:r>
            <a:endParaRPr lang="en-US" sz="3200" dirty="0"/>
          </a:p>
        </p:txBody>
      </p:sp>
      <p:sp>
        <p:nvSpPr>
          <p:cNvPr id="12" name="Text Box 27"/>
          <p:cNvSpPr txBox="1"/>
          <p:nvPr/>
        </p:nvSpPr>
        <p:spPr>
          <a:xfrm>
            <a:off x="6215074" y="2500306"/>
            <a:ext cx="92869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 smtClean="0">
                <a:solidFill>
                  <a:srgbClr val="FF0000"/>
                </a:solidFill>
              </a:rPr>
              <a:t>101</a:t>
            </a:r>
            <a:endParaRPr lang="vi-VN" alt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 Box 27"/>
          <p:cNvSpPr txBox="1"/>
          <p:nvPr/>
        </p:nvSpPr>
        <p:spPr>
          <a:xfrm>
            <a:off x="2643174" y="3500438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 smtClean="0">
                <a:solidFill>
                  <a:srgbClr val="FF0000"/>
                </a:solidFill>
              </a:rPr>
              <a:t>1000</a:t>
            </a:r>
            <a:endParaRPr lang="vi-V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0" grpId="1" animBg="1"/>
      <p:bldP spid="34840" grpId="2" animBg="1"/>
      <p:bldP spid="2" grpId="1"/>
      <p:bldP spid="2" grpId="2"/>
      <p:bldP spid="6" grpId="1"/>
      <p:bldP spid="6" grpId="2"/>
      <p:bldP spid="7" grpId="1"/>
      <p:bldP spid="7" grpId="2"/>
      <p:bldP spid="8" grpId="1"/>
      <p:bldP spid="8" grpId="2"/>
      <p:bldP spid="9" grpId="1"/>
      <p:bldP spid="9" grpId="2"/>
      <p:bldP spid="10" grpId="1"/>
      <p:bldP spid="10" grpId="2"/>
      <p:bldP spid="12" grpId="1"/>
      <p:bldP spid="12" grpId="2"/>
      <p:bldP spid="13" grpId="1"/>
      <p:bldP spid="13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0" name="Text Box 24"/>
          <p:cNvSpPr txBox="1"/>
          <p:nvPr/>
        </p:nvSpPr>
        <p:spPr>
          <a:xfrm>
            <a:off x="-32" y="285728"/>
            <a:ext cx="9144000" cy="1076325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vi-VN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Viết số thích hợp vào ô trống trong mỗi dãy số sau :</a:t>
            </a:r>
            <a:endParaRPr lang="vi-V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14282" y="235743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smtClean="0">
                <a:highlight>
                  <a:srgbClr val="FF00FF"/>
                </a:highlight>
              </a:rPr>
              <a:t>c</a:t>
            </a:r>
            <a:r>
              <a:rPr lang="vi-VN" altLang="en-US" sz="2800" dirty="0" smtClean="0">
                <a:highlight>
                  <a:srgbClr val="FF00FF"/>
                </a:highlight>
              </a:rPr>
              <a:t>)</a:t>
            </a:r>
            <a:r>
              <a:rPr lang="vi-VN" altLang="en-US" sz="2800" dirty="0" smtClean="0"/>
              <a:t> </a:t>
            </a:r>
            <a:r>
              <a:rPr lang="en-US" altLang="en-US" sz="2800" dirty="0" smtClean="0"/>
              <a:t>1</a:t>
            </a:r>
            <a:r>
              <a:rPr lang="vi-VN" altLang="en-US" sz="2800" dirty="0" smtClean="0"/>
              <a:t> </a:t>
            </a:r>
            <a:r>
              <a:rPr lang="vi-VN" altLang="en-US" sz="2800" dirty="0"/>
              <a:t>; </a:t>
            </a:r>
            <a:r>
              <a:rPr lang="en-US" altLang="en-US" sz="2800" dirty="0" smtClean="0"/>
              <a:t>3</a:t>
            </a:r>
            <a:r>
              <a:rPr lang="vi-VN" altLang="en-US" sz="2800" dirty="0" smtClean="0"/>
              <a:t> </a:t>
            </a:r>
            <a:r>
              <a:rPr lang="vi-VN" altLang="en-US" sz="2800" dirty="0"/>
              <a:t>; </a:t>
            </a:r>
            <a:r>
              <a:rPr lang="en-US" altLang="en-US" sz="2800" dirty="0" smtClean="0"/>
              <a:t>5</a:t>
            </a:r>
            <a:r>
              <a:rPr lang="vi-VN" altLang="en-US" sz="2800" dirty="0" smtClean="0"/>
              <a:t> </a:t>
            </a:r>
            <a:r>
              <a:rPr lang="vi-VN" altLang="en-US" sz="2800" dirty="0"/>
              <a:t>; </a:t>
            </a:r>
            <a:r>
              <a:rPr lang="en-US" altLang="en-US" sz="2800" dirty="0" smtClean="0"/>
              <a:t>7</a:t>
            </a:r>
            <a:r>
              <a:rPr lang="vi-VN" altLang="en-US" sz="2800" dirty="0" smtClean="0"/>
              <a:t> </a:t>
            </a:r>
            <a:r>
              <a:rPr lang="vi-VN" altLang="en-US" sz="2800" dirty="0"/>
              <a:t>; </a:t>
            </a:r>
            <a:r>
              <a:rPr lang="en-US" altLang="en-US" sz="2800" dirty="0" smtClean="0"/>
              <a:t>… </a:t>
            </a:r>
            <a:r>
              <a:rPr lang="vi-VN" altLang="en-US" sz="2800" dirty="0" smtClean="0"/>
              <a:t>; 1</a:t>
            </a:r>
            <a:r>
              <a:rPr lang="en-US" altLang="en-US" sz="2800" dirty="0" smtClean="0"/>
              <a:t>1</a:t>
            </a:r>
            <a:r>
              <a:rPr lang="vi-VN" altLang="en-US" sz="2800" dirty="0" smtClean="0"/>
              <a:t> </a:t>
            </a:r>
            <a:r>
              <a:rPr lang="vi-VN" altLang="en-US" sz="2800" dirty="0"/>
              <a:t>; ... </a:t>
            </a:r>
            <a:r>
              <a:rPr lang="en-US" altLang="en-US" sz="2800" dirty="0" smtClean="0"/>
              <a:t>  </a:t>
            </a:r>
            <a:r>
              <a:rPr lang="vi-VN" altLang="en-US" sz="2800" dirty="0" smtClean="0"/>
              <a:t>;</a:t>
            </a:r>
            <a:r>
              <a:rPr lang="en-US" altLang="en-US" sz="2800" dirty="0" smtClean="0"/>
              <a:t>…  </a:t>
            </a:r>
            <a:r>
              <a:rPr lang="vi-VN" altLang="en-US" sz="2800" dirty="0" smtClean="0"/>
              <a:t>;</a:t>
            </a:r>
            <a:r>
              <a:rPr lang="en-US" altLang="en-US" sz="2800" dirty="0" smtClean="0"/>
              <a:t>….  ; …  ; …</a:t>
            </a:r>
            <a:endParaRPr lang="vi-VN" altLang="en-US" sz="2800" dirty="0"/>
          </a:p>
        </p:txBody>
      </p:sp>
      <p:sp>
        <p:nvSpPr>
          <p:cNvPr id="18" name="Rectangles 17"/>
          <p:cNvSpPr/>
          <p:nvPr/>
        </p:nvSpPr>
        <p:spPr>
          <a:xfrm>
            <a:off x="6572264" y="1714488"/>
            <a:ext cx="864235" cy="36004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 dirty="0" smtClean="0">
                <a:solidFill>
                  <a:srgbClr val="FF0000"/>
                </a:solidFill>
              </a:rPr>
              <a:t>2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0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Rectangles 18"/>
          <p:cNvSpPr/>
          <p:nvPr/>
        </p:nvSpPr>
        <p:spPr>
          <a:xfrm>
            <a:off x="6786578" y="2357430"/>
            <a:ext cx="864235" cy="36004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 dirty="0" smtClean="0">
                <a:solidFill>
                  <a:srgbClr val="FF0000"/>
                </a:solidFill>
              </a:rPr>
              <a:t>2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1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Rectangles 19"/>
          <p:cNvSpPr/>
          <p:nvPr/>
        </p:nvSpPr>
        <p:spPr>
          <a:xfrm>
            <a:off x="5143504" y="1714488"/>
            <a:ext cx="864235" cy="36004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1" name="Rectangles 20"/>
          <p:cNvSpPr/>
          <p:nvPr/>
        </p:nvSpPr>
        <p:spPr>
          <a:xfrm>
            <a:off x="2357422" y="2428868"/>
            <a:ext cx="864235" cy="36004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</a:rPr>
              <a:t>9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 Box 7"/>
          <p:cNvSpPr txBox="1"/>
          <p:nvPr/>
        </p:nvSpPr>
        <p:spPr>
          <a:xfrm>
            <a:off x="285720" y="1691334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dirty="0">
                <a:highlight>
                  <a:srgbClr val="FF00FF"/>
                </a:highlight>
              </a:rPr>
              <a:t>b)</a:t>
            </a:r>
            <a:r>
              <a:rPr lang="vi-VN" altLang="en-US" sz="2800" dirty="0"/>
              <a:t> 0 ; 2 ; 4 ; 6 ; </a:t>
            </a:r>
            <a:r>
              <a:rPr lang="en-US" altLang="en-US" sz="2800" dirty="0" smtClean="0"/>
              <a:t>…</a:t>
            </a:r>
            <a:r>
              <a:rPr lang="vi-VN" altLang="en-US" sz="2800" dirty="0" smtClean="0"/>
              <a:t> </a:t>
            </a:r>
            <a:r>
              <a:rPr lang="vi-VN" altLang="en-US" sz="2800" dirty="0"/>
              <a:t>; 10 ; </a:t>
            </a:r>
            <a:r>
              <a:rPr lang="vi-VN" altLang="en-US" sz="2800" dirty="0" smtClean="0"/>
              <a:t>..</a:t>
            </a:r>
            <a:r>
              <a:rPr lang="en-US" altLang="en-US" sz="2800" dirty="0" smtClean="0"/>
              <a:t>   </a:t>
            </a:r>
            <a:r>
              <a:rPr lang="vi-VN" altLang="en-US" sz="2800" dirty="0" smtClean="0"/>
              <a:t>;</a:t>
            </a:r>
            <a:r>
              <a:rPr lang="en-US" altLang="en-US" sz="2800" dirty="0" smtClean="0"/>
              <a:t>…  </a:t>
            </a:r>
            <a:r>
              <a:rPr lang="vi-VN" altLang="en-US" sz="2800" dirty="0" smtClean="0"/>
              <a:t>;</a:t>
            </a:r>
            <a:r>
              <a:rPr lang="en-US" altLang="en-US" sz="2800" dirty="0" smtClean="0"/>
              <a:t>….  ; …  ;…</a:t>
            </a:r>
            <a:endParaRPr lang="vi-VN" altLang="en-US" sz="2800" dirty="0"/>
          </a:p>
        </p:txBody>
      </p:sp>
      <p:sp>
        <p:nvSpPr>
          <p:cNvPr id="23" name="Rectangles 20"/>
          <p:cNvSpPr/>
          <p:nvPr/>
        </p:nvSpPr>
        <p:spPr>
          <a:xfrm>
            <a:off x="3929058" y="1714488"/>
            <a:ext cx="714380" cy="36004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</a:rPr>
              <a:t>12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Rectangles 20"/>
          <p:cNvSpPr/>
          <p:nvPr/>
        </p:nvSpPr>
        <p:spPr>
          <a:xfrm>
            <a:off x="3786182" y="2428868"/>
            <a:ext cx="864235" cy="36004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</a:rPr>
              <a:t>13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Rectangles 20"/>
          <p:cNvSpPr/>
          <p:nvPr/>
        </p:nvSpPr>
        <p:spPr>
          <a:xfrm>
            <a:off x="2643174" y="1714488"/>
            <a:ext cx="649921" cy="36004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</a:rPr>
              <a:t>8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Rectangles 19"/>
          <p:cNvSpPr/>
          <p:nvPr/>
        </p:nvSpPr>
        <p:spPr>
          <a:xfrm>
            <a:off x="5929322" y="1714488"/>
            <a:ext cx="864235" cy="36004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 dirty="0" smtClean="0">
                <a:solidFill>
                  <a:srgbClr val="FF0000"/>
                </a:solidFill>
              </a:rPr>
              <a:t>1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8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Rectangles 19"/>
          <p:cNvSpPr/>
          <p:nvPr/>
        </p:nvSpPr>
        <p:spPr>
          <a:xfrm>
            <a:off x="4500562" y="1714488"/>
            <a:ext cx="864235" cy="36004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 dirty="0" smtClean="0">
                <a:solidFill>
                  <a:srgbClr val="FF0000"/>
                </a:solidFill>
              </a:rPr>
              <a:t>1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4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Rectangles 19"/>
          <p:cNvSpPr/>
          <p:nvPr/>
        </p:nvSpPr>
        <p:spPr>
          <a:xfrm>
            <a:off x="4429124" y="2428868"/>
            <a:ext cx="864235" cy="36004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</a:rPr>
              <a:t>15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Rectangles 19"/>
          <p:cNvSpPr/>
          <p:nvPr/>
        </p:nvSpPr>
        <p:spPr>
          <a:xfrm>
            <a:off x="5143504" y="2428868"/>
            <a:ext cx="864235" cy="36004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 dirty="0" smtClean="0">
                <a:solidFill>
                  <a:srgbClr val="FF0000"/>
                </a:solidFill>
              </a:rPr>
              <a:t>1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7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Rectangles 19"/>
          <p:cNvSpPr/>
          <p:nvPr/>
        </p:nvSpPr>
        <p:spPr>
          <a:xfrm>
            <a:off x="5929322" y="2428868"/>
            <a:ext cx="864235" cy="36004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 dirty="0" smtClean="0">
                <a:solidFill>
                  <a:srgbClr val="FF0000"/>
                </a:solidFill>
              </a:rPr>
              <a:t>1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9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0" grpId="1" animBg="1"/>
      <p:bldP spid="34840" grpId="2" animBg="1"/>
      <p:bldP spid="8" grpId="0"/>
      <p:bldP spid="18" grpId="1" animBg="1"/>
      <p:bldP spid="18" grpId="2" animBg="1"/>
      <p:bldP spid="19" grpId="1" animBg="1"/>
      <p:bldP spid="19" grpId="2" animBg="1"/>
      <p:bldP spid="20" grpId="0" animBg="1"/>
      <p:bldP spid="21" grpId="1" animBg="1"/>
      <p:bldP spid="21" grpId="2" animBg="1"/>
      <p:bldP spid="22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/>
          <p:nvPr/>
        </p:nvSpPr>
        <p:spPr>
          <a:xfrm>
            <a:off x="299085" y="981710"/>
            <a:ext cx="8845550" cy="17557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Số 1000 000 hơn số 999 999 </a:t>
            </a:r>
          </a:p>
          <a:p>
            <a:pPr algn="ctr"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bao nhiêu đơn vị?</a:t>
            </a:r>
            <a:endParaRPr lang="vi-VN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387" name="Group 51"/>
          <p:cNvGrpSpPr/>
          <p:nvPr/>
        </p:nvGrpSpPr>
        <p:grpSpPr>
          <a:xfrm>
            <a:off x="6350" y="14288"/>
            <a:ext cx="320675" cy="68580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20" name="Rectangle 10"/>
            <p:cNvSpPr/>
            <p:nvPr/>
          </p:nvSpPr>
          <p:spPr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8" name="AutoShape 51"/>
          <p:cNvSpPr/>
          <p:nvPr/>
        </p:nvSpPr>
        <p:spPr>
          <a:xfrm>
            <a:off x="1552575" y="3200400"/>
            <a:ext cx="6067425" cy="914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9 đơn vị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12" y="33020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124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1" name="Oval 59">
            <a:hlinkHover r:id="" action="ppaction://noaction">
              <a:snd r:embed="rId8" name="cached_combo42.wav"/>
            </a:hlinkHover>
          </p:cNvPr>
          <p:cNvSpPr/>
          <p:nvPr/>
        </p:nvSpPr>
        <p:spPr>
          <a:xfrm>
            <a:off x="433388" y="315277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16392" name="WordArt 226"/>
          <p:cNvSpPr>
            <a:spLocks noTextEdit="1"/>
          </p:cNvSpPr>
          <p:nvPr/>
        </p:nvSpPr>
        <p:spPr>
          <a:xfrm>
            <a:off x="639763" y="3265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62500" lnSpcReduction="20000"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panose="020B7200000000000000" charset="0"/>
                <a:ea typeface=".VnTimeH" panose="020B7200000000000000" charset="0"/>
              </a:rPr>
              <a:t>A</a:t>
            </a:r>
          </a:p>
        </p:txBody>
      </p:sp>
      <p:sp>
        <p:nvSpPr>
          <p:cNvPr id="43" name="AutoShape 51"/>
          <p:cNvSpPr/>
          <p:nvPr/>
        </p:nvSpPr>
        <p:spPr>
          <a:xfrm>
            <a:off x="1600200" y="5486400"/>
            <a:ext cx="6019800" cy="800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 anchorCtr="0"/>
          <a:lstStyle/>
          <a:p>
            <a:pPr algn="ctr"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 đơn vị</a:t>
            </a: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2" y="5795963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5573713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6" name="Oval 59">
            <a:hlinkHover r:id="" action="ppaction://noaction">
              <a:snd r:embed="rId8" name="cached_combo42.wav"/>
            </a:hlinkHover>
          </p:cNvPr>
          <p:cNvSpPr/>
          <p:nvPr/>
        </p:nvSpPr>
        <p:spPr>
          <a:xfrm>
            <a:off x="414338" y="43307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16397" name="WordArt 226"/>
          <p:cNvSpPr>
            <a:spLocks noTextEdit="1"/>
          </p:cNvSpPr>
          <p:nvPr/>
        </p:nvSpPr>
        <p:spPr>
          <a:xfrm>
            <a:off x="620713" y="5759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62500" lnSpcReduction="20000"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panose="020B7200000000000000" charset="0"/>
                <a:ea typeface=".VnTimeH" panose="020B7200000000000000" charset="0"/>
              </a:rPr>
              <a:t>C</a:t>
            </a:r>
          </a:p>
        </p:txBody>
      </p:sp>
      <p:sp>
        <p:nvSpPr>
          <p:cNvPr id="48" name="AutoShape 51"/>
          <p:cNvSpPr/>
          <p:nvPr/>
        </p:nvSpPr>
        <p:spPr>
          <a:xfrm>
            <a:off x="1554163" y="4343400"/>
            <a:ext cx="6065837" cy="8477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 anchorCtr="0"/>
          <a:lstStyle/>
          <a:p>
            <a:pPr algn="ctr"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10 đơn vị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2" y="45085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428625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6401" name="WordArt 226"/>
          <p:cNvSpPr>
            <a:spLocks noTextEdit="1"/>
          </p:cNvSpPr>
          <p:nvPr/>
        </p:nvSpPr>
        <p:spPr>
          <a:xfrm>
            <a:off x="620713" y="4471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62500" lnSpcReduction="20000"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panose="020B7200000000000000" charset="0"/>
                <a:ea typeface=".VnTimeH" panose="020B7200000000000000" charset="0"/>
              </a:rPr>
              <a:t>B</a:t>
            </a:r>
          </a:p>
        </p:txBody>
      </p:sp>
      <p:pic>
        <p:nvPicPr>
          <p:cNvPr id="16402" name="Picture 29" descr="Picture1"/>
          <p:cNvPicPr/>
          <p:nvPr/>
        </p:nvPicPr>
        <p:blipFill>
          <a:blip r:embed="rId9"/>
          <a:stretch>
            <a:fillRect/>
          </a:stretch>
        </p:blipFill>
        <p:spPr>
          <a:xfrm>
            <a:off x="0" y="813118"/>
            <a:ext cx="9144000" cy="93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3" name="WordArt 34"/>
          <p:cNvSpPr>
            <a:spLocks noTextEdit="1"/>
          </p:cNvSpPr>
          <p:nvPr/>
        </p:nvSpPr>
        <p:spPr>
          <a:xfrm>
            <a:off x="8001000" y="3657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</a:t>
            </a:r>
          </a:p>
        </p:txBody>
      </p:sp>
      <p:sp>
        <p:nvSpPr>
          <p:cNvPr id="16404" name="WordArt 35"/>
          <p:cNvSpPr>
            <a:spLocks noTextEdit="1"/>
          </p:cNvSpPr>
          <p:nvPr/>
        </p:nvSpPr>
        <p:spPr>
          <a:xfrm>
            <a:off x="80772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2</a:t>
            </a:r>
          </a:p>
        </p:txBody>
      </p:sp>
      <p:sp>
        <p:nvSpPr>
          <p:cNvPr id="16405" name="WordArt 36"/>
          <p:cNvSpPr>
            <a:spLocks noTextEdit="1"/>
          </p:cNvSpPr>
          <p:nvPr/>
        </p:nvSpPr>
        <p:spPr>
          <a:xfrm>
            <a:off x="8001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3</a:t>
            </a:r>
          </a:p>
        </p:txBody>
      </p:sp>
      <p:sp>
        <p:nvSpPr>
          <p:cNvPr id="16406" name="WordArt 37"/>
          <p:cNvSpPr>
            <a:spLocks noTextEdit="1"/>
          </p:cNvSpPr>
          <p:nvPr/>
        </p:nvSpPr>
        <p:spPr>
          <a:xfrm>
            <a:off x="8001000" y="3657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4</a:t>
            </a:r>
          </a:p>
        </p:txBody>
      </p:sp>
      <p:sp>
        <p:nvSpPr>
          <p:cNvPr id="16407" name="WordArt 38"/>
          <p:cNvSpPr>
            <a:spLocks noTextEdit="1"/>
          </p:cNvSpPr>
          <p:nvPr/>
        </p:nvSpPr>
        <p:spPr>
          <a:xfrm>
            <a:off x="8001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5</a:t>
            </a:r>
          </a:p>
        </p:txBody>
      </p:sp>
      <p:sp>
        <p:nvSpPr>
          <p:cNvPr id="16408" name="WordArt 39"/>
          <p:cNvSpPr>
            <a:spLocks noTextEdit="1"/>
          </p:cNvSpPr>
          <p:nvPr/>
        </p:nvSpPr>
        <p:spPr>
          <a:xfrm>
            <a:off x="8001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6</a:t>
            </a:r>
          </a:p>
        </p:txBody>
      </p:sp>
      <p:sp>
        <p:nvSpPr>
          <p:cNvPr id="16409" name="WordArt 40"/>
          <p:cNvSpPr>
            <a:spLocks noTextEdit="1"/>
          </p:cNvSpPr>
          <p:nvPr/>
        </p:nvSpPr>
        <p:spPr>
          <a:xfrm>
            <a:off x="8001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7</a:t>
            </a:r>
          </a:p>
        </p:txBody>
      </p:sp>
      <p:sp>
        <p:nvSpPr>
          <p:cNvPr id="16410" name="WordArt 41"/>
          <p:cNvSpPr>
            <a:spLocks noTextEdit="1"/>
          </p:cNvSpPr>
          <p:nvPr/>
        </p:nvSpPr>
        <p:spPr>
          <a:xfrm>
            <a:off x="79248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8</a:t>
            </a:r>
          </a:p>
        </p:txBody>
      </p:sp>
      <p:sp>
        <p:nvSpPr>
          <p:cNvPr id="16411" name="WordArt 42"/>
          <p:cNvSpPr>
            <a:spLocks noTextEdit="1"/>
          </p:cNvSpPr>
          <p:nvPr/>
        </p:nvSpPr>
        <p:spPr>
          <a:xfrm>
            <a:off x="80772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9</a:t>
            </a:r>
          </a:p>
        </p:txBody>
      </p:sp>
      <p:sp>
        <p:nvSpPr>
          <p:cNvPr id="16412" name="WordArt 43"/>
          <p:cNvSpPr>
            <a:spLocks noTextEdit="1"/>
          </p:cNvSpPr>
          <p:nvPr/>
        </p:nvSpPr>
        <p:spPr>
          <a:xfrm>
            <a:off x="8001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10</a:t>
            </a:r>
          </a:p>
        </p:txBody>
      </p:sp>
      <p:grpSp>
        <p:nvGrpSpPr>
          <p:cNvPr id="3" name="Group 49"/>
          <p:cNvGrpSpPr/>
          <p:nvPr/>
        </p:nvGrpSpPr>
        <p:grpSpPr>
          <a:xfrm>
            <a:off x="7391400" y="4419600"/>
            <a:ext cx="1752600" cy="1752600"/>
            <a:chOff x="4320" y="2928"/>
            <a:chExt cx="1104" cy="1104"/>
          </a:xfrm>
        </p:grpSpPr>
        <p:sp>
          <p:nvSpPr>
            <p:cNvPr id="16417" name="AutoShape 50"/>
            <p:cNvSpPr/>
            <p:nvPr/>
          </p:nvSpPr>
          <p:spPr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lang="en-US" altLang="en-US" sz="6000" b="1" dirty="0">
                <a:solidFill>
                  <a:srgbClr val="FF0066"/>
                </a:solidFill>
                <a:latin typeface=".VnHelvetInsH" panose="020B7200000000000000"/>
              </a:endParaRPr>
            </a:p>
          </p:txBody>
        </p:sp>
        <p:sp>
          <p:nvSpPr>
            <p:cNvPr id="16418" name="WordArt 51"/>
            <p:cNvSpPr>
              <a:spLocks noTextEdit="1"/>
            </p:cNvSpPr>
            <p:nvPr/>
          </p:nvSpPr>
          <p:spPr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8219" name="AutoShape 27"/>
          <p:cNvSpPr/>
          <p:nvPr/>
        </p:nvSpPr>
        <p:spPr>
          <a:xfrm>
            <a:off x="370840" y="1124585"/>
            <a:ext cx="1368425" cy="124079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6416" name="WordArt 30"/>
          <p:cNvSpPr>
            <a:spLocks noTextEdit="1"/>
          </p:cNvSpPr>
          <p:nvPr/>
        </p:nvSpPr>
        <p:spPr>
          <a:xfrm>
            <a:off x="3328035" y="28575"/>
            <a:ext cx="3362325" cy="8686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vi-V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Củng cố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500"/>
                            </p:stCondLst>
                            <p:childTnLst>
                              <p:par>
                                <p:cTn id="12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500"/>
                            </p:stCondLst>
                            <p:childTnLst>
                              <p:par>
                                <p:cTn id="14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9000"/>
                            </p:stCondLst>
                            <p:childTnLst>
                              <p:par>
                                <p:cTn id="1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9500"/>
                            </p:stCondLst>
                            <p:childTnLst>
                              <p:par>
                                <p:cTn id="15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17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000"/>
                                    </p:animMotion>
                                    <p:animRot by="1500000">
                                      <p:cBhvr>
                                        <p:cTn id="17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1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41" grpId="0" animBg="1"/>
      <p:bldP spid="43" grpId="0" animBg="1"/>
      <p:bldP spid="43" grpId="1" animBg="1"/>
      <p:bldP spid="43" grpId="2" animBg="1"/>
      <p:bldP spid="46" grpId="0" animBg="1"/>
      <p:bldP spid="8219" grpId="0" bldLvl="0" animBg="1"/>
      <p:bldP spid="8219" grpId="1" bldLvl="0" animBg="1"/>
      <p:bldP spid="8219" grpId="2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hình nền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7"/>
          <p:cNvSpPr txBox="1"/>
          <p:nvPr/>
        </p:nvSpPr>
        <p:spPr>
          <a:xfrm>
            <a:off x="2000232" y="1357298"/>
            <a:ext cx="51435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4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Đọc </a:t>
            </a:r>
            <a:r>
              <a:rPr lang="vi-VN" altLang="en-US" sz="4000" b="1" dirty="0">
                <a:solidFill>
                  <a:schemeClr val="tx1"/>
                </a:solidFill>
                <a:latin typeface="Arial" panose="020B0604020202020204" pitchFamily="34" charset="0"/>
              </a:rPr>
              <a:t>các số sau :</a:t>
            </a:r>
          </a:p>
        </p:txBody>
      </p:sp>
      <p:sp>
        <p:nvSpPr>
          <p:cNvPr id="4" name="Text Box 18"/>
          <p:cNvSpPr txBox="1"/>
          <p:nvPr/>
        </p:nvSpPr>
        <p:spPr>
          <a:xfrm>
            <a:off x="1428728" y="2714620"/>
            <a:ext cx="40005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sz="4000" b="1" dirty="0">
                <a:solidFill>
                  <a:srgbClr val="990000"/>
                </a:solidFill>
                <a:latin typeface="Arial" panose="020B0604020202020204" pitchFamily="34" charset="0"/>
              </a:rPr>
              <a:t>8 105 260</a:t>
            </a:r>
          </a:p>
        </p:txBody>
      </p:sp>
      <p:sp>
        <p:nvSpPr>
          <p:cNvPr id="5" name="Text Box 19"/>
          <p:cNvSpPr txBox="1"/>
          <p:nvPr/>
        </p:nvSpPr>
        <p:spPr>
          <a:xfrm>
            <a:off x="1928794" y="3860800"/>
            <a:ext cx="348678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990000"/>
                </a:solidFill>
                <a:latin typeface="Arial" panose="020B0604020202020204" pitchFamily="34" charset="0"/>
              </a:rPr>
              <a:t>85 003 200</a:t>
            </a:r>
          </a:p>
        </p:txBody>
      </p:sp>
      <p:sp>
        <p:nvSpPr>
          <p:cNvPr id="6" name="Text Box 4"/>
          <p:cNvSpPr txBox="1"/>
          <p:nvPr/>
        </p:nvSpPr>
        <p:spPr>
          <a:xfrm>
            <a:off x="2192020" y="4869180"/>
            <a:ext cx="3287395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990000"/>
                </a:solidFill>
                <a:sym typeface="+mn-ea"/>
              </a:rPr>
              <a:t>245 867 091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0034" y="214290"/>
            <a:ext cx="7923964" cy="584775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Giới thiệu số tự nhiên v</a:t>
            </a:r>
            <a:r>
              <a:rPr lang="vi-VN" alt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dãy số tự nhiên :</a:t>
            </a:r>
            <a:endParaRPr lang="vi-VN" alt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5"/>
          <p:cNvSpPr txBox="1"/>
          <p:nvPr/>
        </p:nvSpPr>
        <p:spPr>
          <a:xfrm>
            <a:off x="0" y="1357298"/>
            <a:ext cx="9144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số: 0; 2; 3; ... ; 9; 10; ... ; 100; ... ; 1000; ... l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tự nhiên.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6"/>
          <p:cNvSpPr txBox="1"/>
          <p:nvPr/>
        </p:nvSpPr>
        <p:spPr>
          <a:xfrm>
            <a:off x="0" y="3071810"/>
            <a:ext cx="9144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- 0 ; 1 ; 2 ; 3 ; 4 ; 5 ; 6 ; 7 ; 8 ; 9 ; 10 ; … là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số tự nhiên.</a:t>
            </a:r>
          </a:p>
        </p:txBody>
      </p:sp>
      <p:sp>
        <p:nvSpPr>
          <p:cNvPr id="10" name="Text Box 27"/>
          <p:cNvSpPr txBox="1"/>
          <p:nvPr/>
        </p:nvSpPr>
        <p:spPr>
          <a:xfrm>
            <a:off x="12700" y="4714884"/>
            <a:ext cx="91313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số tự nhiên sắp xếp theo thứ tự từ bé đến lớn tạo th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dãy số tự nhiên.</a:t>
            </a:r>
            <a:endParaRPr lang="vi-V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0034" y="214290"/>
            <a:ext cx="7923964" cy="584775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Giới thiệu số tự nhiên v</a:t>
            </a:r>
            <a:r>
              <a:rPr lang="vi-VN" alt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dãy số tự nhiên :</a:t>
            </a:r>
            <a:endParaRPr lang="vi-VN" alt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8"/>
          <p:cNvSpPr txBox="1"/>
          <p:nvPr/>
        </p:nvSpPr>
        <p:spPr>
          <a:xfrm>
            <a:off x="0" y="1428736"/>
            <a:ext cx="91440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số này 1 ; 2 ; 3 ; 4 ; 5 ; 6 ; 7 ; 8 ; 9 ; 10 ; …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phải dãy số tự nhiên không? </a:t>
            </a:r>
          </a:p>
        </p:txBody>
      </p:sp>
      <p:sp>
        <p:nvSpPr>
          <p:cNvPr id="9" name="Text Box 29"/>
          <p:cNvSpPr txBox="1"/>
          <p:nvPr/>
        </p:nvSpPr>
        <p:spPr>
          <a:xfrm>
            <a:off x="19050" y="2714620"/>
            <a:ext cx="912495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số trên không phải là dãy số tự nhiên vì thiếu số 0. Đây là một bộ phận của dãy số tự nhiên.</a:t>
            </a:r>
          </a:p>
        </p:txBody>
      </p:sp>
      <p:sp>
        <p:nvSpPr>
          <p:cNvPr id="10" name="Text Box 30"/>
          <p:cNvSpPr txBox="1"/>
          <p:nvPr/>
        </p:nvSpPr>
        <p:spPr>
          <a:xfrm>
            <a:off x="0" y="4000504"/>
            <a:ext cx="9144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; 1 ; 2 ; 3 ; 4 ; 5 ; 6 ; 7 ; 8 ; 9 ; 10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31"/>
          <p:cNvSpPr txBox="1"/>
          <p:nvPr/>
        </p:nvSpPr>
        <p:spPr>
          <a:xfrm>
            <a:off x="10160" y="4714884"/>
            <a:ext cx="913384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số trên không phải l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dãy số tự nhiên vì thiếu dấu ba chấm biểu thị các số tự nhiên lớn hơn 10. Đây l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bộ phận của dãy số tự nhiên.</a:t>
            </a:r>
            <a:endParaRPr lang="vi-VN" altLang="en-US" sz="3200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/>
          <p:cNvSpPr txBox="1"/>
          <p:nvPr/>
        </p:nvSpPr>
        <p:spPr>
          <a:xfrm>
            <a:off x="0" y="500042"/>
            <a:ext cx="9144000" cy="64516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Giới thiệu số tự nhiên v</a:t>
            </a:r>
            <a:r>
              <a:rPr lang="vi-V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dãy số tự nhiên :</a:t>
            </a:r>
            <a:endParaRPr lang="vi-V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2" name="Line 6"/>
          <p:cNvSpPr/>
          <p:nvPr/>
        </p:nvSpPr>
        <p:spPr>
          <a:xfrm>
            <a:off x="971550" y="3640455"/>
            <a:ext cx="7127875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4823" name="Line 7"/>
          <p:cNvSpPr/>
          <p:nvPr/>
        </p:nvSpPr>
        <p:spPr>
          <a:xfrm>
            <a:off x="971550" y="3569018"/>
            <a:ext cx="0" cy="144462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24" name="Line 8"/>
          <p:cNvSpPr/>
          <p:nvPr/>
        </p:nvSpPr>
        <p:spPr>
          <a:xfrm>
            <a:off x="1619250" y="3569018"/>
            <a:ext cx="0" cy="144462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25" name="Line 9"/>
          <p:cNvSpPr/>
          <p:nvPr/>
        </p:nvSpPr>
        <p:spPr>
          <a:xfrm>
            <a:off x="2268538" y="3569018"/>
            <a:ext cx="0" cy="144462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26" name="Line 10"/>
          <p:cNvSpPr/>
          <p:nvPr/>
        </p:nvSpPr>
        <p:spPr>
          <a:xfrm>
            <a:off x="2916238" y="3569018"/>
            <a:ext cx="0" cy="144462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27" name="Line 11"/>
          <p:cNvSpPr/>
          <p:nvPr/>
        </p:nvSpPr>
        <p:spPr>
          <a:xfrm>
            <a:off x="3563938" y="3569018"/>
            <a:ext cx="0" cy="144462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28" name="Line 12"/>
          <p:cNvSpPr/>
          <p:nvPr/>
        </p:nvSpPr>
        <p:spPr>
          <a:xfrm>
            <a:off x="4140200" y="3569018"/>
            <a:ext cx="0" cy="144462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29" name="Line 13"/>
          <p:cNvSpPr/>
          <p:nvPr/>
        </p:nvSpPr>
        <p:spPr>
          <a:xfrm>
            <a:off x="4787900" y="3569018"/>
            <a:ext cx="0" cy="144462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31" name="Line 15"/>
          <p:cNvSpPr/>
          <p:nvPr/>
        </p:nvSpPr>
        <p:spPr>
          <a:xfrm>
            <a:off x="5435600" y="3569018"/>
            <a:ext cx="0" cy="144462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33" name="Line 17"/>
          <p:cNvSpPr/>
          <p:nvPr/>
        </p:nvSpPr>
        <p:spPr>
          <a:xfrm>
            <a:off x="6011863" y="3569018"/>
            <a:ext cx="0" cy="144462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35" name="Line 19"/>
          <p:cNvSpPr/>
          <p:nvPr/>
        </p:nvSpPr>
        <p:spPr>
          <a:xfrm>
            <a:off x="6659563" y="3569018"/>
            <a:ext cx="0" cy="144462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36" name="Line 20"/>
          <p:cNvSpPr/>
          <p:nvPr/>
        </p:nvSpPr>
        <p:spPr>
          <a:xfrm>
            <a:off x="7380288" y="3569018"/>
            <a:ext cx="0" cy="144462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38" name="Text Box 22"/>
          <p:cNvSpPr txBox="1"/>
          <p:nvPr/>
        </p:nvSpPr>
        <p:spPr>
          <a:xfrm>
            <a:off x="827088" y="3856355"/>
            <a:ext cx="7058025" cy="39878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2000" b="1" dirty="0">
                <a:solidFill>
                  <a:srgbClr val="0000FF"/>
                </a:solidFill>
                <a:latin typeface=".VnAvant" panose="020B7200000000000000" charset="0"/>
                <a:cs typeface=".VnAvant" panose="020B7200000000000000" charset="0"/>
              </a:rPr>
              <a:t>0       1       2       3       4       5       6       7      8       9       10</a:t>
            </a:r>
          </a:p>
        </p:txBody>
      </p:sp>
      <p:sp>
        <p:nvSpPr>
          <p:cNvPr id="34839" name="Text Box 23"/>
          <p:cNvSpPr txBox="1"/>
          <p:nvPr/>
        </p:nvSpPr>
        <p:spPr>
          <a:xfrm>
            <a:off x="-19050" y="4725035"/>
            <a:ext cx="91440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0 ứng với điểm gốc của tia số. Mỗi số tự nhiên ứng với một điểm trên tia số.</a:t>
            </a:r>
            <a:endParaRPr lang="vi-VN" altLang="en-US" sz="3200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49" name="Text Box 33"/>
          <p:cNvSpPr txBox="1"/>
          <p:nvPr/>
        </p:nvSpPr>
        <p:spPr>
          <a:xfrm>
            <a:off x="0" y="1643050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biểu diễn dãy số tự nhiên trên tia số :</a:t>
            </a:r>
            <a:endParaRPr lang="vi-V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8" grpId="0" bldLvl="0" animBg="1"/>
      <p:bldP spid="34839" grpId="0"/>
      <p:bldP spid="348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0" name="Text Box 24"/>
          <p:cNvSpPr txBox="1"/>
          <p:nvPr/>
        </p:nvSpPr>
        <p:spPr>
          <a:xfrm>
            <a:off x="0" y="1060133"/>
            <a:ext cx="9144000" cy="583565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Giới thiệu một số đặc điểm của dãy số tự nhiên :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47" name="Text Box 31"/>
          <p:cNvSpPr txBox="1"/>
          <p:nvPr/>
        </p:nvSpPr>
        <p:spPr>
          <a:xfrm>
            <a:off x="40005" y="1988820"/>
            <a:ext cx="908494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vi-VN" altLang="en-US" sz="3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thêm 1 v</a:t>
            </a:r>
            <a:r>
              <a:rPr lang="vi-VN" altLang="en-US" sz="3600" b="1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một số tự nhiên thì được số tự nhiên như thế n</a:t>
            </a:r>
            <a:r>
              <a:rPr lang="vi-VN" altLang="en-US" sz="3600" b="1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?</a:t>
            </a:r>
            <a:endParaRPr lang="vi-VN" altLang="en-US" sz="3600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53" name="Text Box 37"/>
          <p:cNvSpPr txBox="1"/>
          <p:nvPr/>
        </p:nvSpPr>
        <p:spPr>
          <a:xfrm>
            <a:off x="88900" y="3573145"/>
            <a:ext cx="895286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1 v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bất cứ số n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cũng được số tự nhiên liền sau số đó. Vì vậy, không có số tự nhiên lớn nhất v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dãy số tự nhiên có thể kéo d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mãi.</a:t>
            </a:r>
            <a:endParaRPr lang="vi-V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0" grpId="0" bldLvl="0" animBg="1"/>
      <p:bldP spid="34847" grpId="0"/>
      <p:bldP spid="348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0" name="Text Box 24"/>
          <p:cNvSpPr txBox="1"/>
          <p:nvPr/>
        </p:nvSpPr>
        <p:spPr>
          <a:xfrm>
            <a:off x="-6350" y="1060133"/>
            <a:ext cx="9144000" cy="58356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Giới thiệu một số đặc điểm của dãy số tự nhiên :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48" name="Text Box 32"/>
          <p:cNvSpPr txBox="1"/>
          <p:nvPr/>
        </p:nvSpPr>
        <p:spPr>
          <a:xfrm>
            <a:off x="0" y="1844675"/>
            <a:ext cx="909510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vi-VN" altLang="en-US" sz="3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bớt 1 ở một số tự nhiên thì ta được số tự nhiên như thế n</a:t>
            </a:r>
            <a:r>
              <a:rPr lang="vi-VN" altLang="en-US" sz="3600" b="1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?</a:t>
            </a:r>
            <a:endParaRPr lang="vi-VN" altLang="en-US" sz="3600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54" name="Text Box 38"/>
          <p:cNvSpPr txBox="1"/>
          <p:nvPr/>
        </p:nvSpPr>
        <p:spPr>
          <a:xfrm>
            <a:off x="45720" y="3357245"/>
            <a:ext cx="907351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 1 ở bất kì số n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(khác số 0) cũng được số tự nhiên liền trước số đó. Chẳng hạn, bớt 1 ở số 1được số tự nhiên liền trước l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0. Không có số tự nhiên n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liền trước số 0  nên số 0 l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tự nhiên bé nhất.</a:t>
            </a:r>
            <a:endParaRPr lang="vi-V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8" grpId="0"/>
      <p:bldP spid="348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/>
          <p:nvPr/>
        </p:nvSpPr>
        <p:spPr>
          <a:xfrm>
            <a:off x="0" y="2060575"/>
            <a:ext cx="91440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hạn, số 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1 000 000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thêm </a:t>
            </a:r>
            <a:r>
              <a:rPr lang="vi-VN" altLang="en-US" sz="3200" b="1" dirty="0">
                <a:solidFill>
                  <a:srgbClr val="99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số tự nhiên liền sau l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1 000 001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thêm </a:t>
            </a:r>
            <a:r>
              <a:rPr lang="vi-VN" altLang="en-US" sz="3200" b="1" dirty="0">
                <a:solidFill>
                  <a:srgbClr val="99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số 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1 000 001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số tự nhiên liền sau l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1 000 002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endParaRPr lang="vi-V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6" name="Text Box 6"/>
          <p:cNvSpPr txBox="1"/>
          <p:nvPr/>
        </p:nvSpPr>
        <p:spPr>
          <a:xfrm>
            <a:off x="0" y="3357563"/>
            <a:ext cx="8820150" cy="442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2300" b="1" dirty="0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47" name="Text Box 7"/>
          <p:cNvSpPr txBox="1"/>
          <p:nvPr/>
        </p:nvSpPr>
        <p:spPr>
          <a:xfrm>
            <a:off x="-1270" y="4149090"/>
            <a:ext cx="910844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Trong dãy số tự nhiên, hai số liên tiếp thì hơn hoặc kém nhau 1 đơn vị.</a:t>
            </a:r>
            <a:endParaRPr lang="vi-V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40" name="Text Box 24"/>
          <p:cNvSpPr txBox="1"/>
          <p:nvPr/>
        </p:nvSpPr>
        <p:spPr>
          <a:xfrm>
            <a:off x="-6350" y="1060133"/>
            <a:ext cx="9144000" cy="583565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Giới thiệu một số đặc điểm của dãy số tự nhiên :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46" grpId="0"/>
      <p:bldP spid="358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0" name="Text Box 24"/>
          <p:cNvSpPr txBox="1"/>
          <p:nvPr/>
        </p:nvSpPr>
        <p:spPr>
          <a:xfrm>
            <a:off x="0" y="785794"/>
            <a:ext cx="9144000" cy="583565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vi-VN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tự nhiên liền sau vào ô trống :</a:t>
            </a:r>
            <a:endParaRPr lang="vi-V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753110" y="2120900"/>
            <a:ext cx="747395" cy="5041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1500505" y="2120900"/>
            <a:ext cx="747395" cy="5041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alt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3342640" y="2132965"/>
            <a:ext cx="921385" cy="4838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endParaRPr lang="vi-VN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4264025" y="2132965"/>
            <a:ext cx="1021715" cy="4857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alt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s 9"/>
          <p:cNvSpPr/>
          <p:nvPr/>
        </p:nvSpPr>
        <p:spPr>
          <a:xfrm>
            <a:off x="6148705" y="2120900"/>
            <a:ext cx="1257935" cy="5041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vi-VN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s 10"/>
          <p:cNvSpPr/>
          <p:nvPr/>
        </p:nvSpPr>
        <p:spPr>
          <a:xfrm>
            <a:off x="7406640" y="2120900"/>
            <a:ext cx="1257935" cy="5041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alt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s 11"/>
          <p:cNvSpPr/>
          <p:nvPr/>
        </p:nvSpPr>
        <p:spPr>
          <a:xfrm>
            <a:off x="2635250" y="3212465"/>
            <a:ext cx="1739265" cy="5041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</a:p>
        </p:txBody>
      </p:sp>
      <p:sp>
        <p:nvSpPr>
          <p:cNvPr id="13" name="Rectangles 12"/>
          <p:cNvSpPr/>
          <p:nvPr/>
        </p:nvSpPr>
        <p:spPr>
          <a:xfrm>
            <a:off x="4374515" y="3212465"/>
            <a:ext cx="1739900" cy="5041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alt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0" y="3929066"/>
            <a:ext cx="794004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t">
            <a:spAutoFit/>
          </a:bodyPr>
          <a:lstStyle/>
          <a:p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2:</a:t>
            </a:r>
            <a:r>
              <a:rPr lang="vi-V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 số tự nhiên liền trước vào ô trống </a:t>
            </a:r>
          </a:p>
        </p:txBody>
      </p:sp>
      <p:sp>
        <p:nvSpPr>
          <p:cNvPr id="16" name="Rectangles 15"/>
          <p:cNvSpPr/>
          <p:nvPr/>
        </p:nvSpPr>
        <p:spPr>
          <a:xfrm>
            <a:off x="808355" y="5046345"/>
            <a:ext cx="747395" cy="5041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alt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s 16"/>
          <p:cNvSpPr/>
          <p:nvPr/>
        </p:nvSpPr>
        <p:spPr>
          <a:xfrm>
            <a:off x="1555750" y="5046345"/>
            <a:ext cx="747395" cy="5041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s 17"/>
          <p:cNvSpPr/>
          <p:nvPr/>
        </p:nvSpPr>
        <p:spPr>
          <a:xfrm>
            <a:off x="3397885" y="5058410"/>
            <a:ext cx="921385" cy="4838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alt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s 18"/>
          <p:cNvSpPr/>
          <p:nvPr/>
        </p:nvSpPr>
        <p:spPr>
          <a:xfrm>
            <a:off x="4319270" y="5058410"/>
            <a:ext cx="921385" cy="4857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s 19"/>
          <p:cNvSpPr/>
          <p:nvPr/>
        </p:nvSpPr>
        <p:spPr>
          <a:xfrm>
            <a:off x="6203950" y="5046345"/>
            <a:ext cx="1257935" cy="5041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alt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s 20"/>
          <p:cNvSpPr/>
          <p:nvPr/>
        </p:nvSpPr>
        <p:spPr>
          <a:xfrm>
            <a:off x="7461885" y="5046345"/>
            <a:ext cx="1257935" cy="5041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vi-VN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s 21"/>
          <p:cNvSpPr/>
          <p:nvPr/>
        </p:nvSpPr>
        <p:spPr>
          <a:xfrm>
            <a:off x="2690495" y="6137910"/>
            <a:ext cx="1739265" cy="5041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alt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s 22"/>
          <p:cNvSpPr/>
          <p:nvPr/>
        </p:nvSpPr>
        <p:spPr>
          <a:xfrm>
            <a:off x="4429760" y="6137910"/>
            <a:ext cx="1739900" cy="5041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vi-VN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1421765" y="2094230"/>
            <a:ext cx="9048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smtClean="0">
                <a:solidFill>
                  <a:srgbClr val="FF0000"/>
                </a:solidFill>
              </a:rPr>
              <a:t>3</a:t>
            </a:r>
            <a:r>
              <a:rPr lang="vi-VN" altLang="en-US" sz="3200" dirty="0" smtClean="0">
                <a:solidFill>
                  <a:srgbClr val="FF0000"/>
                </a:solidFill>
              </a:rPr>
              <a:t>0</a:t>
            </a:r>
            <a:endParaRPr lang="vi-VN" altLang="en-US" sz="3200" dirty="0">
              <a:solidFill>
                <a:srgbClr val="FF0000"/>
              </a:solidFill>
            </a:endParaRPr>
          </a:p>
        </p:txBody>
      </p:sp>
      <p:sp>
        <p:nvSpPr>
          <p:cNvPr id="25" name="Text Box 24"/>
          <p:cNvSpPr txBox="1"/>
          <p:nvPr/>
        </p:nvSpPr>
        <p:spPr>
          <a:xfrm>
            <a:off x="4198620" y="2100580"/>
            <a:ext cx="11588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dirty="0" smtClean="0">
                <a:solidFill>
                  <a:srgbClr val="FF0000"/>
                </a:solidFill>
              </a:rPr>
              <a:t>100</a:t>
            </a:r>
            <a:endParaRPr lang="vi-VN" altLang="en-US" sz="3200" dirty="0">
              <a:solidFill>
                <a:srgbClr val="FF0000"/>
              </a:solidFill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7533640" y="2079625"/>
            <a:ext cx="11588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smtClean="0">
                <a:solidFill>
                  <a:srgbClr val="FF0000"/>
                </a:solidFill>
              </a:rPr>
              <a:t>101</a:t>
            </a:r>
            <a:endParaRPr lang="vi-VN" altLang="en-US" sz="3200" dirty="0">
              <a:solidFill>
                <a:srgbClr val="FF0000"/>
              </a:solidFill>
            </a:endParaRPr>
          </a:p>
        </p:txBody>
      </p:sp>
      <p:sp>
        <p:nvSpPr>
          <p:cNvPr id="27" name="Text Box 26"/>
          <p:cNvSpPr txBox="1"/>
          <p:nvPr/>
        </p:nvSpPr>
        <p:spPr>
          <a:xfrm>
            <a:off x="4374515" y="3194050"/>
            <a:ext cx="16846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dirty="0" smtClean="0">
                <a:solidFill>
                  <a:srgbClr val="FF0000"/>
                </a:solidFill>
              </a:rPr>
              <a:t>1 </a:t>
            </a:r>
            <a:r>
              <a:rPr lang="vi-VN" altLang="en-US" sz="3200" dirty="0">
                <a:solidFill>
                  <a:srgbClr val="FF0000"/>
                </a:solidFill>
              </a:rPr>
              <a:t>001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869950" y="5006340"/>
            <a:ext cx="6076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 smtClean="0">
                <a:solidFill>
                  <a:srgbClr val="FF0000"/>
                </a:solidFill>
              </a:rPr>
              <a:t>11</a:t>
            </a:r>
            <a:endParaRPr lang="vi-VN" altLang="en-US" sz="3200" dirty="0">
              <a:solidFill>
                <a:srgbClr val="FF0000"/>
              </a:solidFill>
            </a:endParaRPr>
          </a:p>
        </p:txBody>
      </p:sp>
      <p:sp>
        <p:nvSpPr>
          <p:cNvPr id="29" name="Text Box 28"/>
          <p:cNvSpPr txBox="1"/>
          <p:nvPr/>
        </p:nvSpPr>
        <p:spPr>
          <a:xfrm>
            <a:off x="3409315" y="5038725"/>
            <a:ext cx="9048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smtClean="0">
                <a:solidFill>
                  <a:srgbClr val="FF0000"/>
                </a:solidFill>
              </a:rPr>
              <a:t>99</a:t>
            </a:r>
            <a:endParaRPr lang="vi-VN" altLang="en-US" sz="3200" dirty="0">
              <a:solidFill>
                <a:srgbClr val="FF0000"/>
              </a:solidFill>
            </a:endParaRPr>
          </a:p>
        </p:txBody>
      </p:sp>
      <p:sp>
        <p:nvSpPr>
          <p:cNvPr id="30" name="Text Box 29"/>
          <p:cNvSpPr txBox="1"/>
          <p:nvPr/>
        </p:nvSpPr>
        <p:spPr>
          <a:xfrm>
            <a:off x="6245860" y="5032375"/>
            <a:ext cx="11588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smtClean="0">
                <a:solidFill>
                  <a:srgbClr val="FF0000"/>
                </a:solidFill>
              </a:rPr>
              <a:t>999</a:t>
            </a:r>
            <a:endParaRPr lang="vi-VN" altLang="en-US" sz="3200" dirty="0">
              <a:solidFill>
                <a:srgbClr val="FF0000"/>
              </a:solidFill>
            </a:endParaRPr>
          </a:p>
        </p:txBody>
      </p:sp>
      <p:sp>
        <p:nvSpPr>
          <p:cNvPr id="31" name="Text Box 30"/>
          <p:cNvSpPr txBox="1"/>
          <p:nvPr/>
        </p:nvSpPr>
        <p:spPr>
          <a:xfrm>
            <a:off x="2690495" y="6109970"/>
            <a:ext cx="17392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 smtClean="0">
                <a:solidFill>
                  <a:srgbClr val="FF0000"/>
                </a:solidFill>
              </a:rPr>
              <a:t>9 </a:t>
            </a:r>
            <a:r>
              <a:rPr lang="vi-VN" altLang="en-US" sz="3200" dirty="0">
                <a:solidFill>
                  <a:srgbClr val="FF0000"/>
                </a:solidFill>
              </a:rPr>
              <a:t>999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0" grpId="0" animBg="1"/>
      <p:bldP spid="34840" grpId="1" animBg="1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bldLvl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795</Words>
  <Application>Microsoft Office PowerPoint</Application>
  <PresentationFormat>On-screen Show (4:3)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.VnAvant</vt:lpstr>
      <vt:lpstr>.VnHelvetInsH</vt:lpstr>
      <vt:lpstr>.VnTimeH</vt:lpstr>
      <vt:lpstr>Arial</vt:lpstr>
      <vt:lpstr>Calibri</vt:lpstr>
      <vt:lpstr>Impact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</dc:creator>
  <cp:lastModifiedBy>diep huu</cp:lastModifiedBy>
  <cp:revision>18</cp:revision>
  <dcterms:created xsi:type="dcterms:W3CDTF">2009-12-05T02:19:00Z</dcterms:created>
  <dcterms:modified xsi:type="dcterms:W3CDTF">2021-09-30T04:30:45Z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493A8993A7A746B7B2BDA9FAF18A13BE</vt:lpwstr>
  </property>
  <property fmtid="{D5CDD505-2E9C-101B-9397-08002B2CF9AE}" pid="3" name="KSOProductBuildVer">
    <vt:lpwstr>1033-11.2.0.10265</vt:lpwstr>
  </property>
</Properties>
</file>