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7" r:id="rId2"/>
  </p:sldMasterIdLst>
  <p:notesMasterIdLst>
    <p:notesMasterId r:id="rId26"/>
  </p:notesMasterIdLst>
  <p:sldIdLst>
    <p:sldId id="424" r:id="rId3"/>
    <p:sldId id="382" r:id="rId4"/>
    <p:sldId id="359" r:id="rId5"/>
    <p:sldId id="408" r:id="rId6"/>
    <p:sldId id="314" r:id="rId7"/>
    <p:sldId id="290" r:id="rId8"/>
    <p:sldId id="409" r:id="rId9"/>
    <p:sldId id="402" r:id="rId10"/>
    <p:sldId id="413" r:id="rId11"/>
    <p:sldId id="404" r:id="rId12"/>
    <p:sldId id="412" r:id="rId13"/>
    <p:sldId id="414" r:id="rId14"/>
    <p:sldId id="405" r:id="rId15"/>
    <p:sldId id="372" r:id="rId16"/>
    <p:sldId id="415" r:id="rId17"/>
    <p:sldId id="417" r:id="rId18"/>
    <p:sldId id="419" r:id="rId19"/>
    <p:sldId id="420" r:id="rId20"/>
    <p:sldId id="398" r:id="rId21"/>
    <p:sldId id="406" r:id="rId22"/>
    <p:sldId id="407" r:id="rId23"/>
    <p:sldId id="421" r:id="rId24"/>
    <p:sldId id="40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CFF"/>
    <a:srgbClr val="CC99FF"/>
    <a:srgbClr val="0033CC"/>
    <a:srgbClr val="FF0066"/>
    <a:srgbClr val="9933FF"/>
    <a:srgbClr val="000000"/>
    <a:srgbClr val="990033"/>
    <a:srgbClr val="CC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4" autoAdjust="0"/>
    <p:restoredTop sz="89520" autoAdjust="0"/>
  </p:normalViewPr>
  <p:slideViewPr>
    <p:cSldViewPr>
      <p:cViewPr varScale="1">
        <p:scale>
          <a:sx n="103" d="100"/>
          <a:sy n="103" d="100"/>
        </p:scale>
        <p:origin x="192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8DC42-FB17-4B93-A710-D53518919985}" type="datetimeFigureOut">
              <a:rPr lang="en-US" smtClean="0"/>
              <a:pPr/>
              <a:t>9/30/2021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97DEA-6438-456F-8C36-8D27512EE621}" type="slidenum">
              <a:rPr lang="en-US" smtClean="0"/>
              <a:pPr/>
              <a:t>‹#›</a:t>
            </a:fld>
            <a:endParaRPr lang="en-US"/>
          </a:p>
        </p:txBody>
      </p:sp>
    </p:spTree>
    <p:extLst>
      <p:ext uri="{BB962C8B-B14F-4D97-AF65-F5344CB8AC3E}">
        <p14:creationId xmlns:p14="http://schemas.microsoft.com/office/powerpoint/2010/main" val="72223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697DEA-6438-456F-8C36-8D27512EE621}" type="slidenum">
              <a:rPr lang="en-US" smtClean="0"/>
              <a:pPr/>
              <a:t>16</a:t>
            </a:fld>
            <a:endParaRPr lang="en-US"/>
          </a:p>
        </p:txBody>
      </p:sp>
    </p:spTree>
    <p:extLst>
      <p:ext uri="{BB962C8B-B14F-4D97-AF65-F5344CB8AC3E}">
        <p14:creationId xmlns:p14="http://schemas.microsoft.com/office/powerpoint/2010/main" val="117926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697DEA-6438-456F-8C36-8D27512EE621}" type="slidenum">
              <a:rPr lang="en-US" smtClean="0"/>
              <a:pPr/>
              <a:t>17</a:t>
            </a:fld>
            <a:endParaRPr lang="en-US"/>
          </a:p>
        </p:txBody>
      </p:sp>
    </p:spTree>
    <p:extLst>
      <p:ext uri="{BB962C8B-B14F-4D97-AF65-F5344CB8AC3E}">
        <p14:creationId xmlns:p14="http://schemas.microsoft.com/office/powerpoint/2010/main" val="814636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97DEA-6438-456F-8C36-8D27512EE621}" type="slidenum">
              <a:rPr lang="en-US" smtClean="0"/>
              <a:pPr/>
              <a:t>19</a:t>
            </a:fld>
            <a:endParaRPr lang="en-US"/>
          </a:p>
        </p:txBody>
      </p:sp>
    </p:spTree>
    <p:extLst>
      <p:ext uri="{BB962C8B-B14F-4D97-AF65-F5344CB8AC3E}">
        <p14:creationId xmlns:p14="http://schemas.microsoft.com/office/powerpoint/2010/main" val="381312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Action Button: Home 1">
            <a:hlinkClick r:id="" action="ppaction://noaction" highlightClick="1"/>
          </p:cNvPr>
          <p:cNvSpPr/>
          <p:nvPr userDrawn="1"/>
        </p:nvSpPr>
        <p:spPr>
          <a:xfrm>
            <a:off x="25400" y="-254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77CD9E2-A2C9-46E6-9C82-753E705CBA18}" type="slidenum">
              <a:rPr lang="en-US"/>
              <a:pPr>
                <a:defRPr/>
              </a:pPr>
              <a:t>‹#›</a:t>
            </a:fld>
            <a:endParaRPr lang="en-US"/>
          </a:p>
        </p:txBody>
      </p:sp>
    </p:spTree>
    <p:extLst>
      <p:ext uri="{BB962C8B-B14F-4D97-AF65-F5344CB8AC3E}">
        <p14:creationId xmlns:p14="http://schemas.microsoft.com/office/powerpoint/2010/main" val="3655000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5610-77ED-43FC-9930-7B464C28FAB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5B2D997-A8DC-4982-A0B4-9DA83F2FD6D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653B2D-CEB8-4584-AE54-797F87F0C0A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18C003-64CB-4391-9CFD-2A6725158AEF}"/>
              </a:ext>
            </a:extLst>
          </p:cNvPr>
          <p:cNvSpPr>
            <a:spLocks noGrp="1"/>
          </p:cNvSpPr>
          <p:nvPr>
            <p:ph type="dt" sz="half" idx="10"/>
          </p:nvPr>
        </p:nvSpPr>
        <p:spPr/>
        <p:txBody>
          <a:bodyPr/>
          <a:lstStyle/>
          <a:p>
            <a:pPr>
              <a:defRPr/>
            </a:pPr>
            <a:fld id="{3BC17FD1-3C71-40DA-8CC0-2AF9795414D8}" type="datetimeFigureOut">
              <a:rPr lang="en-US" smtClean="0">
                <a:solidFill>
                  <a:srgbClr val="000000"/>
                </a:solidFill>
              </a:rPr>
              <a:pPr>
                <a:defRPr/>
              </a:pPr>
              <a:t>9/30/2021</a:t>
            </a:fld>
            <a:endParaRPr lang="en-US">
              <a:solidFill>
                <a:srgbClr val="000000"/>
              </a:solidFill>
            </a:endParaRPr>
          </a:p>
        </p:txBody>
      </p:sp>
      <p:sp>
        <p:nvSpPr>
          <p:cNvPr id="6" name="Footer Placeholder 5">
            <a:extLst>
              <a:ext uri="{FF2B5EF4-FFF2-40B4-BE49-F238E27FC236}">
                <a16:creationId xmlns:a16="http://schemas.microsoft.com/office/drawing/2014/main" id="{D3265B77-5BEB-43DF-915E-70E5A4315E21}"/>
              </a:ext>
            </a:extLst>
          </p:cNvPr>
          <p:cNvSpPr>
            <a:spLocks noGrp="1"/>
          </p:cNvSpPr>
          <p:nvPr>
            <p:ph type="ftr" sz="quarter" idx="11"/>
          </p:nvPr>
        </p:nvSpPr>
        <p:spPr/>
        <p:txBody>
          <a:bodyPr/>
          <a:lstStyle/>
          <a:p>
            <a:pPr>
              <a:defRPr/>
            </a:pPr>
            <a:endParaRPr lang="en-US">
              <a:solidFill>
                <a:srgbClr val="000000"/>
              </a:solidFill>
            </a:endParaRPr>
          </a:p>
        </p:txBody>
      </p:sp>
      <p:sp>
        <p:nvSpPr>
          <p:cNvPr id="7" name="Slide Number Placeholder 6">
            <a:extLst>
              <a:ext uri="{FF2B5EF4-FFF2-40B4-BE49-F238E27FC236}">
                <a16:creationId xmlns:a16="http://schemas.microsoft.com/office/drawing/2014/main" id="{2EDBD323-F990-4AB9-84F9-3507F8B4EA3A}"/>
              </a:ext>
            </a:extLst>
          </p:cNvPr>
          <p:cNvSpPr>
            <a:spLocks noGrp="1"/>
          </p:cNvSpPr>
          <p:nvPr>
            <p:ph type="sldNum" sz="quarter" idx="12"/>
          </p:nvPr>
        </p:nvSpPr>
        <p:spPr/>
        <p:txBody>
          <a:bodyPr/>
          <a:lstStyle/>
          <a:p>
            <a:pPr>
              <a:defRPr/>
            </a:pPr>
            <a:fld id="{BD5C4C0D-ABC0-4ABB-9DC4-3A4B8F86093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6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406C-471C-4BD5-88B3-4DA8D101AFA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E7984DF-85AC-4F31-B922-39D39FFB3E2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BCA9FA1-44EF-4C47-8F7C-5AD77285F10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82DD16-7656-4BBA-809E-5794FAD5F1C8}"/>
              </a:ext>
            </a:extLst>
          </p:cNvPr>
          <p:cNvSpPr>
            <a:spLocks noGrp="1"/>
          </p:cNvSpPr>
          <p:nvPr>
            <p:ph type="dt" sz="half" idx="10"/>
          </p:nvPr>
        </p:nvSpPr>
        <p:spPr/>
        <p:txBody>
          <a:bodyPr/>
          <a:lstStyle/>
          <a:p>
            <a:pPr>
              <a:defRPr/>
            </a:pPr>
            <a:fld id="{C3A9B75B-B022-4720-9FD3-D05A0BEFC3B4}" type="datetimeFigureOut">
              <a:rPr lang="en-US" smtClean="0">
                <a:solidFill>
                  <a:srgbClr val="000000"/>
                </a:solidFill>
              </a:rPr>
              <a:pPr>
                <a:defRPr/>
              </a:pPr>
              <a:t>9/30/2021</a:t>
            </a:fld>
            <a:endParaRPr lang="en-US">
              <a:solidFill>
                <a:srgbClr val="000000"/>
              </a:solidFill>
            </a:endParaRPr>
          </a:p>
        </p:txBody>
      </p:sp>
      <p:sp>
        <p:nvSpPr>
          <p:cNvPr id="6" name="Footer Placeholder 5">
            <a:extLst>
              <a:ext uri="{FF2B5EF4-FFF2-40B4-BE49-F238E27FC236}">
                <a16:creationId xmlns:a16="http://schemas.microsoft.com/office/drawing/2014/main" id="{1C83A8AB-8EFB-4010-8512-0E3C57EEA1E9}"/>
              </a:ext>
            </a:extLst>
          </p:cNvPr>
          <p:cNvSpPr>
            <a:spLocks noGrp="1"/>
          </p:cNvSpPr>
          <p:nvPr>
            <p:ph type="ftr" sz="quarter" idx="11"/>
          </p:nvPr>
        </p:nvSpPr>
        <p:spPr/>
        <p:txBody>
          <a:bodyPr/>
          <a:lstStyle/>
          <a:p>
            <a:pPr>
              <a:defRPr/>
            </a:pPr>
            <a:endParaRPr lang="en-US">
              <a:solidFill>
                <a:srgbClr val="000000"/>
              </a:solidFill>
            </a:endParaRPr>
          </a:p>
        </p:txBody>
      </p:sp>
      <p:sp>
        <p:nvSpPr>
          <p:cNvPr id="7" name="Slide Number Placeholder 6">
            <a:extLst>
              <a:ext uri="{FF2B5EF4-FFF2-40B4-BE49-F238E27FC236}">
                <a16:creationId xmlns:a16="http://schemas.microsoft.com/office/drawing/2014/main" id="{14D871FE-3814-40D7-B0FE-4B1B9886A26F}"/>
              </a:ext>
            </a:extLst>
          </p:cNvPr>
          <p:cNvSpPr>
            <a:spLocks noGrp="1"/>
          </p:cNvSpPr>
          <p:nvPr>
            <p:ph type="sldNum" sz="quarter" idx="12"/>
          </p:nvPr>
        </p:nvSpPr>
        <p:spPr/>
        <p:txBody>
          <a:bodyPr/>
          <a:lstStyle/>
          <a:p>
            <a:pPr>
              <a:defRPr/>
            </a:pPr>
            <a:fld id="{E72F4674-66AE-43F3-8C08-72F0EB903D6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447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1A0B-6DF3-4B8A-B095-31F3772CE6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9602E3-4A64-46DB-8609-3E580BEEB8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9DF0A-0341-489C-A2C3-01EBDBC1DF39}"/>
              </a:ext>
            </a:extLst>
          </p:cNvPr>
          <p:cNvSpPr>
            <a:spLocks noGrp="1"/>
          </p:cNvSpPr>
          <p:nvPr>
            <p:ph type="dt" sz="half" idx="10"/>
          </p:nvPr>
        </p:nvSpPr>
        <p:spPr/>
        <p:txBody>
          <a:bodyPr/>
          <a:lstStyle/>
          <a:p>
            <a:pPr>
              <a:defRPr/>
            </a:pPr>
            <a:fld id="{FBBFCE11-C4B4-4BFE-8B78-F36357C99F26}" type="datetimeFigureOut">
              <a:rPr lang="en-US" smtClean="0">
                <a:solidFill>
                  <a:srgbClr val="000000"/>
                </a:solidFill>
              </a:rPr>
              <a:pPr>
                <a:defRPr/>
              </a:pPr>
              <a:t>9/30/2021</a:t>
            </a:fld>
            <a:endParaRPr lang="en-US">
              <a:solidFill>
                <a:srgbClr val="000000"/>
              </a:solidFill>
            </a:endParaRPr>
          </a:p>
        </p:txBody>
      </p:sp>
      <p:sp>
        <p:nvSpPr>
          <p:cNvPr id="5" name="Footer Placeholder 4">
            <a:extLst>
              <a:ext uri="{FF2B5EF4-FFF2-40B4-BE49-F238E27FC236}">
                <a16:creationId xmlns:a16="http://schemas.microsoft.com/office/drawing/2014/main" id="{EB8ECC42-6169-4783-B280-6DBF0E15B73A}"/>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a16="http://schemas.microsoft.com/office/drawing/2014/main" id="{059E8E89-63F6-4146-9AFE-32E84167715A}"/>
              </a:ext>
            </a:extLst>
          </p:cNvPr>
          <p:cNvSpPr>
            <a:spLocks noGrp="1"/>
          </p:cNvSpPr>
          <p:nvPr>
            <p:ph type="sldNum" sz="quarter" idx="12"/>
          </p:nvPr>
        </p:nvSpPr>
        <p:spPr/>
        <p:txBody>
          <a:bodyPr/>
          <a:lstStyle/>
          <a:p>
            <a:pPr>
              <a:defRPr/>
            </a:pPr>
            <a:fld id="{B11D34DA-F9B7-4F4A-9C11-F1761C1A11C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3895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449ABD-01CB-4303-8E61-290BA175D08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37B401-909F-446D-B2EE-548C1FF7C3D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4D157-FF9D-4A35-90B3-A6E355DACAE4}"/>
              </a:ext>
            </a:extLst>
          </p:cNvPr>
          <p:cNvSpPr>
            <a:spLocks noGrp="1"/>
          </p:cNvSpPr>
          <p:nvPr>
            <p:ph type="dt" sz="half" idx="10"/>
          </p:nvPr>
        </p:nvSpPr>
        <p:spPr/>
        <p:txBody>
          <a:bodyPr/>
          <a:lstStyle/>
          <a:p>
            <a:pPr>
              <a:defRPr/>
            </a:pPr>
            <a:fld id="{FCB0AF45-F7DC-4488-B22F-18FACA1239BF}" type="datetimeFigureOut">
              <a:rPr lang="en-US" smtClean="0">
                <a:solidFill>
                  <a:srgbClr val="000000"/>
                </a:solidFill>
              </a:rPr>
              <a:pPr>
                <a:defRPr/>
              </a:pPr>
              <a:t>9/30/2021</a:t>
            </a:fld>
            <a:endParaRPr lang="en-US">
              <a:solidFill>
                <a:srgbClr val="000000"/>
              </a:solidFill>
            </a:endParaRPr>
          </a:p>
        </p:txBody>
      </p:sp>
      <p:sp>
        <p:nvSpPr>
          <p:cNvPr id="5" name="Footer Placeholder 4">
            <a:extLst>
              <a:ext uri="{FF2B5EF4-FFF2-40B4-BE49-F238E27FC236}">
                <a16:creationId xmlns:a16="http://schemas.microsoft.com/office/drawing/2014/main" id="{4EE77EBA-308B-4312-B308-67E8EE7736F2}"/>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a16="http://schemas.microsoft.com/office/drawing/2014/main" id="{4ABFD82A-45C7-4E3F-AD28-F506BC511E96}"/>
              </a:ext>
            </a:extLst>
          </p:cNvPr>
          <p:cNvSpPr>
            <a:spLocks noGrp="1"/>
          </p:cNvSpPr>
          <p:nvPr>
            <p:ph type="sldNum" sz="quarter" idx="12"/>
          </p:nvPr>
        </p:nvSpPr>
        <p:spPr/>
        <p:txBody>
          <a:bodyPr/>
          <a:lstStyle/>
          <a:p>
            <a:pPr>
              <a:defRPr/>
            </a:pPr>
            <a:fld id="{E596AEFE-B672-43E9-A351-35C6C31DC2B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48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fld id="{A59E849B-1FB3-473A-977B-A5F5AB85495C}" type="datetimeFigureOut">
              <a:rPr lang="en-US">
                <a:solidFill>
                  <a:srgbClr val="000000"/>
                </a:solidFill>
              </a:rPr>
              <a:pPr>
                <a:defRPr/>
              </a:pPr>
              <a:t>9/30/2021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0483051-2B5C-426C-91A3-9E5F06E2F4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493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17EF-DD1B-4C51-B762-6BBFA5922F6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86FE1B-B9C3-47CF-A7DE-296B752FDDC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FBC7A7A-35E4-4C64-A167-F4A85754BB0E}"/>
              </a:ext>
            </a:extLst>
          </p:cNvPr>
          <p:cNvSpPr>
            <a:spLocks noGrp="1"/>
          </p:cNvSpPr>
          <p:nvPr>
            <p:ph type="dt" sz="half" idx="10"/>
          </p:nvPr>
        </p:nvSpPr>
        <p:spPr/>
        <p:txBody>
          <a:bodyPr/>
          <a:lstStyle/>
          <a:p>
            <a:pPr>
              <a:defRPr/>
            </a:pPr>
            <a:fld id="{D6B995E1-F36C-461A-9014-69603EB84303}" type="datetimeFigureOut">
              <a:rPr lang="en-US" smtClean="0">
                <a:solidFill>
                  <a:srgbClr val="000000"/>
                </a:solidFill>
              </a:rPr>
              <a:pPr>
                <a:defRPr/>
              </a:pPr>
              <a:t>9/30/2021</a:t>
            </a:fld>
            <a:endParaRPr lang="en-US">
              <a:solidFill>
                <a:srgbClr val="000000"/>
              </a:solidFill>
            </a:endParaRPr>
          </a:p>
        </p:txBody>
      </p:sp>
      <p:sp>
        <p:nvSpPr>
          <p:cNvPr id="5" name="Footer Placeholder 4">
            <a:extLst>
              <a:ext uri="{FF2B5EF4-FFF2-40B4-BE49-F238E27FC236}">
                <a16:creationId xmlns:a16="http://schemas.microsoft.com/office/drawing/2014/main" id="{370291ED-DD80-4240-BC31-2D734BC0EC33}"/>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a16="http://schemas.microsoft.com/office/drawing/2014/main" id="{2D8BFCB6-A552-4E91-8DA4-5CA40B9F79A6}"/>
              </a:ext>
            </a:extLst>
          </p:cNvPr>
          <p:cNvSpPr>
            <a:spLocks noGrp="1"/>
          </p:cNvSpPr>
          <p:nvPr>
            <p:ph type="sldNum" sz="quarter" idx="12"/>
          </p:nvPr>
        </p:nvSpPr>
        <p:spPr/>
        <p:txBody>
          <a:bodyPr/>
          <a:lstStyle/>
          <a:p>
            <a:pPr>
              <a:defRPr/>
            </a:pPr>
            <a:fld id="{906FA8F8-94BC-4BF1-87DA-1C683BB016B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505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E5BB4-25DA-44D1-A968-282779ECA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B4960A-98BA-494C-B6BD-50A201ADD4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78C59-FA6F-4128-8E00-8E634D500CDC}"/>
              </a:ext>
            </a:extLst>
          </p:cNvPr>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9/30/2021</a:t>
            </a:fld>
            <a:endParaRPr lang="en-US">
              <a:solidFill>
                <a:srgbClr val="000000"/>
              </a:solidFill>
            </a:endParaRPr>
          </a:p>
        </p:txBody>
      </p:sp>
      <p:sp>
        <p:nvSpPr>
          <p:cNvPr id="5" name="Footer Placeholder 4">
            <a:extLst>
              <a:ext uri="{FF2B5EF4-FFF2-40B4-BE49-F238E27FC236}">
                <a16:creationId xmlns:a16="http://schemas.microsoft.com/office/drawing/2014/main" id="{14DE3D78-26A2-4DB7-9454-42E7F66F73A1}"/>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a16="http://schemas.microsoft.com/office/drawing/2014/main" id="{E150B7C3-71C4-4480-B16D-C272FF694055}"/>
              </a:ext>
            </a:extLst>
          </p:cNvPr>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805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5ACD-84DB-45D2-B6BD-F863620EC36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68408BF-0475-4443-A3C9-3005018D650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69CEB-FDE6-4851-A375-B27E5C5BF842}"/>
              </a:ext>
            </a:extLst>
          </p:cNvPr>
          <p:cNvSpPr>
            <a:spLocks noGrp="1"/>
          </p:cNvSpPr>
          <p:nvPr>
            <p:ph type="dt" sz="half" idx="10"/>
          </p:nvPr>
        </p:nvSpPr>
        <p:spPr/>
        <p:txBody>
          <a:bodyPr/>
          <a:lstStyle/>
          <a:p>
            <a:pPr>
              <a:defRPr/>
            </a:pPr>
            <a:fld id="{4406E6B6-0824-432D-9481-CC491E744EF2}" type="datetimeFigureOut">
              <a:rPr lang="en-US" smtClean="0">
                <a:solidFill>
                  <a:srgbClr val="000000"/>
                </a:solidFill>
              </a:rPr>
              <a:pPr>
                <a:defRPr/>
              </a:pPr>
              <a:t>9/30/2021</a:t>
            </a:fld>
            <a:endParaRPr lang="en-US">
              <a:solidFill>
                <a:srgbClr val="000000"/>
              </a:solidFill>
            </a:endParaRPr>
          </a:p>
        </p:txBody>
      </p:sp>
      <p:sp>
        <p:nvSpPr>
          <p:cNvPr id="5" name="Footer Placeholder 4">
            <a:extLst>
              <a:ext uri="{FF2B5EF4-FFF2-40B4-BE49-F238E27FC236}">
                <a16:creationId xmlns:a16="http://schemas.microsoft.com/office/drawing/2014/main" id="{EE46855F-9AA0-4EE5-A1B7-E5E7D7C246E9}"/>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a16="http://schemas.microsoft.com/office/drawing/2014/main" id="{9E7A6E25-874B-4CFA-863C-CC8672D40970}"/>
              </a:ext>
            </a:extLst>
          </p:cNvPr>
          <p:cNvSpPr>
            <a:spLocks noGrp="1"/>
          </p:cNvSpPr>
          <p:nvPr>
            <p:ph type="sldNum" sz="quarter" idx="12"/>
          </p:nvPr>
        </p:nvSpPr>
        <p:spPr/>
        <p:txBody>
          <a:bodyPr/>
          <a:lstStyle/>
          <a:p>
            <a:pPr>
              <a:defRPr/>
            </a:pPr>
            <a:fld id="{8B18386C-568E-46EE-9B6E-2C457FE3CB2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812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AE0E-5F70-40EC-8091-FBD65293B9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29ACBA-D969-44EA-945C-D683D9D471D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D604E2-925D-4FF6-9DFF-41BE7952C0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689A71-1A27-4CFE-A091-0ECECCE3DCA8}"/>
              </a:ext>
            </a:extLst>
          </p:cNvPr>
          <p:cNvSpPr>
            <a:spLocks noGrp="1"/>
          </p:cNvSpPr>
          <p:nvPr>
            <p:ph type="dt" sz="half" idx="10"/>
          </p:nvPr>
        </p:nvSpPr>
        <p:spPr/>
        <p:txBody>
          <a:bodyPr/>
          <a:lstStyle/>
          <a:p>
            <a:pPr>
              <a:defRPr/>
            </a:pPr>
            <a:fld id="{2F2914CC-9C6B-4EAB-AC91-27DFDCC6D560}" type="datetimeFigureOut">
              <a:rPr lang="en-US" smtClean="0">
                <a:solidFill>
                  <a:srgbClr val="000000"/>
                </a:solidFill>
              </a:rPr>
              <a:pPr>
                <a:defRPr/>
              </a:pPr>
              <a:t>9/30/2021</a:t>
            </a:fld>
            <a:endParaRPr lang="en-US">
              <a:solidFill>
                <a:srgbClr val="000000"/>
              </a:solidFill>
            </a:endParaRPr>
          </a:p>
        </p:txBody>
      </p:sp>
      <p:sp>
        <p:nvSpPr>
          <p:cNvPr id="6" name="Footer Placeholder 5">
            <a:extLst>
              <a:ext uri="{FF2B5EF4-FFF2-40B4-BE49-F238E27FC236}">
                <a16:creationId xmlns:a16="http://schemas.microsoft.com/office/drawing/2014/main" id="{495EDE7E-3E65-43C9-8398-954CFB2E61EF}"/>
              </a:ext>
            </a:extLst>
          </p:cNvPr>
          <p:cNvSpPr>
            <a:spLocks noGrp="1"/>
          </p:cNvSpPr>
          <p:nvPr>
            <p:ph type="ftr" sz="quarter" idx="11"/>
          </p:nvPr>
        </p:nvSpPr>
        <p:spPr/>
        <p:txBody>
          <a:bodyPr/>
          <a:lstStyle/>
          <a:p>
            <a:pPr>
              <a:defRPr/>
            </a:pPr>
            <a:endParaRPr lang="en-US">
              <a:solidFill>
                <a:srgbClr val="000000"/>
              </a:solidFill>
            </a:endParaRPr>
          </a:p>
        </p:txBody>
      </p:sp>
      <p:sp>
        <p:nvSpPr>
          <p:cNvPr id="7" name="Slide Number Placeholder 6">
            <a:extLst>
              <a:ext uri="{FF2B5EF4-FFF2-40B4-BE49-F238E27FC236}">
                <a16:creationId xmlns:a16="http://schemas.microsoft.com/office/drawing/2014/main" id="{F3445AEA-D920-4BC6-A441-D50228149492}"/>
              </a:ext>
            </a:extLst>
          </p:cNvPr>
          <p:cNvSpPr>
            <a:spLocks noGrp="1"/>
          </p:cNvSpPr>
          <p:nvPr>
            <p:ph type="sldNum" sz="quarter" idx="12"/>
          </p:nvPr>
        </p:nvSpPr>
        <p:spPr/>
        <p:txBody>
          <a:bodyPr/>
          <a:lstStyle/>
          <a:p>
            <a:pPr>
              <a:defRPr/>
            </a:pPr>
            <a:fld id="{8D704BFC-E870-4E94-96D8-810C7B80F6E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81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352B-F299-4345-BA89-1F7F6815CEA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B00BD0-9124-4718-8E6B-7B36404F57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74D5C2F-E210-4E8A-B85C-9B5706088BC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02E687-98B5-40EB-854D-C90DB05939E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9B0AAC7-2E17-4787-8393-22E2FAF4B6F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B61EC3-3111-4207-AD00-471110DA8558}"/>
              </a:ext>
            </a:extLst>
          </p:cNvPr>
          <p:cNvSpPr>
            <a:spLocks noGrp="1"/>
          </p:cNvSpPr>
          <p:nvPr>
            <p:ph type="dt" sz="half" idx="10"/>
          </p:nvPr>
        </p:nvSpPr>
        <p:spPr/>
        <p:txBody>
          <a:bodyPr/>
          <a:lstStyle/>
          <a:p>
            <a:pPr>
              <a:defRPr/>
            </a:pPr>
            <a:fld id="{2219FBBC-A62E-43D5-BDA9-BED4BD4DEE1B}" type="datetimeFigureOut">
              <a:rPr lang="en-US" smtClean="0">
                <a:solidFill>
                  <a:srgbClr val="000000"/>
                </a:solidFill>
              </a:rPr>
              <a:pPr>
                <a:defRPr/>
              </a:pPr>
              <a:t>9/30/2021</a:t>
            </a:fld>
            <a:endParaRPr lang="en-US">
              <a:solidFill>
                <a:srgbClr val="000000"/>
              </a:solidFill>
            </a:endParaRPr>
          </a:p>
        </p:txBody>
      </p:sp>
      <p:sp>
        <p:nvSpPr>
          <p:cNvPr id="8" name="Footer Placeholder 7">
            <a:extLst>
              <a:ext uri="{FF2B5EF4-FFF2-40B4-BE49-F238E27FC236}">
                <a16:creationId xmlns:a16="http://schemas.microsoft.com/office/drawing/2014/main" id="{981E352C-E488-42A8-BE3C-FD867EAA2B90}"/>
              </a:ext>
            </a:extLst>
          </p:cNvPr>
          <p:cNvSpPr>
            <a:spLocks noGrp="1"/>
          </p:cNvSpPr>
          <p:nvPr>
            <p:ph type="ftr" sz="quarter" idx="11"/>
          </p:nvPr>
        </p:nvSpPr>
        <p:spPr/>
        <p:txBody>
          <a:bodyPr/>
          <a:lstStyle/>
          <a:p>
            <a:pPr>
              <a:defRPr/>
            </a:pPr>
            <a:endParaRPr lang="en-US">
              <a:solidFill>
                <a:srgbClr val="000000"/>
              </a:solidFill>
            </a:endParaRPr>
          </a:p>
        </p:txBody>
      </p:sp>
      <p:sp>
        <p:nvSpPr>
          <p:cNvPr id="9" name="Slide Number Placeholder 8">
            <a:extLst>
              <a:ext uri="{FF2B5EF4-FFF2-40B4-BE49-F238E27FC236}">
                <a16:creationId xmlns:a16="http://schemas.microsoft.com/office/drawing/2014/main" id="{359DAB0C-9003-468B-8156-AB20AFB52F8E}"/>
              </a:ext>
            </a:extLst>
          </p:cNvPr>
          <p:cNvSpPr>
            <a:spLocks noGrp="1"/>
          </p:cNvSpPr>
          <p:nvPr>
            <p:ph type="sldNum" sz="quarter" idx="12"/>
          </p:nvPr>
        </p:nvSpPr>
        <p:spPr/>
        <p:txBody>
          <a:bodyPr/>
          <a:lstStyle/>
          <a:p>
            <a:pPr>
              <a:defRPr/>
            </a:pPr>
            <a:fld id="{FCD58D34-0B0D-40DE-88B2-FE542EF8856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269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0F57-9CF7-442C-9CC2-750ED0C208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5A0E70-FFED-463F-A819-AA55379E1BC9}"/>
              </a:ext>
            </a:extLst>
          </p:cNvPr>
          <p:cNvSpPr>
            <a:spLocks noGrp="1"/>
          </p:cNvSpPr>
          <p:nvPr>
            <p:ph type="dt" sz="half" idx="10"/>
          </p:nvPr>
        </p:nvSpPr>
        <p:spPr/>
        <p:txBody>
          <a:bodyPr/>
          <a:lstStyle/>
          <a:p>
            <a:pPr>
              <a:defRPr/>
            </a:pPr>
            <a:fld id="{079AF37B-A427-4278-8194-26C68D2F9A85}" type="datetimeFigureOut">
              <a:rPr lang="en-US" smtClean="0">
                <a:solidFill>
                  <a:srgbClr val="000000"/>
                </a:solidFill>
              </a:rPr>
              <a:pPr>
                <a:defRPr/>
              </a:pPr>
              <a:t>9/30/2021</a:t>
            </a:fld>
            <a:endParaRPr lang="en-US">
              <a:solidFill>
                <a:srgbClr val="000000"/>
              </a:solidFill>
            </a:endParaRPr>
          </a:p>
        </p:txBody>
      </p:sp>
      <p:sp>
        <p:nvSpPr>
          <p:cNvPr id="4" name="Footer Placeholder 3">
            <a:extLst>
              <a:ext uri="{FF2B5EF4-FFF2-40B4-BE49-F238E27FC236}">
                <a16:creationId xmlns:a16="http://schemas.microsoft.com/office/drawing/2014/main" id="{EC615B2E-2141-4334-8973-3D2D1CB8DEA0}"/>
              </a:ext>
            </a:extLst>
          </p:cNvPr>
          <p:cNvSpPr>
            <a:spLocks noGrp="1"/>
          </p:cNvSpPr>
          <p:nvPr>
            <p:ph type="ftr" sz="quarter" idx="11"/>
          </p:nvPr>
        </p:nvSpPr>
        <p:spPr/>
        <p:txBody>
          <a:bodyPr/>
          <a:lstStyle/>
          <a:p>
            <a:pPr>
              <a:defRPr/>
            </a:pPr>
            <a:endParaRPr lang="en-US">
              <a:solidFill>
                <a:srgbClr val="000000"/>
              </a:solidFill>
            </a:endParaRPr>
          </a:p>
        </p:txBody>
      </p:sp>
      <p:sp>
        <p:nvSpPr>
          <p:cNvPr id="5" name="Slide Number Placeholder 4">
            <a:extLst>
              <a:ext uri="{FF2B5EF4-FFF2-40B4-BE49-F238E27FC236}">
                <a16:creationId xmlns:a16="http://schemas.microsoft.com/office/drawing/2014/main" id="{132393BC-A640-4801-B68A-0C694517FA65}"/>
              </a:ext>
            </a:extLst>
          </p:cNvPr>
          <p:cNvSpPr>
            <a:spLocks noGrp="1"/>
          </p:cNvSpPr>
          <p:nvPr>
            <p:ph type="sldNum" sz="quarter" idx="12"/>
          </p:nvPr>
        </p:nvSpPr>
        <p:spPr/>
        <p:txBody>
          <a:bodyPr/>
          <a:lstStyle/>
          <a:p>
            <a:pPr>
              <a:defRPr/>
            </a:pPr>
            <a:fld id="{138B2764-C3DD-4956-95E1-29BCB827A16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246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251493-0118-4FF2-8EDE-57FE8DDFE130}"/>
              </a:ext>
            </a:extLst>
          </p:cNvPr>
          <p:cNvSpPr>
            <a:spLocks noGrp="1"/>
          </p:cNvSpPr>
          <p:nvPr>
            <p:ph type="dt" sz="half" idx="10"/>
          </p:nvPr>
        </p:nvSpPr>
        <p:spPr/>
        <p:txBody>
          <a:bodyPr/>
          <a:lstStyle/>
          <a:p>
            <a:pPr>
              <a:defRPr/>
            </a:pPr>
            <a:fld id="{CD26183C-97AD-43BC-A846-971B6E9AB2A3}" type="datetimeFigureOut">
              <a:rPr lang="en-US" smtClean="0">
                <a:solidFill>
                  <a:srgbClr val="000000"/>
                </a:solidFill>
              </a:rPr>
              <a:pPr>
                <a:defRPr/>
              </a:pPr>
              <a:t>9/30/2021</a:t>
            </a:fld>
            <a:endParaRPr lang="en-US">
              <a:solidFill>
                <a:srgbClr val="000000"/>
              </a:solidFill>
            </a:endParaRPr>
          </a:p>
        </p:txBody>
      </p:sp>
      <p:sp>
        <p:nvSpPr>
          <p:cNvPr id="3" name="Footer Placeholder 2">
            <a:extLst>
              <a:ext uri="{FF2B5EF4-FFF2-40B4-BE49-F238E27FC236}">
                <a16:creationId xmlns:a16="http://schemas.microsoft.com/office/drawing/2014/main" id="{FE2E9E3A-F3AA-4E31-B637-EE7D2E0C6964}"/>
              </a:ext>
            </a:extLst>
          </p:cNvPr>
          <p:cNvSpPr>
            <a:spLocks noGrp="1"/>
          </p:cNvSpPr>
          <p:nvPr>
            <p:ph type="ftr" sz="quarter" idx="11"/>
          </p:nvPr>
        </p:nvSpPr>
        <p:spPr/>
        <p:txBody>
          <a:bodyPr/>
          <a:lstStyle/>
          <a:p>
            <a:pPr>
              <a:defRPr/>
            </a:pPr>
            <a:endParaRPr lang="en-US">
              <a:solidFill>
                <a:srgbClr val="000000"/>
              </a:solidFill>
            </a:endParaRPr>
          </a:p>
        </p:txBody>
      </p:sp>
      <p:sp>
        <p:nvSpPr>
          <p:cNvPr id="4" name="Slide Number Placeholder 3">
            <a:extLst>
              <a:ext uri="{FF2B5EF4-FFF2-40B4-BE49-F238E27FC236}">
                <a16:creationId xmlns:a16="http://schemas.microsoft.com/office/drawing/2014/main" id="{6B9930C9-FDC3-46AC-AA81-46247DF2ED92}"/>
              </a:ext>
            </a:extLst>
          </p:cNvPr>
          <p:cNvSpPr>
            <a:spLocks noGrp="1"/>
          </p:cNvSpPr>
          <p:nvPr>
            <p:ph type="sldNum" sz="quarter" idx="12"/>
          </p:nvPr>
        </p:nvSpPr>
        <p:spPr/>
        <p:txBody>
          <a:bodyPr/>
          <a:lstStyle/>
          <a:p>
            <a:pPr>
              <a:defRPr/>
            </a:pPr>
            <a:fld id="{831B6FCB-DA17-43CD-9B0F-DF79B64DE5D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6094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eaLnBrk="1" hangingPunct="1">
              <a:defRPr sz="900" b="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9"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b="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10"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b="0">
                <a:solidFill>
                  <a:srgbClr val="898989"/>
                </a:solidFill>
              </a:defRPr>
            </a:lvl1pPr>
          </a:lstStyle>
          <a:p>
            <a:pPr fontAlgn="base">
              <a:spcBef>
                <a:spcPct val="0"/>
              </a:spcBef>
              <a:spcAft>
                <a:spcPct val="0"/>
              </a:spcAft>
              <a:defRPr/>
            </a:pPr>
            <a:fld id="{1602CFD3-5FB7-4EFB-B523-C93A770AB240}"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279415421"/>
      </p:ext>
    </p:extLst>
  </p:cSld>
  <p:clrMap bg1="lt1" tx1="dk1" bg2="lt2" tx2="dk2" accent1="accent1" accent2="accent2" accent3="accent3" accent4="accent4" accent5="accent5" accent6="accent6" hlink="hlink" folHlink="folHlink"/>
  <p:sldLayoutIdLst>
    <p:sldLayoutId id="2147483685" r:id="rId1"/>
    <p:sldLayoutId id="2147483686" r:id="rId2"/>
  </p:sldLayoutIdLst>
  <p:transition spd="slow">
    <p:sndAc>
      <p:endSnd/>
    </p:sndAc>
  </p:transition>
  <p:txStyles>
    <p:titleStyle>
      <a:lvl1pPr algn="l" defTabSz="685800" rtl="0" eaLnBrk="0" fontAlgn="base" hangingPunct="0">
        <a:lnSpc>
          <a:spcPct val="90000"/>
        </a:lnSpc>
        <a:spcBef>
          <a:spcPct val="0"/>
        </a:spcBef>
        <a:spcAft>
          <a:spcPct val="0"/>
        </a:spcAft>
        <a:defRPr sz="3300" kern="1200">
          <a:solidFill>
            <a:schemeClr val="tx1"/>
          </a:solidFill>
          <a:latin typeface="Arial"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itchFamily="34" charset="0"/>
        </a:defRPr>
      </a:lvl2pPr>
      <a:lvl3pPr algn="l" defTabSz="685800" rtl="0" eaLnBrk="0" fontAlgn="base" hangingPunct="0">
        <a:lnSpc>
          <a:spcPct val="90000"/>
        </a:lnSpc>
        <a:spcBef>
          <a:spcPct val="0"/>
        </a:spcBef>
        <a:spcAft>
          <a:spcPct val="0"/>
        </a:spcAft>
        <a:defRPr sz="3300">
          <a:solidFill>
            <a:schemeClr val="tx1"/>
          </a:solidFill>
          <a:latin typeface="Arial" pitchFamily="34" charset="0"/>
        </a:defRPr>
      </a:lvl3pPr>
      <a:lvl4pPr algn="l" defTabSz="685800" rtl="0" eaLnBrk="0" fontAlgn="base" hangingPunct="0">
        <a:lnSpc>
          <a:spcPct val="90000"/>
        </a:lnSpc>
        <a:spcBef>
          <a:spcPct val="0"/>
        </a:spcBef>
        <a:spcAft>
          <a:spcPct val="0"/>
        </a:spcAft>
        <a:defRPr sz="3300">
          <a:solidFill>
            <a:schemeClr val="tx1"/>
          </a:solidFill>
          <a:latin typeface="Arial" pitchFamily="34" charset="0"/>
        </a:defRPr>
      </a:lvl4pPr>
      <a:lvl5pPr algn="l" defTabSz="685800" rtl="0" eaLnBrk="0" fontAlgn="base" hangingPunct="0">
        <a:lnSpc>
          <a:spcPct val="90000"/>
        </a:lnSpc>
        <a:spcBef>
          <a:spcPct val="0"/>
        </a:spcBef>
        <a:spcAft>
          <a:spcPct val="0"/>
        </a:spcAft>
        <a:defRPr sz="3300">
          <a:solidFill>
            <a:schemeClr val="tx1"/>
          </a:solidFill>
          <a:latin typeface="Arial"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Arial" pitchFamily="34" charset="0"/>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sz="2800" kern="1200">
          <a:solidFill>
            <a:schemeClr val="tx1"/>
          </a:solidFill>
          <a:latin typeface="Arial"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Arial" pitchFamily="34" charset="0"/>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Arial" pitchFamily="34" charset="0"/>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Arial"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AEED9-EFE9-41D5-9868-F94849B7DD6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ED7A07-A42A-4175-AA79-1E3822A2595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65800-3485-422C-88A4-E8F371C3070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fld id="{B5AB41F8-C164-42A0-A05D-9DB128644AD9}" type="datetimeFigureOut">
              <a:rPr lang="en-US" smtClean="0">
                <a:solidFill>
                  <a:srgbClr val="000000"/>
                </a:solidFill>
                <a:cs typeface="Arial" pitchFamily="34" charset="0"/>
              </a:rPr>
              <a:pPr fontAlgn="base">
                <a:spcBef>
                  <a:spcPct val="0"/>
                </a:spcBef>
                <a:spcAft>
                  <a:spcPct val="0"/>
                </a:spcAft>
                <a:defRPr/>
              </a:pPr>
              <a:t>9/30/2021</a:t>
            </a:fld>
            <a:endParaRPr lang="en-US">
              <a:solidFill>
                <a:srgbClr val="000000"/>
              </a:solidFill>
              <a:cs typeface="Arial" pitchFamily="34" charset="0"/>
            </a:endParaRPr>
          </a:p>
        </p:txBody>
      </p:sp>
      <p:sp>
        <p:nvSpPr>
          <p:cNvPr id="5" name="Footer Placeholder 4">
            <a:extLst>
              <a:ext uri="{FF2B5EF4-FFF2-40B4-BE49-F238E27FC236}">
                <a16:creationId xmlns:a16="http://schemas.microsoft.com/office/drawing/2014/main" id="{8B8AD37A-DFE8-46F8-832A-0F93EAF7E0F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n-US">
              <a:solidFill>
                <a:srgbClr val="000000"/>
              </a:solidFill>
              <a:cs typeface="Arial" pitchFamily="34" charset="0"/>
            </a:endParaRPr>
          </a:p>
        </p:txBody>
      </p:sp>
      <p:sp>
        <p:nvSpPr>
          <p:cNvPr id="6" name="Slide Number Placeholder 5">
            <a:extLst>
              <a:ext uri="{FF2B5EF4-FFF2-40B4-BE49-F238E27FC236}">
                <a16:creationId xmlns:a16="http://schemas.microsoft.com/office/drawing/2014/main" id="{520EA090-37C7-4B8C-B414-6529D3E4E95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653A5C4F-DC23-430F-BC14-A58611AFD6F0}" type="slidenum">
              <a:rPr lang="en-US" smtClean="0">
                <a:solidFill>
                  <a:srgbClr val="000000"/>
                </a:solidFill>
                <a:cs typeface="Arial" pitchFamily="34" charset="0"/>
              </a:rPr>
              <a:pPr fontAlgn="base">
                <a:spcBef>
                  <a:spcPct val="0"/>
                </a:spcBef>
                <a:spcAft>
                  <a:spcPct val="0"/>
                </a:spcAft>
                <a:defRPr/>
              </a:pPr>
              <a:t>‹#›</a:t>
            </a:fld>
            <a:endParaRPr lang="en-US">
              <a:solidFill>
                <a:srgbClr val="000000"/>
              </a:solidFill>
              <a:cs typeface="Arial" pitchFamily="34" charset="0"/>
            </a:endParaRPr>
          </a:p>
        </p:txBody>
      </p:sp>
    </p:spTree>
    <p:extLst>
      <p:ext uri="{BB962C8B-B14F-4D97-AF65-F5344CB8AC3E}">
        <p14:creationId xmlns:p14="http://schemas.microsoft.com/office/powerpoint/2010/main" val="295033298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 y="5799"/>
            <a:ext cx="9144397" cy="6846401"/>
          </a:xfrm>
          <a:prstGeom prst="rect">
            <a:avLst/>
          </a:prstGeom>
        </p:spPr>
      </p:pic>
      <p:sp>
        <p:nvSpPr>
          <p:cNvPr id="3" name="TextBox 5"/>
          <p:cNvSpPr txBox="1">
            <a:spLocks noChangeArrowheads="1"/>
          </p:cNvSpPr>
          <p:nvPr/>
        </p:nvSpPr>
        <p:spPr bwMode="auto">
          <a:xfrm>
            <a:off x="152400" y="152400"/>
            <a:ext cx="883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dirty="0" smtClean="0">
                <a:solidFill>
                  <a:srgbClr val="000000"/>
                </a:solidFill>
                <a:latin typeface="Times New Roman" panose="02020603050405020304" pitchFamily="18" charset="0"/>
                <a:cs typeface="Times New Roman" panose="02020603050405020304" pitchFamily="18" charset="0"/>
              </a:rPr>
              <a:t>PHÒNG GIÁO DỤC VÀ ĐÀO TẠO HUYỆN GIA LÂM</a:t>
            </a:r>
          </a:p>
          <a:p>
            <a:pPr algn="ctr" eaLnBrk="1" fontAlgn="base" hangingPunct="1">
              <a:spcBef>
                <a:spcPct val="0"/>
              </a:spcBef>
              <a:spcAft>
                <a:spcPct val="0"/>
              </a:spcAft>
            </a:pPr>
            <a:r>
              <a:rPr lang="en-US" altLang="en-US" dirty="0" smtClean="0">
                <a:solidFill>
                  <a:srgbClr val="000000"/>
                </a:solidFill>
                <a:latin typeface="Times New Roman" panose="02020603050405020304" pitchFamily="18" charset="0"/>
                <a:cs typeface="Times New Roman" panose="02020603050405020304" pitchFamily="18" charset="0"/>
              </a:rPr>
              <a:t>TRƯỜNG TIỂU HỌC LÊ NGỌC HÂN</a:t>
            </a:r>
          </a:p>
        </p:txBody>
      </p:sp>
      <p:sp>
        <p:nvSpPr>
          <p:cNvPr id="4" name="Rectangle 3"/>
          <p:cNvSpPr/>
          <p:nvPr/>
        </p:nvSpPr>
        <p:spPr>
          <a:xfrm>
            <a:off x="952499" y="2514600"/>
            <a:ext cx="7239000" cy="2031325"/>
          </a:xfrm>
          <a:prstGeom prst="rect">
            <a:avLst/>
          </a:prstGeom>
        </p:spPr>
        <p:txBody>
          <a:bodyPr wrap="square">
            <a:spAutoFit/>
          </a:bodyPr>
          <a:lstStyle/>
          <a:p>
            <a:pPr algn="ctr" eaLnBrk="0" fontAlgn="base" hangingPunct="0">
              <a:spcBef>
                <a:spcPct val="0"/>
              </a:spcBef>
              <a:spcAft>
                <a:spcPct val="0"/>
              </a:spcAft>
              <a:defRPr/>
            </a:pPr>
            <a:r>
              <a:rPr lang="en-US" sz="3000" b="1" dirty="0">
                <a:ln w="10541" cmpd="sng">
                  <a:solidFill>
                    <a:srgbClr val="BBE0E3">
                      <a:shade val="88000"/>
                      <a:satMod val="110000"/>
                    </a:srgbClr>
                  </a:solidFill>
                  <a:prstDash val="solid"/>
                </a:ln>
                <a:solidFill>
                  <a:srgbClr val="FF0000"/>
                </a:solidFill>
                <a:latin typeface="Times New Roman" pitchFamily="18" charset="0"/>
                <a:cs typeface="Times New Roman" pitchFamily="18" charset="0"/>
              </a:rPr>
              <a:t>CHÀO MỪNG CÁC THẦY CÔ GIÁO  VỀ DỰ TIẾT TẬP ĐỌC</a:t>
            </a:r>
          </a:p>
          <a:p>
            <a:pPr algn="ctr" eaLnBrk="0" fontAlgn="base" hangingPunct="0">
              <a:spcBef>
                <a:spcPct val="0"/>
              </a:spcBef>
              <a:spcAft>
                <a:spcPct val="0"/>
              </a:spcAft>
              <a:defRPr/>
            </a:pPr>
            <a:r>
              <a:rPr lang="en-US" sz="3000" b="1" dirty="0">
                <a:ln w="10541" cmpd="sng">
                  <a:solidFill>
                    <a:srgbClr val="BBE0E3">
                      <a:shade val="88000"/>
                      <a:satMod val="110000"/>
                    </a:srgbClr>
                  </a:solidFill>
                  <a:prstDash val="solid"/>
                </a:ln>
                <a:solidFill>
                  <a:srgbClr val="FF0000"/>
                </a:solidFill>
                <a:latin typeface="Times New Roman" pitchFamily="18" charset="0"/>
                <a:cs typeface="Times New Roman" pitchFamily="18" charset="0"/>
              </a:rPr>
              <a:t> LỚP </a:t>
            </a:r>
            <a:r>
              <a:rPr lang="en-US" sz="3000" b="1" dirty="0" smtClean="0">
                <a:ln w="10541" cmpd="sng">
                  <a:solidFill>
                    <a:srgbClr val="BBE0E3">
                      <a:shade val="88000"/>
                      <a:satMod val="110000"/>
                    </a:srgbClr>
                  </a:solidFill>
                  <a:prstDash val="solid"/>
                </a:ln>
                <a:solidFill>
                  <a:srgbClr val="FF0000"/>
                </a:solidFill>
                <a:latin typeface="Times New Roman" pitchFamily="18" charset="0"/>
                <a:cs typeface="Times New Roman" pitchFamily="18" charset="0"/>
              </a:rPr>
              <a:t>4D</a:t>
            </a:r>
            <a:endParaRPr lang="en-US" sz="3000" b="1" dirty="0">
              <a:ln w="10541" cmpd="sng">
                <a:solidFill>
                  <a:srgbClr val="BBE0E3">
                    <a:shade val="88000"/>
                    <a:satMod val="110000"/>
                  </a:srgbClr>
                </a:solidFill>
                <a:prstDash val="solid"/>
              </a:ln>
              <a:solidFill>
                <a:srgbClr val="FF0000"/>
              </a:solidFill>
              <a:latin typeface="Times New Roman" pitchFamily="18" charset="0"/>
              <a:cs typeface="Times New Roman" pitchFamily="18" charset="0"/>
            </a:endParaRPr>
          </a:p>
          <a:p>
            <a:pPr algn="ctr" eaLnBrk="0" fontAlgn="base" hangingPunct="0">
              <a:spcBef>
                <a:spcPct val="0"/>
              </a:spcBef>
              <a:spcAft>
                <a:spcPct val="0"/>
              </a:spcAft>
              <a:defRPr/>
            </a:pPr>
            <a:endParaRPr lang="en-US" sz="3600" b="1" dirty="0">
              <a:ln w="10541" cmpd="sng">
                <a:solidFill>
                  <a:srgbClr val="BBE0E3">
                    <a:shade val="88000"/>
                    <a:satMod val="110000"/>
                  </a:srgbClr>
                </a:solidFill>
                <a:prstDash val="solid"/>
              </a:ln>
              <a:solidFill>
                <a:srgbClr val="FF0000"/>
              </a:solidFill>
              <a:latin typeface="Times New Roman" pitchFamily="18" charset="0"/>
              <a:cs typeface="Times New Roman" pitchFamily="18" charset="0"/>
            </a:endParaRPr>
          </a:p>
        </p:txBody>
      </p:sp>
      <p:sp>
        <p:nvSpPr>
          <p:cNvPr id="5" name="TextBox 4"/>
          <p:cNvSpPr txBox="1"/>
          <p:nvPr/>
        </p:nvSpPr>
        <p:spPr>
          <a:xfrm>
            <a:off x="636586" y="5003070"/>
            <a:ext cx="7870825" cy="461963"/>
          </a:xfrm>
          <a:prstGeom prst="rect">
            <a:avLst/>
          </a:prstGeom>
          <a:noFill/>
        </p:spPr>
        <p:txBody>
          <a:bodyPr>
            <a:spAutoFit/>
          </a:bodyPr>
          <a:lstStyle/>
          <a:p>
            <a:pPr algn="ctr" eaLnBrk="0" fontAlgn="base" hangingPunct="0">
              <a:spcBef>
                <a:spcPct val="0"/>
              </a:spcBef>
              <a:spcAft>
                <a:spcPct val="0"/>
              </a:spcAft>
              <a:defRPr/>
            </a:pPr>
            <a:r>
              <a:rPr lang="en-US" sz="2400" b="1" dirty="0" err="1" smtClean="0">
                <a:solidFill>
                  <a:srgbClr val="000000"/>
                </a:solidFill>
                <a:latin typeface="Times New Roman" panose="02020603050405020304" pitchFamily="18" charset="0"/>
                <a:cs typeface="Times New Roman" panose="02020603050405020304" pitchFamily="18" charset="0"/>
              </a:rPr>
              <a:t>Giáo</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cs typeface="Times New Roman" panose="02020603050405020304" pitchFamily="18" charset="0"/>
              </a:rPr>
              <a:t>viên</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cs typeface="Times New Roman" panose="02020603050405020304" pitchFamily="18" charset="0"/>
              </a:rPr>
              <a:t>Nguyễn</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cs typeface="Times New Roman" panose="02020603050405020304" pitchFamily="18" charset="0"/>
              </a:rPr>
              <a:t>Quỳnh</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cs typeface="Times New Roman" panose="02020603050405020304" pitchFamily="18" charset="0"/>
              </a:rPr>
              <a:t>Anh</a:t>
            </a:r>
            <a:endParaRPr lang="en-US" sz="2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4294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685800" y="1447800"/>
            <a:ext cx="8001000" cy="3019425"/>
          </a:xfrm>
          <a:prstGeom prst="rect">
            <a:avLst/>
          </a:prstGeom>
          <a:noFill/>
          <a:ln w="9525">
            <a:noFill/>
            <a:miter lim="800000"/>
            <a:headEnd/>
            <a:tailEnd/>
          </a:ln>
        </p:spPr>
        <p:txBody>
          <a:bodyPr>
            <a:spAutoFit/>
          </a:bodyPr>
          <a:lstStyle/>
          <a:p>
            <a:pPr>
              <a:spcBef>
                <a:spcPct val="50000"/>
              </a:spcBef>
            </a:pPr>
            <a:r>
              <a:rPr lang="en-US" sz="3200" dirty="0"/>
              <a:t>    </a:t>
            </a:r>
            <a:r>
              <a:rPr lang="en-US" sz="4800" b="1" dirty="0"/>
              <a:t>Chao </a:t>
            </a:r>
            <a:r>
              <a:rPr lang="en-US" sz="4800" b="1" dirty="0" err="1"/>
              <a:t>ôi</a:t>
            </a:r>
            <a:r>
              <a:rPr lang="en-US" sz="4800" b="1" dirty="0"/>
              <a:t>! </a:t>
            </a:r>
            <a:r>
              <a:rPr lang="en-US" sz="4800" b="1" dirty="0" err="1"/>
              <a:t>Cảnh</a:t>
            </a:r>
            <a:r>
              <a:rPr lang="en-US" sz="4800" b="1" dirty="0"/>
              <a:t> </a:t>
            </a:r>
            <a:r>
              <a:rPr lang="en-US" sz="4800" b="1" dirty="0" err="1"/>
              <a:t>nghèo</a:t>
            </a:r>
            <a:r>
              <a:rPr lang="en-US" sz="4800" b="1" dirty="0"/>
              <a:t> </a:t>
            </a:r>
            <a:r>
              <a:rPr lang="en-US" sz="4800" b="1" dirty="0" err="1"/>
              <a:t>đói</a:t>
            </a:r>
            <a:r>
              <a:rPr lang="en-US" sz="4800" b="1" dirty="0"/>
              <a:t> </a:t>
            </a:r>
            <a:r>
              <a:rPr lang="en-US" sz="4800" b="1" dirty="0" err="1"/>
              <a:t>đã</a:t>
            </a:r>
            <a:r>
              <a:rPr lang="en-US" sz="4800" b="1" dirty="0"/>
              <a:t> </a:t>
            </a:r>
            <a:r>
              <a:rPr lang="en-US" sz="4800" b="1" dirty="0" err="1"/>
              <a:t>gặm</a:t>
            </a:r>
            <a:r>
              <a:rPr lang="en-US" sz="4800" b="1" dirty="0"/>
              <a:t> </a:t>
            </a:r>
            <a:r>
              <a:rPr lang="en-US" sz="4800" b="1" dirty="0" err="1"/>
              <a:t>nát</a:t>
            </a:r>
            <a:r>
              <a:rPr lang="en-US" sz="4800" b="1" dirty="0"/>
              <a:t> con </a:t>
            </a:r>
            <a:r>
              <a:rPr lang="en-US" sz="4800" b="1" dirty="0" err="1"/>
              <a:t>người</a:t>
            </a:r>
            <a:r>
              <a:rPr lang="en-US" sz="4800" b="1" dirty="0"/>
              <a:t> </a:t>
            </a:r>
            <a:r>
              <a:rPr lang="en-US" sz="4800" b="1" dirty="0" err="1"/>
              <a:t>đau</a:t>
            </a:r>
            <a:r>
              <a:rPr lang="en-US" sz="4800" b="1" dirty="0"/>
              <a:t> </a:t>
            </a:r>
            <a:r>
              <a:rPr lang="en-US" sz="4800" b="1" dirty="0" err="1"/>
              <a:t>khổ</a:t>
            </a:r>
            <a:r>
              <a:rPr lang="en-US" sz="4800" b="1" dirty="0"/>
              <a:t> </a:t>
            </a:r>
            <a:r>
              <a:rPr lang="en-US" sz="4800" b="1" dirty="0" err="1"/>
              <a:t>kia</a:t>
            </a:r>
            <a:r>
              <a:rPr lang="en-US" sz="4800" b="1" dirty="0"/>
              <a:t> </a:t>
            </a:r>
            <a:r>
              <a:rPr lang="en-US" sz="4800" b="1" dirty="0" err="1"/>
              <a:t>thành</a:t>
            </a:r>
            <a:r>
              <a:rPr lang="en-US" sz="4800" b="1" dirty="0"/>
              <a:t> </a:t>
            </a:r>
            <a:r>
              <a:rPr lang="en-US" sz="4800" b="1" dirty="0" err="1"/>
              <a:t>xấu</a:t>
            </a:r>
            <a:r>
              <a:rPr lang="en-US" sz="4800" b="1" dirty="0"/>
              <a:t> </a:t>
            </a:r>
            <a:r>
              <a:rPr lang="en-US" sz="4800" b="1" dirty="0" err="1"/>
              <a:t>xí</a:t>
            </a:r>
            <a:r>
              <a:rPr lang="en-US" sz="4800" b="1" dirty="0"/>
              <a:t> </a:t>
            </a:r>
            <a:r>
              <a:rPr lang="en-US" sz="4800" b="1" dirty="0" err="1"/>
              <a:t>biết</a:t>
            </a:r>
            <a:r>
              <a:rPr lang="en-US" sz="4800" b="1" dirty="0"/>
              <a:t> </a:t>
            </a:r>
            <a:r>
              <a:rPr lang="en-US" sz="4800" b="1" dirty="0" err="1"/>
              <a:t>nhường</a:t>
            </a:r>
            <a:r>
              <a:rPr lang="en-US" sz="4800" b="1" dirty="0"/>
              <a:t> </a:t>
            </a:r>
            <a:r>
              <a:rPr lang="en-US" sz="4800" b="1" dirty="0" err="1"/>
              <a:t>nào</a:t>
            </a:r>
            <a:r>
              <a:rPr lang="en-US" sz="4800" b="1" dirty="0"/>
              <a:t>!</a:t>
            </a:r>
          </a:p>
        </p:txBody>
      </p:sp>
      <p:sp>
        <p:nvSpPr>
          <p:cNvPr id="14345" name="Text Box 9"/>
          <p:cNvSpPr txBox="1">
            <a:spLocks noChangeArrowheads="1"/>
          </p:cNvSpPr>
          <p:nvPr/>
        </p:nvSpPr>
        <p:spPr bwMode="auto">
          <a:xfrm>
            <a:off x="1101725" y="1447800"/>
            <a:ext cx="3276600" cy="823913"/>
          </a:xfrm>
          <a:prstGeom prst="rect">
            <a:avLst/>
          </a:prstGeom>
          <a:noFill/>
          <a:ln w="9525">
            <a:noFill/>
            <a:miter lim="800000"/>
            <a:headEnd/>
            <a:tailEnd/>
          </a:ln>
        </p:spPr>
        <p:txBody>
          <a:bodyPr>
            <a:spAutoFit/>
          </a:bodyPr>
          <a:lstStyle/>
          <a:p>
            <a:pPr>
              <a:spcBef>
                <a:spcPct val="50000"/>
              </a:spcBef>
            </a:pPr>
            <a:r>
              <a:rPr lang="en-US" sz="4800" b="1" dirty="0">
                <a:solidFill>
                  <a:srgbClr val="0000FF"/>
                </a:solidFill>
              </a:rPr>
              <a:t>Chao </a:t>
            </a:r>
            <a:r>
              <a:rPr lang="en-US" sz="4800" b="1" dirty="0" err="1">
                <a:solidFill>
                  <a:srgbClr val="0000FF"/>
                </a:solidFill>
              </a:rPr>
              <a:t>ôi</a:t>
            </a:r>
            <a:endParaRPr lang="en-US" sz="4800" b="1" dirty="0">
              <a:solidFill>
                <a:srgbClr val="0000FF"/>
              </a:solidFill>
            </a:endParaRPr>
          </a:p>
        </p:txBody>
      </p:sp>
      <p:sp>
        <p:nvSpPr>
          <p:cNvPr id="14346" name="Text Box 10"/>
          <p:cNvSpPr txBox="1">
            <a:spLocks noChangeArrowheads="1"/>
          </p:cNvSpPr>
          <p:nvPr/>
        </p:nvSpPr>
        <p:spPr bwMode="auto">
          <a:xfrm>
            <a:off x="4800600" y="2957512"/>
            <a:ext cx="2971800" cy="823912"/>
          </a:xfrm>
          <a:prstGeom prst="rect">
            <a:avLst/>
          </a:prstGeom>
          <a:noFill/>
          <a:ln w="9525">
            <a:noFill/>
            <a:miter lim="800000"/>
            <a:headEnd/>
            <a:tailEnd/>
          </a:ln>
        </p:spPr>
        <p:txBody>
          <a:bodyPr>
            <a:spAutoFit/>
          </a:bodyPr>
          <a:lstStyle/>
          <a:p>
            <a:pPr>
              <a:spcBef>
                <a:spcPct val="50000"/>
              </a:spcBef>
            </a:pPr>
            <a:r>
              <a:rPr lang="en-US" sz="4800" b="1" dirty="0" err="1">
                <a:solidFill>
                  <a:srgbClr val="0000FF"/>
                </a:solidFill>
              </a:rPr>
              <a:t>xấu</a:t>
            </a:r>
            <a:r>
              <a:rPr lang="en-US" sz="4800" b="1" dirty="0">
                <a:solidFill>
                  <a:srgbClr val="0000FF"/>
                </a:solidFill>
              </a:rPr>
              <a:t> </a:t>
            </a:r>
            <a:r>
              <a:rPr lang="en-US" sz="4800" b="1" dirty="0" err="1">
                <a:solidFill>
                  <a:srgbClr val="0000FF"/>
                </a:solidFill>
              </a:rPr>
              <a:t>xí</a:t>
            </a:r>
            <a:endParaRPr lang="en-US" sz="4800" b="1" dirty="0">
              <a:solidFill>
                <a:srgbClr val="0000FF"/>
              </a:solidFill>
            </a:endParaRPr>
          </a:p>
        </p:txBody>
      </p:sp>
      <p:sp>
        <p:nvSpPr>
          <p:cNvPr id="14347" name="Text Box 11"/>
          <p:cNvSpPr txBox="1">
            <a:spLocks noChangeArrowheads="1"/>
          </p:cNvSpPr>
          <p:nvPr/>
        </p:nvSpPr>
        <p:spPr bwMode="auto">
          <a:xfrm>
            <a:off x="1600200" y="2194375"/>
            <a:ext cx="2971800" cy="823913"/>
          </a:xfrm>
          <a:prstGeom prst="rect">
            <a:avLst/>
          </a:prstGeom>
          <a:noFill/>
          <a:ln w="9525">
            <a:noFill/>
            <a:miter lim="800000"/>
            <a:headEnd/>
            <a:tailEnd/>
          </a:ln>
        </p:spPr>
        <p:txBody>
          <a:bodyPr>
            <a:spAutoFit/>
          </a:bodyPr>
          <a:lstStyle/>
          <a:p>
            <a:pPr>
              <a:spcBef>
                <a:spcPct val="50000"/>
              </a:spcBef>
            </a:pPr>
            <a:r>
              <a:rPr lang="en-US" sz="4800" b="1" dirty="0" err="1">
                <a:solidFill>
                  <a:srgbClr val="0000FF"/>
                </a:solidFill>
              </a:rPr>
              <a:t>gặm</a:t>
            </a:r>
            <a:r>
              <a:rPr lang="en-US" sz="4800" b="1" dirty="0">
                <a:solidFill>
                  <a:srgbClr val="0000FF"/>
                </a:solidFill>
              </a:rPr>
              <a:t> </a:t>
            </a:r>
            <a:r>
              <a:rPr lang="en-US" sz="4800" b="1" dirty="0" err="1">
                <a:solidFill>
                  <a:srgbClr val="0000FF"/>
                </a:solidFill>
              </a:rPr>
              <a:t>nát</a:t>
            </a:r>
            <a:endParaRPr lang="en-US" sz="4800" b="1" dirty="0">
              <a:solidFill>
                <a:srgbClr val="0000FF"/>
              </a:solidFill>
            </a:endParaRPr>
          </a:p>
        </p:txBody>
      </p:sp>
      <p:sp>
        <p:nvSpPr>
          <p:cNvPr id="6" name="Text Box 9"/>
          <p:cNvSpPr txBox="1">
            <a:spLocks noChangeArrowheads="1"/>
          </p:cNvSpPr>
          <p:nvPr/>
        </p:nvSpPr>
        <p:spPr bwMode="auto">
          <a:xfrm>
            <a:off x="2777556" y="2895600"/>
            <a:ext cx="495300" cy="823913"/>
          </a:xfrm>
          <a:prstGeom prst="rect">
            <a:avLst/>
          </a:prstGeom>
          <a:noFill/>
          <a:ln w="9525">
            <a:noFill/>
            <a:miter lim="800000"/>
            <a:headEnd/>
            <a:tailEnd/>
          </a:ln>
        </p:spPr>
        <p:txBody>
          <a:bodyPr wrap="square">
            <a:spAutoFit/>
          </a:bodyPr>
          <a:lstStyle/>
          <a:p>
            <a:pPr>
              <a:spcBef>
                <a:spcPct val="50000"/>
              </a:spcBef>
            </a:pPr>
            <a:r>
              <a:rPr lang="en-US" sz="4800" b="1" dirty="0">
                <a:solidFill>
                  <a:srgbClr val="FF0000"/>
                </a:solidFill>
              </a:rPr>
              <a:t>/</a:t>
            </a:r>
          </a:p>
        </p:txBody>
      </p:sp>
      <p:sp>
        <p:nvSpPr>
          <p:cNvPr id="7" name="Text Box 9"/>
          <p:cNvSpPr txBox="1">
            <a:spLocks noChangeArrowheads="1"/>
          </p:cNvSpPr>
          <p:nvPr/>
        </p:nvSpPr>
        <p:spPr bwMode="auto">
          <a:xfrm>
            <a:off x="4572000" y="3612924"/>
            <a:ext cx="838200" cy="830997"/>
          </a:xfrm>
          <a:prstGeom prst="rect">
            <a:avLst/>
          </a:prstGeom>
          <a:noFill/>
          <a:ln w="9525">
            <a:noFill/>
            <a:miter lim="800000"/>
            <a:headEnd/>
            <a:tailEnd/>
          </a:ln>
        </p:spPr>
        <p:txBody>
          <a:bodyPr wrap="square">
            <a:spAutoFit/>
          </a:bodyPr>
          <a:lstStyle/>
          <a:p>
            <a:pPr>
              <a:spcBef>
                <a:spcPct val="50000"/>
              </a:spcBef>
            </a:pPr>
            <a:r>
              <a:rPr lang="en-US" sz="4800" b="1" dirty="0">
                <a:solidFill>
                  <a:srgbClr val="FF0000"/>
                </a:solidFill>
              </a:rPr>
              <a:t>//</a:t>
            </a:r>
          </a:p>
        </p:txBody>
      </p:sp>
      <p:sp>
        <p:nvSpPr>
          <p:cNvPr id="8" name="TextBox 11"/>
          <p:cNvSpPr txBox="1">
            <a:spLocks noChangeArrowheads="1"/>
          </p:cNvSpPr>
          <p:nvPr/>
        </p:nvSpPr>
        <p:spPr bwMode="auto">
          <a:xfrm>
            <a:off x="1101724" y="576165"/>
            <a:ext cx="42322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u="sng" dirty="0" err="1">
                <a:latin typeface="HP001 4 hàng" panose="020B0603050302020204" pitchFamily="34" charset="0"/>
              </a:rPr>
              <a:t>Luyện</a:t>
            </a:r>
            <a:r>
              <a:rPr lang="en-US" altLang="en-US" sz="4000" b="1" u="sng" dirty="0">
                <a:latin typeface="HP001 4 hàng" panose="020B0603050302020204" pitchFamily="34" charset="0"/>
              </a:rPr>
              <a:t> </a:t>
            </a:r>
            <a:r>
              <a:rPr lang="en-US" altLang="en-US" sz="4000" b="1" u="sng" dirty="0" err="1">
                <a:latin typeface="HP001 4 hàng" panose="020B0603050302020204" pitchFamily="34" charset="0"/>
              </a:rPr>
              <a:t>đọc</a:t>
            </a:r>
            <a:r>
              <a:rPr lang="en-US" altLang="en-US" sz="4000" b="1" u="sng" dirty="0">
                <a:latin typeface="HP001 4 hàng" panose="020B0603050302020204" pitchFamily="34" charset="0"/>
              </a:rPr>
              <a:t> </a:t>
            </a:r>
            <a:r>
              <a:rPr lang="en-US" altLang="en-US" sz="4000" b="1" u="sng" dirty="0" err="1">
                <a:latin typeface="HP001 4 hàng" panose="020B0603050302020204" pitchFamily="34" charset="0"/>
              </a:rPr>
              <a:t>câu</a:t>
            </a:r>
            <a:endParaRPr lang="vi-VN" altLang="en-US" sz="4000" b="1" u="sng" dirty="0">
              <a:latin typeface="HP001 4 hàng" panose="020B0603050302020204" pitchFamily="34" charset="0"/>
            </a:endParaRPr>
          </a:p>
        </p:txBody>
      </p:sp>
      <p:pic>
        <p:nvPicPr>
          <p:cNvPr id="1026" name="Picture 2" descr="Bảo người ăn xin gọi con chó của mình là &amp;quot;Bố&amp;quot; sẽ được 1 khoản ti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6546" y="4114800"/>
            <a:ext cx="3475054" cy="236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1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5"/>
                                        </p:tgtEl>
                                        <p:attrNameLst>
                                          <p:attrName>style.visibility</p:attrName>
                                        </p:attrNameLst>
                                      </p:cBhvr>
                                      <p:to>
                                        <p:strVal val="visible"/>
                                      </p:to>
                                    </p:set>
                                    <p:anim calcmode="lin" valueType="num">
                                      <p:cBhvr additive="base">
                                        <p:cTn id="7" dur="500" fill="hold"/>
                                        <p:tgtEl>
                                          <p:spTgt spid="14345"/>
                                        </p:tgtEl>
                                        <p:attrNameLst>
                                          <p:attrName>ppt_x</p:attrName>
                                        </p:attrNameLst>
                                      </p:cBhvr>
                                      <p:tavLst>
                                        <p:tav tm="0">
                                          <p:val>
                                            <p:strVal val="#ppt_x"/>
                                          </p:val>
                                        </p:tav>
                                        <p:tav tm="100000">
                                          <p:val>
                                            <p:strVal val="#ppt_x"/>
                                          </p:val>
                                        </p:tav>
                                      </p:tavLst>
                                    </p:anim>
                                    <p:anim calcmode="lin" valueType="num">
                                      <p:cBhvr additive="base">
                                        <p:cTn id="8"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7"/>
                                        </p:tgtEl>
                                        <p:attrNameLst>
                                          <p:attrName>style.visibility</p:attrName>
                                        </p:attrNameLst>
                                      </p:cBhvr>
                                      <p:to>
                                        <p:strVal val="visible"/>
                                      </p:to>
                                    </p:set>
                                    <p:anim calcmode="lin" valueType="num">
                                      <p:cBhvr additive="base">
                                        <p:cTn id="13" dur="500" fill="hold"/>
                                        <p:tgtEl>
                                          <p:spTgt spid="14347"/>
                                        </p:tgtEl>
                                        <p:attrNameLst>
                                          <p:attrName>ppt_x</p:attrName>
                                        </p:attrNameLst>
                                      </p:cBhvr>
                                      <p:tavLst>
                                        <p:tav tm="0">
                                          <p:val>
                                            <p:strVal val="#ppt_x"/>
                                          </p:val>
                                        </p:tav>
                                        <p:tav tm="100000">
                                          <p:val>
                                            <p:strVal val="#ppt_x"/>
                                          </p:val>
                                        </p:tav>
                                      </p:tavLst>
                                    </p:anim>
                                    <p:anim calcmode="lin" valueType="num">
                                      <p:cBhvr additive="base">
                                        <p:cTn id="14" dur="500" fill="hold"/>
                                        <p:tgtEl>
                                          <p:spTgt spid="1434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46"/>
                                        </p:tgtEl>
                                        <p:attrNameLst>
                                          <p:attrName>style.visibility</p:attrName>
                                        </p:attrNameLst>
                                      </p:cBhvr>
                                      <p:to>
                                        <p:strVal val="visible"/>
                                      </p:to>
                                    </p:set>
                                    <p:anim calcmode="lin" valueType="num">
                                      <p:cBhvr additive="base">
                                        <p:cTn id="19" dur="500" fill="hold"/>
                                        <p:tgtEl>
                                          <p:spTgt spid="14346"/>
                                        </p:tgtEl>
                                        <p:attrNameLst>
                                          <p:attrName>ppt_x</p:attrName>
                                        </p:attrNameLst>
                                      </p:cBhvr>
                                      <p:tavLst>
                                        <p:tav tm="0">
                                          <p:val>
                                            <p:strVal val="#ppt_x"/>
                                          </p:val>
                                        </p:tav>
                                        <p:tav tm="100000">
                                          <p:val>
                                            <p:strVal val="#ppt_x"/>
                                          </p:val>
                                        </p:tav>
                                      </p:tavLst>
                                    </p:anim>
                                    <p:anim calcmode="lin" valueType="num">
                                      <p:cBhvr additive="base">
                                        <p:cTn id="20"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14346" grpId="0"/>
      <p:bldP spid="14347"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ổng hợp các hình nền powerpoint đẹp đơn giản tinh tế chuyê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69"/>
            <a:ext cx="9144000" cy="68548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68E7938-8027-4271-B776-D50A4A01E370}"/>
              </a:ext>
            </a:extLst>
          </p:cNvPr>
          <p:cNvSpPr txBox="1"/>
          <p:nvPr/>
        </p:nvSpPr>
        <p:spPr>
          <a:xfrm>
            <a:off x="57423" y="381000"/>
            <a:ext cx="5091248" cy="526297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en-US" sz="2800" dirty="0">
              <a:latin typeface="Times New Roman" pitchFamily="18" charset="0"/>
              <a:cs typeface="Times New Roman" pitchFamily="18" charset="0"/>
            </a:endParaRPr>
          </a:p>
          <a:p>
            <a:pPr algn="ctr"/>
            <a:r>
              <a:rPr lang="vi-VN" sz="2800" dirty="0">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a:r>
              <a:rPr lang="vi-VN" sz="2800" dirty="0">
                <a:latin typeface="Times New Roman" pitchFamily="18" charset="0"/>
                <a:cs typeface="Times New Roman" pitchFamily="18" charset="0"/>
              </a:rPr>
              <a:t>    Người ăn xin vẫn đợi tôi. Tay vẫn chìa ra, run lẩy bẩy.</a:t>
            </a:r>
          </a:p>
          <a:p>
            <a:pPr algn="just"/>
            <a:r>
              <a:rPr lang="vi-VN" sz="2800" dirty="0">
                <a:latin typeface="Times New Roman" pitchFamily="18" charset="0"/>
                <a:cs typeface="Times New Roman" pitchFamily="18" charset="0"/>
              </a:rPr>
              <a:t>    Tôi chẳng biết làm cách nào. Tôi nắm chặt lấy bàn tay run rẩy kia:</a:t>
            </a:r>
          </a:p>
          <a:p>
            <a:pPr algn="just"/>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Ông đừng giận cháu, cháu không có gì để cho ông cả..</a:t>
            </a:r>
          </a:p>
        </p:txBody>
      </p:sp>
      <p:sp>
        <p:nvSpPr>
          <p:cNvPr id="6" name="Oval 5"/>
          <p:cNvSpPr/>
          <p:nvPr/>
        </p:nvSpPr>
        <p:spPr>
          <a:xfrm>
            <a:off x="76473" y="600040"/>
            <a:ext cx="533400" cy="4273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7" name="TextBox 11"/>
          <p:cNvSpPr txBox="1">
            <a:spLocks noChangeArrowheads="1"/>
          </p:cNvSpPr>
          <p:nvPr/>
        </p:nvSpPr>
        <p:spPr bwMode="auto">
          <a:xfrm>
            <a:off x="6048851" y="998814"/>
            <a:ext cx="2743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u="sng" dirty="0" err="1">
                <a:latin typeface="HP001 4 hàng" panose="020B0603050302020204" pitchFamily="34" charset="0"/>
              </a:rPr>
              <a:t>Từ</a:t>
            </a:r>
            <a:r>
              <a:rPr lang="en-US" altLang="en-US" sz="3000" b="1" u="sng" dirty="0">
                <a:latin typeface="HP001 4 hàng" panose="020B0603050302020204" pitchFamily="34" charset="0"/>
              </a:rPr>
              <a:t> </a:t>
            </a:r>
            <a:r>
              <a:rPr lang="en-US" altLang="en-US" sz="3000" b="1" u="sng" dirty="0" err="1">
                <a:latin typeface="HP001 4 hàng" panose="020B0603050302020204" pitchFamily="34" charset="0"/>
              </a:rPr>
              <a:t>khó</a:t>
            </a:r>
            <a:r>
              <a:rPr lang="en-US" altLang="en-US" sz="3000" b="1" u="sng" dirty="0">
                <a:latin typeface="HP001 4 hàng" panose="020B0603050302020204" pitchFamily="34" charset="0"/>
              </a:rPr>
              <a:t> </a:t>
            </a:r>
            <a:r>
              <a:rPr lang="en-US" altLang="en-US" sz="3000" b="1" u="sng" dirty="0" err="1">
                <a:latin typeface="HP001 4 hàng" panose="020B0603050302020204" pitchFamily="34" charset="0"/>
              </a:rPr>
              <a:t>hiểu</a:t>
            </a:r>
            <a:endParaRPr lang="vi-VN" altLang="en-US" sz="3000" b="1" u="sng" dirty="0">
              <a:latin typeface="HP001 4 hàng" panose="020B0603050302020204" pitchFamily="34" charset="0"/>
            </a:endParaRPr>
          </a:p>
        </p:txBody>
      </p:sp>
      <p:sp>
        <p:nvSpPr>
          <p:cNvPr id="3" name="Rounded Rectangle 2"/>
          <p:cNvSpPr/>
          <p:nvPr/>
        </p:nvSpPr>
        <p:spPr>
          <a:xfrm>
            <a:off x="3672295" y="2133600"/>
            <a:ext cx="975905" cy="4572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72415" y="1610380"/>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tài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sản</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2409824" y="2971800"/>
            <a:ext cx="1095375" cy="4572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Callout 12"/>
          <p:cNvSpPr/>
          <p:nvPr/>
        </p:nvSpPr>
        <p:spPr>
          <a:xfrm>
            <a:off x="5425909" y="2221783"/>
            <a:ext cx="3388325" cy="1207217"/>
          </a:xfrm>
          <a:prstGeom prst="wedgeEllipseCallout">
            <a:avLst>
              <a:gd name="adj1" fmla="val -71574"/>
              <a:gd name="adj2" fmla="val -280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t>của</a:t>
            </a:r>
            <a:r>
              <a:rPr lang="en-US" sz="2400" dirty="0"/>
              <a:t> </a:t>
            </a:r>
            <a:r>
              <a:rPr lang="en-US" sz="2400" dirty="0" err="1"/>
              <a:t>cải</a:t>
            </a:r>
            <a:r>
              <a:rPr lang="en-US" sz="2400" dirty="0"/>
              <a:t>, </a:t>
            </a:r>
            <a:r>
              <a:rPr lang="en-US" sz="2400" dirty="0" err="1"/>
              <a:t>tiền</a:t>
            </a:r>
            <a:r>
              <a:rPr lang="en-US" sz="2400" dirty="0"/>
              <a:t> </a:t>
            </a:r>
            <a:r>
              <a:rPr lang="en-US" sz="2400" dirty="0" err="1"/>
              <a:t>bạc</a:t>
            </a:r>
            <a:endParaRPr lang="en-US" sz="2400" dirty="0"/>
          </a:p>
        </p:txBody>
      </p:sp>
      <p:sp>
        <p:nvSpPr>
          <p:cNvPr id="14" name="Oval Callout 13"/>
          <p:cNvSpPr/>
          <p:nvPr/>
        </p:nvSpPr>
        <p:spPr>
          <a:xfrm>
            <a:off x="5160780" y="4117021"/>
            <a:ext cx="3395397" cy="1219200"/>
          </a:xfrm>
          <a:prstGeom prst="wedgeEllipseCallout">
            <a:avLst>
              <a:gd name="adj1" fmla="val -93922"/>
              <a:gd name="adj2" fmla="val -11914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run </a:t>
            </a:r>
            <a:r>
              <a:rPr lang="en-US" sz="2400" dirty="0" err="1"/>
              <a:t>rẩy</a:t>
            </a:r>
            <a:r>
              <a:rPr lang="en-US" sz="2400" dirty="0"/>
              <a:t>, </a:t>
            </a:r>
            <a:r>
              <a:rPr lang="en-US" sz="2400" dirty="0" err="1"/>
              <a:t>yếu</a:t>
            </a:r>
            <a:r>
              <a:rPr lang="en-US" sz="2400" dirty="0"/>
              <a:t> </a:t>
            </a:r>
            <a:r>
              <a:rPr lang="en-US" sz="2400" dirty="0" err="1"/>
              <a:t>đuối</a:t>
            </a:r>
            <a:r>
              <a:rPr lang="en-US" sz="2400" dirty="0"/>
              <a:t> </a:t>
            </a:r>
            <a:r>
              <a:rPr lang="en-US" sz="2400" dirty="0" err="1"/>
              <a:t>không</a:t>
            </a:r>
            <a:r>
              <a:rPr lang="en-US" sz="2400" dirty="0"/>
              <a:t> </a:t>
            </a:r>
            <a:r>
              <a:rPr lang="en-US" sz="2400" dirty="0" err="1"/>
              <a:t>tự</a:t>
            </a:r>
            <a:r>
              <a:rPr lang="en-US" sz="2400" dirty="0"/>
              <a:t> </a:t>
            </a:r>
            <a:r>
              <a:rPr lang="en-US" sz="2400" dirty="0" err="1"/>
              <a:t>chủ</a:t>
            </a:r>
            <a:r>
              <a:rPr lang="en-US" sz="2400" dirty="0"/>
              <a:t> </a:t>
            </a:r>
            <a:r>
              <a:rPr lang="en-US" sz="2400" dirty="0" err="1"/>
              <a:t>được</a:t>
            </a:r>
            <a:endParaRPr lang="en-US" sz="2400" dirty="0"/>
          </a:p>
        </p:txBody>
      </p:sp>
      <p:sp>
        <p:nvSpPr>
          <p:cNvPr id="20" name="TextBox 19"/>
          <p:cNvSpPr txBox="1"/>
          <p:nvPr/>
        </p:nvSpPr>
        <p:spPr>
          <a:xfrm>
            <a:off x="5760712" y="2238953"/>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lẩy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bẩy</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1279355"/>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13"/>
                                        </p:tgtEl>
                                      </p:cBhvr>
                                    </p:animEffect>
                                    <p:anim calcmode="lin" valueType="num">
                                      <p:cBhvr>
                                        <p:cTn id="28" dur="1000"/>
                                        <p:tgtEl>
                                          <p:spTgt spid="13"/>
                                        </p:tgtEl>
                                        <p:attrNameLst>
                                          <p:attrName>ppt_x</p:attrName>
                                        </p:attrNameLst>
                                      </p:cBhvr>
                                      <p:tavLst>
                                        <p:tav tm="0">
                                          <p:val>
                                            <p:strVal val="ppt_x"/>
                                          </p:val>
                                        </p:tav>
                                        <p:tav tm="100000">
                                          <p:val>
                                            <p:strVal val="ppt_x"/>
                                          </p:val>
                                        </p:tav>
                                      </p:tavLst>
                                    </p:anim>
                                    <p:anim calcmode="lin" valueType="num">
                                      <p:cBhvr>
                                        <p:cTn id="29" dur="1000"/>
                                        <p:tgtEl>
                                          <p:spTgt spid="13"/>
                                        </p:tgtEl>
                                        <p:attrNameLst>
                                          <p:attrName>ppt_y</p:attrName>
                                        </p:attrNameLst>
                                      </p:cBhvr>
                                      <p:tavLst>
                                        <p:tav tm="0">
                                          <p:val>
                                            <p:strVal val="ppt_y"/>
                                          </p:val>
                                        </p:tav>
                                        <p:tav tm="100000">
                                          <p:val>
                                            <p:strVal val="ppt_y+.1"/>
                                          </p:val>
                                        </p:tav>
                                      </p:tavLst>
                                    </p:anim>
                                    <p:set>
                                      <p:cBhvr>
                                        <p:cTn id="30" dur="1" fill="hold">
                                          <p:stCondLst>
                                            <p:cond delay="999"/>
                                          </p:stCondLst>
                                        </p:cTn>
                                        <p:tgtEl>
                                          <p:spTgt spid="13"/>
                                        </p:tgtEl>
                                        <p:attrNameLst>
                                          <p:attrName>style.visibility</p:attrName>
                                        </p:attrNameLst>
                                      </p:cBhvr>
                                      <p:to>
                                        <p:strVal val="hidden"/>
                                      </p:to>
                                    </p:se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3" grpId="0" animBg="1"/>
      <p:bldP spid="9" grpId="0"/>
      <p:bldP spid="12" grpId="0" animBg="1"/>
      <p:bldP spid="13" grpId="0" animBg="1"/>
      <p:bldP spid="13" grpId="1" animBg="1"/>
      <p:bldP spid="14"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ổng hợp các hình nền powerpoint đẹp đơn giản tinh tế chuyê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5" y="192084"/>
            <a:ext cx="9144000" cy="68548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68E7938-8027-4271-B776-D50A4A01E370}"/>
              </a:ext>
            </a:extLst>
          </p:cNvPr>
          <p:cNvSpPr txBox="1"/>
          <p:nvPr/>
        </p:nvSpPr>
        <p:spPr>
          <a:xfrm>
            <a:off x="57422" y="381000"/>
            <a:ext cx="5272759" cy="526297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Người ăn xin nhìn tôi chằm chằm bằng đôi mắt ướt đẫm. Đôi môi tái nhợt nở nụ cười và tay ông cũng xiết lấy tay tôi: </a:t>
            </a:r>
          </a:p>
          <a:p>
            <a:pPr algn="just"/>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Cháu ơi, cảm ơn cháu! Như vậy là cháu đã cho lão rồi. - Ông lão nói bằng giọng khản đặc.</a:t>
            </a:r>
          </a:p>
          <a:p>
            <a:pPr algn="just"/>
            <a:r>
              <a:rPr lang="vi-VN" sz="2800" dirty="0">
                <a:latin typeface="Times New Roman" pitchFamily="18" charset="0"/>
                <a:cs typeface="Times New Roman" pitchFamily="18" charset="0"/>
              </a:rPr>
              <a:t>    Khi ấy, tôi chợt hiểu rằng: cả tôi nữa, tôi cũng vừa nhận được chút gì của ông lão.</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Theo </a:t>
            </a:r>
            <a:r>
              <a:rPr lang="en-US" sz="2800" dirty="0" err="1">
                <a:latin typeface="Times New Roman" pitchFamily="18" charset="0"/>
                <a:cs typeface="Times New Roman" pitchFamily="18" charset="0"/>
              </a:rPr>
              <a:t>Tuốc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ghê-nhép</a:t>
            </a:r>
            <a:endParaRPr lang="vi-VN" sz="2800" dirty="0">
              <a:latin typeface="Times New Roman" pitchFamily="18" charset="0"/>
              <a:cs typeface="Times New Roman" pitchFamily="18" charset="0"/>
            </a:endParaRPr>
          </a:p>
        </p:txBody>
      </p:sp>
      <p:sp>
        <p:nvSpPr>
          <p:cNvPr id="6" name="Oval 5"/>
          <p:cNvSpPr/>
          <p:nvPr/>
        </p:nvSpPr>
        <p:spPr>
          <a:xfrm>
            <a:off x="81235" y="381000"/>
            <a:ext cx="533400" cy="4273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3</a:t>
            </a:r>
          </a:p>
        </p:txBody>
      </p:sp>
      <p:sp>
        <p:nvSpPr>
          <p:cNvPr id="7" name="TextBox 11"/>
          <p:cNvSpPr txBox="1">
            <a:spLocks noChangeArrowheads="1"/>
          </p:cNvSpPr>
          <p:nvPr/>
        </p:nvSpPr>
        <p:spPr bwMode="auto">
          <a:xfrm>
            <a:off x="6048851" y="998814"/>
            <a:ext cx="2743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u="sng" dirty="0" err="1">
                <a:latin typeface="HP001 4 hàng" panose="020B0603050302020204" pitchFamily="34" charset="0"/>
              </a:rPr>
              <a:t>Từ</a:t>
            </a:r>
            <a:r>
              <a:rPr lang="en-US" altLang="en-US" sz="3000" b="1" u="sng" dirty="0">
                <a:latin typeface="HP001 4 hàng" panose="020B0603050302020204" pitchFamily="34" charset="0"/>
              </a:rPr>
              <a:t> </a:t>
            </a:r>
            <a:r>
              <a:rPr lang="en-US" altLang="en-US" sz="3000" b="1" u="sng" dirty="0" err="1">
                <a:latin typeface="HP001 4 hàng" panose="020B0603050302020204" pitchFamily="34" charset="0"/>
              </a:rPr>
              <a:t>khó</a:t>
            </a:r>
            <a:r>
              <a:rPr lang="en-US" altLang="en-US" sz="3000" b="1" u="sng" dirty="0">
                <a:latin typeface="HP001 4 hàng" panose="020B0603050302020204" pitchFamily="34" charset="0"/>
              </a:rPr>
              <a:t> </a:t>
            </a:r>
            <a:r>
              <a:rPr lang="en-US" altLang="en-US" sz="3000" b="1" u="sng" dirty="0" err="1">
                <a:latin typeface="HP001 4 hàng" panose="020B0603050302020204" pitchFamily="34" charset="0"/>
              </a:rPr>
              <a:t>hiểu</a:t>
            </a:r>
            <a:endParaRPr lang="vi-VN" altLang="en-US" sz="3000" b="1" u="sng" dirty="0">
              <a:latin typeface="HP001 4 hàng" panose="020B0603050302020204" pitchFamily="34" charset="0"/>
            </a:endParaRPr>
          </a:p>
        </p:txBody>
      </p:sp>
      <p:sp>
        <p:nvSpPr>
          <p:cNvPr id="3" name="Rounded Rectangle 2"/>
          <p:cNvSpPr/>
          <p:nvPr/>
        </p:nvSpPr>
        <p:spPr>
          <a:xfrm>
            <a:off x="4354276" y="837663"/>
            <a:ext cx="975905" cy="4572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72415" y="1610380"/>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chằm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chằm</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762000" y="1728788"/>
            <a:ext cx="1157287" cy="414337"/>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Callout 12"/>
          <p:cNvSpPr/>
          <p:nvPr/>
        </p:nvSpPr>
        <p:spPr>
          <a:xfrm>
            <a:off x="5475984" y="2870430"/>
            <a:ext cx="3388325" cy="1207217"/>
          </a:xfrm>
          <a:prstGeom prst="wedgeEllipseCallout">
            <a:avLst>
              <a:gd name="adj1" fmla="val -152535"/>
              <a:gd name="adj2" fmla="val -11085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t>kém</a:t>
            </a:r>
            <a:r>
              <a:rPr lang="en-US" sz="2400" dirty="0"/>
              <a:t> </a:t>
            </a:r>
            <a:r>
              <a:rPr lang="en-US" sz="2400" dirty="0" err="1"/>
              <a:t>sắc</a:t>
            </a:r>
            <a:r>
              <a:rPr lang="en-US" sz="2400" dirty="0"/>
              <a:t>, </a:t>
            </a:r>
            <a:r>
              <a:rPr lang="en-US" sz="2400" dirty="0" err="1"/>
              <a:t>không</a:t>
            </a:r>
            <a:r>
              <a:rPr lang="en-US" sz="2400" dirty="0"/>
              <a:t> </a:t>
            </a:r>
            <a:r>
              <a:rPr lang="en-US" sz="2400" dirty="0" err="1"/>
              <a:t>được</a:t>
            </a:r>
            <a:r>
              <a:rPr lang="en-US" sz="2400" dirty="0"/>
              <a:t> </a:t>
            </a:r>
            <a:r>
              <a:rPr lang="en-US" sz="2400" dirty="0" err="1"/>
              <a:t>khỏe</a:t>
            </a:r>
            <a:endParaRPr lang="en-US" sz="2400" dirty="0"/>
          </a:p>
        </p:txBody>
      </p:sp>
      <p:sp>
        <p:nvSpPr>
          <p:cNvPr id="14" name="Oval Callout 13"/>
          <p:cNvSpPr/>
          <p:nvPr/>
        </p:nvSpPr>
        <p:spPr>
          <a:xfrm>
            <a:off x="5563340" y="3743980"/>
            <a:ext cx="3395397" cy="1219200"/>
          </a:xfrm>
          <a:prstGeom prst="wedgeEllipseCallout">
            <a:avLst>
              <a:gd name="adj1" fmla="val -91397"/>
              <a:gd name="adj2" fmla="val -4531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t>Bị</a:t>
            </a:r>
            <a:r>
              <a:rPr lang="en-US" sz="2400" dirty="0"/>
              <a:t> </a:t>
            </a:r>
            <a:r>
              <a:rPr lang="en-US" sz="2400" dirty="0" err="1"/>
              <a:t>mất</a:t>
            </a:r>
            <a:r>
              <a:rPr lang="en-US" sz="2400" dirty="0"/>
              <a:t> </a:t>
            </a:r>
            <a:r>
              <a:rPr lang="en-US" sz="2400" dirty="0" err="1"/>
              <a:t>giọng</a:t>
            </a:r>
            <a:r>
              <a:rPr lang="en-US" sz="2400" dirty="0"/>
              <a:t>, </a:t>
            </a:r>
            <a:r>
              <a:rPr lang="en-US" sz="2400" dirty="0" err="1"/>
              <a:t>nói</a:t>
            </a:r>
            <a:r>
              <a:rPr lang="en-US" sz="2400" dirty="0"/>
              <a:t> </a:t>
            </a:r>
            <a:r>
              <a:rPr lang="en-US" sz="2400" dirty="0" err="1"/>
              <a:t>không</a:t>
            </a:r>
            <a:r>
              <a:rPr lang="en-US" sz="2400" dirty="0"/>
              <a:t> </a:t>
            </a:r>
            <a:r>
              <a:rPr lang="en-US" sz="2400" dirty="0" err="1"/>
              <a:t>rõ</a:t>
            </a:r>
            <a:endParaRPr lang="en-US" sz="2400" dirty="0"/>
          </a:p>
        </p:txBody>
      </p:sp>
      <p:sp>
        <p:nvSpPr>
          <p:cNvPr id="17" name="Oval Callout 16"/>
          <p:cNvSpPr/>
          <p:nvPr/>
        </p:nvSpPr>
        <p:spPr>
          <a:xfrm>
            <a:off x="5449147" y="2289642"/>
            <a:ext cx="3312461" cy="1219200"/>
          </a:xfrm>
          <a:prstGeom prst="wedgeEllipseCallout">
            <a:avLst>
              <a:gd name="adj1" fmla="val -62733"/>
              <a:gd name="adj2" fmla="val -12031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t>nhìn</a:t>
            </a:r>
            <a:r>
              <a:rPr lang="en-US" sz="2400" dirty="0"/>
              <a:t> </a:t>
            </a:r>
            <a:r>
              <a:rPr lang="en-US" sz="2400" dirty="0" err="1"/>
              <a:t>chăm</a:t>
            </a:r>
            <a:r>
              <a:rPr lang="en-US" sz="2400" dirty="0"/>
              <a:t> </a:t>
            </a:r>
            <a:r>
              <a:rPr lang="en-US" sz="2400" dirty="0" err="1"/>
              <a:t>chú</a:t>
            </a:r>
            <a:r>
              <a:rPr lang="en-US" sz="2400" dirty="0"/>
              <a:t>, </a:t>
            </a:r>
            <a:r>
              <a:rPr lang="en-US" sz="2400" dirty="0" err="1"/>
              <a:t>lâu</a:t>
            </a:r>
            <a:r>
              <a:rPr lang="en-US" sz="2400" dirty="0"/>
              <a:t> </a:t>
            </a:r>
            <a:r>
              <a:rPr lang="en-US" sz="2400" dirty="0" err="1"/>
              <a:t>không</a:t>
            </a:r>
            <a:r>
              <a:rPr lang="en-US" sz="2400" dirty="0"/>
              <a:t> </a:t>
            </a:r>
            <a:r>
              <a:rPr lang="en-US" sz="2400" dirty="0" err="1"/>
              <a:t>chớp</a:t>
            </a:r>
            <a:r>
              <a:rPr lang="en-US" sz="2400" dirty="0"/>
              <a:t> </a:t>
            </a:r>
            <a:r>
              <a:rPr lang="en-US" sz="2400" dirty="0" err="1"/>
              <a:t>mắt</a:t>
            </a:r>
            <a:r>
              <a:rPr lang="en-US" sz="2400" dirty="0"/>
              <a:t>, </a:t>
            </a:r>
            <a:r>
              <a:rPr lang="en-US" sz="2400" dirty="0" err="1"/>
              <a:t>có</a:t>
            </a:r>
            <a:r>
              <a:rPr lang="en-US" sz="2400" dirty="0"/>
              <a:t> ý </a:t>
            </a:r>
            <a:r>
              <a:rPr lang="en-US" sz="2400" dirty="0" err="1"/>
              <a:t>dò</a:t>
            </a:r>
            <a:r>
              <a:rPr lang="en-US" sz="2400" dirty="0"/>
              <a:t> </a:t>
            </a:r>
            <a:r>
              <a:rPr lang="en-US" sz="2400" dirty="0" err="1"/>
              <a:t>hỏi</a:t>
            </a:r>
            <a:endParaRPr lang="en-US" sz="2400" dirty="0"/>
          </a:p>
        </p:txBody>
      </p:sp>
      <p:sp>
        <p:nvSpPr>
          <p:cNvPr id="19" name="Rounded Rectangle 18"/>
          <p:cNvSpPr/>
          <p:nvPr/>
        </p:nvSpPr>
        <p:spPr>
          <a:xfrm>
            <a:off x="2895600" y="3429000"/>
            <a:ext cx="1371600"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7422" y="1260988"/>
            <a:ext cx="975905" cy="433925"/>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672805" y="2191168"/>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tái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nhợt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777177" y="3051570"/>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khản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đặc</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288032"/>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grpId="1" nodeType="clickEffect">
                                  <p:stCondLst>
                                    <p:cond delay="0"/>
                                  </p:stCondLst>
                                  <p:childTnLst>
                                    <p:animEffect transition="out" filter="dissolv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xit" presetSubtype="0" fill="hold" grpId="1" nodeType="clickEffect">
                                  <p:stCondLst>
                                    <p:cond delay="0"/>
                                  </p:stCondLst>
                                  <p:childTnLst>
                                    <p:animEffect transition="out" filter="dissolv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p:bldP spid="12" grpId="0" animBg="1"/>
      <p:bldP spid="13" grpId="0" animBg="1"/>
      <p:bldP spid="13" grpId="1" animBg="1"/>
      <p:bldP spid="14" grpId="0" animBg="1"/>
      <p:bldP spid="14" grpId="1" animBg="1"/>
      <p:bldP spid="17" grpId="0" animBg="1"/>
      <p:bldP spid="17" grpId="1" animBg="1"/>
      <p:bldP spid="19" grpId="0" animBg="1"/>
      <p:bldP spid="15" grpId="0" animBg="1"/>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77824" y="1462585"/>
            <a:ext cx="8385175" cy="2585323"/>
          </a:xfrm>
          <a:prstGeom prst="rect">
            <a:avLst/>
          </a:prstGeom>
          <a:noFill/>
          <a:ln w="9525">
            <a:noFill/>
            <a:miter lim="800000"/>
            <a:headEnd/>
            <a:tailEnd/>
          </a:ln>
        </p:spPr>
        <p:txBody>
          <a:bodyPr wrap="square">
            <a:spAutoFit/>
          </a:bodyPr>
          <a:lstStyle/>
          <a:p>
            <a:pPr>
              <a:spcBef>
                <a:spcPct val="50000"/>
              </a:spcBef>
            </a:pPr>
            <a:r>
              <a:rPr lang="en-US" sz="5400" dirty="0"/>
              <a:t>    </a:t>
            </a:r>
            <a:r>
              <a:rPr lang="en-US" sz="5400" b="1" dirty="0" err="1"/>
              <a:t>Đôi</a:t>
            </a:r>
            <a:r>
              <a:rPr lang="en-US" sz="5400" b="1" dirty="0"/>
              <a:t> </a:t>
            </a:r>
            <a:r>
              <a:rPr lang="en-US" sz="5400" b="1" dirty="0" err="1"/>
              <a:t>môi</a:t>
            </a:r>
            <a:r>
              <a:rPr lang="en-US" sz="5400" b="1" dirty="0"/>
              <a:t> </a:t>
            </a:r>
            <a:r>
              <a:rPr lang="en-US" sz="5400" b="1" dirty="0" err="1"/>
              <a:t>tái</a:t>
            </a:r>
            <a:r>
              <a:rPr lang="en-US" sz="5400" b="1" dirty="0"/>
              <a:t> </a:t>
            </a:r>
            <a:r>
              <a:rPr lang="en-US" sz="5400" b="1" dirty="0" err="1"/>
              <a:t>nhợt</a:t>
            </a:r>
            <a:r>
              <a:rPr lang="en-US" sz="5400" b="1" dirty="0"/>
              <a:t> </a:t>
            </a:r>
            <a:r>
              <a:rPr lang="en-US" sz="5400" b="1" dirty="0" err="1"/>
              <a:t>nở</a:t>
            </a:r>
            <a:r>
              <a:rPr lang="en-US" sz="5400" b="1" dirty="0"/>
              <a:t> </a:t>
            </a:r>
            <a:r>
              <a:rPr lang="en-US" sz="5400" b="1" dirty="0" err="1"/>
              <a:t>nụ</a:t>
            </a:r>
            <a:r>
              <a:rPr lang="en-US" sz="5400" b="1" dirty="0"/>
              <a:t> </a:t>
            </a:r>
            <a:r>
              <a:rPr lang="en-US" sz="5400" b="1" dirty="0" err="1"/>
              <a:t>cười</a:t>
            </a:r>
            <a:r>
              <a:rPr lang="en-US" sz="5400" b="1" dirty="0"/>
              <a:t> </a:t>
            </a:r>
            <a:r>
              <a:rPr lang="en-US" sz="5400" b="1" dirty="0" err="1"/>
              <a:t>và</a:t>
            </a:r>
            <a:r>
              <a:rPr lang="en-US" sz="5400" b="1" dirty="0"/>
              <a:t> </a:t>
            </a:r>
            <a:r>
              <a:rPr lang="en-US" sz="5400" b="1" dirty="0" err="1"/>
              <a:t>tay</a:t>
            </a:r>
            <a:r>
              <a:rPr lang="en-US" sz="5400" b="1" dirty="0"/>
              <a:t> </a:t>
            </a:r>
            <a:r>
              <a:rPr lang="en-US" sz="5400" b="1" dirty="0" err="1"/>
              <a:t>ông</a:t>
            </a:r>
            <a:r>
              <a:rPr lang="en-US" sz="5400" b="1" dirty="0"/>
              <a:t> </a:t>
            </a:r>
            <a:r>
              <a:rPr lang="en-US" sz="5400" b="1" dirty="0" err="1"/>
              <a:t>cũng</a:t>
            </a:r>
            <a:r>
              <a:rPr lang="en-US" sz="5400" b="1" dirty="0"/>
              <a:t> </a:t>
            </a:r>
            <a:r>
              <a:rPr lang="en-US" sz="5400" b="1" dirty="0" err="1"/>
              <a:t>xiết</a:t>
            </a:r>
            <a:r>
              <a:rPr lang="en-US" sz="5400" b="1" dirty="0"/>
              <a:t> </a:t>
            </a:r>
            <a:r>
              <a:rPr lang="en-US" sz="5400" b="1" dirty="0" err="1"/>
              <a:t>lấy</a:t>
            </a:r>
            <a:r>
              <a:rPr lang="en-US" sz="5400" b="1" dirty="0"/>
              <a:t> </a:t>
            </a:r>
            <a:r>
              <a:rPr lang="en-US" sz="5400" b="1" dirty="0" err="1"/>
              <a:t>tay</a:t>
            </a:r>
            <a:r>
              <a:rPr lang="en-US" sz="5400" b="1" dirty="0"/>
              <a:t> </a:t>
            </a:r>
            <a:r>
              <a:rPr lang="en-US" sz="5400" b="1" dirty="0" err="1"/>
              <a:t>tôi</a:t>
            </a:r>
            <a:r>
              <a:rPr lang="en-US" sz="5400" b="1" dirty="0"/>
              <a:t>.</a:t>
            </a:r>
            <a:endParaRPr lang="en-US" sz="8000" b="1" dirty="0"/>
          </a:p>
        </p:txBody>
      </p:sp>
      <p:sp>
        <p:nvSpPr>
          <p:cNvPr id="14345" name="Text Box 9"/>
          <p:cNvSpPr txBox="1">
            <a:spLocks noChangeArrowheads="1"/>
          </p:cNvSpPr>
          <p:nvPr/>
        </p:nvSpPr>
        <p:spPr bwMode="auto">
          <a:xfrm>
            <a:off x="3810000" y="1454127"/>
            <a:ext cx="3276600" cy="923330"/>
          </a:xfrm>
          <a:prstGeom prst="rect">
            <a:avLst/>
          </a:prstGeom>
          <a:noFill/>
          <a:ln w="9525">
            <a:noFill/>
            <a:miter lim="800000"/>
            <a:headEnd/>
            <a:tailEnd/>
          </a:ln>
        </p:spPr>
        <p:txBody>
          <a:bodyPr>
            <a:spAutoFit/>
          </a:bodyPr>
          <a:lstStyle/>
          <a:p>
            <a:pPr>
              <a:spcBef>
                <a:spcPct val="50000"/>
              </a:spcBef>
            </a:pPr>
            <a:r>
              <a:rPr lang="en-US" sz="5400" b="1" dirty="0" err="1">
                <a:solidFill>
                  <a:srgbClr val="0000FF"/>
                </a:solidFill>
              </a:rPr>
              <a:t>tái</a:t>
            </a:r>
            <a:r>
              <a:rPr lang="en-US" sz="5400" b="1" dirty="0">
                <a:solidFill>
                  <a:srgbClr val="0000FF"/>
                </a:solidFill>
              </a:rPr>
              <a:t> </a:t>
            </a:r>
            <a:r>
              <a:rPr lang="en-US" sz="5400" b="1" dirty="0" err="1">
                <a:solidFill>
                  <a:srgbClr val="0000FF"/>
                </a:solidFill>
              </a:rPr>
              <a:t>nhợt</a:t>
            </a:r>
            <a:endParaRPr lang="en-US" sz="5400" b="1" dirty="0">
              <a:solidFill>
                <a:srgbClr val="0000FF"/>
              </a:solidFill>
            </a:endParaRPr>
          </a:p>
        </p:txBody>
      </p:sp>
      <p:sp>
        <p:nvSpPr>
          <p:cNvPr id="14346" name="Text Box 10"/>
          <p:cNvSpPr txBox="1">
            <a:spLocks noChangeArrowheads="1"/>
          </p:cNvSpPr>
          <p:nvPr/>
        </p:nvSpPr>
        <p:spPr bwMode="auto">
          <a:xfrm>
            <a:off x="377824" y="3096760"/>
            <a:ext cx="2971800" cy="923330"/>
          </a:xfrm>
          <a:prstGeom prst="rect">
            <a:avLst/>
          </a:prstGeom>
          <a:noFill/>
          <a:ln w="9525">
            <a:noFill/>
            <a:miter lim="800000"/>
            <a:headEnd/>
            <a:tailEnd/>
          </a:ln>
        </p:spPr>
        <p:txBody>
          <a:bodyPr>
            <a:spAutoFit/>
          </a:bodyPr>
          <a:lstStyle/>
          <a:p>
            <a:pPr>
              <a:spcBef>
                <a:spcPct val="50000"/>
              </a:spcBef>
            </a:pPr>
            <a:r>
              <a:rPr lang="en-US" sz="5400" b="1" dirty="0" err="1">
                <a:solidFill>
                  <a:srgbClr val="0000FF"/>
                </a:solidFill>
              </a:rPr>
              <a:t>xiết</a:t>
            </a:r>
            <a:endParaRPr lang="en-US" sz="5400" b="1" dirty="0">
              <a:solidFill>
                <a:srgbClr val="0000FF"/>
              </a:solidFill>
            </a:endParaRPr>
          </a:p>
        </p:txBody>
      </p:sp>
      <p:sp>
        <p:nvSpPr>
          <p:cNvPr id="6" name="Text Box 9"/>
          <p:cNvSpPr txBox="1">
            <a:spLocks noChangeArrowheads="1"/>
          </p:cNvSpPr>
          <p:nvPr/>
        </p:nvSpPr>
        <p:spPr bwMode="auto">
          <a:xfrm>
            <a:off x="1981199" y="2346036"/>
            <a:ext cx="495300" cy="823913"/>
          </a:xfrm>
          <a:prstGeom prst="rect">
            <a:avLst/>
          </a:prstGeom>
          <a:noFill/>
          <a:ln w="9525">
            <a:noFill/>
            <a:miter lim="800000"/>
            <a:headEnd/>
            <a:tailEnd/>
          </a:ln>
        </p:spPr>
        <p:txBody>
          <a:bodyPr wrap="square">
            <a:spAutoFit/>
          </a:bodyPr>
          <a:lstStyle/>
          <a:p>
            <a:pPr>
              <a:spcBef>
                <a:spcPct val="50000"/>
              </a:spcBef>
            </a:pPr>
            <a:r>
              <a:rPr lang="en-US" sz="4800" b="1" dirty="0">
                <a:solidFill>
                  <a:srgbClr val="FF0000"/>
                </a:solidFill>
              </a:rPr>
              <a:t>/</a:t>
            </a:r>
          </a:p>
        </p:txBody>
      </p:sp>
      <p:sp>
        <p:nvSpPr>
          <p:cNvPr id="7" name="Text Box 9"/>
          <p:cNvSpPr txBox="1">
            <a:spLocks noChangeArrowheads="1"/>
          </p:cNvSpPr>
          <p:nvPr/>
        </p:nvSpPr>
        <p:spPr bwMode="auto">
          <a:xfrm>
            <a:off x="5200649" y="3167202"/>
            <a:ext cx="838200" cy="830997"/>
          </a:xfrm>
          <a:prstGeom prst="rect">
            <a:avLst/>
          </a:prstGeom>
          <a:noFill/>
          <a:ln w="9525">
            <a:noFill/>
            <a:miter lim="800000"/>
            <a:headEnd/>
            <a:tailEnd/>
          </a:ln>
        </p:spPr>
        <p:txBody>
          <a:bodyPr wrap="square">
            <a:spAutoFit/>
          </a:bodyPr>
          <a:lstStyle/>
          <a:p>
            <a:pPr>
              <a:spcBef>
                <a:spcPct val="50000"/>
              </a:spcBef>
            </a:pPr>
            <a:r>
              <a:rPr lang="en-US" sz="4800" b="1" dirty="0">
                <a:solidFill>
                  <a:srgbClr val="FF0000"/>
                </a:solidFill>
              </a:rPr>
              <a:t>//</a:t>
            </a:r>
          </a:p>
        </p:txBody>
      </p:sp>
      <p:pic>
        <p:nvPicPr>
          <p:cNvPr id="2050" name="Picture 2" descr="Trả lời câu hỏi bài Tập đọc Người ăn xin | Hướng dẫn soạn bài Tập đọc Người  ăn x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089703"/>
            <a:ext cx="3962400" cy="2314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11"/>
          <p:cNvSpPr txBox="1">
            <a:spLocks noChangeArrowheads="1"/>
          </p:cNvSpPr>
          <p:nvPr/>
        </p:nvSpPr>
        <p:spPr bwMode="auto">
          <a:xfrm>
            <a:off x="1101724" y="576165"/>
            <a:ext cx="42322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u="sng" dirty="0" err="1">
                <a:latin typeface="HP001 4 hàng" panose="020B0603050302020204" pitchFamily="34" charset="0"/>
              </a:rPr>
              <a:t>Luyện</a:t>
            </a:r>
            <a:r>
              <a:rPr lang="en-US" altLang="en-US" sz="4000" b="1" u="sng" dirty="0">
                <a:latin typeface="HP001 4 hàng" panose="020B0603050302020204" pitchFamily="34" charset="0"/>
              </a:rPr>
              <a:t> </a:t>
            </a:r>
            <a:r>
              <a:rPr lang="en-US" altLang="en-US" sz="4000" b="1" u="sng" dirty="0" err="1">
                <a:latin typeface="HP001 4 hàng" panose="020B0603050302020204" pitchFamily="34" charset="0"/>
              </a:rPr>
              <a:t>đọc</a:t>
            </a:r>
            <a:r>
              <a:rPr lang="en-US" altLang="en-US" sz="4000" b="1" u="sng" dirty="0">
                <a:latin typeface="HP001 4 hàng" panose="020B0603050302020204" pitchFamily="34" charset="0"/>
              </a:rPr>
              <a:t> </a:t>
            </a:r>
            <a:r>
              <a:rPr lang="en-US" altLang="en-US" sz="4000" b="1" u="sng" dirty="0" err="1">
                <a:latin typeface="HP001 4 hàng" panose="020B0603050302020204" pitchFamily="34" charset="0"/>
              </a:rPr>
              <a:t>câu</a:t>
            </a:r>
            <a:endParaRPr lang="vi-VN" altLang="en-US" sz="4000" b="1" u="sng" dirty="0">
              <a:latin typeface="HP001 4 hàng" panose="020B0603050302020204" pitchFamily="34" charset="0"/>
            </a:endParaRPr>
          </a:p>
        </p:txBody>
      </p:sp>
    </p:spTree>
    <p:extLst>
      <p:ext uri="{BB962C8B-B14F-4D97-AF65-F5344CB8AC3E}">
        <p14:creationId xmlns:p14="http://schemas.microsoft.com/office/powerpoint/2010/main" val="4044956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5"/>
                                        </p:tgtEl>
                                        <p:attrNameLst>
                                          <p:attrName>style.visibility</p:attrName>
                                        </p:attrNameLst>
                                      </p:cBhvr>
                                      <p:to>
                                        <p:strVal val="visible"/>
                                      </p:to>
                                    </p:set>
                                    <p:anim calcmode="lin" valueType="num">
                                      <p:cBhvr additive="base">
                                        <p:cTn id="7" dur="500" fill="hold"/>
                                        <p:tgtEl>
                                          <p:spTgt spid="14345"/>
                                        </p:tgtEl>
                                        <p:attrNameLst>
                                          <p:attrName>ppt_x</p:attrName>
                                        </p:attrNameLst>
                                      </p:cBhvr>
                                      <p:tavLst>
                                        <p:tav tm="0">
                                          <p:val>
                                            <p:strVal val="#ppt_x"/>
                                          </p:val>
                                        </p:tav>
                                        <p:tav tm="100000">
                                          <p:val>
                                            <p:strVal val="#ppt_x"/>
                                          </p:val>
                                        </p:tav>
                                      </p:tavLst>
                                    </p:anim>
                                    <p:anim calcmode="lin" valueType="num">
                                      <p:cBhvr additive="base">
                                        <p:cTn id="8"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6"/>
                                        </p:tgtEl>
                                        <p:attrNameLst>
                                          <p:attrName>style.visibility</p:attrName>
                                        </p:attrNameLst>
                                      </p:cBhvr>
                                      <p:to>
                                        <p:strVal val="visible"/>
                                      </p:to>
                                    </p:set>
                                    <p:anim calcmode="lin" valueType="num">
                                      <p:cBhvr additive="base">
                                        <p:cTn id="13" dur="500" fill="hold"/>
                                        <p:tgtEl>
                                          <p:spTgt spid="14346"/>
                                        </p:tgtEl>
                                        <p:attrNameLst>
                                          <p:attrName>ppt_x</p:attrName>
                                        </p:attrNameLst>
                                      </p:cBhvr>
                                      <p:tavLst>
                                        <p:tav tm="0">
                                          <p:val>
                                            <p:strVal val="#ppt_x"/>
                                          </p:val>
                                        </p:tav>
                                        <p:tav tm="100000">
                                          <p:val>
                                            <p:strVal val="#ppt_x"/>
                                          </p:val>
                                        </p:tav>
                                      </p:tavLst>
                                    </p:anim>
                                    <p:anim calcmode="lin" valueType="num">
                                      <p:cBhvr additive="base">
                                        <p:cTn id="14"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14346"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228600" y="2830513"/>
            <a:ext cx="6629400" cy="1293812"/>
          </a:xfrm>
          <a:prstGeom prst="rect">
            <a:avLst/>
          </a:prstGeom>
          <a:noFill/>
        </p:spPr>
        <p:txBody>
          <a:bodyPr>
            <a:spAutoFit/>
          </a:bodyPr>
          <a:lstStyle/>
          <a:p>
            <a:pPr algn="ctr">
              <a:lnSpc>
                <a:spcPct val="130000"/>
              </a:lnSpc>
              <a:buFont typeface="Arial" charset="0"/>
              <a:buNone/>
              <a:defRPr/>
            </a:pPr>
            <a:r>
              <a:rPr lang="en-US" sz="6000" b="1" dirty="0">
                <a:solidFill>
                  <a:srgbClr val="FF3399"/>
                </a:solidFill>
                <a:latin typeface="+mj-lt"/>
                <a:ea typeface="HP001 5Ha" pitchFamily="34" charset="-127"/>
                <a:cs typeface="Arial" charset="0"/>
              </a:rPr>
              <a:t>2. </a:t>
            </a:r>
            <a:r>
              <a:rPr lang="en-US" sz="6000" b="1" dirty="0" err="1">
                <a:solidFill>
                  <a:srgbClr val="FF3399"/>
                </a:solidFill>
                <a:latin typeface="+mj-lt"/>
                <a:ea typeface="HP001 5Ha" pitchFamily="34" charset="-127"/>
                <a:cs typeface="Arial" charset="0"/>
              </a:rPr>
              <a:t>Tìm</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hiểu</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bài</a:t>
            </a:r>
            <a:endParaRPr lang="en-US" sz="6000" b="1" dirty="0">
              <a:solidFill>
                <a:srgbClr val="FF3399"/>
              </a:solidFill>
              <a:latin typeface="+mj-lt"/>
              <a:ea typeface="HP001 5Ha" pitchFamily="34" charset="-127"/>
              <a:cs typeface="Arial" charset="0"/>
            </a:endParaRPr>
          </a:p>
        </p:txBody>
      </p:sp>
    </p:spTree>
    <p:extLst>
      <p:ext uri="{BB962C8B-B14F-4D97-AF65-F5344CB8AC3E}">
        <p14:creationId xmlns:p14="http://schemas.microsoft.com/office/powerpoint/2010/main" val="3126835012"/>
      </p:ext>
    </p:extLst>
  </p:cSld>
  <p:clrMapOvr>
    <a:masterClrMapping/>
  </p:clrMapOvr>
  <p:transition spd="slow">
    <p:fade/>
    <p:sndAc>
      <p:stSnd>
        <p:snd r:embed="rId2"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màu trắng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35" y="19611"/>
            <a:ext cx="10424224" cy="68623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8E7938-8027-4271-B776-D50A4A01E370}"/>
              </a:ext>
            </a:extLst>
          </p:cNvPr>
          <p:cNvSpPr txBox="1"/>
          <p:nvPr/>
        </p:nvSpPr>
        <p:spPr>
          <a:xfrm>
            <a:off x="326529" y="157162"/>
            <a:ext cx="5029200" cy="6119945"/>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lnSpc>
                <a:spcPct val="150000"/>
              </a:lnSpc>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Lúc ấy, tôi đang đi trên phố. Một người ăn xin già lọm khọm đứng ngay trước mặt tôi. </a:t>
            </a:r>
          </a:p>
          <a:p>
            <a:pPr algn="just">
              <a:lnSpc>
                <a:spcPct val="150000"/>
              </a:lnSpc>
            </a:pPr>
            <a:r>
              <a:rPr lang="vi-VN" sz="2400" dirty="0">
                <a:latin typeface="Times New Roman" pitchFamily="18" charset="0"/>
                <a:cs typeface="Times New Roman" pitchFamily="18" charset="0"/>
              </a:rPr>
              <a:t>    Đôi mắt ông lão đỏ đọc và giàn giụa nước mắt. Đôi môi tái nhợt, áo quần tả tơi thảm hại... Chao ôi! Cảnh nghèo đói đã gặm nát con người đau khổ kia thành xấu xí biết nhường nào!</a:t>
            </a:r>
          </a:p>
          <a:p>
            <a:pPr algn="just">
              <a:lnSpc>
                <a:spcPct val="150000"/>
              </a:lnSpc>
            </a:pPr>
            <a:r>
              <a:rPr lang="vi-VN" sz="2400" dirty="0">
                <a:latin typeface="Times New Roman" pitchFamily="18" charset="0"/>
                <a:cs typeface="Times New Roman" pitchFamily="18" charset="0"/>
              </a:rPr>
              <a:t>    Ông già chìa trước mặt tôi bàn tay sưng húp, bẩn thỉu. Ông rên rỉ cầu xin cứu giúp.</a:t>
            </a:r>
          </a:p>
        </p:txBody>
      </p:sp>
      <p:sp>
        <p:nvSpPr>
          <p:cNvPr id="15" name="Text Box 5">
            <a:extLst>
              <a:ext uri="{FF2B5EF4-FFF2-40B4-BE49-F238E27FC236}">
                <a16:creationId xmlns:a16="http://schemas.microsoft.com/office/drawing/2014/main" id="{26093486-1AEA-44B7-9AE1-1622F33BC59D}"/>
              </a:ext>
            </a:extLst>
          </p:cNvPr>
          <p:cNvSpPr txBox="1">
            <a:spLocks noChangeArrowheads="1"/>
          </p:cNvSpPr>
          <p:nvPr/>
        </p:nvSpPr>
        <p:spPr bwMode="auto">
          <a:xfrm>
            <a:off x="5464417" y="-49996"/>
            <a:ext cx="3358902" cy="2389406"/>
          </a:xfrm>
          <a:prstGeom prst="cloudCallout">
            <a:avLst>
              <a:gd name="adj1" fmla="val -49884"/>
              <a:gd name="adj2" fmla="val 27722"/>
            </a:avLst>
          </a:prstGeom>
          <a:solidFill>
            <a:schemeClr val="bg2">
              <a:lumMod val="60000"/>
              <a:lumOff val="4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r>
              <a:rPr lang="vi-VN" sz="2400" dirty="0">
                <a:latin typeface="Times New Roman" pitchFamily="18" charset="0"/>
                <a:cs typeface="Times New Roman" pitchFamily="18" charset="0"/>
              </a:rPr>
              <a:t>Hình ảnh ông lão ăn xin đáng thương như thế nào?</a:t>
            </a:r>
          </a:p>
        </p:txBody>
      </p:sp>
      <p:cxnSp>
        <p:nvCxnSpPr>
          <p:cNvPr id="5" name="Straight Connector 4"/>
          <p:cNvCxnSpPr>
            <a:cxnSpLocks/>
          </p:cNvCxnSpPr>
          <p:nvPr/>
        </p:nvCxnSpPr>
        <p:spPr>
          <a:xfrm>
            <a:off x="727305" y="2362200"/>
            <a:ext cx="4409600"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12" name="Straight Connector 11"/>
          <p:cNvCxnSpPr>
            <a:cxnSpLocks/>
          </p:cNvCxnSpPr>
          <p:nvPr/>
        </p:nvCxnSpPr>
        <p:spPr>
          <a:xfrm>
            <a:off x="1707905" y="2895600"/>
            <a:ext cx="2057400"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18" name="Straight Connector 17"/>
          <p:cNvCxnSpPr>
            <a:cxnSpLocks/>
          </p:cNvCxnSpPr>
          <p:nvPr/>
        </p:nvCxnSpPr>
        <p:spPr>
          <a:xfrm>
            <a:off x="326529" y="5638800"/>
            <a:ext cx="2410076"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19" name="Straight Connector 18"/>
          <p:cNvCxnSpPr>
            <a:cxnSpLocks/>
          </p:cNvCxnSpPr>
          <p:nvPr/>
        </p:nvCxnSpPr>
        <p:spPr>
          <a:xfrm>
            <a:off x="3948530" y="2880784"/>
            <a:ext cx="1214281" cy="9152"/>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20" name="Straight Connector 19"/>
          <p:cNvCxnSpPr>
            <a:cxnSpLocks/>
          </p:cNvCxnSpPr>
          <p:nvPr/>
        </p:nvCxnSpPr>
        <p:spPr>
          <a:xfrm>
            <a:off x="443017" y="3426823"/>
            <a:ext cx="1264888"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22" name="Straight Connector 21"/>
          <p:cNvCxnSpPr>
            <a:cxnSpLocks/>
          </p:cNvCxnSpPr>
          <p:nvPr/>
        </p:nvCxnSpPr>
        <p:spPr>
          <a:xfrm>
            <a:off x="443017" y="2895600"/>
            <a:ext cx="1039228"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23" name="Straight Connector 22"/>
          <p:cNvCxnSpPr>
            <a:cxnSpLocks/>
          </p:cNvCxnSpPr>
          <p:nvPr/>
        </p:nvCxnSpPr>
        <p:spPr>
          <a:xfrm>
            <a:off x="4279466" y="5105400"/>
            <a:ext cx="1067835"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26" name="Straight Connector 25"/>
          <p:cNvCxnSpPr>
            <a:cxnSpLocks/>
          </p:cNvCxnSpPr>
          <p:nvPr/>
        </p:nvCxnSpPr>
        <p:spPr>
          <a:xfrm>
            <a:off x="3541825" y="5638800"/>
            <a:ext cx="1813904" cy="0"/>
          </a:xfrm>
          <a:prstGeom prst="line">
            <a:avLst/>
          </a:prstGeom>
          <a:ln w="19050"/>
        </p:spPr>
        <p:style>
          <a:lnRef idx="3">
            <a:schemeClr val="accent3"/>
          </a:lnRef>
          <a:fillRef idx="0">
            <a:schemeClr val="accent3"/>
          </a:fillRef>
          <a:effectRef idx="2">
            <a:schemeClr val="accent3"/>
          </a:effectRef>
          <a:fontRef idx="minor">
            <a:schemeClr val="tx1"/>
          </a:fontRef>
        </p:style>
      </p:cxnSp>
      <p:sp>
        <p:nvSpPr>
          <p:cNvPr id="28" name="TextBox 27"/>
          <p:cNvSpPr txBox="1"/>
          <p:nvPr/>
        </p:nvSpPr>
        <p:spPr>
          <a:xfrm>
            <a:off x="6705599" y="3034162"/>
            <a:ext cx="2117719" cy="523220"/>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đôi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mắt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6705598" y="3741907"/>
            <a:ext cx="2117719" cy="523220"/>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đôi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môi</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6705596" y="4423303"/>
            <a:ext cx="2117719" cy="523220"/>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trang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phục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6705596" y="5142767"/>
            <a:ext cx="2117719" cy="523220"/>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bàn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tay</a:t>
            </a:r>
            <a:endParaRPr lang="en-US" sz="2800" dirty="0">
              <a:solidFill>
                <a:srgbClr val="002060"/>
              </a:solidFill>
              <a:latin typeface="Times New Roman" panose="02020603050405020304" pitchFamily="18" charset="0"/>
              <a:cs typeface="Times New Roman" panose="02020603050405020304" pitchFamily="18" charset="0"/>
            </a:endParaRPr>
          </a:p>
        </p:txBody>
      </p:sp>
      <p:cxnSp>
        <p:nvCxnSpPr>
          <p:cNvPr id="32" name="Straight Connector 31"/>
          <p:cNvCxnSpPr>
            <a:cxnSpLocks/>
          </p:cNvCxnSpPr>
          <p:nvPr/>
        </p:nvCxnSpPr>
        <p:spPr>
          <a:xfrm>
            <a:off x="6160949" y="2514600"/>
            <a:ext cx="24037" cy="3840098"/>
          </a:xfrm>
          <a:prstGeom prst="line">
            <a:avLst/>
          </a:prstGeom>
        </p:spPr>
        <p:style>
          <a:lnRef idx="3">
            <a:schemeClr val="accent3"/>
          </a:lnRef>
          <a:fillRef idx="0">
            <a:schemeClr val="accent3"/>
          </a:fillRef>
          <a:effectRef idx="2">
            <a:schemeClr val="accent3"/>
          </a:effectRef>
          <a:fontRef idx="minor">
            <a:schemeClr val="tx1"/>
          </a:fontRef>
        </p:style>
      </p:cxnSp>
      <p:cxnSp>
        <p:nvCxnSpPr>
          <p:cNvPr id="34" name="Straight Connector 33"/>
          <p:cNvCxnSpPr/>
          <p:nvPr/>
        </p:nvCxnSpPr>
        <p:spPr>
          <a:xfrm>
            <a:off x="6163918" y="5401121"/>
            <a:ext cx="544651" cy="6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30" idx="1"/>
          </p:cNvCxnSpPr>
          <p:nvPr/>
        </p:nvCxnSpPr>
        <p:spPr>
          <a:xfrm>
            <a:off x="6160945" y="4684913"/>
            <a:ext cx="5446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193414" y="4040417"/>
            <a:ext cx="5446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193415" y="3295772"/>
            <a:ext cx="544651"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699752" y="5831478"/>
            <a:ext cx="2117719" cy="523220"/>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giọng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nói</a:t>
            </a:r>
            <a:endParaRPr lang="en-US" sz="2800" dirty="0">
              <a:solidFill>
                <a:srgbClr val="002060"/>
              </a:solidFill>
              <a:latin typeface="Times New Roman" panose="02020603050405020304" pitchFamily="18" charset="0"/>
              <a:cs typeface="Times New Roman" panose="02020603050405020304" pitchFamily="18" charset="0"/>
            </a:endParaRPr>
          </a:p>
        </p:txBody>
      </p:sp>
      <p:cxnSp>
        <p:nvCxnSpPr>
          <p:cNvPr id="42" name="Straight Connector 41"/>
          <p:cNvCxnSpPr>
            <a:cxnSpLocks/>
          </p:cNvCxnSpPr>
          <p:nvPr/>
        </p:nvCxnSpPr>
        <p:spPr>
          <a:xfrm>
            <a:off x="2560750" y="1219200"/>
            <a:ext cx="1387780"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46" name="Straight Connector 45"/>
          <p:cNvCxnSpPr/>
          <p:nvPr/>
        </p:nvCxnSpPr>
        <p:spPr>
          <a:xfrm>
            <a:off x="6163918" y="6123988"/>
            <a:ext cx="544651"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705600" y="2342081"/>
            <a:ext cx="2117719" cy="523220"/>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dáng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vẻ</a:t>
            </a:r>
            <a:endParaRPr lang="en-US" sz="2800" dirty="0">
              <a:solidFill>
                <a:srgbClr val="002060"/>
              </a:solidFill>
              <a:latin typeface="Times New Roman" panose="02020603050405020304" pitchFamily="18" charset="0"/>
              <a:cs typeface="Times New Roman" panose="02020603050405020304" pitchFamily="18" charset="0"/>
            </a:endParaRPr>
          </a:p>
        </p:txBody>
      </p:sp>
      <p:cxnSp>
        <p:nvCxnSpPr>
          <p:cNvPr id="50" name="Straight Connector 49"/>
          <p:cNvCxnSpPr/>
          <p:nvPr/>
        </p:nvCxnSpPr>
        <p:spPr>
          <a:xfrm>
            <a:off x="6160945" y="2603691"/>
            <a:ext cx="544651"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997428" y="4060462"/>
            <a:ext cx="983772" cy="525891"/>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8-Point Star 52"/>
          <p:cNvSpPr/>
          <p:nvPr/>
        </p:nvSpPr>
        <p:spPr>
          <a:xfrm>
            <a:off x="-69612" y="157162"/>
            <a:ext cx="574905" cy="52646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33" name="Picture 2" descr="Người ăn xin và đồng tiền xu thay đổi cuộc đời - Làm cha mẹ">
            <a:extLst>
              <a:ext uri="{FF2B5EF4-FFF2-40B4-BE49-F238E27FC236}">
                <a16:creationId xmlns:a16="http://schemas.microsoft.com/office/drawing/2014/main" id="{AC074F67-B2F5-4931-8F00-466715561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46" y="400172"/>
            <a:ext cx="51054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51565"/>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barn(inVertical)">
                                      <p:cBhvr>
                                        <p:cTn id="15" dur="500"/>
                                        <p:tgtEl>
                                          <p:spTgt spid="49"/>
                                        </p:tgtEl>
                                      </p:cBhvr>
                                    </p:animEffect>
                                  </p:childTnLst>
                                </p:cTn>
                              </p:par>
                              <p:par>
                                <p:cTn id="16" presetID="16" presetClass="entr" presetSubtype="21"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inVertical)">
                                      <p:cBhvr>
                                        <p:cTn id="18" dur="500"/>
                                        <p:tgtEl>
                                          <p:spTgt spid="50"/>
                                        </p:tgtEl>
                                      </p:cBhvr>
                                    </p:animEffect>
                                  </p:childTnLst>
                                </p:cTn>
                              </p:par>
                              <p:par>
                                <p:cTn id="19" presetID="16" presetClass="entr" presetSubtype="21"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par>
                                <p:cTn id="43" presetID="16" presetClass="entr" presetSubtype="21"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barn(inVertical)">
                                      <p:cBhvr>
                                        <p:cTn id="45" dur="500"/>
                                        <p:tgtEl>
                                          <p:spTgt spid="3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par>
                                <p:cTn id="54" presetID="16" presetClass="entr" presetSubtype="21"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par>
                                <p:cTn id="57" presetID="16" presetClass="entr" presetSubtype="21"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barn(inVertical)">
                                      <p:cBhvr>
                                        <p:cTn id="59" dur="500"/>
                                        <p:tgtEl>
                                          <p:spTgt spid="36"/>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par>
                                <p:cTn id="68" presetID="16" presetClass="entr" presetSubtype="21"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arn(inVertical)">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barn(inVertical)">
                                      <p:cBhvr>
                                        <p:cTn id="75" dur="500"/>
                                        <p:tgtEl>
                                          <p:spTgt spid="34"/>
                                        </p:tgtEl>
                                      </p:cBhvr>
                                    </p:animEffect>
                                  </p:childTnLst>
                                </p:cTn>
                              </p:par>
                              <p:par>
                                <p:cTn id="76" presetID="16" presetClass="entr" presetSubtype="21" fill="hold" nodeType="withEffect">
                                  <p:stCondLst>
                                    <p:cond delay="0"/>
                                  </p:stCondLst>
                                  <p:childTnLst>
                                    <p:set>
                                      <p:cBhvr>
                                        <p:cTn id="77" dur="1" fill="hold">
                                          <p:stCondLst>
                                            <p:cond delay="0"/>
                                          </p:stCondLst>
                                        </p:cTn>
                                        <p:tgtEl>
                                          <p:spTgt spid="3074"/>
                                        </p:tgtEl>
                                        <p:attrNameLst>
                                          <p:attrName>style.visibility</p:attrName>
                                        </p:attrNameLst>
                                      </p:cBhvr>
                                      <p:to>
                                        <p:strVal val="visible"/>
                                      </p:to>
                                    </p:set>
                                    <p:animEffect transition="in" filter="barn(inVertical)">
                                      <p:cBhvr>
                                        <p:cTn id="78" dur="500"/>
                                        <p:tgtEl>
                                          <p:spTgt spid="307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barn(inVertical)">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barn(inVertical)">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barn(inVertical)">
                                      <p:cBhvr>
                                        <p:cTn id="91" dur="500"/>
                                        <p:tgtEl>
                                          <p:spTgt spid="46"/>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barn(inVertical)">
                                      <p:cBhvr>
                                        <p:cTn id="94" dur="500"/>
                                        <p:tgtEl>
                                          <p:spTgt spid="41"/>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barn(inVertical)">
                                      <p:cBhvr>
                                        <p:cTn id="99" dur="500"/>
                                        <p:tgtEl>
                                          <p:spTgt spid="52"/>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nodeType="click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circle(in)">
                                      <p:cBhvr>
                                        <p:cTn id="104"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9" grpId="0" animBg="1"/>
      <p:bldP spid="30" grpId="0" animBg="1"/>
      <p:bldP spid="31" grpId="0" animBg="1"/>
      <p:bldP spid="41" grpId="0" animBg="1"/>
      <p:bldP spid="49"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4 - wallpaper - Trần Thị Thu Vân - Website của ..."/>
          <p:cNvPicPr>
            <a:picLocks noChangeAspect="1" noChangeArrowheads="1"/>
          </p:cNvPicPr>
          <p:nvPr/>
        </p:nvPicPr>
        <p:blipFill rotWithShape="1">
          <a:blip r:embed="rId3">
            <a:extLst>
              <a:ext uri="{28A0092B-C50C-407E-A947-70E740481C1C}">
                <a14:useLocalDpi xmlns:a14="http://schemas.microsoft.com/office/drawing/2010/main" val="0"/>
              </a:ext>
            </a:extLst>
          </a:blip>
          <a:srcRect b="3968"/>
          <a:stretch/>
        </p:blipFill>
        <p:spPr bwMode="auto">
          <a:xfrm flipV="1">
            <a:off x="-60249" y="-54000"/>
            <a:ext cx="9159241" cy="6912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5">
            <a:extLst>
              <a:ext uri="{FF2B5EF4-FFF2-40B4-BE49-F238E27FC236}">
                <a16:creationId xmlns:a16="http://schemas.microsoft.com/office/drawing/2014/main" id="{BBB46E4B-7C91-4E19-8A6F-8C7BE7FEA831}"/>
              </a:ext>
            </a:extLst>
          </p:cNvPr>
          <p:cNvSpPr txBox="1">
            <a:spLocks noChangeArrowheads="1"/>
          </p:cNvSpPr>
          <p:nvPr/>
        </p:nvSpPr>
        <p:spPr bwMode="auto">
          <a:xfrm>
            <a:off x="5121353" y="-15388"/>
            <a:ext cx="4066789" cy="3513832"/>
          </a:xfrm>
          <a:prstGeom prst="cloudCallout">
            <a:avLst>
              <a:gd name="adj1" fmla="val -55592"/>
              <a:gd name="adj2" fmla="val 38711"/>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vi-VN" sz="2400" dirty="0">
                <a:solidFill>
                  <a:srgbClr val="0033CC"/>
                </a:solidFill>
                <a:latin typeface="Times New Roman" pitchFamily="18" charset="0"/>
                <a:cs typeface="Times New Roman" pitchFamily="18" charset="0"/>
              </a:rPr>
              <a:t>Hành động </a:t>
            </a:r>
            <a:r>
              <a:rPr lang="vi-VN" sz="2400" b="0" dirty="0">
                <a:latin typeface="Times New Roman" pitchFamily="18" charset="0"/>
                <a:cs typeface="Times New Roman" pitchFamily="18" charset="0"/>
              </a:rPr>
              <a:t>và </a:t>
            </a:r>
            <a:r>
              <a:rPr lang="vi-VN" sz="2400" dirty="0">
                <a:solidFill>
                  <a:schemeClr val="accent6">
                    <a:lumMod val="75000"/>
                  </a:schemeClr>
                </a:solidFill>
                <a:latin typeface="Times New Roman" pitchFamily="18" charset="0"/>
                <a:cs typeface="Times New Roman" pitchFamily="18" charset="0"/>
              </a:rPr>
              <a:t>lời nói </a:t>
            </a:r>
            <a:r>
              <a:rPr lang="vi-VN" sz="2400" b="0" dirty="0">
                <a:latin typeface="Times New Roman" pitchFamily="18" charset="0"/>
                <a:cs typeface="Times New Roman" pitchFamily="18" charset="0"/>
              </a:rPr>
              <a:t>ân cần của cậu bé chứng tỏ tình cảm của cậu đối với ông lão ăn xin như thế nào</a:t>
            </a:r>
            <a:r>
              <a:rPr lang="en-US" sz="2400" b="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068E7938-8027-4271-B776-D50A4A01E370}"/>
              </a:ext>
            </a:extLst>
          </p:cNvPr>
          <p:cNvSpPr txBox="1"/>
          <p:nvPr/>
        </p:nvSpPr>
        <p:spPr>
          <a:xfrm>
            <a:off x="150223" y="757654"/>
            <a:ext cx="4798423" cy="449353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600" dirty="0">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a:r>
              <a:rPr lang="vi-VN" sz="2600" dirty="0">
                <a:latin typeface="Times New Roman" pitchFamily="18" charset="0"/>
                <a:cs typeface="Times New Roman" pitchFamily="18" charset="0"/>
              </a:rPr>
              <a:t>    Người ăn xin vẫn đợi tôi. Tay vẫn chìa ra, run lẩy bẩy.</a:t>
            </a:r>
          </a:p>
          <a:p>
            <a:pPr algn="just"/>
            <a:r>
              <a:rPr lang="vi-VN" sz="2600" dirty="0">
                <a:latin typeface="Times New Roman" pitchFamily="18" charset="0"/>
                <a:cs typeface="Times New Roman" pitchFamily="18" charset="0"/>
              </a:rPr>
              <a:t>    Tôi chẳng biết làm cách nào. Tôi nắm chặt lấy bàn tay run rẩy kia:</a:t>
            </a:r>
          </a:p>
          <a:p>
            <a:pPr algn="just"/>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 Ông đừng giận cháu, cháu không có gì để cho ông cả.</a:t>
            </a:r>
          </a:p>
        </p:txBody>
      </p:sp>
      <p:cxnSp>
        <p:nvCxnSpPr>
          <p:cNvPr id="15" name="Straight Connector 14"/>
          <p:cNvCxnSpPr/>
          <p:nvPr/>
        </p:nvCxnSpPr>
        <p:spPr>
          <a:xfrm>
            <a:off x="533400" y="1219200"/>
            <a:ext cx="307123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2420" y="3962400"/>
            <a:ext cx="3573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36250" y="4724400"/>
            <a:ext cx="365522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2420" y="5129211"/>
            <a:ext cx="341569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121353" y="3754904"/>
            <a:ext cx="3977639" cy="1938992"/>
          </a:xfrm>
          <a:prstGeom prst="rect">
            <a:avLst/>
          </a:prstGeom>
          <a:solidFill>
            <a:schemeClr val="bg1"/>
          </a:solidFill>
        </p:spPr>
        <p:txBody>
          <a:bodyPr wrap="square">
            <a:spAutoFit/>
          </a:bodyPr>
          <a:lstStyle/>
          <a:p>
            <a:pPr marL="342900" indent="-342900" algn="just">
              <a:buFont typeface="Wingdings" panose="05000000000000000000" pitchFamily="2" charset="2"/>
              <a:buChar char="à"/>
            </a:pPr>
            <a:r>
              <a:rPr lang="en-US" sz="2400" b="1" dirty="0">
                <a:solidFill>
                  <a:srgbClr val="FF0000"/>
                </a:solidFill>
                <a:latin typeface="Times New Roman" pitchFamily="18" charset="0"/>
                <a:cs typeface="Times New Roman" pitchFamily="18" charset="0"/>
                <a:sym typeface="Wingdings" pitchFamily="2" charset="2"/>
              </a:rPr>
              <a:t>C</a:t>
            </a:r>
            <a:r>
              <a:rPr lang="vi-VN" sz="2400" b="1" dirty="0">
                <a:solidFill>
                  <a:srgbClr val="FF0000"/>
                </a:solidFill>
                <a:latin typeface="Times New Roman" pitchFamily="18" charset="0"/>
                <a:cs typeface="Times New Roman" pitchFamily="18" charset="0"/>
              </a:rPr>
              <a:t>ậu bé </a:t>
            </a:r>
            <a:r>
              <a:rPr lang="en-US" sz="2400" b="1" dirty="0" err="1">
                <a:solidFill>
                  <a:srgbClr val="FF0000"/>
                </a:solidFill>
                <a:latin typeface="Times New Roman" pitchFamily="18" charset="0"/>
                <a:cs typeface="Times New Roman" pitchFamily="18" charset="0"/>
              </a:rPr>
              <a:t>đồng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cảm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thương xót ông lão</a:t>
            </a:r>
            <a:endParaRPr lang="en-US" sz="2400" b="1" dirty="0">
              <a:solidFill>
                <a:srgbClr val="FF0000"/>
              </a:solidFill>
              <a:latin typeface="Times New Roman" pitchFamily="18" charset="0"/>
              <a:cs typeface="Times New Roman" pitchFamily="18" charset="0"/>
            </a:endParaRPr>
          </a:p>
          <a:p>
            <a:pPr marL="342900" indent="-342900" algn="just">
              <a:buFont typeface="Wingdings" panose="05000000000000000000" pitchFamily="2" charset="2"/>
              <a:buChar char="à"/>
            </a:pPr>
            <a:r>
              <a:rPr lang="vi-VN" sz="2400" b="1"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a:t>
            </a:r>
            <a:r>
              <a:rPr lang="vi-VN" sz="2400" b="1" dirty="0">
                <a:solidFill>
                  <a:srgbClr val="FF0000"/>
                </a:solidFill>
                <a:latin typeface="Times New Roman" pitchFamily="18" charset="0"/>
                <a:cs typeface="Times New Roman" pitchFamily="18" charset="0"/>
              </a:rPr>
              <a:t>ôn trọng ông</a:t>
            </a:r>
            <a:endParaRPr lang="en-US" sz="2400" b="1" dirty="0">
              <a:solidFill>
                <a:srgbClr val="FF0000"/>
              </a:solidFill>
              <a:latin typeface="Times New Roman" pitchFamily="18" charset="0"/>
              <a:cs typeface="Times New Roman" pitchFamily="18" charset="0"/>
            </a:endParaRPr>
          </a:p>
          <a:p>
            <a:pPr marL="342900" indent="-342900" algn="just">
              <a:buFont typeface="Wingdings" panose="05000000000000000000" pitchFamily="2" charset="2"/>
              <a:buChar char="à"/>
            </a:pPr>
            <a:r>
              <a:rPr lang="vi-VN"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thành</a:t>
            </a:r>
            <a:r>
              <a:rPr lang="vi-VN" sz="2400" b="1" dirty="0">
                <a:solidFill>
                  <a:srgbClr val="FF0000"/>
                </a:solidFill>
                <a:latin typeface="Times New Roman" pitchFamily="18" charset="0"/>
                <a:cs typeface="Times New Roman" pitchFamily="18" charset="0"/>
              </a:rPr>
              <a:t> muốn giúp đỡ ông</a:t>
            </a:r>
            <a:r>
              <a:rPr lang="en-US" sz="2400" b="1" dirty="0">
                <a:solidFill>
                  <a:srgbClr val="FF0000"/>
                </a:solidFill>
                <a:latin typeface="Times New Roman" pitchFamily="18" charset="0"/>
                <a:cs typeface="Times New Roman" pitchFamily="18" charset="0"/>
              </a:rPr>
              <a:t>. </a:t>
            </a:r>
          </a:p>
        </p:txBody>
      </p:sp>
      <p:cxnSp>
        <p:nvCxnSpPr>
          <p:cNvPr id="17" name="Straight Connector 16"/>
          <p:cNvCxnSpPr/>
          <p:nvPr/>
        </p:nvCxnSpPr>
        <p:spPr>
          <a:xfrm>
            <a:off x="312420" y="2362200"/>
            <a:ext cx="437905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8-Point Star 18"/>
          <p:cNvSpPr/>
          <p:nvPr/>
        </p:nvSpPr>
        <p:spPr>
          <a:xfrm>
            <a:off x="-69612" y="157162"/>
            <a:ext cx="574905" cy="52646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pic>
        <p:nvPicPr>
          <p:cNvPr id="12" name="Picture 2" descr="Soạn bài – Tập đọc: Người ăn xin - SGK Tiếng Việt lớp 4 Tập 1">
            <a:extLst>
              <a:ext uri="{FF2B5EF4-FFF2-40B4-BE49-F238E27FC236}">
                <a16:creationId xmlns:a16="http://schemas.microsoft.com/office/drawing/2014/main" id="{3882E8F9-0002-4567-8578-6681B840E0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4" y="420393"/>
            <a:ext cx="4986770" cy="601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564053"/>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par>
                                <p:cTn id="32" presetID="16" presetClass="entr" presetSubtype="21"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9">
                                            <p:txEl>
                                              <p:pRg st="0" end="0"/>
                                            </p:txEl>
                                          </p:spTgt>
                                        </p:tgtEl>
                                        <p:attrNameLst>
                                          <p:attrName>style.visibility</p:attrName>
                                        </p:attrNameLst>
                                      </p:cBhvr>
                                      <p:to>
                                        <p:strVal val="visible"/>
                                      </p:to>
                                    </p:set>
                                    <p:animEffect transition="in" filter="barn(inVertical)">
                                      <p:cBhvr>
                                        <p:cTn id="39" dur="500"/>
                                        <p:tgtEl>
                                          <p:spTgt spid="4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9">
                                            <p:txEl>
                                              <p:pRg st="1" end="1"/>
                                            </p:txEl>
                                          </p:spTgt>
                                        </p:tgtEl>
                                        <p:attrNameLst>
                                          <p:attrName>style.visibility</p:attrName>
                                        </p:attrNameLst>
                                      </p:cBhvr>
                                      <p:to>
                                        <p:strVal val="visible"/>
                                      </p:to>
                                    </p:set>
                                    <p:animEffect transition="in" filter="barn(inVertical)">
                                      <p:cBhvr>
                                        <p:cTn id="44" dur="500"/>
                                        <p:tgtEl>
                                          <p:spTgt spid="49">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49">
                                            <p:txEl>
                                              <p:pRg st="2" end="2"/>
                                            </p:txEl>
                                          </p:spTgt>
                                        </p:tgtEl>
                                        <p:attrNameLst>
                                          <p:attrName>style.visibility</p:attrName>
                                        </p:attrNameLst>
                                      </p:cBhvr>
                                      <p:to>
                                        <p:strVal val="visible"/>
                                      </p:to>
                                    </p:set>
                                    <p:animEffect transition="in" filter="barn(inVertical)">
                                      <p:cBhvr>
                                        <p:cTn id="49" dur="500"/>
                                        <p:tgtEl>
                                          <p:spTgt spid="49">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circle(in)">
                                      <p:cBhvr>
                                        <p:cTn id="5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ổng hợp các hình nền powerpoint đẹp đơn giản tinh tế chuyê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388"/>
            <a:ext cx="9144000" cy="6854831"/>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5">
            <a:extLst>
              <a:ext uri="{FF2B5EF4-FFF2-40B4-BE49-F238E27FC236}">
                <a16:creationId xmlns:a16="http://schemas.microsoft.com/office/drawing/2014/main" id="{26093486-1AEA-44B7-9AE1-1622F33BC59D}"/>
              </a:ext>
            </a:extLst>
          </p:cNvPr>
          <p:cNvSpPr txBox="1">
            <a:spLocks noChangeArrowheads="1"/>
          </p:cNvSpPr>
          <p:nvPr/>
        </p:nvSpPr>
        <p:spPr bwMode="auto">
          <a:xfrm>
            <a:off x="5238749" y="228600"/>
            <a:ext cx="3937907" cy="2145268"/>
          </a:xfrm>
          <a:prstGeom prst="wedgeRoundRectCallout">
            <a:avLst>
              <a:gd name="adj1" fmla="val -48698"/>
              <a:gd name="adj2" fmla="val 73320"/>
              <a:gd name="adj3" fmla="val 16667"/>
            </a:avLst>
          </a:prstGeom>
          <a:ln w="28575">
            <a:solidFill>
              <a:srgbClr val="CC99FF"/>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vi-VN" sz="2400" b="0" i="1" dirty="0">
                <a:latin typeface="Times New Roman" pitchFamily="18" charset="0"/>
                <a:cs typeface="Times New Roman" pitchFamily="18" charset="0"/>
              </a:rPr>
              <a:t>Cậu bé không có gì cho ông lão, nhưng ông lão lại nói: </a:t>
            </a:r>
            <a:r>
              <a:rPr lang="en-US" sz="2400" b="0" i="1" dirty="0">
                <a:latin typeface="Times New Roman" pitchFamily="18" charset="0"/>
                <a:cs typeface="Times New Roman" pitchFamily="18" charset="0"/>
              </a:rPr>
              <a:t>“</a:t>
            </a:r>
            <a:r>
              <a:rPr lang="vi-VN" sz="2400" b="0" i="1" dirty="0">
                <a:latin typeface="Times New Roman" pitchFamily="18" charset="0"/>
                <a:cs typeface="Times New Roman" pitchFamily="18" charset="0"/>
              </a:rPr>
              <a:t>Như vậy là cháu đã cho lão rồi.</a:t>
            </a:r>
            <a:r>
              <a:rPr lang="en-US" sz="2400" b="0" i="1" dirty="0">
                <a:latin typeface="Times New Roman" pitchFamily="18" charset="0"/>
                <a:cs typeface="Times New Roman" pitchFamily="18" charset="0"/>
              </a:rPr>
              <a:t>”</a:t>
            </a:r>
            <a:r>
              <a:rPr lang="vi-VN" sz="2400" b="0" i="1" dirty="0">
                <a:latin typeface="Times New Roman" pitchFamily="18" charset="0"/>
                <a:cs typeface="Times New Roman" pitchFamily="18" charset="0"/>
              </a:rPr>
              <a:t> Em hiểu cậu bé đã cho ông lão cái gì?</a:t>
            </a:r>
            <a:endParaRPr lang="vi-VN" sz="2400" i="1"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068E7938-8027-4271-B776-D50A4A01E370}"/>
              </a:ext>
            </a:extLst>
          </p:cNvPr>
          <p:cNvSpPr txBox="1"/>
          <p:nvPr/>
        </p:nvSpPr>
        <p:spPr>
          <a:xfrm>
            <a:off x="75791" y="876038"/>
            <a:ext cx="5091248" cy="3785652"/>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200" dirty="0">
                <a:latin typeface="Times New Roman" pitchFamily="18" charset="0"/>
                <a:cs typeface="Times New Roman" pitchFamily="18" charset="0"/>
              </a:rPr>
              <a:t>  </a:t>
            </a:r>
            <a:r>
              <a:rPr lang="vi-VN" sz="2400" dirty="0">
                <a:latin typeface="Times New Roman" pitchFamily="18" charset="0"/>
                <a:cs typeface="Times New Roman" pitchFamily="18" charset="0"/>
              </a:rPr>
              <a:t>  Người ăn xin nhìn tôi chằm chằm bằng đôi mắt ướt đẫm. Đôi môi tái nhợt nở nụ cười và tay ông cũng xiết lấy tay tôi: </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Cháu ơi, cảm ơn cháu! Như vậy là cháu đã cho lão rồi. - Ông lão nói bằng giọng khản đặc.</a:t>
            </a:r>
          </a:p>
          <a:p>
            <a:pPr algn="just"/>
            <a:r>
              <a:rPr lang="vi-VN" sz="2400" dirty="0">
                <a:latin typeface="Times New Roman" pitchFamily="18" charset="0"/>
                <a:cs typeface="Times New Roman" pitchFamily="18" charset="0"/>
              </a:rPr>
              <a:t>    Khi ấy, tôi chợt hiểu rằng: cả tôi nữa, tôi cũng vừa nhận được chút gì của ông lão.</a:t>
            </a:r>
          </a:p>
        </p:txBody>
      </p:sp>
      <p:sp>
        <p:nvSpPr>
          <p:cNvPr id="2" name="Rectangle 1"/>
          <p:cNvSpPr/>
          <p:nvPr/>
        </p:nvSpPr>
        <p:spPr>
          <a:xfrm>
            <a:off x="1062212" y="4835195"/>
            <a:ext cx="3538811" cy="1200329"/>
          </a:xfrm>
          <a:prstGeom prst="rect">
            <a:avLst/>
          </a:prstGeom>
          <a:solidFill>
            <a:srgbClr val="FFCCFF"/>
          </a:solidFill>
        </p:spPr>
        <p:txBody>
          <a:bodyPr wrap="square">
            <a:spAutoFit/>
          </a:bodyPr>
          <a:lstStyle/>
          <a:p>
            <a:pPr algn="just"/>
            <a:r>
              <a:rPr lang="en-US" sz="2400" dirty="0">
                <a:solidFill>
                  <a:schemeClr val="accent6">
                    <a:lumMod val="75000"/>
                  </a:schemeClr>
                </a:solidFill>
                <a:latin typeface="Times New Roman" pitchFamily="18" charset="0"/>
                <a:cs typeface="Times New Roman" pitchFamily="18" charset="0"/>
                <a:sym typeface="Wingdings" pitchFamily="2" charset="2"/>
              </a:rPr>
              <a:t> </a:t>
            </a:r>
            <a:r>
              <a:rPr lang="vi-VN" sz="2400" dirty="0">
                <a:latin typeface="Times New Roman" pitchFamily="18" charset="0"/>
                <a:cs typeface="Times New Roman" pitchFamily="18" charset="0"/>
              </a:rPr>
              <a:t>Cậu bé đã </a:t>
            </a:r>
            <a:r>
              <a:rPr lang="vi-VN" sz="2400" b="1" dirty="0">
                <a:latin typeface="Times New Roman" pitchFamily="18" charset="0"/>
                <a:cs typeface="Times New Roman" pitchFamily="18" charset="0"/>
              </a:rPr>
              <a:t>cho</a:t>
            </a:r>
            <a:r>
              <a:rPr lang="vi-VN" sz="2400" dirty="0">
                <a:latin typeface="Times New Roman" pitchFamily="18" charset="0"/>
                <a:cs typeface="Times New Roman" pitchFamily="18" charset="0"/>
              </a:rPr>
              <a:t> ông lão </a:t>
            </a:r>
            <a:r>
              <a:rPr lang="vi-VN" sz="2400" b="1" dirty="0">
                <a:latin typeface="Times New Roman" pitchFamily="18" charset="0"/>
                <a:cs typeface="Times New Roman" pitchFamily="18" charset="0"/>
              </a:rPr>
              <a:t>sự </a:t>
            </a:r>
            <a:r>
              <a:rPr lang="en-US" sz="2400" b="1" dirty="0" err="1">
                <a:latin typeface="Times New Roman" pitchFamily="18" charset="0"/>
                <a:cs typeface="Times New Roman" pitchFamily="18" charset="0"/>
              </a:rPr>
              <a:t>đồng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tôn</a:t>
            </a:r>
            <a:r>
              <a:rPr lang="vi-VN" sz="2400" b="1" dirty="0">
                <a:latin typeface="Times New Roman" pitchFamily="18" charset="0"/>
                <a:cs typeface="Times New Roman" pitchFamily="18" charset="0"/>
              </a:rPr>
              <a:t> trọng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p>
        </p:txBody>
      </p:sp>
      <p:sp>
        <p:nvSpPr>
          <p:cNvPr id="6" name="8-Point Star 5"/>
          <p:cNvSpPr/>
          <p:nvPr/>
        </p:nvSpPr>
        <p:spPr>
          <a:xfrm>
            <a:off x="90078" y="612807"/>
            <a:ext cx="574905" cy="526462"/>
          </a:xfrm>
          <a:prstGeom prst="star8">
            <a:avLst/>
          </a:prstGeom>
          <a:ln>
            <a:solidFill>
              <a:srgbClr val="0033CC"/>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3</a:t>
            </a:r>
          </a:p>
        </p:txBody>
      </p:sp>
      <p:sp>
        <p:nvSpPr>
          <p:cNvPr id="7" name="Rectangle 6"/>
          <p:cNvSpPr/>
          <p:nvPr/>
        </p:nvSpPr>
        <p:spPr>
          <a:xfrm>
            <a:off x="5653703" y="4136322"/>
            <a:ext cx="3379001"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400" dirty="0">
                <a:solidFill>
                  <a:srgbClr val="0033CC"/>
                </a:solidFill>
                <a:latin typeface="Times New Roman" pitchFamily="18" charset="0"/>
                <a:cs typeface="Times New Roman" pitchFamily="18" charset="0"/>
              </a:rPr>
              <a:t>Q</a:t>
            </a:r>
            <a:r>
              <a:rPr lang="vi-VN" sz="2400" dirty="0">
                <a:solidFill>
                  <a:srgbClr val="0033CC"/>
                </a:solidFill>
                <a:latin typeface="Times New Roman" pitchFamily="18" charset="0"/>
                <a:cs typeface="Times New Roman" pitchFamily="18" charset="0"/>
              </a:rPr>
              <a:t>ua hành động cố gắng lục tìm quà tặng</a:t>
            </a:r>
            <a:endParaRPr lang="en-US" sz="2400" dirty="0">
              <a:solidFill>
                <a:srgbClr val="0033CC"/>
              </a:solidFill>
              <a:latin typeface="Times New Roman" pitchFamily="18" charset="0"/>
              <a:cs typeface="Times New Roman" pitchFamily="18" charset="0"/>
            </a:endParaRPr>
          </a:p>
        </p:txBody>
      </p:sp>
      <p:sp>
        <p:nvSpPr>
          <p:cNvPr id="8" name="Rectangle 7"/>
          <p:cNvSpPr/>
          <p:nvPr/>
        </p:nvSpPr>
        <p:spPr>
          <a:xfrm>
            <a:off x="5663235" y="5261902"/>
            <a:ext cx="3359936"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400" dirty="0">
                <a:solidFill>
                  <a:srgbClr val="0033CC"/>
                </a:solidFill>
                <a:latin typeface="Times New Roman" pitchFamily="18" charset="0"/>
                <a:cs typeface="Times New Roman" pitchFamily="18" charset="0"/>
              </a:rPr>
              <a:t>Q</a:t>
            </a:r>
            <a:r>
              <a:rPr lang="vi-VN" sz="2400" dirty="0">
                <a:solidFill>
                  <a:srgbClr val="0033CC"/>
                </a:solidFill>
                <a:latin typeface="Times New Roman" pitchFamily="18" charset="0"/>
                <a:cs typeface="Times New Roman" pitchFamily="18" charset="0"/>
              </a:rPr>
              <a:t>ua lời xin lỗi chân th</a:t>
            </a:r>
            <a:r>
              <a:rPr lang="en-US" sz="2400" dirty="0" err="1">
                <a:solidFill>
                  <a:srgbClr val="0033CC"/>
                </a:solidFill>
                <a:latin typeface="Times New Roman" pitchFamily="18" charset="0"/>
                <a:cs typeface="Times New Roman" pitchFamily="18" charset="0"/>
              </a:rPr>
              <a:t>ành</a:t>
            </a:r>
            <a:endParaRPr lang="en-US" sz="2400" dirty="0">
              <a:solidFill>
                <a:srgbClr val="0033CC"/>
              </a:solidFill>
              <a:latin typeface="Times New Roman" pitchFamily="18" charset="0"/>
              <a:cs typeface="Times New Roman" pitchFamily="18" charset="0"/>
            </a:endParaRPr>
          </a:p>
        </p:txBody>
      </p:sp>
      <p:sp>
        <p:nvSpPr>
          <p:cNvPr id="9" name="Rectangle 8"/>
          <p:cNvSpPr/>
          <p:nvPr/>
        </p:nvSpPr>
        <p:spPr>
          <a:xfrm>
            <a:off x="5653703" y="6031554"/>
            <a:ext cx="3425949"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400" dirty="0">
                <a:solidFill>
                  <a:srgbClr val="0033CC"/>
                </a:solidFill>
                <a:latin typeface="Times New Roman" pitchFamily="18" charset="0"/>
                <a:cs typeface="Times New Roman" pitchFamily="18" charset="0"/>
              </a:rPr>
              <a:t>Q</a:t>
            </a:r>
            <a:r>
              <a:rPr lang="vi-VN" sz="2400" dirty="0">
                <a:solidFill>
                  <a:srgbClr val="0033CC"/>
                </a:solidFill>
                <a:latin typeface="Times New Roman" pitchFamily="18" charset="0"/>
                <a:cs typeface="Times New Roman" pitchFamily="18" charset="0"/>
              </a:rPr>
              <a:t>ua cái nắm tay rất chặt </a:t>
            </a:r>
            <a:endParaRPr lang="en-US" sz="2400" dirty="0">
              <a:solidFill>
                <a:srgbClr val="0033CC"/>
              </a:solidFill>
              <a:latin typeface="Times New Roman" pitchFamily="18" charset="0"/>
              <a:cs typeface="Times New Roman" pitchFamily="18" charset="0"/>
            </a:endParaRPr>
          </a:p>
        </p:txBody>
      </p:sp>
      <p:cxnSp>
        <p:nvCxnSpPr>
          <p:cNvPr id="4" name="Straight Arrow Connector 3"/>
          <p:cNvCxnSpPr/>
          <p:nvPr/>
        </p:nvCxnSpPr>
        <p:spPr>
          <a:xfrm flipV="1">
            <a:off x="4601023" y="4661690"/>
            <a:ext cx="1052680" cy="773669"/>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4631641" y="5447321"/>
            <a:ext cx="1052680" cy="798340"/>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4617354" y="5435359"/>
            <a:ext cx="1013225" cy="57375"/>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22684887"/>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2"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ổng hợp các hình nền powerpoint đẹp đơn giản tinh tế chuyê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1" y="-96845"/>
            <a:ext cx="9144000" cy="6854831"/>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5">
            <a:extLst>
              <a:ext uri="{FF2B5EF4-FFF2-40B4-BE49-F238E27FC236}">
                <a16:creationId xmlns:a16="http://schemas.microsoft.com/office/drawing/2014/main" id="{26093486-1AEA-44B7-9AE1-1622F33BC59D}"/>
              </a:ext>
            </a:extLst>
          </p:cNvPr>
          <p:cNvSpPr txBox="1">
            <a:spLocks noChangeArrowheads="1"/>
          </p:cNvSpPr>
          <p:nvPr/>
        </p:nvSpPr>
        <p:spPr bwMode="auto">
          <a:xfrm>
            <a:off x="5238749" y="228600"/>
            <a:ext cx="3937907" cy="1827193"/>
          </a:xfrm>
          <a:prstGeom prst="cloudCallou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vi-VN" sz="2400" b="0" i="1" dirty="0">
                <a:latin typeface="Times New Roman" pitchFamily="18" charset="0"/>
                <a:cs typeface="Times New Roman" pitchFamily="18" charset="0"/>
              </a:rPr>
              <a:t>Theo em, cậu bé đã nhận được gì ở ông lão ăn xin?</a:t>
            </a:r>
            <a:endParaRPr lang="vi-VN" sz="2400" i="1"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068E7938-8027-4271-B776-D50A4A01E370}"/>
              </a:ext>
            </a:extLst>
          </p:cNvPr>
          <p:cNvSpPr txBox="1"/>
          <p:nvPr/>
        </p:nvSpPr>
        <p:spPr>
          <a:xfrm>
            <a:off x="105184" y="164395"/>
            <a:ext cx="5091248" cy="618630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200" dirty="0">
                <a:latin typeface="Times New Roman" pitchFamily="18" charset="0"/>
                <a:cs typeface="Times New Roman" pitchFamily="18" charset="0"/>
              </a:rPr>
              <a:t> Tôi lục tìm hết túi nọ túi kia, không có tiền, không có đồng hồ, không có cả một chiếc khăn tay. Trên người tôi chẳng có tài sản gì.</a:t>
            </a:r>
          </a:p>
          <a:p>
            <a:pPr algn="just"/>
            <a:r>
              <a:rPr lang="vi-VN" sz="2200" dirty="0">
                <a:latin typeface="Times New Roman" pitchFamily="18" charset="0"/>
                <a:cs typeface="Times New Roman" pitchFamily="18" charset="0"/>
              </a:rPr>
              <a:t>    Người ăn xin vẫn đợi tôi. Tay vẫn chìa ra, run lẩy bẩy.</a:t>
            </a:r>
          </a:p>
          <a:p>
            <a:pPr algn="just"/>
            <a:r>
              <a:rPr lang="vi-VN" sz="2200" dirty="0">
                <a:latin typeface="Times New Roman" pitchFamily="18" charset="0"/>
                <a:cs typeface="Times New Roman" pitchFamily="18" charset="0"/>
              </a:rPr>
              <a:t>    Tôi chẳng biết làm cách nào. Tôi nắm chặt lấy bàn tay run rẩy kia:</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Ông đừng giận cháu, cháu không có gì để cho ông cả.</a:t>
            </a:r>
          </a:p>
          <a:p>
            <a:pPr algn="just"/>
            <a:r>
              <a:rPr lang="vi-VN" sz="2200" dirty="0">
                <a:latin typeface="Times New Roman" pitchFamily="18" charset="0"/>
                <a:cs typeface="Times New Roman" pitchFamily="18" charset="0"/>
              </a:rPr>
              <a:t>    Người ăn xin nhìn tôi chằm chằm bằng đôi mắt ướt đẫm. Đôi môi tái nhợt nở nụ cười và tay ông cũng xiết lấy tay tôi: </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Cháu ơi, cảm ơn cháu! Như vậy là cháu đã cho lão rồi. - Ông lão nói bằng giọng khản đặc.</a:t>
            </a:r>
          </a:p>
          <a:p>
            <a:pPr algn="just"/>
            <a:r>
              <a:rPr lang="vi-VN" sz="2200" dirty="0">
                <a:latin typeface="Times New Roman" pitchFamily="18" charset="0"/>
                <a:cs typeface="Times New Roman" pitchFamily="18" charset="0"/>
              </a:rPr>
              <a:t>    Khi ấy, tôi chợt hiểu rằng: cả tôi nữa, tôi cũng vừa nhận được chút gì của ông lão.</a:t>
            </a:r>
          </a:p>
        </p:txBody>
      </p:sp>
      <p:sp>
        <p:nvSpPr>
          <p:cNvPr id="2" name="Rectangle 1"/>
          <p:cNvSpPr/>
          <p:nvPr/>
        </p:nvSpPr>
        <p:spPr>
          <a:xfrm>
            <a:off x="5229088" y="2590800"/>
            <a:ext cx="3905251" cy="2308324"/>
          </a:xfrm>
          <a:prstGeom prst="rect">
            <a:avLst/>
          </a:prstGeom>
        </p:spPr>
        <p:txBody>
          <a:bodyPr wrap="square">
            <a:spAutoFit/>
          </a:bodyPr>
          <a:lstStyle/>
          <a:p>
            <a:pPr algn="just"/>
            <a:r>
              <a:rPr lang="en-US" sz="2400" dirty="0">
                <a:solidFill>
                  <a:srgbClr val="0033CC"/>
                </a:solidFill>
                <a:latin typeface="Times New Roman" pitchFamily="18" charset="0"/>
                <a:cs typeface="Times New Roman" pitchFamily="18" charset="0"/>
                <a:sym typeface="Wingdings" pitchFamily="2" charset="2"/>
              </a:rPr>
              <a:t>C</a:t>
            </a:r>
            <a:r>
              <a:rPr lang="vi-VN" sz="2400" dirty="0">
                <a:solidFill>
                  <a:srgbClr val="0033CC"/>
                </a:solidFill>
                <a:latin typeface="Times New Roman" pitchFamily="18" charset="0"/>
                <a:cs typeface="Times New Roman" pitchFamily="18" charset="0"/>
              </a:rPr>
              <a:t>ậu bé đã </a:t>
            </a:r>
            <a:r>
              <a:rPr lang="vi-VN" sz="2400" b="1" dirty="0">
                <a:solidFill>
                  <a:srgbClr val="0033CC"/>
                </a:solidFill>
                <a:latin typeface="Times New Roman" pitchFamily="18" charset="0"/>
                <a:cs typeface="Times New Roman" pitchFamily="18" charset="0"/>
              </a:rPr>
              <a:t>nhận</a:t>
            </a:r>
            <a:r>
              <a:rPr lang="vi-VN" sz="2400" dirty="0">
                <a:solidFill>
                  <a:srgbClr val="0033CC"/>
                </a:solidFill>
                <a:latin typeface="Times New Roman" pitchFamily="18" charset="0"/>
                <a:cs typeface="Times New Roman" pitchFamily="18" charset="0"/>
              </a:rPr>
              <a:t> được ở ông lão ăn xin</a:t>
            </a:r>
            <a:r>
              <a:rPr lang="en-US" sz="2400" dirty="0">
                <a:solidFill>
                  <a:srgbClr val="0033CC"/>
                </a:solidFill>
                <a:latin typeface="Times New Roman" pitchFamily="18" charset="0"/>
                <a:cs typeface="Times New Roman" pitchFamily="18" charset="0"/>
              </a:rPr>
              <a:t>:</a:t>
            </a:r>
          </a:p>
          <a:p>
            <a:pPr marL="342900" indent="-342900" algn="just">
              <a:buFont typeface="Wingdings" panose="05000000000000000000" pitchFamily="2" charset="2"/>
              <a:buChar char="à"/>
            </a:pPr>
            <a:r>
              <a:rPr lang="vi-VN" sz="2400" dirty="0">
                <a:solidFill>
                  <a:srgbClr val="0033CC"/>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L</a:t>
            </a:r>
            <a:r>
              <a:rPr lang="vi-VN" sz="2400" b="1" dirty="0">
                <a:solidFill>
                  <a:srgbClr val="FF0000"/>
                </a:solidFill>
                <a:latin typeface="Times New Roman" pitchFamily="18" charset="0"/>
                <a:cs typeface="Times New Roman" pitchFamily="18" charset="0"/>
              </a:rPr>
              <a:t>òng biết ơn</a:t>
            </a:r>
            <a:r>
              <a:rPr lang="vi-VN" sz="2400" dirty="0">
                <a:solidFill>
                  <a:srgbClr val="0033CC"/>
                </a:solidFill>
                <a:latin typeface="Times New Roman" pitchFamily="18" charset="0"/>
                <a:cs typeface="Times New Roman" pitchFamily="18" charset="0"/>
              </a:rPr>
              <a:t> </a:t>
            </a:r>
            <a:endParaRPr lang="en-US" sz="2400" dirty="0">
              <a:solidFill>
                <a:srgbClr val="0033CC"/>
              </a:solidFill>
              <a:latin typeface="Times New Roman" pitchFamily="18" charset="0"/>
              <a:cs typeface="Times New Roman" pitchFamily="18" charset="0"/>
            </a:endParaRPr>
          </a:p>
          <a:p>
            <a:pPr marL="342900" indent="-342900" algn="just">
              <a:buFont typeface="Wingdings" panose="05000000000000000000" pitchFamily="2" charset="2"/>
              <a:buChar char="à"/>
            </a:pPr>
            <a:r>
              <a:rPr lang="vi-VN" sz="2400" dirty="0">
                <a:solidFill>
                  <a:srgbClr val="0033CC"/>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S</a:t>
            </a:r>
            <a:r>
              <a:rPr lang="vi-VN" sz="2400" b="1" dirty="0">
                <a:solidFill>
                  <a:srgbClr val="FF0000"/>
                </a:solidFill>
                <a:latin typeface="Times New Roman" pitchFamily="18" charset="0"/>
                <a:cs typeface="Times New Roman" pitchFamily="18" charset="0"/>
              </a:rPr>
              <a:t>ự đồng cảm</a:t>
            </a:r>
            <a:r>
              <a:rPr lang="en-US" sz="2400" dirty="0">
                <a:solidFill>
                  <a:srgbClr val="0033CC"/>
                </a:solidFill>
                <a:latin typeface="Times New Roman" pitchFamily="18" charset="0"/>
                <a:cs typeface="Times New Roman" pitchFamily="18" charset="0"/>
              </a:rPr>
              <a:t> (</a:t>
            </a:r>
            <a:r>
              <a:rPr lang="vi-VN" sz="2400" dirty="0">
                <a:solidFill>
                  <a:srgbClr val="0033CC"/>
                </a:solidFill>
                <a:latin typeface="Times New Roman" pitchFamily="18" charset="0"/>
                <a:cs typeface="Times New Roman" pitchFamily="18" charset="0"/>
              </a:rPr>
              <a:t>ông lão </a:t>
            </a:r>
            <a:r>
              <a:rPr lang="en-US" sz="2400" dirty="0" err="1">
                <a:solidFill>
                  <a:srgbClr val="0033CC"/>
                </a:solidFill>
                <a:latin typeface="Times New Roman" pitchFamily="18" charset="0"/>
                <a:cs typeface="Times New Roman" pitchFamily="18" charset="0"/>
              </a:rPr>
              <a:t>cũng</a:t>
            </a:r>
            <a:r>
              <a:rPr lang="en-US" sz="2400" dirty="0">
                <a:solidFill>
                  <a:srgbClr val="0033CC"/>
                </a:solidFill>
                <a:latin typeface="Times New Roman" pitchFamily="18" charset="0"/>
                <a:cs typeface="Times New Roman" pitchFamily="18" charset="0"/>
              </a:rPr>
              <a:t> </a:t>
            </a:r>
            <a:r>
              <a:rPr lang="vi-VN" sz="2400" dirty="0">
                <a:solidFill>
                  <a:srgbClr val="0033CC"/>
                </a:solidFill>
                <a:latin typeface="Times New Roman" pitchFamily="18" charset="0"/>
                <a:cs typeface="Times New Roman" pitchFamily="18" charset="0"/>
              </a:rPr>
              <a:t>đã hiểu tấm lòng chân thành của cậu</a:t>
            </a:r>
            <a:r>
              <a:rPr lang="en-US" sz="2400" dirty="0">
                <a:solidFill>
                  <a:srgbClr val="0033CC"/>
                </a:solidFill>
                <a:latin typeface="Times New Roman" pitchFamily="18" charset="0"/>
                <a:cs typeface="Times New Roman" pitchFamily="18" charset="0"/>
              </a:rPr>
              <a:t>).</a:t>
            </a:r>
            <a:endParaRPr lang="en-US" sz="2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651907074"/>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circle(in)">
                                      <p:cBhvr>
                                        <p:cTn id="22" dur="20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circle(in)">
                                      <p:cBhvr>
                                        <p:cTn id="2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oạn bài – Tập đọc: Người ăn xin - SGK Tiếng Việt lớp 4 Tậ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2399"/>
            <a:ext cx="4343400" cy="1447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763904" y="3205245"/>
            <a:ext cx="1676400" cy="990600"/>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Cậu</a:t>
            </a:r>
            <a:r>
              <a:rPr lang="en-US" sz="2800" b="1" dirty="0"/>
              <a:t> </a:t>
            </a:r>
            <a:r>
              <a:rPr lang="en-US" sz="2800" b="1" dirty="0" err="1"/>
              <a:t>bé</a:t>
            </a:r>
            <a:endParaRPr lang="en-US" sz="2800" b="1" dirty="0"/>
          </a:p>
        </p:txBody>
      </p:sp>
      <p:sp>
        <p:nvSpPr>
          <p:cNvPr id="4" name="Rounded Rectangle 3"/>
          <p:cNvSpPr/>
          <p:nvPr/>
        </p:nvSpPr>
        <p:spPr>
          <a:xfrm>
            <a:off x="6781800" y="3167213"/>
            <a:ext cx="1676400" cy="990600"/>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Ông</a:t>
            </a:r>
            <a:r>
              <a:rPr lang="en-US" sz="2800" b="1" dirty="0"/>
              <a:t> </a:t>
            </a:r>
            <a:r>
              <a:rPr lang="en-US" sz="2800" b="1" dirty="0" err="1"/>
              <a:t>lão</a:t>
            </a:r>
            <a:endParaRPr lang="en-US" sz="2800" b="1" dirty="0"/>
          </a:p>
        </p:txBody>
      </p:sp>
      <p:sp>
        <p:nvSpPr>
          <p:cNvPr id="3" name="Oval 2"/>
          <p:cNvSpPr/>
          <p:nvPr/>
        </p:nvSpPr>
        <p:spPr>
          <a:xfrm>
            <a:off x="2506980" y="1722121"/>
            <a:ext cx="4107180" cy="1941110"/>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sự</a:t>
            </a:r>
            <a:r>
              <a:rPr lang="en-US" sz="2800" dirty="0">
                <a:solidFill>
                  <a:schemeClr val="tx1"/>
                </a:solidFill>
              </a:rPr>
              <a:t> </a:t>
            </a:r>
            <a:r>
              <a:rPr lang="en-US" sz="2800" dirty="0" err="1">
                <a:solidFill>
                  <a:schemeClr val="tx1"/>
                </a:solidFill>
              </a:rPr>
              <a:t>đồng</a:t>
            </a:r>
            <a:r>
              <a:rPr lang="en-US" sz="2800" dirty="0">
                <a:solidFill>
                  <a:schemeClr val="tx1"/>
                </a:solidFill>
              </a:rPr>
              <a:t> </a:t>
            </a:r>
            <a:r>
              <a:rPr lang="en-US" sz="2800" dirty="0" err="1">
                <a:solidFill>
                  <a:schemeClr val="tx1"/>
                </a:solidFill>
              </a:rPr>
              <a:t>cảm</a:t>
            </a:r>
            <a:r>
              <a:rPr lang="en-US" sz="2800" dirty="0">
                <a:solidFill>
                  <a:schemeClr val="tx1"/>
                </a:solidFill>
              </a:rPr>
              <a:t>, </a:t>
            </a:r>
          </a:p>
          <a:p>
            <a:pPr algn="ctr"/>
            <a:r>
              <a:rPr lang="en-US" sz="2800" dirty="0" err="1">
                <a:solidFill>
                  <a:schemeClr val="tx1"/>
                </a:solidFill>
              </a:rPr>
              <a:t>sự</a:t>
            </a:r>
            <a:r>
              <a:rPr lang="en-US" sz="2800" dirty="0">
                <a:solidFill>
                  <a:schemeClr val="tx1"/>
                </a:solidFill>
              </a:rPr>
              <a:t> </a:t>
            </a:r>
            <a:r>
              <a:rPr lang="en-US" sz="2800" dirty="0" err="1">
                <a:solidFill>
                  <a:schemeClr val="tx1"/>
                </a:solidFill>
              </a:rPr>
              <a:t>tôn</a:t>
            </a:r>
            <a:r>
              <a:rPr lang="en-US" sz="2800" dirty="0">
                <a:solidFill>
                  <a:schemeClr val="tx1"/>
                </a:solidFill>
              </a:rPr>
              <a:t> </a:t>
            </a:r>
            <a:r>
              <a:rPr lang="en-US" sz="2800" dirty="0" err="1">
                <a:solidFill>
                  <a:schemeClr val="tx1"/>
                </a:solidFill>
              </a:rPr>
              <a:t>trọng</a:t>
            </a:r>
            <a:r>
              <a:rPr lang="en-US" sz="2800" dirty="0">
                <a:solidFill>
                  <a:schemeClr val="tx1"/>
                </a:solidFill>
              </a:rPr>
              <a:t>, </a:t>
            </a:r>
            <a:r>
              <a:rPr lang="en-US" sz="2800" dirty="0" err="1">
                <a:solidFill>
                  <a:schemeClr val="tx1"/>
                </a:solidFill>
              </a:rPr>
              <a:t>chân</a:t>
            </a:r>
            <a:r>
              <a:rPr lang="en-US" sz="2800" dirty="0">
                <a:solidFill>
                  <a:schemeClr val="tx1"/>
                </a:solidFill>
              </a:rPr>
              <a:t> </a:t>
            </a:r>
            <a:r>
              <a:rPr lang="en-US" sz="2800" dirty="0" err="1">
                <a:solidFill>
                  <a:schemeClr val="tx1"/>
                </a:solidFill>
              </a:rPr>
              <a:t>thành</a:t>
            </a:r>
            <a:r>
              <a:rPr lang="en-US" sz="2800" dirty="0">
                <a:solidFill>
                  <a:schemeClr val="tx1"/>
                </a:solidFill>
              </a:rPr>
              <a:t> </a:t>
            </a:r>
          </a:p>
          <a:p>
            <a:pPr algn="ctr"/>
            <a:r>
              <a:rPr lang="en-US" sz="2800" dirty="0" err="1">
                <a:solidFill>
                  <a:schemeClr val="tx1"/>
                </a:solidFill>
              </a:rPr>
              <a:t>tình</a:t>
            </a:r>
            <a:r>
              <a:rPr lang="en-US" sz="2800" dirty="0">
                <a:solidFill>
                  <a:schemeClr val="tx1"/>
                </a:solidFill>
              </a:rPr>
              <a:t> </a:t>
            </a:r>
            <a:r>
              <a:rPr lang="en-US" sz="2800" dirty="0" err="1">
                <a:solidFill>
                  <a:schemeClr val="tx1"/>
                </a:solidFill>
              </a:rPr>
              <a:t>yêu</a:t>
            </a:r>
            <a:r>
              <a:rPr lang="en-US" sz="2800" dirty="0">
                <a:solidFill>
                  <a:schemeClr val="tx1"/>
                </a:solidFill>
              </a:rPr>
              <a:t> </a:t>
            </a:r>
            <a:r>
              <a:rPr lang="en-US" sz="2800" dirty="0" err="1">
                <a:solidFill>
                  <a:schemeClr val="tx1"/>
                </a:solidFill>
              </a:rPr>
              <a:t>thương</a:t>
            </a:r>
            <a:endParaRPr lang="en-US" sz="2800" dirty="0">
              <a:solidFill>
                <a:schemeClr val="tx1"/>
              </a:solidFill>
            </a:endParaRPr>
          </a:p>
        </p:txBody>
      </p:sp>
      <p:sp>
        <p:nvSpPr>
          <p:cNvPr id="6" name="Oval 5"/>
          <p:cNvSpPr/>
          <p:nvPr/>
        </p:nvSpPr>
        <p:spPr>
          <a:xfrm>
            <a:off x="2749868" y="4017069"/>
            <a:ext cx="3954780" cy="1850330"/>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sự</a:t>
            </a:r>
            <a:r>
              <a:rPr lang="en-US" sz="2800" dirty="0">
                <a:solidFill>
                  <a:schemeClr val="tx1"/>
                </a:solidFill>
              </a:rPr>
              <a:t> </a:t>
            </a:r>
            <a:r>
              <a:rPr lang="en-US" sz="2800" dirty="0" err="1">
                <a:solidFill>
                  <a:schemeClr val="tx1"/>
                </a:solidFill>
              </a:rPr>
              <a:t>đồng</a:t>
            </a:r>
            <a:r>
              <a:rPr lang="en-US" sz="2800" dirty="0">
                <a:solidFill>
                  <a:schemeClr val="tx1"/>
                </a:solidFill>
              </a:rPr>
              <a:t> </a:t>
            </a:r>
            <a:r>
              <a:rPr lang="en-US" sz="2800" dirty="0" err="1">
                <a:solidFill>
                  <a:schemeClr val="tx1"/>
                </a:solidFill>
              </a:rPr>
              <a:t>cảm</a:t>
            </a:r>
            <a:r>
              <a:rPr lang="en-US" sz="2800" dirty="0">
                <a:solidFill>
                  <a:schemeClr val="tx1"/>
                </a:solidFill>
              </a:rPr>
              <a:t>,</a:t>
            </a:r>
          </a:p>
          <a:p>
            <a:pPr algn="ctr"/>
            <a:r>
              <a:rPr lang="en-US" sz="2800" dirty="0" err="1">
                <a:solidFill>
                  <a:schemeClr val="tx1"/>
                </a:solidFill>
              </a:rPr>
              <a:t>lòng</a:t>
            </a:r>
            <a:r>
              <a:rPr lang="en-US" sz="2800" dirty="0">
                <a:solidFill>
                  <a:schemeClr val="tx1"/>
                </a:solidFill>
              </a:rPr>
              <a:t> </a:t>
            </a:r>
            <a:r>
              <a:rPr lang="en-US" sz="2800" dirty="0" err="1">
                <a:solidFill>
                  <a:schemeClr val="tx1"/>
                </a:solidFill>
              </a:rPr>
              <a:t>biết</a:t>
            </a:r>
            <a:r>
              <a:rPr lang="en-US" sz="2800" dirty="0">
                <a:solidFill>
                  <a:schemeClr val="tx1"/>
                </a:solidFill>
              </a:rPr>
              <a:t> </a:t>
            </a:r>
            <a:r>
              <a:rPr lang="en-US" sz="2800" dirty="0" err="1">
                <a:solidFill>
                  <a:schemeClr val="tx1"/>
                </a:solidFill>
              </a:rPr>
              <a:t>ơn</a:t>
            </a:r>
            <a:r>
              <a:rPr lang="en-US" sz="2800" dirty="0">
                <a:solidFill>
                  <a:schemeClr val="tx1"/>
                </a:solidFill>
              </a:rPr>
              <a:t>, </a:t>
            </a:r>
            <a:r>
              <a:rPr lang="en-US" sz="2800" dirty="0" err="1">
                <a:solidFill>
                  <a:schemeClr val="tx1"/>
                </a:solidFill>
              </a:rPr>
              <a:t>chân</a:t>
            </a:r>
            <a:r>
              <a:rPr lang="en-US" sz="2800" dirty="0">
                <a:solidFill>
                  <a:schemeClr val="tx1"/>
                </a:solidFill>
              </a:rPr>
              <a:t> </a:t>
            </a:r>
            <a:r>
              <a:rPr lang="en-US" sz="2800" dirty="0" err="1">
                <a:solidFill>
                  <a:schemeClr val="tx1"/>
                </a:solidFill>
              </a:rPr>
              <a:t>thành</a:t>
            </a:r>
            <a:endParaRPr lang="en-US" sz="2800" dirty="0">
              <a:solidFill>
                <a:schemeClr val="tx1"/>
              </a:solidFill>
            </a:endParaRPr>
          </a:p>
          <a:p>
            <a:pPr algn="ctr"/>
            <a:r>
              <a:rPr lang="en-US" sz="2800" dirty="0">
                <a:solidFill>
                  <a:schemeClr val="tx1"/>
                </a:solidFill>
              </a:rPr>
              <a:t> </a:t>
            </a:r>
          </a:p>
        </p:txBody>
      </p:sp>
      <p:cxnSp>
        <p:nvCxnSpPr>
          <p:cNvPr id="28" name="Straight Arrow Connector 27"/>
          <p:cNvCxnSpPr>
            <a:stCxn id="2" idx="0"/>
            <a:endCxn id="3" idx="2"/>
          </p:cNvCxnSpPr>
          <p:nvPr/>
        </p:nvCxnSpPr>
        <p:spPr>
          <a:xfrm flipV="1">
            <a:off x="1602104" y="2692676"/>
            <a:ext cx="904876" cy="5125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6"/>
            <a:endCxn id="4" idx="0"/>
          </p:cNvCxnSpPr>
          <p:nvPr/>
        </p:nvCxnSpPr>
        <p:spPr>
          <a:xfrm>
            <a:off x="6614160" y="2692676"/>
            <a:ext cx="1005840" cy="4745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2"/>
            <a:endCxn id="6" idx="6"/>
          </p:cNvCxnSpPr>
          <p:nvPr/>
        </p:nvCxnSpPr>
        <p:spPr>
          <a:xfrm flipH="1">
            <a:off x="6704648" y="4157813"/>
            <a:ext cx="915352" cy="7844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a:endCxn id="2" idx="2"/>
          </p:cNvCxnSpPr>
          <p:nvPr/>
        </p:nvCxnSpPr>
        <p:spPr>
          <a:xfrm flipH="1" flipV="1">
            <a:off x="1602104" y="4195845"/>
            <a:ext cx="1147764" cy="74638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8600" y="5867400"/>
            <a:ext cx="8534400" cy="954107"/>
          </a:xfrm>
          <a:prstGeom prst="rect">
            <a:avLst/>
          </a:prstGeom>
          <a:noFill/>
        </p:spPr>
        <p:txBody>
          <a:bodyPr wrap="square" rtlCol="0">
            <a:spAutoFit/>
          </a:bodyPr>
          <a:lstStyle/>
          <a:p>
            <a:pPr algn="ctr"/>
            <a:r>
              <a:rPr lang="en-US" sz="2800" b="1" dirty="0">
                <a:solidFill>
                  <a:srgbClr val="FF3300"/>
                </a:solidFill>
                <a:latin typeface="Times New Roman" pitchFamily="18" charset="0"/>
                <a:cs typeface="Times New Roman" pitchFamily="18" charset="0"/>
              </a:rPr>
              <a:t>Cho </a:t>
            </a:r>
            <a:r>
              <a:rPr lang="en-US" sz="2800" b="1" dirty="0" err="1">
                <a:solidFill>
                  <a:srgbClr val="FF3300"/>
                </a:solidFill>
                <a:latin typeface="Times New Roman" pitchFamily="18" charset="0"/>
                <a:cs typeface="Times New Roman" pitchFamily="18" charset="0"/>
              </a:rPr>
              <a:t>và</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nhận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Tình</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yêu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thương</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và</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sự</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sẻ</a:t>
            </a:r>
            <a:r>
              <a:rPr lang="en-US" sz="2800" b="1" dirty="0">
                <a:solidFill>
                  <a:srgbClr val="FF3300"/>
                </a:solidFill>
                <a:latin typeface="Times New Roman" pitchFamily="18" charset="0"/>
                <a:cs typeface="Times New Roman" pitchFamily="18" charset="0"/>
              </a:rPr>
              <a:t> chia </a:t>
            </a:r>
          </a:p>
          <a:p>
            <a:pPr algn="ctr"/>
            <a:r>
              <a:rPr lang="en-US" sz="2800" b="1" dirty="0" err="1">
                <a:solidFill>
                  <a:srgbClr val="FF3300"/>
                </a:solidFill>
                <a:latin typeface="Times New Roman" pitchFamily="18" charset="0"/>
                <a:cs typeface="Times New Roman" pitchFamily="18" charset="0"/>
              </a:rPr>
              <a:t>chân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thành</a:t>
            </a:r>
            <a:endParaRPr lang="en-US" sz="2800" b="1" dirty="0">
              <a:solidFill>
                <a:srgbClr val="FF3300"/>
              </a:solidFill>
              <a:latin typeface="Times New Roman" pitchFamily="18" charset="0"/>
              <a:cs typeface="Times New Roman" pitchFamily="18" charset="0"/>
            </a:endParaRPr>
          </a:p>
        </p:txBody>
      </p:sp>
      <p:sp>
        <p:nvSpPr>
          <p:cNvPr id="40" name="TextBox 39"/>
          <p:cNvSpPr txBox="1"/>
          <p:nvPr/>
        </p:nvSpPr>
        <p:spPr>
          <a:xfrm>
            <a:off x="1263968" y="2473212"/>
            <a:ext cx="762000" cy="523220"/>
          </a:xfrm>
          <a:prstGeom prst="rect">
            <a:avLst/>
          </a:prstGeom>
          <a:noFill/>
        </p:spPr>
        <p:txBody>
          <a:bodyPr wrap="square" rtlCol="0">
            <a:spAutoFit/>
          </a:bodyPr>
          <a:lstStyle/>
          <a:p>
            <a:r>
              <a:rPr lang="en-US" sz="2800" dirty="0" err="1"/>
              <a:t>cho</a:t>
            </a:r>
            <a:endParaRPr lang="en-US" sz="2800" dirty="0"/>
          </a:p>
        </p:txBody>
      </p:sp>
      <p:sp>
        <p:nvSpPr>
          <p:cNvPr id="42" name="TextBox 41"/>
          <p:cNvSpPr txBox="1"/>
          <p:nvPr/>
        </p:nvSpPr>
        <p:spPr>
          <a:xfrm>
            <a:off x="1597341" y="4547802"/>
            <a:ext cx="1271588" cy="523220"/>
          </a:xfrm>
          <a:prstGeom prst="rect">
            <a:avLst/>
          </a:prstGeom>
          <a:noFill/>
        </p:spPr>
        <p:txBody>
          <a:bodyPr wrap="square" rtlCol="0">
            <a:spAutoFit/>
          </a:bodyPr>
          <a:lstStyle/>
          <a:p>
            <a:r>
              <a:rPr lang="en-US" sz="2800" dirty="0" err="1"/>
              <a:t>nhận</a:t>
            </a:r>
            <a:endParaRPr lang="en-US" sz="2800" dirty="0"/>
          </a:p>
        </p:txBody>
      </p:sp>
      <p:sp>
        <p:nvSpPr>
          <p:cNvPr id="43" name="TextBox 42"/>
          <p:cNvSpPr txBox="1"/>
          <p:nvPr/>
        </p:nvSpPr>
        <p:spPr>
          <a:xfrm>
            <a:off x="6858000" y="2338838"/>
            <a:ext cx="1744980" cy="523220"/>
          </a:xfrm>
          <a:prstGeom prst="rect">
            <a:avLst/>
          </a:prstGeom>
          <a:noFill/>
        </p:spPr>
        <p:txBody>
          <a:bodyPr wrap="square" rtlCol="0">
            <a:spAutoFit/>
          </a:bodyPr>
          <a:lstStyle/>
          <a:p>
            <a:r>
              <a:rPr lang="en-US" sz="2800" dirty="0" err="1"/>
              <a:t>nhận</a:t>
            </a:r>
            <a:endParaRPr lang="en-US" sz="2800" dirty="0"/>
          </a:p>
        </p:txBody>
      </p:sp>
      <p:sp>
        <p:nvSpPr>
          <p:cNvPr id="44" name="TextBox 43"/>
          <p:cNvSpPr txBox="1"/>
          <p:nvPr/>
        </p:nvSpPr>
        <p:spPr>
          <a:xfrm>
            <a:off x="7162324" y="4328198"/>
            <a:ext cx="762000" cy="523220"/>
          </a:xfrm>
          <a:prstGeom prst="rect">
            <a:avLst/>
          </a:prstGeom>
          <a:noFill/>
        </p:spPr>
        <p:txBody>
          <a:bodyPr wrap="square" rtlCol="0">
            <a:spAutoFit/>
          </a:bodyPr>
          <a:lstStyle/>
          <a:p>
            <a:r>
              <a:rPr lang="en-US" sz="2800" dirty="0" err="1"/>
              <a:t>cho</a:t>
            </a:r>
            <a:endParaRPr lang="en-US" sz="2800" dirty="0"/>
          </a:p>
        </p:txBody>
      </p:sp>
    </p:spTree>
    <p:extLst>
      <p:ext uri="{BB962C8B-B14F-4D97-AF65-F5344CB8AC3E}">
        <p14:creationId xmlns:p14="http://schemas.microsoft.com/office/powerpoint/2010/main" val="19810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down)">
                                      <p:cBhvr>
                                        <p:cTn id="25" dur="500"/>
                                        <p:tgtEl>
                                          <p:spTgt spid="43"/>
                                        </p:tgtEl>
                                      </p:cBhvr>
                                    </p:animEffect>
                                  </p:childTnLst>
                                </p:cTn>
                              </p:par>
                              <p:par>
                                <p:cTn id="26" presetID="22" presetClass="entr" presetSubtype="4"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down)">
                                      <p:cBhvr>
                                        <p:cTn id="33" dur="500"/>
                                        <p:tgtEl>
                                          <p:spTgt spid="44"/>
                                        </p:tgtEl>
                                      </p:cBhvr>
                                    </p:animEffect>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barn(inVertical)">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fill="hold"/>
                                        <p:tgtEl>
                                          <p:spTgt spid="39"/>
                                        </p:tgtEl>
                                        <p:attrNameLst>
                                          <p:attrName>ppt_x</p:attrName>
                                        </p:attrNameLst>
                                      </p:cBhvr>
                                      <p:tavLst>
                                        <p:tav tm="0">
                                          <p:val>
                                            <p:strVal val="#ppt_x"/>
                                          </p:val>
                                        </p:tav>
                                        <p:tav tm="100000">
                                          <p:val>
                                            <p:strVal val="#ppt_x"/>
                                          </p:val>
                                        </p:tav>
                                      </p:tavLst>
                                    </p:anim>
                                    <p:anim calcmode="lin" valueType="num">
                                      <p:cBhvr additive="base">
                                        <p:cTn id="5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39" grpId="0"/>
      <p:bldP spid="40"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3657600" y="3733800"/>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4000" dirty="0">
                <a:solidFill>
                  <a:srgbClr val="FFFFCC"/>
                </a:solidFill>
                <a:latin typeface="Times New Roman" pitchFamily="18" charset="0"/>
                <a:cs typeface="Times New Roman" pitchFamily="18" charset="0"/>
              </a:rPr>
              <a:t>LỚP 4</a:t>
            </a:r>
          </a:p>
        </p:txBody>
      </p:sp>
      <p:sp>
        <p:nvSpPr>
          <p:cNvPr id="2" name="TextBox 1"/>
          <p:cNvSpPr txBox="1">
            <a:spLocks noChangeArrowheads="1"/>
          </p:cNvSpPr>
          <p:nvPr/>
        </p:nvSpPr>
        <p:spPr bwMode="auto">
          <a:xfrm>
            <a:off x="1743075" y="460958"/>
            <a:ext cx="6067425" cy="769441"/>
          </a:xfrm>
          <a:prstGeom prst="rect">
            <a:avLst/>
          </a:prstGeom>
          <a:solidFill>
            <a:schemeClr val="accent2">
              <a:lumMod val="60000"/>
              <a:lumOff val="4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sz="4400" b="1" i="1" dirty="0" err="1">
                <a:latin typeface="Times New Roman" panose="02020603050405020304" pitchFamily="18" charset="0"/>
                <a:cs typeface="Times New Roman" panose="02020603050405020304" pitchFamily="18" charset="0"/>
              </a:rPr>
              <a:t>Khởi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động</a:t>
            </a:r>
            <a:endParaRPr lang="en-US" sz="4400" b="1" i="1" dirty="0">
              <a:latin typeface="Times New Roman" panose="02020603050405020304" pitchFamily="18" charset="0"/>
              <a:cs typeface="Times New Roman" panose="02020603050405020304" pitchFamily="18" charset="0"/>
            </a:endParaRPr>
          </a:p>
        </p:txBody>
      </p:sp>
      <p:sp>
        <p:nvSpPr>
          <p:cNvPr id="6" name="Text Box 41"/>
          <p:cNvSpPr txBox="1">
            <a:spLocks noChangeArrowheads="1"/>
          </p:cNvSpPr>
          <p:nvPr/>
        </p:nvSpPr>
        <p:spPr bwMode="auto">
          <a:xfrm>
            <a:off x="190500" y="1628507"/>
            <a:ext cx="8572500" cy="55399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just">
              <a:spcBef>
                <a:spcPct val="50000"/>
              </a:spcBef>
            </a:pPr>
            <a:r>
              <a:rPr lang="en-US" sz="3000" b="1" dirty="0" err="1">
                <a:solidFill>
                  <a:schemeClr val="tx2"/>
                </a:solidFill>
              </a:rPr>
              <a:t>Nêu</a:t>
            </a:r>
            <a:r>
              <a:rPr lang="en-US" sz="3000" b="1" dirty="0">
                <a:solidFill>
                  <a:schemeClr val="tx2"/>
                </a:solidFill>
              </a:rPr>
              <a:t> </a:t>
            </a:r>
            <a:r>
              <a:rPr lang="en-US" sz="3000" b="1" dirty="0" err="1">
                <a:solidFill>
                  <a:schemeClr val="tx2"/>
                </a:solidFill>
              </a:rPr>
              <a:t>tác</a:t>
            </a:r>
            <a:r>
              <a:rPr lang="en-US" sz="3000" b="1" dirty="0">
                <a:solidFill>
                  <a:schemeClr val="tx2"/>
                </a:solidFill>
              </a:rPr>
              <a:t> </a:t>
            </a:r>
            <a:r>
              <a:rPr lang="en-US" sz="3000" b="1" dirty="0" err="1">
                <a:solidFill>
                  <a:schemeClr val="tx2"/>
                </a:solidFill>
              </a:rPr>
              <a:t>dụng</a:t>
            </a:r>
            <a:r>
              <a:rPr lang="en-US" sz="3000" b="1" dirty="0">
                <a:solidFill>
                  <a:schemeClr val="tx2"/>
                </a:solidFill>
              </a:rPr>
              <a:t> </a:t>
            </a:r>
            <a:r>
              <a:rPr lang="en-US" sz="3000" b="1" dirty="0" err="1">
                <a:solidFill>
                  <a:schemeClr val="tx2"/>
                </a:solidFill>
              </a:rPr>
              <a:t>của</a:t>
            </a:r>
            <a:r>
              <a:rPr lang="en-US" sz="3000" b="1" dirty="0">
                <a:solidFill>
                  <a:schemeClr val="tx2"/>
                </a:solidFill>
              </a:rPr>
              <a:t> </a:t>
            </a:r>
            <a:r>
              <a:rPr lang="en-US" sz="3000" b="1" dirty="0" err="1">
                <a:solidFill>
                  <a:schemeClr val="tx2"/>
                </a:solidFill>
              </a:rPr>
              <a:t>những</a:t>
            </a:r>
            <a:r>
              <a:rPr lang="en-US" sz="3000" b="1" dirty="0">
                <a:solidFill>
                  <a:schemeClr val="tx2"/>
                </a:solidFill>
              </a:rPr>
              <a:t> </a:t>
            </a:r>
            <a:r>
              <a:rPr lang="en-US" sz="3000" b="1" dirty="0" err="1">
                <a:solidFill>
                  <a:schemeClr val="tx2"/>
                </a:solidFill>
              </a:rPr>
              <a:t>dòng</a:t>
            </a:r>
            <a:r>
              <a:rPr lang="en-US" sz="3000" b="1" dirty="0">
                <a:solidFill>
                  <a:schemeClr val="tx2"/>
                </a:solidFill>
              </a:rPr>
              <a:t> </a:t>
            </a:r>
            <a:r>
              <a:rPr lang="en-US" sz="3000" b="1" dirty="0" err="1">
                <a:solidFill>
                  <a:schemeClr val="tx2"/>
                </a:solidFill>
              </a:rPr>
              <a:t>mở</a:t>
            </a:r>
            <a:r>
              <a:rPr lang="en-US" sz="3000" b="1" dirty="0">
                <a:solidFill>
                  <a:schemeClr val="tx2"/>
                </a:solidFill>
              </a:rPr>
              <a:t> </a:t>
            </a:r>
            <a:r>
              <a:rPr lang="en-US" sz="3000" b="1" dirty="0" err="1">
                <a:solidFill>
                  <a:schemeClr val="tx2"/>
                </a:solidFill>
              </a:rPr>
              <a:t>đầu</a:t>
            </a:r>
            <a:r>
              <a:rPr lang="en-US" sz="3000" b="1" dirty="0">
                <a:solidFill>
                  <a:schemeClr val="tx2"/>
                </a:solidFill>
              </a:rPr>
              <a:t> </a:t>
            </a:r>
            <a:r>
              <a:rPr lang="en-US" sz="3000" b="1" dirty="0" err="1">
                <a:solidFill>
                  <a:schemeClr val="tx2"/>
                </a:solidFill>
              </a:rPr>
              <a:t>bức</a:t>
            </a:r>
            <a:r>
              <a:rPr lang="en-US" sz="3000" b="1" dirty="0">
                <a:solidFill>
                  <a:schemeClr val="tx2"/>
                </a:solidFill>
              </a:rPr>
              <a:t> </a:t>
            </a:r>
            <a:r>
              <a:rPr lang="en-US" sz="3000" b="1" dirty="0" err="1">
                <a:solidFill>
                  <a:schemeClr val="tx2"/>
                </a:solidFill>
              </a:rPr>
              <a:t>thư</a:t>
            </a:r>
            <a:r>
              <a:rPr lang="en-US" sz="3000" b="1" dirty="0">
                <a:solidFill>
                  <a:schemeClr val="tx2"/>
                </a:solidFill>
              </a:rPr>
              <a:t> ?</a:t>
            </a:r>
          </a:p>
        </p:txBody>
      </p:sp>
      <p:sp>
        <p:nvSpPr>
          <p:cNvPr id="7" name="TextBox 6"/>
          <p:cNvSpPr txBox="1">
            <a:spLocks noChangeArrowheads="1"/>
          </p:cNvSpPr>
          <p:nvPr/>
        </p:nvSpPr>
        <p:spPr bwMode="auto">
          <a:xfrm>
            <a:off x="190500" y="2578610"/>
            <a:ext cx="8572500"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b="1" i="1" dirty="0">
                <a:solidFill>
                  <a:srgbClr val="FF0000"/>
                </a:solidFill>
                <a:latin typeface="Times New Roman" panose="02020603050405020304" pitchFamily="18" charset="0"/>
                <a:cs typeface="Times New Roman" panose="02020603050405020304" pitchFamily="18" charset="0"/>
              </a:rPr>
              <a:t>a. </a:t>
            </a:r>
            <a:r>
              <a:rPr lang="en-US" b="1" i="1" dirty="0" err="1">
                <a:solidFill>
                  <a:srgbClr val="FF0000"/>
                </a:solidFill>
                <a:latin typeface="Times New Roman" panose="02020603050405020304" pitchFamily="18" charset="0"/>
                <a:cs typeface="Times New Roman" panose="02020603050405020304" pitchFamily="18" charset="0"/>
              </a:rPr>
              <a:t>Ghi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chúc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cám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ơn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thời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gian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viết</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thư</a:t>
            </a:r>
            <a:r>
              <a:rPr lang="en-US" b="1" i="1" dirty="0">
                <a:solidFill>
                  <a:srgbClr val="FF0000"/>
                </a:solidFill>
                <a:latin typeface="Times New Roman" panose="02020603050405020304" pitchFamily="18" charset="0"/>
                <a:cs typeface="Times New Roman" panose="02020603050405020304" pitchFamily="18" charset="0"/>
              </a:rPr>
              <a:t>.</a:t>
            </a:r>
          </a:p>
        </p:txBody>
      </p:sp>
      <p:sp>
        <p:nvSpPr>
          <p:cNvPr id="8" name="TextBox 7"/>
          <p:cNvSpPr txBox="1">
            <a:spLocks noChangeArrowheads="1"/>
          </p:cNvSpPr>
          <p:nvPr/>
        </p:nvSpPr>
        <p:spPr bwMode="auto">
          <a:xfrm>
            <a:off x="190500" y="3494310"/>
            <a:ext cx="8572500"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b="1" i="1" dirty="0">
                <a:solidFill>
                  <a:srgbClr val="FF0000"/>
                </a:solidFill>
                <a:latin typeface="Times New Roman" panose="02020603050405020304" pitchFamily="18" charset="0"/>
                <a:cs typeface="Times New Roman" panose="02020603050405020304" pitchFamily="18" charset="0"/>
              </a:rPr>
              <a:t>b. </a:t>
            </a:r>
            <a:r>
              <a:rPr lang="en-US" b="1" i="1" dirty="0" err="1">
                <a:solidFill>
                  <a:srgbClr val="FF0000"/>
                </a:solidFill>
                <a:latin typeface="Times New Roman" panose="02020603050405020304" pitchFamily="18" charset="0"/>
                <a:cs typeface="Times New Roman" panose="02020603050405020304" pitchFamily="18" charset="0"/>
              </a:rPr>
              <a:t>Ghi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chúc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xưng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hô</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thời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gian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viết</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thư</a:t>
            </a:r>
            <a:r>
              <a:rPr lang="en-US" b="1" i="1" dirty="0">
                <a:solidFill>
                  <a:srgbClr val="FF0000"/>
                </a:solidFill>
                <a:latin typeface="Times New Roman" panose="02020603050405020304" pitchFamily="18" charset="0"/>
                <a:cs typeface="Times New Roman" panose="02020603050405020304" pitchFamily="18" charset="0"/>
              </a:rPr>
              <a:t>. </a:t>
            </a:r>
          </a:p>
        </p:txBody>
      </p:sp>
      <p:sp>
        <p:nvSpPr>
          <p:cNvPr id="9" name="TextBox 8"/>
          <p:cNvSpPr txBox="1">
            <a:spLocks noChangeArrowheads="1"/>
          </p:cNvSpPr>
          <p:nvPr/>
        </p:nvSpPr>
        <p:spPr bwMode="auto">
          <a:xfrm>
            <a:off x="190500" y="4441825"/>
            <a:ext cx="8572500"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b="1" i="1" dirty="0">
                <a:solidFill>
                  <a:srgbClr val="FF0000"/>
                </a:solidFill>
                <a:latin typeface="Times New Roman" panose="02020603050405020304" pitchFamily="18" charset="0"/>
                <a:cs typeface="Times New Roman" panose="02020603050405020304" pitchFamily="18" charset="0"/>
              </a:rPr>
              <a:t>c. </a:t>
            </a:r>
            <a:r>
              <a:rPr lang="en-US" b="1" i="1" dirty="0" err="1">
                <a:solidFill>
                  <a:srgbClr val="FF0000"/>
                </a:solidFill>
                <a:latin typeface="Times New Roman" panose="02020603050405020304" pitchFamily="18" charset="0"/>
                <a:cs typeface="Times New Roman" panose="02020603050405020304" pitchFamily="18" charset="0"/>
              </a:rPr>
              <a:t>Ghi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địa</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điểm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thời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gian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viết</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thư</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xưng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hô</a:t>
            </a:r>
            <a:r>
              <a:rPr lang="en-US" b="1" i="1" dirty="0">
                <a:solidFill>
                  <a:srgbClr val="FF0000"/>
                </a:solidFill>
                <a:latin typeface="Times New Roman" panose="02020603050405020304" pitchFamily="18" charset="0"/>
                <a:cs typeface="Times New Roman" panose="02020603050405020304" pitchFamily="18" charset="0"/>
              </a:rPr>
              <a:t>.</a:t>
            </a:r>
          </a:p>
        </p:txBody>
      </p:sp>
      <p:sp>
        <p:nvSpPr>
          <p:cNvPr id="10" name="TextBox 9"/>
          <p:cNvSpPr txBox="1">
            <a:spLocks noChangeArrowheads="1"/>
          </p:cNvSpPr>
          <p:nvPr/>
        </p:nvSpPr>
        <p:spPr bwMode="auto">
          <a:xfrm>
            <a:off x="190500" y="5389340"/>
            <a:ext cx="8572500"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b="1" i="1" dirty="0">
                <a:solidFill>
                  <a:srgbClr val="FF0000"/>
                </a:solidFill>
                <a:latin typeface="Times New Roman" panose="02020603050405020304" pitchFamily="18" charset="0"/>
                <a:cs typeface="Times New Roman" panose="02020603050405020304" pitchFamily="18" charset="0"/>
              </a:rPr>
              <a:t>b. </a:t>
            </a:r>
            <a:r>
              <a:rPr lang="en-US" b="1" i="1" dirty="0" err="1">
                <a:solidFill>
                  <a:srgbClr val="FF0000"/>
                </a:solidFill>
                <a:latin typeface="Times New Roman" panose="02020603050405020304" pitchFamily="18" charset="0"/>
                <a:cs typeface="Times New Roman" panose="02020603050405020304" pitchFamily="18" charset="0"/>
              </a:rPr>
              <a:t>Ghi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địa</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điểm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thời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gian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viết</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thư</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lời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hứa</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hẹn</a:t>
            </a:r>
            <a:r>
              <a:rPr lang="en-US"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0149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9" presetClass="exit" presetSubtype="0" fill="hold" grpId="1" nodeType="withEffect">
                                  <p:stCondLst>
                                    <p:cond delay="0"/>
                                  </p:stCondLst>
                                  <p:childTnLst>
                                    <p:animEffect transition="out" filter="dissolv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10" grpId="0" animBg="1"/>
      <p:bldP spid="1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Border-88060"/>
          <p:cNvPicPr>
            <a:picLocks noChangeAspect="1" noChangeArrowheads="1"/>
          </p:cNvPicPr>
          <p:nvPr/>
        </p:nvPicPr>
        <p:blipFill>
          <a:blip r:embed="rId2"/>
          <a:srcRect/>
          <a:stretch>
            <a:fillRect/>
          </a:stretch>
        </p:blipFill>
        <p:spPr bwMode="auto">
          <a:xfrm>
            <a:off x="0" y="-762000"/>
            <a:ext cx="9144000" cy="7058025"/>
          </a:xfrm>
          <a:prstGeom prst="rect">
            <a:avLst/>
          </a:prstGeom>
          <a:noFill/>
          <a:ln w="9525">
            <a:noFill/>
            <a:miter lim="800000"/>
            <a:headEnd/>
            <a:tailEnd/>
          </a:ln>
        </p:spPr>
      </p:pic>
      <p:sp>
        <p:nvSpPr>
          <p:cNvPr id="5123" name="Text Box 4"/>
          <p:cNvSpPr txBox="1">
            <a:spLocks noChangeArrowheads="1"/>
          </p:cNvSpPr>
          <p:nvPr/>
        </p:nvSpPr>
        <p:spPr bwMode="auto">
          <a:xfrm>
            <a:off x="990600" y="762000"/>
            <a:ext cx="7391400" cy="4524315"/>
          </a:xfrm>
          <a:prstGeom prst="rect">
            <a:avLst/>
          </a:prstGeom>
          <a:solidFill>
            <a:srgbClr val="FFCCFF"/>
          </a:solidFill>
          <a:ln w="57150" cmpd="thickThin">
            <a:solidFill>
              <a:srgbClr val="FF00FF"/>
            </a:solidFill>
            <a:miter lim="800000"/>
            <a:headEnd/>
            <a:tailEnd/>
          </a:ln>
        </p:spPr>
        <p:txBody>
          <a:bodyPr wrap="square">
            <a:spAutoFit/>
          </a:bodyPr>
          <a:lstStyle/>
          <a:p>
            <a:pPr algn="just">
              <a:spcBef>
                <a:spcPct val="50000"/>
              </a:spcBef>
            </a:pPr>
            <a:r>
              <a:rPr lang="en-US" sz="3600" b="1" dirty="0">
                <a:solidFill>
                  <a:schemeClr val="tx1">
                    <a:lumMod val="75000"/>
                    <a:lumOff val="25000"/>
                  </a:schemeClr>
                </a:solidFill>
              </a:rPr>
              <a:t>   </a:t>
            </a:r>
            <a:r>
              <a:rPr lang="en-US" sz="4800" b="1" dirty="0" err="1">
                <a:solidFill>
                  <a:schemeClr val="tx1">
                    <a:lumMod val="75000"/>
                    <a:lumOff val="25000"/>
                  </a:schemeClr>
                </a:solidFill>
              </a:rPr>
              <a:t>Nội</a:t>
            </a:r>
            <a:r>
              <a:rPr lang="en-US" sz="4800" b="1" dirty="0">
                <a:solidFill>
                  <a:schemeClr val="tx1">
                    <a:lumMod val="75000"/>
                    <a:lumOff val="25000"/>
                  </a:schemeClr>
                </a:solidFill>
              </a:rPr>
              <a:t> dung: </a:t>
            </a:r>
            <a:r>
              <a:rPr lang="en-US" sz="4800" b="1" dirty="0" err="1">
                <a:solidFill>
                  <a:schemeClr val="tx1">
                    <a:lumMod val="75000"/>
                    <a:lumOff val="25000"/>
                  </a:schemeClr>
                </a:solidFill>
              </a:rPr>
              <a:t>Ca</a:t>
            </a:r>
            <a:r>
              <a:rPr lang="en-US" sz="4800" b="1" dirty="0">
                <a:solidFill>
                  <a:schemeClr val="tx1">
                    <a:lumMod val="75000"/>
                    <a:lumOff val="25000"/>
                  </a:schemeClr>
                </a:solidFill>
              </a:rPr>
              <a:t> </a:t>
            </a:r>
            <a:r>
              <a:rPr lang="en-US" sz="4800" b="1" dirty="0" err="1">
                <a:solidFill>
                  <a:schemeClr val="tx1">
                    <a:lumMod val="75000"/>
                    <a:lumOff val="25000"/>
                  </a:schemeClr>
                </a:solidFill>
              </a:rPr>
              <a:t>ngợi</a:t>
            </a:r>
            <a:r>
              <a:rPr lang="en-US" sz="4800" b="1" dirty="0">
                <a:solidFill>
                  <a:schemeClr val="tx1">
                    <a:lumMod val="75000"/>
                    <a:lumOff val="25000"/>
                  </a:schemeClr>
                </a:solidFill>
              </a:rPr>
              <a:t> </a:t>
            </a:r>
            <a:r>
              <a:rPr lang="en-US" sz="4800" b="1" dirty="0" err="1">
                <a:solidFill>
                  <a:schemeClr val="tx1">
                    <a:lumMod val="75000"/>
                    <a:lumOff val="25000"/>
                  </a:schemeClr>
                </a:solidFill>
              </a:rPr>
              <a:t>cậu</a:t>
            </a:r>
            <a:r>
              <a:rPr lang="en-US" sz="4800" b="1" dirty="0">
                <a:solidFill>
                  <a:schemeClr val="tx1">
                    <a:lumMod val="75000"/>
                    <a:lumOff val="25000"/>
                  </a:schemeClr>
                </a:solidFill>
              </a:rPr>
              <a:t> </a:t>
            </a:r>
            <a:r>
              <a:rPr lang="en-US" sz="4800" b="1" dirty="0" err="1">
                <a:solidFill>
                  <a:schemeClr val="tx1">
                    <a:lumMod val="75000"/>
                    <a:lumOff val="25000"/>
                  </a:schemeClr>
                </a:solidFill>
              </a:rPr>
              <a:t>bé</a:t>
            </a:r>
            <a:r>
              <a:rPr lang="en-US" sz="4800" b="1" dirty="0">
                <a:solidFill>
                  <a:schemeClr val="tx1">
                    <a:lumMod val="75000"/>
                    <a:lumOff val="25000"/>
                  </a:schemeClr>
                </a:solidFill>
              </a:rPr>
              <a:t> </a:t>
            </a:r>
            <a:r>
              <a:rPr lang="en-US" sz="4800" b="1" dirty="0" err="1">
                <a:solidFill>
                  <a:schemeClr val="tx1">
                    <a:lumMod val="75000"/>
                    <a:lumOff val="25000"/>
                  </a:schemeClr>
                </a:solidFill>
              </a:rPr>
              <a:t>có</a:t>
            </a:r>
            <a:r>
              <a:rPr lang="en-US" sz="4800" b="1" dirty="0">
                <a:solidFill>
                  <a:schemeClr val="tx1">
                    <a:lumMod val="75000"/>
                    <a:lumOff val="25000"/>
                  </a:schemeClr>
                </a:solidFill>
              </a:rPr>
              <a:t> </a:t>
            </a:r>
            <a:r>
              <a:rPr lang="en-US" sz="4800" b="1" dirty="0" err="1">
                <a:solidFill>
                  <a:schemeClr val="tx1">
                    <a:lumMod val="75000"/>
                    <a:lumOff val="25000"/>
                  </a:schemeClr>
                </a:solidFill>
              </a:rPr>
              <a:t>tấm</a:t>
            </a:r>
            <a:r>
              <a:rPr lang="en-US" sz="4800" b="1" dirty="0">
                <a:solidFill>
                  <a:schemeClr val="tx1">
                    <a:lumMod val="75000"/>
                    <a:lumOff val="25000"/>
                  </a:schemeClr>
                </a:solidFill>
              </a:rPr>
              <a:t> </a:t>
            </a:r>
            <a:r>
              <a:rPr lang="en-US" sz="4800" b="1" dirty="0" err="1">
                <a:solidFill>
                  <a:schemeClr val="tx1">
                    <a:lumMod val="75000"/>
                    <a:lumOff val="25000"/>
                  </a:schemeClr>
                </a:solidFill>
              </a:rPr>
              <a:t>lòng</a:t>
            </a:r>
            <a:r>
              <a:rPr lang="en-US" sz="4800" b="1" dirty="0">
                <a:solidFill>
                  <a:schemeClr val="tx1">
                    <a:lumMod val="75000"/>
                    <a:lumOff val="25000"/>
                  </a:schemeClr>
                </a:solidFill>
              </a:rPr>
              <a:t> </a:t>
            </a:r>
            <a:r>
              <a:rPr lang="en-US" sz="4800" b="1" dirty="0" err="1">
                <a:solidFill>
                  <a:schemeClr val="tx1">
                    <a:lumMod val="75000"/>
                    <a:lumOff val="25000"/>
                  </a:schemeClr>
                </a:solidFill>
              </a:rPr>
              <a:t>nhân</a:t>
            </a:r>
            <a:r>
              <a:rPr lang="en-US" sz="4800" b="1" dirty="0">
                <a:solidFill>
                  <a:schemeClr val="tx1">
                    <a:lumMod val="75000"/>
                    <a:lumOff val="25000"/>
                  </a:schemeClr>
                </a:solidFill>
              </a:rPr>
              <a:t> </a:t>
            </a:r>
            <a:r>
              <a:rPr lang="en-US" sz="4800" b="1" dirty="0" err="1">
                <a:solidFill>
                  <a:schemeClr val="tx1">
                    <a:lumMod val="75000"/>
                    <a:lumOff val="25000"/>
                  </a:schemeClr>
                </a:solidFill>
              </a:rPr>
              <a:t>hậu</a:t>
            </a:r>
            <a:r>
              <a:rPr lang="en-US" sz="4800" b="1" dirty="0">
                <a:solidFill>
                  <a:schemeClr val="tx1">
                    <a:lumMod val="75000"/>
                    <a:lumOff val="25000"/>
                  </a:schemeClr>
                </a:solidFill>
              </a:rPr>
              <a:t> </a:t>
            </a:r>
            <a:r>
              <a:rPr lang="en-US" sz="4800" b="1" dirty="0" err="1">
                <a:solidFill>
                  <a:schemeClr val="tx1">
                    <a:lumMod val="75000"/>
                    <a:lumOff val="25000"/>
                  </a:schemeClr>
                </a:solidFill>
              </a:rPr>
              <a:t>biết</a:t>
            </a:r>
            <a:r>
              <a:rPr lang="en-US" sz="4800" b="1" dirty="0">
                <a:solidFill>
                  <a:schemeClr val="tx1">
                    <a:lumMod val="75000"/>
                    <a:lumOff val="25000"/>
                  </a:schemeClr>
                </a:solidFill>
              </a:rPr>
              <a:t> </a:t>
            </a:r>
            <a:r>
              <a:rPr lang="vi-VN" sz="4800" b="1" dirty="0">
                <a:solidFill>
                  <a:schemeClr val="tx1">
                    <a:lumMod val="75000"/>
                    <a:lumOff val="25000"/>
                  </a:schemeClr>
                </a:solidFill>
              </a:rPr>
              <a:t>đ</a:t>
            </a:r>
            <a:r>
              <a:rPr lang="en-US" sz="4800" b="1" dirty="0" err="1">
                <a:solidFill>
                  <a:schemeClr val="tx1">
                    <a:lumMod val="75000"/>
                    <a:lumOff val="25000"/>
                  </a:schemeClr>
                </a:solidFill>
              </a:rPr>
              <a:t>ồng</a:t>
            </a:r>
            <a:r>
              <a:rPr lang="en-US" sz="4800" b="1" dirty="0">
                <a:solidFill>
                  <a:schemeClr val="tx1">
                    <a:lumMod val="75000"/>
                    <a:lumOff val="25000"/>
                  </a:schemeClr>
                </a:solidFill>
              </a:rPr>
              <a:t> </a:t>
            </a:r>
            <a:r>
              <a:rPr lang="en-US" sz="4800" b="1" dirty="0" err="1">
                <a:solidFill>
                  <a:schemeClr val="tx1">
                    <a:lumMod val="75000"/>
                    <a:lumOff val="25000"/>
                  </a:schemeClr>
                </a:solidFill>
              </a:rPr>
              <a:t>cảm</a:t>
            </a:r>
            <a:r>
              <a:rPr lang="en-US" sz="4800" b="1" dirty="0">
                <a:solidFill>
                  <a:schemeClr val="tx1">
                    <a:lumMod val="75000"/>
                    <a:lumOff val="25000"/>
                  </a:schemeClr>
                </a:solidFill>
              </a:rPr>
              <a:t>, </a:t>
            </a:r>
            <a:r>
              <a:rPr lang="en-US" sz="4800" b="1" dirty="0" err="1">
                <a:solidFill>
                  <a:schemeClr val="tx1">
                    <a:lumMod val="75000"/>
                    <a:lumOff val="25000"/>
                  </a:schemeClr>
                </a:solidFill>
              </a:rPr>
              <a:t>th</a:t>
            </a:r>
            <a:r>
              <a:rPr lang="vi-VN" sz="4800" b="1" dirty="0">
                <a:solidFill>
                  <a:schemeClr val="tx1">
                    <a:lumMod val="75000"/>
                    <a:lumOff val="25000"/>
                  </a:schemeClr>
                </a:solidFill>
              </a:rPr>
              <a:t>ươ</a:t>
            </a:r>
            <a:r>
              <a:rPr lang="en-US" sz="4800" b="1" dirty="0" err="1">
                <a:solidFill>
                  <a:schemeClr val="tx1">
                    <a:lumMod val="75000"/>
                    <a:lumOff val="25000"/>
                  </a:schemeClr>
                </a:solidFill>
              </a:rPr>
              <a:t>ng</a:t>
            </a:r>
            <a:r>
              <a:rPr lang="en-US" sz="4800" b="1" dirty="0">
                <a:solidFill>
                  <a:schemeClr val="tx1">
                    <a:lumMod val="75000"/>
                    <a:lumOff val="25000"/>
                  </a:schemeClr>
                </a:solidFill>
              </a:rPr>
              <a:t> </a:t>
            </a:r>
            <a:r>
              <a:rPr lang="en-US" sz="4800" b="1" dirty="0" err="1">
                <a:solidFill>
                  <a:schemeClr val="tx1">
                    <a:lumMod val="75000"/>
                    <a:lumOff val="25000"/>
                  </a:schemeClr>
                </a:solidFill>
              </a:rPr>
              <a:t>xót</a:t>
            </a:r>
            <a:r>
              <a:rPr lang="en-US" sz="4800" b="1" dirty="0">
                <a:solidFill>
                  <a:schemeClr val="tx1">
                    <a:lumMod val="75000"/>
                    <a:lumOff val="25000"/>
                  </a:schemeClr>
                </a:solidFill>
              </a:rPr>
              <a:t> </a:t>
            </a:r>
            <a:r>
              <a:rPr lang="en-US" sz="4800" b="1" dirty="0" err="1">
                <a:solidFill>
                  <a:schemeClr val="tx1">
                    <a:lumMod val="75000"/>
                    <a:lumOff val="25000"/>
                  </a:schemeClr>
                </a:solidFill>
              </a:rPr>
              <a:t>tr</a:t>
            </a:r>
            <a:r>
              <a:rPr lang="vi-VN" sz="4800" b="1" dirty="0">
                <a:solidFill>
                  <a:schemeClr val="tx1">
                    <a:lumMod val="75000"/>
                    <a:lumOff val="25000"/>
                  </a:schemeClr>
                </a:solidFill>
              </a:rPr>
              <a:t>ư</a:t>
            </a:r>
            <a:r>
              <a:rPr lang="en-US" sz="4800" b="1" dirty="0" err="1">
                <a:solidFill>
                  <a:schemeClr val="tx1">
                    <a:lumMod val="75000"/>
                    <a:lumOff val="25000"/>
                  </a:schemeClr>
                </a:solidFill>
              </a:rPr>
              <a:t>ớc</a:t>
            </a:r>
            <a:r>
              <a:rPr lang="en-US" sz="4800" b="1" dirty="0">
                <a:solidFill>
                  <a:schemeClr val="tx1">
                    <a:lumMod val="75000"/>
                    <a:lumOff val="25000"/>
                  </a:schemeClr>
                </a:solidFill>
              </a:rPr>
              <a:t> </a:t>
            </a:r>
            <a:r>
              <a:rPr lang="en-US" sz="4800" b="1" dirty="0" err="1">
                <a:solidFill>
                  <a:schemeClr val="tx1">
                    <a:lumMod val="75000"/>
                    <a:lumOff val="25000"/>
                  </a:schemeClr>
                </a:solidFill>
              </a:rPr>
              <a:t>nỗi</a:t>
            </a:r>
            <a:r>
              <a:rPr lang="en-US" sz="4800" b="1" dirty="0">
                <a:solidFill>
                  <a:schemeClr val="tx1">
                    <a:lumMod val="75000"/>
                    <a:lumOff val="25000"/>
                  </a:schemeClr>
                </a:solidFill>
              </a:rPr>
              <a:t> </a:t>
            </a:r>
            <a:r>
              <a:rPr lang="en-US" sz="4800" b="1" dirty="0" err="1">
                <a:solidFill>
                  <a:schemeClr val="tx1">
                    <a:lumMod val="75000"/>
                    <a:lumOff val="25000"/>
                  </a:schemeClr>
                </a:solidFill>
              </a:rPr>
              <a:t>bất</a:t>
            </a:r>
            <a:r>
              <a:rPr lang="en-US" sz="4800" b="1" dirty="0">
                <a:solidFill>
                  <a:schemeClr val="tx1">
                    <a:lumMod val="75000"/>
                    <a:lumOff val="25000"/>
                  </a:schemeClr>
                </a:solidFill>
              </a:rPr>
              <a:t> </a:t>
            </a:r>
            <a:r>
              <a:rPr lang="en-US" sz="4800" b="1" dirty="0" err="1">
                <a:solidFill>
                  <a:schemeClr val="tx1">
                    <a:lumMod val="75000"/>
                    <a:lumOff val="25000"/>
                  </a:schemeClr>
                </a:solidFill>
              </a:rPr>
              <a:t>hạnh</a:t>
            </a:r>
            <a:r>
              <a:rPr lang="en-US" sz="4800" b="1" dirty="0">
                <a:solidFill>
                  <a:schemeClr val="tx1">
                    <a:lumMod val="75000"/>
                    <a:lumOff val="25000"/>
                  </a:schemeClr>
                </a:solidFill>
              </a:rPr>
              <a:t> </a:t>
            </a:r>
            <a:r>
              <a:rPr lang="en-US" sz="4800" b="1" dirty="0" err="1">
                <a:solidFill>
                  <a:schemeClr val="tx1">
                    <a:lumMod val="75000"/>
                    <a:lumOff val="25000"/>
                  </a:schemeClr>
                </a:solidFill>
              </a:rPr>
              <a:t>của</a:t>
            </a:r>
            <a:r>
              <a:rPr lang="en-US" sz="4800" b="1" dirty="0">
                <a:solidFill>
                  <a:schemeClr val="tx1">
                    <a:lumMod val="75000"/>
                    <a:lumOff val="25000"/>
                  </a:schemeClr>
                </a:solidFill>
              </a:rPr>
              <a:t> </a:t>
            </a:r>
            <a:r>
              <a:rPr lang="en-US" sz="4800" b="1" dirty="0" err="1">
                <a:solidFill>
                  <a:schemeClr val="tx1">
                    <a:lumMod val="75000"/>
                    <a:lumOff val="25000"/>
                  </a:schemeClr>
                </a:solidFill>
              </a:rPr>
              <a:t>ông</a:t>
            </a:r>
            <a:r>
              <a:rPr lang="en-US" sz="4800" b="1" dirty="0">
                <a:solidFill>
                  <a:schemeClr val="tx1">
                    <a:lumMod val="75000"/>
                    <a:lumOff val="25000"/>
                  </a:schemeClr>
                </a:solidFill>
              </a:rPr>
              <a:t> </a:t>
            </a:r>
            <a:r>
              <a:rPr lang="en-US" sz="4800" b="1" dirty="0" err="1">
                <a:solidFill>
                  <a:schemeClr val="tx1">
                    <a:lumMod val="75000"/>
                    <a:lumOff val="25000"/>
                  </a:schemeClr>
                </a:solidFill>
              </a:rPr>
              <a:t>lão</a:t>
            </a:r>
            <a:r>
              <a:rPr lang="en-US" sz="4800" b="1" dirty="0">
                <a:solidFill>
                  <a:schemeClr val="tx1">
                    <a:lumMod val="75000"/>
                    <a:lumOff val="25000"/>
                  </a:schemeClr>
                </a:solidFill>
              </a:rPr>
              <a:t> </a:t>
            </a:r>
            <a:r>
              <a:rPr lang="vi-VN" sz="4800" b="1" dirty="0">
                <a:solidFill>
                  <a:schemeClr val="tx1">
                    <a:lumMod val="75000"/>
                    <a:lumOff val="25000"/>
                  </a:schemeClr>
                </a:solidFill>
              </a:rPr>
              <a:t>ă</a:t>
            </a:r>
            <a:r>
              <a:rPr lang="en-US" sz="4800" b="1" dirty="0">
                <a:solidFill>
                  <a:schemeClr val="tx1">
                    <a:lumMod val="75000"/>
                    <a:lumOff val="25000"/>
                  </a:schemeClr>
                </a:solidFill>
              </a:rPr>
              <a:t>n </a:t>
            </a:r>
            <a:r>
              <a:rPr lang="en-US" sz="4800" b="1" dirty="0" err="1">
                <a:solidFill>
                  <a:schemeClr val="tx1">
                    <a:lumMod val="75000"/>
                    <a:lumOff val="25000"/>
                  </a:schemeClr>
                </a:solidFill>
              </a:rPr>
              <a:t>xin</a:t>
            </a:r>
            <a:r>
              <a:rPr lang="en-US" sz="4800" b="1" dirty="0">
                <a:solidFill>
                  <a:schemeClr val="tx1">
                    <a:lumMod val="75000"/>
                    <a:lumOff val="25000"/>
                  </a:schemeClr>
                </a:solidFill>
              </a:rPr>
              <a:t> </a:t>
            </a:r>
            <a:r>
              <a:rPr lang="en-US" sz="4800" b="1" dirty="0" err="1">
                <a:solidFill>
                  <a:schemeClr val="tx1">
                    <a:lumMod val="75000"/>
                    <a:lumOff val="25000"/>
                  </a:schemeClr>
                </a:solidFill>
              </a:rPr>
              <a:t>nghèo</a:t>
            </a:r>
            <a:r>
              <a:rPr lang="en-US" sz="4800" b="1" dirty="0">
                <a:solidFill>
                  <a:schemeClr val="tx1">
                    <a:lumMod val="75000"/>
                    <a:lumOff val="25000"/>
                  </a:schemeClr>
                </a:solidFill>
              </a:rPr>
              <a:t> </a:t>
            </a:r>
            <a:r>
              <a:rPr lang="en-US" sz="4800" b="1" dirty="0" err="1">
                <a:solidFill>
                  <a:schemeClr val="tx1">
                    <a:lumMod val="75000"/>
                    <a:lumOff val="25000"/>
                  </a:schemeClr>
                </a:solidFill>
              </a:rPr>
              <a:t>khổ</a:t>
            </a:r>
            <a:r>
              <a:rPr lang="en-US" sz="4800" b="1" dirty="0">
                <a:solidFill>
                  <a:schemeClr val="tx1">
                    <a:lumMod val="75000"/>
                    <a:lumOff val="25000"/>
                  </a:schemeClr>
                </a:solidFill>
              </a:rPr>
              <a:t>.</a:t>
            </a:r>
          </a:p>
        </p:txBody>
      </p:sp>
    </p:spTree>
    <p:extLst>
      <p:ext uri="{BB962C8B-B14F-4D97-AF65-F5344CB8AC3E}">
        <p14:creationId xmlns:p14="http://schemas.microsoft.com/office/powerpoint/2010/main" val="775562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14286" y="1981200"/>
            <a:ext cx="8596313" cy="1292662"/>
          </a:xfrm>
          <a:prstGeom prst="rect">
            <a:avLst/>
          </a:prstGeom>
          <a:noFill/>
        </p:spPr>
        <p:txBody>
          <a:bodyPr wrap="square">
            <a:spAutoFit/>
          </a:bodyPr>
          <a:lstStyle/>
          <a:p>
            <a:pPr algn="ctr">
              <a:lnSpc>
                <a:spcPct val="130000"/>
              </a:lnSpc>
              <a:buFont typeface="Arial" charset="0"/>
              <a:buNone/>
              <a:defRPr/>
            </a:pPr>
            <a:r>
              <a:rPr lang="en-US" sz="6000" b="1" dirty="0">
                <a:solidFill>
                  <a:srgbClr val="FF3399"/>
                </a:solidFill>
                <a:latin typeface="+mj-lt"/>
                <a:ea typeface="HP001 5Ha" pitchFamily="34" charset="-127"/>
                <a:cs typeface="Arial" charset="0"/>
              </a:rPr>
              <a:t>3. </a:t>
            </a:r>
            <a:r>
              <a:rPr lang="en-US" sz="6000" b="1" dirty="0" err="1" smtClean="0">
                <a:solidFill>
                  <a:srgbClr val="FF3399"/>
                </a:solidFill>
                <a:latin typeface="+mj-lt"/>
                <a:ea typeface="HP001 5Ha" pitchFamily="34" charset="-127"/>
                <a:cs typeface="Arial" charset="0"/>
              </a:rPr>
              <a:t>Luyện</a:t>
            </a:r>
            <a:r>
              <a:rPr lang="en-US" sz="6000" b="1" dirty="0" smtClean="0">
                <a:solidFill>
                  <a:srgbClr val="FF3399"/>
                </a:solidFill>
                <a:latin typeface="+mj-lt"/>
                <a:ea typeface="HP001 5Ha" pitchFamily="34" charset="-127"/>
                <a:cs typeface="Arial" charset="0"/>
              </a:rPr>
              <a:t> </a:t>
            </a:r>
            <a:r>
              <a:rPr lang="en-US" sz="6000" b="1" dirty="0" err="1" smtClean="0">
                <a:solidFill>
                  <a:srgbClr val="FF3399"/>
                </a:solidFill>
                <a:latin typeface="+mj-lt"/>
                <a:ea typeface="HP001 5Ha" pitchFamily="34" charset="-127"/>
                <a:cs typeface="Arial" charset="0"/>
              </a:rPr>
              <a:t>đọc</a:t>
            </a:r>
            <a:r>
              <a:rPr lang="en-US" sz="6000" b="1" dirty="0" smtClean="0">
                <a:solidFill>
                  <a:srgbClr val="FF3399"/>
                </a:solidFill>
                <a:latin typeface="+mj-lt"/>
                <a:ea typeface="HP001 5Ha" pitchFamily="34" charset="-127"/>
                <a:cs typeface="Arial" charset="0"/>
              </a:rPr>
              <a:t> </a:t>
            </a:r>
            <a:r>
              <a:rPr lang="en-US" sz="6000" b="1" dirty="0" err="1" smtClean="0">
                <a:solidFill>
                  <a:srgbClr val="FF3399"/>
                </a:solidFill>
                <a:latin typeface="+mj-lt"/>
                <a:ea typeface="HP001 5Ha" pitchFamily="34" charset="-127"/>
                <a:cs typeface="Arial" charset="0"/>
              </a:rPr>
              <a:t>diễn</a:t>
            </a:r>
            <a:r>
              <a:rPr lang="en-US" sz="6000" b="1" dirty="0" smtClean="0">
                <a:solidFill>
                  <a:srgbClr val="FF3399"/>
                </a:solidFill>
                <a:latin typeface="+mj-lt"/>
                <a:ea typeface="HP001 5Ha" pitchFamily="34" charset="-127"/>
                <a:cs typeface="Arial" charset="0"/>
              </a:rPr>
              <a:t> </a:t>
            </a:r>
            <a:r>
              <a:rPr lang="en-US" sz="6000" b="1" dirty="0" err="1" smtClean="0">
                <a:solidFill>
                  <a:srgbClr val="FF3399"/>
                </a:solidFill>
                <a:latin typeface="+mj-lt"/>
                <a:ea typeface="HP001 5Ha" pitchFamily="34" charset="-127"/>
                <a:cs typeface="Arial" charset="0"/>
              </a:rPr>
              <a:t>cảm</a:t>
            </a:r>
            <a:endParaRPr lang="en-US" sz="6000" b="1" dirty="0">
              <a:solidFill>
                <a:srgbClr val="FF3399"/>
              </a:solidFill>
              <a:latin typeface="+mj-lt"/>
              <a:ea typeface="HP001 5Ha" pitchFamily="34" charset="-127"/>
              <a:cs typeface="Arial" charset="0"/>
            </a:endParaRPr>
          </a:p>
        </p:txBody>
      </p:sp>
      <p:sp>
        <p:nvSpPr>
          <p:cNvPr id="5" name="TextBox 4">
            <a:hlinkClick r:id="rId4" action="ppaction://hlinksldjump"/>
          </p:cNvPr>
          <p:cNvSpPr txBox="1"/>
          <p:nvPr/>
        </p:nvSpPr>
        <p:spPr>
          <a:xfrm>
            <a:off x="152400" y="3395662"/>
            <a:ext cx="6629400" cy="952633"/>
          </a:xfrm>
          <a:prstGeom prst="rect">
            <a:avLst/>
          </a:prstGeom>
          <a:noFill/>
        </p:spPr>
        <p:txBody>
          <a:bodyPr>
            <a:spAutoFit/>
          </a:bodyPr>
          <a:lstStyle/>
          <a:p>
            <a:pPr algn="ctr">
              <a:lnSpc>
                <a:spcPct val="130000"/>
              </a:lnSpc>
              <a:buFont typeface="Arial" charset="0"/>
              <a:buNone/>
              <a:defRPr/>
            </a:pPr>
            <a:r>
              <a:rPr lang="en-US" sz="4800" b="1" dirty="0" err="1">
                <a:solidFill>
                  <a:srgbClr val="FF3399"/>
                </a:solidFill>
                <a:latin typeface="+mj-lt"/>
                <a:ea typeface="HP001 5Ha" pitchFamily="34" charset="-127"/>
                <a:cs typeface="Arial" charset="0"/>
              </a:rPr>
              <a:t>Đọc</a:t>
            </a:r>
            <a:r>
              <a:rPr lang="en-US" sz="4800" b="1" dirty="0">
                <a:solidFill>
                  <a:srgbClr val="FF3399"/>
                </a:solidFill>
                <a:latin typeface="+mj-lt"/>
                <a:ea typeface="HP001 5Ha" pitchFamily="34" charset="-127"/>
                <a:cs typeface="Arial" charset="0"/>
              </a:rPr>
              <a:t> </a:t>
            </a:r>
            <a:r>
              <a:rPr lang="en-US" sz="4800" b="1" dirty="0" err="1">
                <a:solidFill>
                  <a:srgbClr val="FF3399"/>
                </a:solidFill>
                <a:latin typeface="+mj-lt"/>
                <a:ea typeface="HP001 5Ha" pitchFamily="34" charset="-127"/>
                <a:cs typeface="Arial" charset="0"/>
              </a:rPr>
              <a:t>phân</a:t>
            </a:r>
            <a:r>
              <a:rPr lang="en-US" sz="4800" b="1" dirty="0">
                <a:solidFill>
                  <a:srgbClr val="FF3399"/>
                </a:solidFill>
                <a:latin typeface="+mj-lt"/>
                <a:ea typeface="HP001 5Ha" pitchFamily="34" charset="-127"/>
                <a:cs typeface="Arial" charset="0"/>
              </a:rPr>
              <a:t> </a:t>
            </a:r>
            <a:r>
              <a:rPr lang="en-US" sz="4800" b="1" dirty="0" err="1">
                <a:solidFill>
                  <a:srgbClr val="FF3399"/>
                </a:solidFill>
                <a:latin typeface="+mj-lt"/>
                <a:ea typeface="HP001 5Ha" pitchFamily="34" charset="-127"/>
                <a:cs typeface="Arial" charset="0"/>
              </a:rPr>
              <a:t>vai</a:t>
            </a:r>
            <a:endParaRPr lang="en-US" sz="4800" b="1" dirty="0">
              <a:solidFill>
                <a:srgbClr val="FF3399"/>
              </a:solidFill>
              <a:latin typeface="+mj-lt"/>
              <a:ea typeface="HP001 5Ha" pitchFamily="34" charset="-127"/>
              <a:cs typeface="Arial" charset="0"/>
            </a:endParaRPr>
          </a:p>
        </p:txBody>
      </p:sp>
    </p:spTree>
    <p:extLst>
      <p:ext uri="{BB962C8B-B14F-4D97-AF65-F5344CB8AC3E}">
        <p14:creationId xmlns:p14="http://schemas.microsoft.com/office/powerpoint/2010/main" val="458086167"/>
      </p:ext>
    </p:extLst>
  </p:cSld>
  <p:clrMapOvr>
    <a:masterClrMapping/>
  </p:clrMapOvr>
  <p:transition spd="slow">
    <p:fade/>
    <p:sndAc>
      <p:stSnd>
        <p:snd r:embed="rId2" name="chimes.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20 hình nền powerpoint cực xanh - sạch - đẹp về môi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5"/>
            <a:ext cx="9144000" cy="6862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8E7938-8027-4271-B776-D50A4A01E370}"/>
              </a:ext>
            </a:extLst>
          </p:cNvPr>
          <p:cNvSpPr txBox="1"/>
          <p:nvPr/>
        </p:nvSpPr>
        <p:spPr>
          <a:xfrm>
            <a:off x="0" y="341678"/>
            <a:ext cx="9196252" cy="652486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Lúc ấy, tôi đang đi trên phố. Một người ăn xin già lọm khọm đứng ngay trước mặt tôi. </a:t>
            </a:r>
          </a:p>
          <a:p>
            <a:pPr algn="just"/>
            <a:r>
              <a:rPr lang="vi-VN" sz="2200" dirty="0">
                <a:latin typeface="Times New Roman" pitchFamily="18" charset="0"/>
                <a:cs typeface="Times New Roman" pitchFamily="18" charset="0"/>
              </a:rPr>
              <a:t>    Đôi mắt ông lão đỏ đọc và giàn giụa nước mắt. Đôi môi tái nhợt, áo quần tả tơi thảm hại... </a:t>
            </a:r>
            <a:r>
              <a:rPr lang="vi-VN" sz="2200" b="1" dirty="0">
                <a:latin typeface="Times New Roman" pitchFamily="18" charset="0"/>
                <a:cs typeface="Times New Roman" pitchFamily="18" charset="0"/>
              </a:rPr>
              <a:t>Chao ô</a:t>
            </a:r>
            <a:r>
              <a:rPr lang="vi-VN" sz="2200" dirty="0">
                <a:latin typeface="Times New Roman" pitchFamily="18" charset="0"/>
                <a:cs typeface="Times New Roman" pitchFamily="18" charset="0"/>
              </a:rPr>
              <a:t>i! Cảnh nghèo đói đã </a:t>
            </a:r>
            <a:r>
              <a:rPr lang="vi-VN" sz="2200" b="1" dirty="0">
                <a:latin typeface="Times New Roman" pitchFamily="18" charset="0"/>
                <a:cs typeface="Times New Roman" pitchFamily="18" charset="0"/>
              </a:rPr>
              <a:t>gặm nát </a:t>
            </a:r>
            <a:r>
              <a:rPr lang="vi-VN" sz="2200" dirty="0">
                <a:latin typeface="Times New Roman" pitchFamily="18" charset="0"/>
                <a:cs typeface="Times New Roman" pitchFamily="18" charset="0"/>
              </a:rPr>
              <a:t>con người đau khổ kia</a:t>
            </a:r>
            <a:r>
              <a:rPr lang="en-US" sz="2200" b="1" dirty="0">
                <a:solidFill>
                  <a:srgbClr val="FF3300"/>
                </a:solidFill>
                <a:latin typeface="Times New Roman" pitchFamily="18" charset="0"/>
                <a:cs typeface="Times New Roman" pitchFamily="18" charset="0"/>
              </a:rPr>
              <a:t>/</a:t>
            </a:r>
            <a:r>
              <a:rPr lang="vi-VN" sz="2200" b="1" dirty="0">
                <a:solidFill>
                  <a:srgbClr val="FF3300"/>
                </a:solidFill>
                <a:latin typeface="Times New Roman" pitchFamily="18" charset="0"/>
                <a:cs typeface="Times New Roman" pitchFamily="18" charset="0"/>
              </a:rPr>
              <a:t> </a:t>
            </a:r>
            <a:r>
              <a:rPr lang="vi-VN" sz="2200" dirty="0">
                <a:latin typeface="Times New Roman" pitchFamily="18" charset="0"/>
                <a:cs typeface="Times New Roman" pitchFamily="18" charset="0"/>
              </a:rPr>
              <a:t>thành xấu xí biết nhường nào!</a:t>
            </a:r>
          </a:p>
          <a:p>
            <a:pPr algn="just"/>
            <a:r>
              <a:rPr lang="vi-VN" sz="2200" dirty="0">
                <a:latin typeface="Times New Roman" pitchFamily="18" charset="0"/>
                <a:cs typeface="Times New Roman" pitchFamily="18" charset="0"/>
              </a:rPr>
              <a:t>    Ông già chìa trước mặt tôi bàn tay sưng húp, bẩn thỉu. Ông rên rỉ cầu xin cứu giúp.</a:t>
            </a:r>
          </a:p>
          <a:p>
            <a:pPr algn="just"/>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a:r>
              <a:rPr lang="vi-VN" sz="2200" dirty="0">
                <a:latin typeface="Times New Roman" pitchFamily="18" charset="0"/>
                <a:cs typeface="Times New Roman" pitchFamily="18" charset="0"/>
              </a:rPr>
              <a:t>    Người ăn xin vẫn đợi tôi. Tay vẫn chìa ra, run lẩy bẩy.</a:t>
            </a:r>
          </a:p>
          <a:p>
            <a:pPr algn="just"/>
            <a:r>
              <a:rPr lang="vi-VN" sz="2200" dirty="0">
                <a:latin typeface="Times New Roman" pitchFamily="18" charset="0"/>
                <a:cs typeface="Times New Roman" pitchFamily="18" charset="0"/>
              </a:rPr>
              <a:t>    Tôi chẳng biết làm cách nào. Tôi </a:t>
            </a:r>
            <a:r>
              <a:rPr lang="vi-VN" sz="2200" b="1" dirty="0">
                <a:latin typeface="Times New Roman" pitchFamily="18" charset="0"/>
                <a:cs typeface="Times New Roman" pitchFamily="18" charset="0"/>
              </a:rPr>
              <a:t>nắm chặt </a:t>
            </a:r>
            <a:r>
              <a:rPr lang="vi-VN" sz="2200" dirty="0">
                <a:latin typeface="Times New Roman" pitchFamily="18" charset="0"/>
                <a:cs typeface="Times New Roman" pitchFamily="18" charset="0"/>
              </a:rPr>
              <a:t>lấy bàn tay run rẩy kia:</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Ông đừng giận cháu, cháu </a:t>
            </a:r>
            <a:r>
              <a:rPr lang="vi-VN" sz="2200" b="1" dirty="0">
                <a:latin typeface="Times New Roman" pitchFamily="18" charset="0"/>
                <a:cs typeface="Times New Roman" pitchFamily="18" charset="0"/>
              </a:rPr>
              <a:t>không có gì </a:t>
            </a:r>
            <a:r>
              <a:rPr lang="vi-VN" sz="2200" dirty="0">
                <a:latin typeface="Times New Roman" pitchFamily="18" charset="0"/>
                <a:cs typeface="Times New Roman" pitchFamily="18" charset="0"/>
              </a:rPr>
              <a:t>để cho ông cả.</a:t>
            </a:r>
          </a:p>
          <a:p>
            <a:pPr algn="just"/>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Người ăn xin nhìn tôi </a:t>
            </a:r>
            <a:r>
              <a:rPr lang="vi-VN" sz="2200" b="1" dirty="0">
                <a:latin typeface="Times New Roman" pitchFamily="18" charset="0"/>
                <a:cs typeface="Times New Roman" pitchFamily="18" charset="0"/>
              </a:rPr>
              <a:t>chằm chằm </a:t>
            </a:r>
            <a:r>
              <a:rPr lang="vi-VN" sz="2200" dirty="0">
                <a:latin typeface="Times New Roman" pitchFamily="18" charset="0"/>
                <a:cs typeface="Times New Roman" pitchFamily="18" charset="0"/>
              </a:rPr>
              <a:t>bằng đôi mắt ướt đẫm. Đôi môi tái nhợt nở nụ cười</a:t>
            </a:r>
            <a:r>
              <a:rPr lang="en-US" sz="2200" dirty="0">
                <a:latin typeface="Times New Roman" pitchFamily="18" charset="0"/>
                <a:cs typeface="Times New Roman" pitchFamily="18" charset="0"/>
              </a:rPr>
              <a:t> </a:t>
            </a:r>
            <a:r>
              <a:rPr lang="en-US" sz="2200" dirty="0">
                <a:solidFill>
                  <a:srgbClr val="FF3300"/>
                </a:solidFill>
                <a:latin typeface="Times New Roman" pitchFamily="18" charset="0"/>
                <a:cs typeface="Times New Roman" pitchFamily="18" charset="0"/>
              </a:rPr>
              <a:t>/</a:t>
            </a:r>
            <a:r>
              <a:rPr lang="vi-VN" sz="2200" dirty="0">
                <a:latin typeface="Times New Roman" pitchFamily="18" charset="0"/>
                <a:cs typeface="Times New Roman" pitchFamily="18" charset="0"/>
              </a:rPr>
              <a:t> và tay ông cũng </a:t>
            </a:r>
            <a:r>
              <a:rPr lang="vi-VN" sz="2200" b="1" dirty="0">
                <a:latin typeface="Times New Roman" pitchFamily="18" charset="0"/>
                <a:cs typeface="Times New Roman" pitchFamily="18" charset="0"/>
              </a:rPr>
              <a:t>xiết lấy </a:t>
            </a:r>
            <a:r>
              <a:rPr lang="vi-VN" sz="2200" dirty="0">
                <a:latin typeface="Times New Roman" pitchFamily="18" charset="0"/>
                <a:cs typeface="Times New Roman" pitchFamily="18" charset="0"/>
              </a:rPr>
              <a:t>tay tôi: </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Cháu ơi, </a:t>
            </a:r>
            <a:r>
              <a:rPr lang="vi-VN" sz="2200" b="1" dirty="0">
                <a:latin typeface="Times New Roman" pitchFamily="18" charset="0"/>
                <a:cs typeface="Times New Roman" pitchFamily="18" charset="0"/>
              </a:rPr>
              <a:t>cảm ơn </a:t>
            </a:r>
            <a:r>
              <a:rPr lang="vi-VN" sz="2200" dirty="0">
                <a:latin typeface="Times New Roman" pitchFamily="18" charset="0"/>
                <a:cs typeface="Times New Roman" pitchFamily="18" charset="0"/>
              </a:rPr>
              <a:t>cháu! Như vậy là cháu đã cho lão rồi. - Ông lão nói bằng giọng khản đặc.</a:t>
            </a:r>
          </a:p>
          <a:p>
            <a:pPr algn="just"/>
            <a:r>
              <a:rPr lang="vi-VN" sz="2200" dirty="0">
                <a:latin typeface="Times New Roman" pitchFamily="18" charset="0"/>
                <a:cs typeface="Times New Roman" pitchFamily="18" charset="0"/>
              </a:rPr>
              <a:t>    Khi ấy, tôi </a:t>
            </a:r>
            <a:r>
              <a:rPr lang="vi-VN" sz="2200" b="1" dirty="0">
                <a:latin typeface="Times New Roman" pitchFamily="18" charset="0"/>
                <a:cs typeface="Times New Roman" pitchFamily="18" charset="0"/>
              </a:rPr>
              <a:t>chợt hiểu </a:t>
            </a:r>
            <a:r>
              <a:rPr lang="vi-VN" sz="2200" dirty="0">
                <a:latin typeface="Times New Roman" pitchFamily="18" charset="0"/>
                <a:cs typeface="Times New Roman" pitchFamily="18" charset="0"/>
              </a:rPr>
              <a:t>rằng: </a:t>
            </a:r>
            <a:r>
              <a:rPr lang="vi-VN" sz="2200" b="1" dirty="0">
                <a:latin typeface="Times New Roman" pitchFamily="18" charset="0"/>
                <a:cs typeface="Times New Roman" pitchFamily="18" charset="0"/>
              </a:rPr>
              <a:t>cả tôi </a:t>
            </a:r>
            <a:r>
              <a:rPr lang="vi-VN" sz="2200" dirty="0">
                <a:latin typeface="Times New Roman" pitchFamily="18" charset="0"/>
                <a:cs typeface="Times New Roman" pitchFamily="18" charset="0"/>
              </a:rPr>
              <a:t>nữa, tôi cũng vừa nhận được chút gì của ông lão.</a:t>
            </a:r>
          </a:p>
          <a:p>
            <a:pPr algn="r"/>
            <a:r>
              <a:rPr lang="vi-VN"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T</a:t>
            </a:r>
            <a:r>
              <a:rPr lang="vi-VN" sz="2200" i="1" dirty="0">
                <a:latin typeface="Times New Roman" pitchFamily="18" charset="0"/>
                <a:cs typeface="Times New Roman" pitchFamily="18" charset="0"/>
              </a:rPr>
              <a:t>heo</a:t>
            </a:r>
            <a:r>
              <a:rPr lang="vi-VN" sz="2200" dirty="0">
                <a:latin typeface="Times New Roman" pitchFamily="18" charset="0"/>
                <a:cs typeface="Times New Roman" pitchFamily="18" charset="0"/>
              </a:rPr>
              <a:t> </a:t>
            </a:r>
            <a:r>
              <a:rPr lang="vi-VN" sz="2200" b="1" dirty="0">
                <a:latin typeface="Times New Roman" pitchFamily="18" charset="0"/>
                <a:cs typeface="Times New Roman" pitchFamily="18" charset="0"/>
              </a:rPr>
              <a:t>Tuốc-ghê-nhép</a:t>
            </a:r>
            <a:endParaRPr lang="vi-VN" sz="2200" dirty="0">
              <a:latin typeface="Times New Roman" pitchFamily="18" charset="0"/>
              <a:cs typeface="Times New Roman" pitchFamily="18" charset="0"/>
            </a:endParaRPr>
          </a:p>
        </p:txBody>
      </p:sp>
      <p:sp>
        <p:nvSpPr>
          <p:cNvPr id="2" name="Rectangle 1"/>
          <p:cNvSpPr/>
          <p:nvPr/>
        </p:nvSpPr>
        <p:spPr>
          <a:xfrm>
            <a:off x="1371600" y="4076"/>
            <a:ext cx="6096000" cy="400110"/>
          </a:xfrm>
          <a:prstGeom prst="rect">
            <a:avLst/>
          </a:prstGeom>
        </p:spPr>
        <p:txBody>
          <a:bodyPr wrap="square">
            <a:spAutoFit/>
          </a:bodyPr>
          <a:lstStyle/>
          <a:p>
            <a:pPr algn="ctr"/>
            <a:r>
              <a:rPr lang="en-US" sz="2000" b="1" dirty="0">
                <a:solidFill>
                  <a:srgbClr val="0033CC"/>
                </a:solidFill>
                <a:latin typeface="Times New Roman" panose="02020603050405020304" pitchFamily="18" charset="0"/>
                <a:cs typeface="Times New Roman" panose="02020603050405020304" pitchFamily="18" charset="0"/>
              </a:rPr>
              <a:t>NGƯỜI ĂN XIN</a:t>
            </a:r>
          </a:p>
        </p:txBody>
      </p:sp>
    </p:spTree>
    <p:extLst>
      <p:ext uri="{BB962C8B-B14F-4D97-AF65-F5344CB8AC3E}">
        <p14:creationId xmlns:p14="http://schemas.microsoft.com/office/powerpoint/2010/main" val="394928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456" y="2675995"/>
            <a:ext cx="4405544" cy="2886605"/>
          </a:xfrm>
          <a:prstGeom prst="rect">
            <a:avLst/>
          </a:prstGeom>
        </p:spPr>
      </p:pic>
      <p:pic>
        <p:nvPicPr>
          <p:cNvPr id="2050" name="Picture 2" descr="D:\vicshool\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56" y="83114"/>
            <a:ext cx="4405544" cy="251051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718308"/>
            <a:ext cx="4454601" cy="288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5943600"/>
            <a:ext cx="8229600" cy="646331"/>
          </a:xfrm>
          <a:prstGeom prst="rect">
            <a:avLst/>
          </a:prstGeom>
        </p:spPr>
        <p:txBody>
          <a:bodyPr wrap="square">
            <a:spAutoFit/>
          </a:bodyPr>
          <a:lstStyle/>
          <a:p>
            <a:pPr algn="ctr"/>
            <a:r>
              <a:rPr lang="en-US" b="1" i="1" dirty="0"/>
              <a:t>“</a:t>
            </a:r>
            <a:r>
              <a:rPr lang="vi-VN" b="1" i="1" dirty="0"/>
              <a:t>Tôi học cách cho đi không phải vì tôi có quá nhiều, mà là vì tôi đã biết </a:t>
            </a:r>
            <a:endParaRPr lang="en-US" b="1" i="1" dirty="0"/>
          </a:p>
          <a:p>
            <a:pPr algn="ctr"/>
            <a:r>
              <a:rPr lang="vi-VN" b="1" i="1" dirty="0"/>
              <a:t>ý nghĩa và cảm nhận của việc được cho đi”.</a:t>
            </a:r>
            <a:endParaRPr lang="en-US" dirty="0"/>
          </a:p>
        </p:txBody>
      </p:sp>
      <p:pic>
        <p:nvPicPr>
          <p:cNvPr id="7" name="Picture 2" descr="D:\vicshool\15.jpg">
            <a:extLst>
              <a:ext uri="{FF2B5EF4-FFF2-40B4-BE49-F238E27FC236}">
                <a16:creationId xmlns:a16="http://schemas.microsoft.com/office/drawing/2014/main" id="{846A94A6-C2AC-42B7-B366-9FCDE98A6F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83114"/>
            <a:ext cx="4454601" cy="251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0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par>
                                <p:cTn id="15" presetID="53" presetClass="entr" presetSubtype="16"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500" fill="hold"/>
                                        <p:tgtEl>
                                          <p:spTgt spid="2051"/>
                                        </p:tgtEl>
                                        <p:attrNameLst>
                                          <p:attrName>ppt_w</p:attrName>
                                        </p:attrNameLst>
                                      </p:cBhvr>
                                      <p:tavLst>
                                        <p:tav tm="0">
                                          <p:val>
                                            <p:fltVal val="0"/>
                                          </p:val>
                                        </p:tav>
                                        <p:tav tm="100000">
                                          <p:val>
                                            <p:strVal val="#ppt_w"/>
                                          </p:val>
                                        </p:tav>
                                      </p:tavLst>
                                    </p:anim>
                                    <p:anim calcmode="lin" valueType="num">
                                      <p:cBhvr>
                                        <p:cTn id="18" dur="500" fill="hold"/>
                                        <p:tgtEl>
                                          <p:spTgt spid="2051"/>
                                        </p:tgtEl>
                                        <p:attrNameLst>
                                          <p:attrName>ppt_h</p:attrName>
                                        </p:attrNameLst>
                                      </p:cBhvr>
                                      <p:tavLst>
                                        <p:tav tm="0">
                                          <p:val>
                                            <p:fltVal val="0"/>
                                          </p:val>
                                        </p:tav>
                                        <p:tav tm="100000">
                                          <p:val>
                                            <p:strVal val="#ppt_h"/>
                                          </p:val>
                                        </p:tav>
                                      </p:tavLst>
                                    </p:anim>
                                    <p:animEffect transition="in" filter="fade">
                                      <p:cBhvr>
                                        <p:cTn id="19" dur="500"/>
                                        <p:tgtEl>
                                          <p:spTgt spid="205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oạn bài – Tập đọc: Người ăn xin - SGK Tiếng Việt lớp 4 Tập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5800" cy="601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59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ounded Rectangle 4"/>
          <p:cNvSpPr>
            <a:spLocks noChangeArrowheads="1"/>
          </p:cNvSpPr>
          <p:nvPr/>
        </p:nvSpPr>
        <p:spPr bwMode="auto">
          <a:xfrm>
            <a:off x="3048000" y="695325"/>
            <a:ext cx="30480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eaLnBrk="1" hangingPunct="1"/>
            <a:r>
              <a:rPr lang="en-US" sz="4000" dirty="0" err="1">
                <a:solidFill>
                  <a:srgbClr val="FF0000"/>
                </a:solidFill>
                <a:latin typeface="Times New Roman" pitchFamily="18" charset="0"/>
                <a:cs typeface="Times New Roman" pitchFamily="18" charset="0"/>
              </a:rPr>
              <a:t>Tập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đọc</a:t>
            </a:r>
            <a:endParaRPr lang="en-US" sz="4000" dirty="0">
              <a:solidFill>
                <a:srgbClr val="FF0000"/>
              </a:solidFill>
              <a:latin typeface="Times New Roman" pitchFamily="18" charset="0"/>
              <a:cs typeface="Times New Roman" pitchFamily="18" charset="0"/>
            </a:endParaRPr>
          </a:p>
        </p:txBody>
      </p:sp>
      <p:sp>
        <p:nvSpPr>
          <p:cNvPr id="2" name="TextBox 1"/>
          <p:cNvSpPr txBox="1">
            <a:spLocks noChangeArrowheads="1"/>
          </p:cNvSpPr>
          <p:nvPr/>
        </p:nvSpPr>
        <p:spPr bwMode="auto">
          <a:xfrm>
            <a:off x="1670957" y="1676400"/>
            <a:ext cx="6057900" cy="769441"/>
          </a:xfrm>
          <a:prstGeom prst="rect">
            <a:avLst/>
          </a:prstGeom>
          <a:solidFill>
            <a:schemeClr val="accent2">
              <a:lumMod val="60000"/>
              <a:lumOff val="40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sz="4400" b="1" i="1" dirty="0" err="1">
                <a:latin typeface="Times New Roman" panose="02020603050405020304" pitchFamily="18" charset="0"/>
                <a:cs typeface="Times New Roman" panose="02020603050405020304" pitchFamily="18" charset="0"/>
              </a:rPr>
              <a:t>Người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ăn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xin</a:t>
            </a:r>
            <a:endParaRPr lang="en-US" sz="4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798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457200" y="2490788"/>
            <a:ext cx="6629400" cy="1276350"/>
          </a:xfrm>
          <a:prstGeom prst="rect">
            <a:avLst/>
          </a:prstGeom>
          <a:noFill/>
        </p:spPr>
        <p:txBody>
          <a:bodyPr>
            <a:spAutoFit/>
          </a:bodyPr>
          <a:lstStyle/>
          <a:p>
            <a:pPr algn="ctr">
              <a:lnSpc>
                <a:spcPct val="130000"/>
              </a:lnSpc>
              <a:buFont typeface="Arial" charset="0"/>
              <a:buNone/>
              <a:defRPr/>
            </a:pPr>
            <a:r>
              <a:rPr lang="en-US" sz="6600" b="1" dirty="0">
                <a:solidFill>
                  <a:srgbClr val="FF3399"/>
                </a:solidFill>
                <a:latin typeface="+mj-lt"/>
                <a:ea typeface="HP001 5Ha" pitchFamily="34" charset="-127"/>
                <a:cs typeface="Arial" charset="0"/>
              </a:rPr>
              <a:t>1. </a:t>
            </a:r>
            <a:r>
              <a:rPr lang="en-US" sz="6600" b="1" dirty="0" err="1">
                <a:solidFill>
                  <a:srgbClr val="FF3399"/>
                </a:solidFill>
                <a:latin typeface="+mj-lt"/>
                <a:ea typeface="HP001 5Ha" pitchFamily="34" charset="-127"/>
                <a:cs typeface="Arial" charset="0"/>
              </a:rPr>
              <a:t>Luyện</a:t>
            </a:r>
            <a:r>
              <a:rPr lang="en-US" sz="6600" b="1" dirty="0">
                <a:solidFill>
                  <a:srgbClr val="FF3399"/>
                </a:solidFill>
                <a:latin typeface="+mj-lt"/>
                <a:ea typeface="HP001 5Ha" pitchFamily="34" charset="-127"/>
                <a:cs typeface="Arial" charset="0"/>
              </a:rPr>
              <a:t> </a:t>
            </a:r>
            <a:r>
              <a:rPr lang="en-US" sz="6600" b="1" dirty="0" err="1">
                <a:solidFill>
                  <a:srgbClr val="FF3399"/>
                </a:solidFill>
                <a:latin typeface="+mj-lt"/>
                <a:ea typeface="HP001 5Ha" pitchFamily="34" charset="-127"/>
                <a:cs typeface="Arial" charset="0"/>
              </a:rPr>
              <a:t>đọc</a:t>
            </a:r>
            <a:endParaRPr lang="en-US" sz="6600" b="1" dirty="0">
              <a:solidFill>
                <a:srgbClr val="FF3399"/>
              </a:solidFill>
              <a:latin typeface="+mj-lt"/>
              <a:ea typeface="HP001 5Ha" pitchFamily="34" charset="-127"/>
              <a:cs typeface="Arial" charset="0"/>
            </a:endParaRPr>
          </a:p>
        </p:txBody>
      </p:sp>
    </p:spTree>
    <p:extLst>
      <p:ext uri="{BB962C8B-B14F-4D97-AF65-F5344CB8AC3E}">
        <p14:creationId xmlns:p14="http://schemas.microsoft.com/office/powerpoint/2010/main" val="2223978139"/>
      </p:ext>
    </p:extLst>
  </p:cSld>
  <p:clrMapOvr>
    <a:masterClrMapping/>
  </p:clrMapOvr>
  <p:transition spd="slow">
    <p:fade/>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20 hình nền powerpoint cực xanh - sạch - đẹp về môi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5"/>
            <a:ext cx="9144000" cy="6862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8E7938-8027-4271-B776-D50A4A01E370}"/>
              </a:ext>
            </a:extLst>
          </p:cNvPr>
          <p:cNvSpPr txBox="1"/>
          <p:nvPr/>
        </p:nvSpPr>
        <p:spPr>
          <a:xfrm>
            <a:off x="0" y="341678"/>
            <a:ext cx="9196252" cy="652486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Lúc ấy, tôi đang đi trên phố. Một người ăn xin già lọm khọm đứng ngay trước mặt tôi. </a:t>
            </a:r>
          </a:p>
          <a:p>
            <a:pPr algn="just"/>
            <a:r>
              <a:rPr lang="vi-VN" sz="2200" dirty="0">
                <a:latin typeface="Times New Roman" pitchFamily="18" charset="0"/>
                <a:cs typeface="Times New Roman" pitchFamily="18" charset="0"/>
              </a:rPr>
              <a:t>    Đôi mắt ông lão đỏ đọc và giàn giụa nước mắt. Đôi môi tái nhợt, áo quần tả tơi thảm hại... Chao ôi! Cảnh nghèo đói đã gặm nát con người đau khổ kia thành xấu xí biết nhường nào!</a:t>
            </a:r>
          </a:p>
          <a:p>
            <a:pPr algn="just"/>
            <a:r>
              <a:rPr lang="vi-VN" sz="2200" dirty="0">
                <a:latin typeface="Times New Roman" pitchFamily="18" charset="0"/>
                <a:cs typeface="Times New Roman" pitchFamily="18" charset="0"/>
              </a:rPr>
              <a:t>    Ông già chìa trước mặt tôi bàn tay sưng húp, bẩn thỉu. Ông rên rỉ cầu xin cứu giúp.</a:t>
            </a:r>
          </a:p>
          <a:p>
            <a:pPr algn="just"/>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a:r>
              <a:rPr lang="vi-VN" sz="2200" dirty="0">
                <a:latin typeface="Times New Roman" pitchFamily="18" charset="0"/>
                <a:cs typeface="Times New Roman" pitchFamily="18" charset="0"/>
              </a:rPr>
              <a:t>    Người ăn xin vẫn đợi tôi. Tay vẫn chìa ra, run lẩy bẩy.</a:t>
            </a:r>
          </a:p>
          <a:p>
            <a:pPr algn="just"/>
            <a:r>
              <a:rPr lang="vi-VN" sz="2200" dirty="0">
                <a:latin typeface="Times New Roman" pitchFamily="18" charset="0"/>
                <a:cs typeface="Times New Roman" pitchFamily="18" charset="0"/>
              </a:rPr>
              <a:t>    Tôi chẳng biết làm cách nào. Tôi nắm chặt lấy bàn tay run rẩy kia:</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Ông đừng giận cháu, cháu không có gì để cho ông cả.</a:t>
            </a:r>
          </a:p>
          <a:p>
            <a:pPr algn="just"/>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Người ăn xin nhìn tôi chằm chằm bằng đôi mắt ướt đẫm. Đôi môi tái nhợt nở nụ cười và tay ông cũng xiết lấy tay tôi: </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Cháu ơi, cảm ơn cháu! Như vậy là cháu đã cho lão rồi. - Ông lão nói bằng giọng khản đặc.</a:t>
            </a:r>
          </a:p>
          <a:p>
            <a:pPr algn="just"/>
            <a:r>
              <a:rPr lang="vi-VN" sz="2200" dirty="0">
                <a:latin typeface="Times New Roman" pitchFamily="18" charset="0"/>
                <a:cs typeface="Times New Roman" pitchFamily="18" charset="0"/>
              </a:rPr>
              <a:t>    Khi ấy, tôi chợt hiểu rằng: cả tôi nữa, tôi cũng vừa nhận được chút gì của ông lão.</a:t>
            </a:r>
          </a:p>
          <a:p>
            <a:pPr algn="r"/>
            <a:r>
              <a:rPr lang="vi-VN"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T</a:t>
            </a:r>
            <a:r>
              <a:rPr lang="vi-VN" sz="2200" i="1" dirty="0">
                <a:latin typeface="Times New Roman" pitchFamily="18" charset="0"/>
                <a:cs typeface="Times New Roman" pitchFamily="18" charset="0"/>
              </a:rPr>
              <a:t>heo</a:t>
            </a:r>
            <a:r>
              <a:rPr lang="vi-VN" sz="2200" dirty="0">
                <a:latin typeface="Times New Roman" pitchFamily="18" charset="0"/>
                <a:cs typeface="Times New Roman" pitchFamily="18" charset="0"/>
              </a:rPr>
              <a:t> </a:t>
            </a:r>
            <a:r>
              <a:rPr lang="vi-VN" sz="2200" b="1" dirty="0">
                <a:latin typeface="Times New Roman" pitchFamily="18" charset="0"/>
                <a:cs typeface="Times New Roman" pitchFamily="18" charset="0"/>
              </a:rPr>
              <a:t>Tuốc-ghê-nhép</a:t>
            </a:r>
            <a:endParaRPr lang="vi-VN" sz="2200" dirty="0">
              <a:latin typeface="Times New Roman" pitchFamily="18" charset="0"/>
              <a:cs typeface="Times New Roman" pitchFamily="18" charset="0"/>
            </a:endParaRPr>
          </a:p>
        </p:txBody>
      </p:sp>
      <p:sp>
        <p:nvSpPr>
          <p:cNvPr id="2" name="Rectangle 1"/>
          <p:cNvSpPr/>
          <p:nvPr/>
        </p:nvSpPr>
        <p:spPr>
          <a:xfrm>
            <a:off x="1371600" y="4076"/>
            <a:ext cx="6096000" cy="400110"/>
          </a:xfrm>
          <a:prstGeom prst="rect">
            <a:avLst/>
          </a:prstGeom>
        </p:spPr>
        <p:txBody>
          <a:bodyPr wrap="square">
            <a:spAutoFit/>
          </a:bodyPr>
          <a:lstStyle/>
          <a:p>
            <a:pPr algn="ctr"/>
            <a:r>
              <a:rPr lang="en-US" sz="2000" b="1" dirty="0">
                <a:solidFill>
                  <a:srgbClr val="0033CC"/>
                </a:solidFill>
                <a:latin typeface="Times New Roman" panose="02020603050405020304" pitchFamily="18" charset="0"/>
                <a:cs typeface="Times New Roman" panose="02020603050405020304" pitchFamily="18" charset="0"/>
              </a:rPr>
              <a:t>NGƯỜI ĂN XIN</a:t>
            </a:r>
          </a:p>
        </p:txBody>
      </p:sp>
    </p:spTree>
    <p:extLst>
      <p:ext uri="{BB962C8B-B14F-4D97-AF65-F5344CB8AC3E}">
        <p14:creationId xmlns:p14="http://schemas.microsoft.com/office/powerpoint/2010/main" val="349030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20 hình nền powerpoint cực xanh - sạch - đẹp về môi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5"/>
            <a:ext cx="9144000" cy="6862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8E7938-8027-4271-B776-D50A4A01E370}"/>
              </a:ext>
            </a:extLst>
          </p:cNvPr>
          <p:cNvSpPr txBox="1"/>
          <p:nvPr/>
        </p:nvSpPr>
        <p:spPr>
          <a:xfrm>
            <a:off x="0" y="341678"/>
            <a:ext cx="9196252" cy="652486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Lúc ấy, tôi đang đi trên phố. Một người ăn xin già lọm khọm đứng ngay trước mặt tôi. </a:t>
            </a:r>
          </a:p>
          <a:p>
            <a:pPr algn="just"/>
            <a:r>
              <a:rPr lang="vi-VN" sz="2200" dirty="0">
                <a:latin typeface="Times New Roman" pitchFamily="18" charset="0"/>
                <a:cs typeface="Times New Roman" pitchFamily="18" charset="0"/>
              </a:rPr>
              <a:t>    Đôi mắt ông lão đỏ đọc và giàn giụa nước mắt. Đôi môi tái nhợt, áo quần tả tơi thảm hại... Chao ôi! Cảnh nghèo đói đã gặm nát con người đau khổ kia thành xấu xí biết nhường nào!</a:t>
            </a:r>
          </a:p>
          <a:p>
            <a:pPr algn="just"/>
            <a:r>
              <a:rPr lang="vi-VN" sz="2200" dirty="0">
                <a:latin typeface="Times New Roman" pitchFamily="18" charset="0"/>
                <a:cs typeface="Times New Roman" pitchFamily="18" charset="0"/>
              </a:rPr>
              <a:t>    Ông già chìa trước mặt tôi bàn tay sưng húp, bẩn thỉu. Ông rên rỉ cầu xin cứu giúp.</a:t>
            </a:r>
          </a:p>
          <a:p>
            <a:pPr algn="just"/>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a:r>
              <a:rPr lang="vi-VN" sz="2200" dirty="0">
                <a:latin typeface="Times New Roman" pitchFamily="18" charset="0"/>
                <a:cs typeface="Times New Roman" pitchFamily="18" charset="0"/>
              </a:rPr>
              <a:t>    Người ăn xin vẫn đợi tôi. Tay vẫn chìa ra, run lẩy bẩy.</a:t>
            </a:r>
          </a:p>
          <a:p>
            <a:pPr algn="just"/>
            <a:r>
              <a:rPr lang="vi-VN" sz="2200" dirty="0">
                <a:latin typeface="Times New Roman" pitchFamily="18" charset="0"/>
                <a:cs typeface="Times New Roman" pitchFamily="18" charset="0"/>
              </a:rPr>
              <a:t>    Tôi chẳng biết làm cách nào. Tôi nắm chặt lấy bàn tay run rẩy kia:</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Ông đừng giận cháu, cháu không có gì để cho ông cả.</a:t>
            </a:r>
          </a:p>
          <a:p>
            <a:pPr algn="just"/>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Người ăn xin nhìn tôi chằm chằm bằng đôi mắt ướt đẫm. Đôi môi tái nhợt nở nụ cười và tay ông cũng xiết lấy tay tôi: </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Cháu ơi, cảm ơn cháu! Như vậy là cháu đã cho lão rồi. - Ông lão nói bằng giọng khản đặc.</a:t>
            </a:r>
          </a:p>
          <a:p>
            <a:pPr algn="just"/>
            <a:r>
              <a:rPr lang="vi-VN" sz="2200" dirty="0">
                <a:latin typeface="Times New Roman" pitchFamily="18" charset="0"/>
                <a:cs typeface="Times New Roman" pitchFamily="18" charset="0"/>
              </a:rPr>
              <a:t>    Khi ấy, tôi chợt hiểu rằng: cả tôi nữa, tôi cũng vừa nhận được chút gì của ông lão.</a:t>
            </a:r>
          </a:p>
          <a:p>
            <a:pPr algn="r"/>
            <a:r>
              <a:rPr lang="vi-VN"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T</a:t>
            </a:r>
            <a:r>
              <a:rPr lang="vi-VN" sz="2200" i="1" dirty="0">
                <a:latin typeface="Times New Roman" pitchFamily="18" charset="0"/>
                <a:cs typeface="Times New Roman" pitchFamily="18" charset="0"/>
              </a:rPr>
              <a:t>heo</a:t>
            </a:r>
            <a:r>
              <a:rPr lang="vi-VN" sz="2200" dirty="0">
                <a:latin typeface="Times New Roman" pitchFamily="18" charset="0"/>
                <a:cs typeface="Times New Roman" pitchFamily="18" charset="0"/>
              </a:rPr>
              <a:t> </a:t>
            </a:r>
            <a:r>
              <a:rPr lang="vi-VN" sz="2200" b="1" dirty="0">
                <a:latin typeface="Times New Roman" pitchFamily="18" charset="0"/>
                <a:cs typeface="Times New Roman" pitchFamily="18" charset="0"/>
              </a:rPr>
              <a:t>Tuốc-ghê-nhép</a:t>
            </a:r>
            <a:endParaRPr lang="vi-VN" sz="2200" dirty="0">
              <a:latin typeface="Times New Roman" pitchFamily="18" charset="0"/>
              <a:cs typeface="Times New Roman" pitchFamily="18" charset="0"/>
            </a:endParaRPr>
          </a:p>
        </p:txBody>
      </p:sp>
      <p:sp>
        <p:nvSpPr>
          <p:cNvPr id="2" name="Rectangle 1"/>
          <p:cNvSpPr/>
          <p:nvPr/>
        </p:nvSpPr>
        <p:spPr>
          <a:xfrm>
            <a:off x="1371600" y="4076"/>
            <a:ext cx="6096000" cy="400110"/>
          </a:xfrm>
          <a:prstGeom prst="rect">
            <a:avLst/>
          </a:prstGeom>
        </p:spPr>
        <p:txBody>
          <a:bodyPr wrap="square">
            <a:spAutoFit/>
          </a:bodyPr>
          <a:lstStyle/>
          <a:p>
            <a:pPr algn="ctr"/>
            <a:r>
              <a:rPr lang="en-US" sz="2000" b="1" dirty="0">
                <a:solidFill>
                  <a:srgbClr val="0033CC"/>
                </a:solidFill>
                <a:latin typeface="Times New Roman" panose="02020603050405020304" pitchFamily="18" charset="0"/>
                <a:cs typeface="Times New Roman" panose="02020603050405020304" pitchFamily="18" charset="0"/>
              </a:rPr>
              <a:t>NGƯỜI ĂN XIN</a:t>
            </a:r>
          </a:p>
        </p:txBody>
      </p:sp>
      <p:cxnSp>
        <p:nvCxnSpPr>
          <p:cNvPr id="7" name="Straight Connector 6">
            <a:extLst>
              <a:ext uri="{FF2B5EF4-FFF2-40B4-BE49-F238E27FC236}">
                <a16:creationId xmlns:a16="http://schemas.microsoft.com/office/drawing/2014/main" id="{CFED2C43-846A-42E7-97BC-168F10B97792}"/>
              </a:ext>
            </a:extLst>
          </p:cNvPr>
          <p:cNvCxnSpPr>
            <a:cxnSpLocks/>
          </p:cNvCxnSpPr>
          <p:nvPr/>
        </p:nvCxnSpPr>
        <p:spPr>
          <a:xfrm flipH="1">
            <a:off x="6629592" y="718458"/>
            <a:ext cx="109926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88CCD7F-A113-445F-B5B3-F6E35D33867B}"/>
              </a:ext>
            </a:extLst>
          </p:cNvPr>
          <p:cNvCxnSpPr>
            <a:cxnSpLocks/>
          </p:cNvCxnSpPr>
          <p:nvPr/>
        </p:nvCxnSpPr>
        <p:spPr>
          <a:xfrm flipH="1">
            <a:off x="3505200" y="1371600"/>
            <a:ext cx="109926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983F1B-8626-4381-A6B8-94D7F6A4126D}"/>
              </a:ext>
            </a:extLst>
          </p:cNvPr>
          <p:cNvCxnSpPr>
            <a:cxnSpLocks/>
          </p:cNvCxnSpPr>
          <p:nvPr/>
        </p:nvCxnSpPr>
        <p:spPr>
          <a:xfrm flipH="1">
            <a:off x="2916837" y="4724400"/>
            <a:ext cx="120919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88CCD7F-A113-445F-B5B3-F6E35D33867B}"/>
              </a:ext>
            </a:extLst>
          </p:cNvPr>
          <p:cNvCxnSpPr>
            <a:cxnSpLocks/>
          </p:cNvCxnSpPr>
          <p:nvPr/>
        </p:nvCxnSpPr>
        <p:spPr>
          <a:xfrm flipH="1">
            <a:off x="4876800" y="1676400"/>
            <a:ext cx="109926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DA30120-45E1-4C58-A4A5-23B08511644A}"/>
              </a:ext>
            </a:extLst>
          </p:cNvPr>
          <p:cNvCxnSpPr>
            <a:cxnSpLocks/>
          </p:cNvCxnSpPr>
          <p:nvPr/>
        </p:nvCxnSpPr>
        <p:spPr>
          <a:xfrm flipH="1">
            <a:off x="5600140" y="3724275"/>
            <a:ext cx="724460" cy="95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983F1B-8626-4381-A6B8-94D7F6A4126D}"/>
              </a:ext>
            </a:extLst>
          </p:cNvPr>
          <p:cNvCxnSpPr>
            <a:cxnSpLocks/>
          </p:cNvCxnSpPr>
          <p:nvPr/>
        </p:nvCxnSpPr>
        <p:spPr>
          <a:xfrm flipH="1">
            <a:off x="1371600" y="5715000"/>
            <a:ext cx="120919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0" y="228600"/>
            <a:ext cx="430967" cy="4273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20" name="Oval 19"/>
          <p:cNvSpPr/>
          <p:nvPr/>
        </p:nvSpPr>
        <p:spPr>
          <a:xfrm>
            <a:off x="7240" y="2729510"/>
            <a:ext cx="430967" cy="4273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22" name="Oval 21"/>
          <p:cNvSpPr/>
          <p:nvPr/>
        </p:nvSpPr>
        <p:spPr>
          <a:xfrm>
            <a:off x="1170" y="4339421"/>
            <a:ext cx="430967" cy="4273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3</a:t>
            </a:r>
          </a:p>
        </p:txBody>
      </p:sp>
      <p:cxnSp>
        <p:nvCxnSpPr>
          <p:cNvPr id="23" name="Straight Connector 22">
            <a:extLst>
              <a:ext uri="{FF2B5EF4-FFF2-40B4-BE49-F238E27FC236}">
                <a16:creationId xmlns:a16="http://schemas.microsoft.com/office/drawing/2014/main" id="{BDA30120-45E1-4C58-A4A5-23B08511644A}"/>
              </a:ext>
            </a:extLst>
          </p:cNvPr>
          <p:cNvCxnSpPr>
            <a:cxnSpLocks/>
          </p:cNvCxnSpPr>
          <p:nvPr/>
        </p:nvCxnSpPr>
        <p:spPr>
          <a:xfrm flipH="1">
            <a:off x="4419600" y="2381250"/>
            <a:ext cx="914400" cy="95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212829" y="3454422"/>
            <a:ext cx="1367705" cy="762000"/>
          </a:xfrm>
          <a:prstGeom prst="rect">
            <a:avLst/>
          </a:prstGeom>
          <a:noFill/>
          <a:ln w="9525">
            <a:noFill/>
            <a:miter lim="800000"/>
            <a:headEnd/>
            <a:tailEnd/>
          </a:ln>
        </p:spPr>
        <p:txBody>
          <a:bodyPr wrap="square">
            <a:spAutoFit/>
          </a:bodyPr>
          <a:lstStyle/>
          <a:p>
            <a:pPr algn="ctr">
              <a:spcBef>
                <a:spcPct val="50000"/>
              </a:spcBef>
            </a:pPr>
            <a:r>
              <a:rPr lang="en-US" sz="4400" b="1" dirty="0">
                <a:solidFill>
                  <a:srgbClr val="FF0000"/>
                </a:solidFill>
              </a:rPr>
              <a:t> </a:t>
            </a:r>
          </a:p>
        </p:txBody>
      </p:sp>
      <p:cxnSp>
        <p:nvCxnSpPr>
          <p:cNvPr id="16" name="Straight Connector 15"/>
          <p:cNvCxnSpPr/>
          <p:nvPr/>
        </p:nvCxnSpPr>
        <p:spPr bwMode="auto">
          <a:xfrm>
            <a:off x="4879976" y="1635918"/>
            <a:ext cx="73024" cy="4800564"/>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0"/>
          <p:cNvSpPr txBox="1">
            <a:spLocks noChangeArrowheads="1"/>
          </p:cNvSpPr>
          <p:nvPr/>
        </p:nvSpPr>
        <p:spPr bwMode="auto">
          <a:xfrm>
            <a:off x="2246167" y="1882727"/>
            <a:ext cx="18573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u="sng" dirty="0" err="1">
                <a:latin typeface="HP001 4 hàng" panose="020B0603050302020204" pitchFamily="34" charset="0"/>
              </a:rPr>
              <a:t>Luyện</a:t>
            </a:r>
            <a:r>
              <a:rPr lang="en-US" altLang="en-US" sz="3000" b="1" u="sng" dirty="0">
                <a:latin typeface="HP001 4 hàng" panose="020B0603050302020204" pitchFamily="34" charset="0"/>
              </a:rPr>
              <a:t> </a:t>
            </a:r>
            <a:r>
              <a:rPr lang="en-US" altLang="en-US" sz="3000" b="1" u="sng" dirty="0" err="1">
                <a:latin typeface="HP001 4 hàng" panose="020B0603050302020204" pitchFamily="34" charset="0"/>
              </a:rPr>
              <a:t>đọc</a:t>
            </a:r>
            <a:endParaRPr lang="vi-VN" altLang="en-US" sz="3000" b="1" u="sng" dirty="0">
              <a:latin typeface="HP001 4 hàng" panose="020B0603050302020204" pitchFamily="34" charset="0"/>
            </a:endParaRPr>
          </a:p>
        </p:txBody>
      </p:sp>
      <p:sp>
        <p:nvSpPr>
          <p:cNvPr id="18" name="TextBox 11"/>
          <p:cNvSpPr txBox="1">
            <a:spLocks noChangeArrowheads="1"/>
          </p:cNvSpPr>
          <p:nvPr/>
        </p:nvSpPr>
        <p:spPr bwMode="auto">
          <a:xfrm>
            <a:off x="5246543" y="1882727"/>
            <a:ext cx="18573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u="sng" dirty="0" err="1">
                <a:latin typeface="HP001 4 hàng" panose="020B0603050302020204" pitchFamily="34" charset="0"/>
              </a:rPr>
              <a:t>Từ</a:t>
            </a:r>
            <a:r>
              <a:rPr lang="en-US" altLang="en-US" sz="3000" b="1" u="sng" dirty="0">
                <a:latin typeface="HP001 4 hàng" panose="020B0603050302020204" pitchFamily="34" charset="0"/>
              </a:rPr>
              <a:t> </a:t>
            </a:r>
            <a:r>
              <a:rPr lang="en-US" altLang="en-US" sz="3000" b="1" u="sng" dirty="0" err="1">
                <a:latin typeface="HP001 4 hàng" panose="020B0603050302020204" pitchFamily="34" charset="0"/>
              </a:rPr>
              <a:t>ngữ</a:t>
            </a:r>
            <a:endParaRPr lang="vi-VN" altLang="en-US" sz="3000" b="1" u="sng" dirty="0">
              <a:latin typeface="HP001 4 hàng" panose="020B0603050302020204" pitchFamily="34" charset="0"/>
            </a:endParaRPr>
          </a:p>
        </p:txBody>
      </p:sp>
      <p:sp>
        <p:nvSpPr>
          <p:cNvPr id="22" name="TextBox 21"/>
          <p:cNvSpPr txBox="1"/>
          <p:nvPr/>
        </p:nvSpPr>
        <p:spPr>
          <a:xfrm>
            <a:off x="3932504" y="72371"/>
            <a:ext cx="1803010" cy="523220"/>
          </a:xfrm>
          <a:prstGeom prst="rect">
            <a:avLst/>
          </a:prstGeom>
          <a:noFill/>
        </p:spPr>
        <p:txBody>
          <a:bodyPr wrap="square" rtlCol="0">
            <a:spAutoFit/>
          </a:bodyPr>
          <a:lstStyle/>
          <a:p>
            <a:pPr algn="ctr"/>
            <a:r>
              <a:rPr lang="en-US" sz="2800" b="1" dirty="0" err="1">
                <a:latin typeface="HP001 4 hàng" panose="020B0603050302020204" pitchFamily="34" charset="0"/>
              </a:rPr>
              <a:t>Tập</a:t>
            </a:r>
            <a:r>
              <a:rPr lang="en-US" sz="2800" b="1" dirty="0">
                <a:latin typeface="HP001 4 hàng" panose="020B0603050302020204" pitchFamily="34" charset="0"/>
              </a:rPr>
              <a:t> </a:t>
            </a:r>
            <a:r>
              <a:rPr lang="en-US" sz="2800" b="1" dirty="0" err="1">
                <a:latin typeface="HP001 4 hàng" panose="020B0603050302020204" pitchFamily="34" charset="0"/>
              </a:rPr>
              <a:t>đọc</a:t>
            </a:r>
            <a:endParaRPr lang="en-US" sz="2800" b="1" dirty="0">
              <a:latin typeface="HP001 4 hàng" panose="020B0603050302020204" pitchFamily="34" charset="0"/>
            </a:endParaRPr>
          </a:p>
        </p:txBody>
      </p:sp>
      <p:sp>
        <p:nvSpPr>
          <p:cNvPr id="23" name="TextBox 22"/>
          <p:cNvSpPr txBox="1"/>
          <p:nvPr/>
        </p:nvSpPr>
        <p:spPr>
          <a:xfrm>
            <a:off x="2430867" y="670735"/>
            <a:ext cx="4622409" cy="523220"/>
          </a:xfrm>
          <a:prstGeom prst="rect">
            <a:avLst/>
          </a:prstGeom>
          <a:noFill/>
        </p:spPr>
        <p:txBody>
          <a:bodyPr wrap="square" rtlCol="0">
            <a:spAutoFit/>
          </a:bodyPr>
          <a:lstStyle/>
          <a:p>
            <a:pPr algn="ctr"/>
            <a:r>
              <a:rPr lang="en-US" sz="2800" b="1" dirty="0" err="1">
                <a:solidFill>
                  <a:srgbClr val="FF0000"/>
                </a:solidFill>
                <a:latin typeface="HP001 4 hàng" panose="020B0603050302020204" pitchFamily="34" charset="0"/>
              </a:rPr>
              <a:t>Người</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ăn</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xin</a:t>
            </a:r>
            <a:endParaRPr lang="en-US" sz="2800" b="1" dirty="0">
              <a:solidFill>
                <a:srgbClr val="FF0000"/>
              </a:solidFill>
              <a:latin typeface="HP001 4 hàng" panose="020B0603050302020204" pitchFamily="34" charset="0"/>
            </a:endParaRPr>
          </a:p>
        </p:txBody>
      </p:sp>
      <p:sp>
        <p:nvSpPr>
          <p:cNvPr id="24" name="TextBox 23"/>
          <p:cNvSpPr txBox="1"/>
          <p:nvPr/>
        </p:nvSpPr>
        <p:spPr>
          <a:xfrm>
            <a:off x="5661309" y="1134564"/>
            <a:ext cx="2795465" cy="523220"/>
          </a:xfrm>
          <a:prstGeom prst="rect">
            <a:avLst/>
          </a:prstGeom>
          <a:noFill/>
        </p:spPr>
        <p:txBody>
          <a:bodyPr wrap="square" rtlCol="0">
            <a:spAutoFit/>
          </a:bodyPr>
          <a:lstStyle/>
          <a:p>
            <a:pPr algn="ctr"/>
            <a:r>
              <a:rPr lang="en-US" sz="2800" b="1" dirty="0" err="1">
                <a:latin typeface="HP001 4 hàng" panose="020B0603050302020204" pitchFamily="34" charset="0"/>
              </a:rPr>
              <a:t>Tuốc-ghê-nhép</a:t>
            </a:r>
            <a:endParaRPr lang="en-US" sz="2800" b="1" dirty="0">
              <a:latin typeface="HP001 4 hàng" panose="020B0603050302020204" pitchFamily="34" charset="0"/>
            </a:endParaRPr>
          </a:p>
        </p:txBody>
      </p:sp>
      <p:sp>
        <p:nvSpPr>
          <p:cNvPr id="25" name="TextBox 24"/>
          <p:cNvSpPr txBox="1"/>
          <p:nvPr/>
        </p:nvSpPr>
        <p:spPr>
          <a:xfrm>
            <a:off x="1800931" y="2381284"/>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lọm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khọm</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1696293" y="3092639"/>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lẩy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bẩy</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47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ổng hợp các hình nền powerpoint đẹp đơn giản tinh tế chuyê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14" y="-1879039"/>
            <a:ext cx="9144000" cy="68548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68E7938-8027-4271-B776-D50A4A01E370}"/>
              </a:ext>
            </a:extLst>
          </p:cNvPr>
          <p:cNvSpPr txBox="1"/>
          <p:nvPr/>
        </p:nvSpPr>
        <p:spPr>
          <a:xfrm>
            <a:off x="57423" y="381000"/>
            <a:ext cx="5091248" cy="6555641"/>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xin</a:t>
            </a:r>
            <a:r>
              <a:rPr lang="vi-VN"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p>
            <a:pPr algn="just"/>
            <a:r>
              <a:rPr lang="vi-VN" sz="2800" dirty="0">
                <a:latin typeface="Times New Roman" pitchFamily="18" charset="0"/>
                <a:cs typeface="Times New Roman" pitchFamily="18" charset="0"/>
              </a:rPr>
              <a:t>Lúc ấy, tôi đang đi trên phố. Một người ăn xin già lọm khọm đứng ngay trước mặt tôi. </a:t>
            </a:r>
          </a:p>
          <a:p>
            <a:pPr algn="just"/>
            <a:r>
              <a:rPr lang="vi-VN" sz="2800" dirty="0">
                <a:latin typeface="Times New Roman" pitchFamily="18" charset="0"/>
                <a:cs typeface="Times New Roman" pitchFamily="18" charset="0"/>
              </a:rPr>
              <a:t>    Đôi mắt ông lão đỏ đọc và giàn giụa nước mắt. Đôi môi tái nhợt, áo quần tả tơi thảm hại... Chao ôi! Cảnh nghèo đói đã gặm nát con người đau khổ kia thành xấu xí biết nhường nào!</a:t>
            </a:r>
          </a:p>
          <a:p>
            <a:pPr algn="just"/>
            <a:r>
              <a:rPr lang="vi-VN" sz="2800" dirty="0">
                <a:latin typeface="Times New Roman" pitchFamily="18" charset="0"/>
                <a:cs typeface="Times New Roman" pitchFamily="18" charset="0"/>
              </a:rPr>
              <a:t>    Ông già chìa trước mặt tôi bàn tay sưng húp, bẩn thỉu. Ông rên rỉ cầu xin cứu giúp.</a:t>
            </a:r>
          </a:p>
          <a:p>
            <a:pPr algn="just"/>
            <a:r>
              <a:rPr lang="vi-VN" sz="2800" dirty="0">
                <a:latin typeface="Times New Roman" pitchFamily="18" charset="0"/>
                <a:cs typeface="Times New Roman" pitchFamily="18" charset="0"/>
              </a:rPr>
              <a:t>.</a:t>
            </a:r>
          </a:p>
        </p:txBody>
      </p:sp>
      <p:sp>
        <p:nvSpPr>
          <p:cNvPr id="6" name="Oval 5"/>
          <p:cNvSpPr/>
          <p:nvPr/>
        </p:nvSpPr>
        <p:spPr>
          <a:xfrm>
            <a:off x="76473" y="600040"/>
            <a:ext cx="533400" cy="4273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7" name="TextBox 11"/>
          <p:cNvSpPr txBox="1">
            <a:spLocks noChangeArrowheads="1"/>
          </p:cNvSpPr>
          <p:nvPr/>
        </p:nvSpPr>
        <p:spPr bwMode="auto">
          <a:xfrm>
            <a:off x="6048851" y="998814"/>
            <a:ext cx="2743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u="sng" dirty="0" err="1">
                <a:latin typeface="HP001 4 hàng" panose="020B0603050302020204" pitchFamily="34" charset="0"/>
              </a:rPr>
              <a:t>Từ</a:t>
            </a:r>
            <a:r>
              <a:rPr lang="en-US" altLang="en-US" sz="3000" b="1" u="sng" dirty="0">
                <a:latin typeface="HP001 4 hàng" panose="020B0603050302020204" pitchFamily="34" charset="0"/>
              </a:rPr>
              <a:t> </a:t>
            </a:r>
            <a:r>
              <a:rPr lang="en-US" altLang="en-US" sz="3000" b="1" u="sng" dirty="0" err="1">
                <a:latin typeface="HP001 4 hàng" panose="020B0603050302020204" pitchFamily="34" charset="0"/>
              </a:rPr>
              <a:t>khó</a:t>
            </a:r>
            <a:r>
              <a:rPr lang="en-US" altLang="en-US" sz="3000" b="1" u="sng" dirty="0">
                <a:latin typeface="HP001 4 hàng" panose="020B0603050302020204" pitchFamily="34" charset="0"/>
              </a:rPr>
              <a:t> </a:t>
            </a:r>
            <a:r>
              <a:rPr lang="en-US" altLang="en-US" sz="3000" b="1" u="sng" dirty="0" err="1">
                <a:latin typeface="HP001 4 hàng" panose="020B0603050302020204" pitchFamily="34" charset="0"/>
              </a:rPr>
              <a:t>hiểu</a:t>
            </a:r>
            <a:endParaRPr lang="vi-VN" altLang="en-US" sz="3000" b="1" u="sng" dirty="0">
              <a:latin typeface="HP001 4 hàng" panose="020B0603050302020204" pitchFamily="34" charset="0"/>
            </a:endParaRPr>
          </a:p>
        </p:txBody>
      </p:sp>
      <p:sp>
        <p:nvSpPr>
          <p:cNvPr id="3" name="Rounded Rectangle 2"/>
          <p:cNvSpPr/>
          <p:nvPr/>
        </p:nvSpPr>
        <p:spPr>
          <a:xfrm>
            <a:off x="2667000" y="1752600"/>
            <a:ext cx="1524000"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72415" y="1610380"/>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lọm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khọm</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4" name="Oval Callout 3"/>
          <p:cNvSpPr/>
          <p:nvPr/>
        </p:nvSpPr>
        <p:spPr>
          <a:xfrm>
            <a:off x="5814460" y="3009900"/>
            <a:ext cx="3395397" cy="1219200"/>
          </a:xfrm>
          <a:prstGeom prst="wedgeEllipseCallout">
            <a:avLst>
              <a:gd name="adj1" fmla="val -93922"/>
              <a:gd name="adj2" fmla="val -11914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a:t>
            </a:r>
            <a:r>
              <a:rPr lang="en-US" sz="2400" dirty="0" err="1"/>
              <a:t>Dáng</a:t>
            </a:r>
            <a:r>
              <a:rPr lang="en-US" sz="2400" dirty="0"/>
              <a:t> </a:t>
            </a:r>
            <a:r>
              <a:rPr lang="en-US" sz="2400" dirty="0" err="1"/>
              <a:t>vẻ</a:t>
            </a:r>
            <a:r>
              <a:rPr lang="en-US" sz="2400" dirty="0"/>
              <a:t>) </a:t>
            </a:r>
            <a:r>
              <a:rPr lang="en-US" sz="2400" dirty="0" err="1"/>
              <a:t>già</a:t>
            </a:r>
            <a:r>
              <a:rPr lang="en-US" sz="2400" dirty="0"/>
              <a:t> </a:t>
            </a:r>
            <a:r>
              <a:rPr lang="en-US" sz="2400" dirty="0" err="1"/>
              <a:t>yếu</a:t>
            </a:r>
            <a:r>
              <a:rPr lang="en-US" sz="2400" dirty="0"/>
              <a:t>, </a:t>
            </a:r>
            <a:r>
              <a:rPr lang="en-US" sz="2400" dirty="0" err="1"/>
              <a:t>lưng</a:t>
            </a:r>
            <a:r>
              <a:rPr lang="en-US" sz="2400" dirty="0"/>
              <a:t> </a:t>
            </a:r>
            <a:r>
              <a:rPr lang="en-US" sz="2400" dirty="0" err="1"/>
              <a:t>còng</a:t>
            </a:r>
            <a:r>
              <a:rPr lang="en-US" sz="2400" dirty="0"/>
              <a:t>, </a:t>
            </a:r>
            <a:r>
              <a:rPr lang="en-US" sz="2400" dirty="0" err="1"/>
              <a:t>chậm</a:t>
            </a:r>
            <a:r>
              <a:rPr lang="en-US" sz="2400" dirty="0"/>
              <a:t> </a:t>
            </a:r>
            <a:r>
              <a:rPr lang="en-US" sz="2400" dirty="0" err="1"/>
              <a:t>chạp</a:t>
            </a:r>
            <a:endParaRPr lang="en-US" sz="2400" dirty="0"/>
          </a:p>
        </p:txBody>
      </p:sp>
      <p:sp>
        <p:nvSpPr>
          <p:cNvPr id="12" name="Rounded Rectangle 11"/>
          <p:cNvSpPr/>
          <p:nvPr/>
        </p:nvSpPr>
        <p:spPr>
          <a:xfrm>
            <a:off x="2895600" y="2590800"/>
            <a:ext cx="1066800"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Callout 12"/>
          <p:cNvSpPr/>
          <p:nvPr/>
        </p:nvSpPr>
        <p:spPr>
          <a:xfrm>
            <a:off x="5222962" y="3875536"/>
            <a:ext cx="3395397" cy="1219200"/>
          </a:xfrm>
          <a:prstGeom prst="wedgeEllipseCallout">
            <a:avLst>
              <a:gd name="adj1" fmla="val -93922"/>
              <a:gd name="adj2" fmla="val -11914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t>rất</a:t>
            </a:r>
            <a:r>
              <a:rPr lang="en-US" sz="2400" dirty="0"/>
              <a:t> </a:t>
            </a:r>
            <a:r>
              <a:rPr lang="en-US" sz="2400" dirty="0" err="1"/>
              <a:t>đỏ</a:t>
            </a:r>
            <a:r>
              <a:rPr lang="en-US" sz="2400" dirty="0"/>
              <a:t>, </a:t>
            </a:r>
            <a:r>
              <a:rPr lang="en-US" sz="2400" dirty="0" err="1"/>
              <a:t>như</a:t>
            </a:r>
            <a:r>
              <a:rPr lang="en-US" sz="2400" dirty="0"/>
              <a:t> </a:t>
            </a:r>
            <a:r>
              <a:rPr lang="en-US" sz="2400" dirty="0" err="1"/>
              <a:t>có</a:t>
            </a:r>
            <a:r>
              <a:rPr lang="en-US" sz="2400" dirty="0"/>
              <a:t> </a:t>
            </a:r>
            <a:r>
              <a:rPr lang="en-US" sz="2400" dirty="0" err="1"/>
              <a:t>pha</a:t>
            </a:r>
            <a:r>
              <a:rPr lang="en-US" sz="2400" dirty="0"/>
              <a:t> </a:t>
            </a:r>
            <a:r>
              <a:rPr lang="en-US" sz="2400" dirty="0" err="1"/>
              <a:t>sắc</a:t>
            </a:r>
            <a:r>
              <a:rPr lang="en-US" sz="2400" dirty="0"/>
              <a:t> </a:t>
            </a:r>
            <a:r>
              <a:rPr lang="en-US" sz="2400" dirty="0" err="1"/>
              <a:t>máu</a:t>
            </a:r>
            <a:endParaRPr lang="en-US" sz="2400" dirty="0"/>
          </a:p>
        </p:txBody>
      </p:sp>
      <p:sp>
        <p:nvSpPr>
          <p:cNvPr id="14" name="Oval Callout 13"/>
          <p:cNvSpPr/>
          <p:nvPr/>
        </p:nvSpPr>
        <p:spPr>
          <a:xfrm>
            <a:off x="5688789" y="3795847"/>
            <a:ext cx="3395397" cy="1219200"/>
          </a:xfrm>
          <a:prstGeom prst="wedgeEllipseCallout">
            <a:avLst>
              <a:gd name="adj1" fmla="val -74566"/>
              <a:gd name="adj2" fmla="val -11445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a:t>
            </a:r>
            <a:r>
              <a:rPr lang="en-US" sz="2400" dirty="0" err="1"/>
              <a:t>nước</a:t>
            </a:r>
            <a:r>
              <a:rPr lang="en-US" sz="2400" dirty="0"/>
              <a:t> </a:t>
            </a:r>
            <a:r>
              <a:rPr lang="en-US" sz="2400" dirty="0" err="1"/>
              <a:t>mắt</a:t>
            </a:r>
            <a:r>
              <a:rPr lang="en-US" sz="2400" dirty="0"/>
              <a:t>) </a:t>
            </a:r>
            <a:r>
              <a:rPr lang="en-US" sz="2400" dirty="0" err="1"/>
              <a:t>ra</a:t>
            </a:r>
            <a:r>
              <a:rPr lang="en-US" sz="2400" dirty="0"/>
              <a:t> </a:t>
            </a:r>
            <a:r>
              <a:rPr lang="en-US" sz="2400" dirty="0" err="1"/>
              <a:t>nhiều</a:t>
            </a:r>
            <a:r>
              <a:rPr lang="en-US" sz="2400" dirty="0"/>
              <a:t>, </a:t>
            </a:r>
            <a:r>
              <a:rPr lang="en-US" sz="2400" dirty="0" err="1"/>
              <a:t>không</a:t>
            </a:r>
            <a:r>
              <a:rPr lang="en-US" sz="2400" dirty="0"/>
              <a:t> </a:t>
            </a:r>
            <a:r>
              <a:rPr lang="en-US" sz="2400" dirty="0" err="1"/>
              <a:t>kìm</a:t>
            </a:r>
            <a:r>
              <a:rPr lang="en-US" sz="2400" dirty="0"/>
              <a:t> </a:t>
            </a:r>
            <a:r>
              <a:rPr lang="en-US" sz="2400" dirty="0" err="1"/>
              <a:t>giữ</a:t>
            </a:r>
            <a:r>
              <a:rPr lang="en-US" sz="2400" dirty="0"/>
              <a:t> </a:t>
            </a:r>
            <a:r>
              <a:rPr lang="en-US" sz="2400" dirty="0" err="1"/>
              <a:t>được</a:t>
            </a:r>
            <a:endParaRPr lang="en-US" sz="2400" dirty="0"/>
          </a:p>
        </p:txBody>
      </p:sp>
      <p:sp>
        <p:nvSpPr>
          <p:cNvPr id="16" name="Oval Callout 15"/>
          <p:cNvSpPr/>
          <p:nvPr/>
        </p:nvSpPr>
        <p:spPr>
          <a:xfrm>
            <a:off x="4995862" y="4705520"/>
            <a:ext cx="3756395" cy="1219200"/>
          </a:xfrm>
          <a:prstGeom prst="wedgeEllipseCallout">
            <a:avLst>
              <a:gd name="adj1" fmla="val -93922"/>
              <a:gd name="adj2" fmla="val -11914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a:t>
            </a:r>
            <a:r>
              <a:rPr lang="en-US" sz="2400" dirty="0" err="1"/>
              <a:t>dáng</a:t>
            </a:r>
            <a:r>
              <a:rPr lang="en-US" sz="2400" dirty="0"/>
              <a:t> </a:t>
            </a:r>
            <a:r>
              <a:rPr lang="en-US" sz="2400" dirty="0" err="1"/>
              <a:t>vẻ</a:t>
            </a:r>
            <a:r>
              <a:rPr lang="en-US" sz="2400" dirty="0"/>
              <a:t>) </a:t>
            </a:r>
            <a:r>
              <a:rPr lang="en-US" sz="2400" dirty="0" err="1"/>
              <a:t>khổ</a:t>
            </a:r>
            <a:r>
              <a:rPr lang="en-US" sz="2400" dirty="0"/>
              <a:t> </a:t>
            </a:r>
            <a:r>
              <a:rPr lang="en-US" sz="2400" dirty="0" err="1"/>
              <a:t>sở</a:t>
            </a:r>
            <a:r>
              <a:rPr lang="en-US" sz="2400" dirty="0"/>
              <a:t>, </a:t>
            </a:r>
            <a:r>
              <a:rPr lang="en-US" sz="2400" dirty="0" err="1"/>
              <a:t>đáng</a:t>
            </a:r>
            <a:r>
              <a:rPr lang="en-US" sz="2400" dirty="0"/>
              <a:t> </a:t>
            </a:r>
            <a:r>
              <a:rPr lang="en-US" sz="2400" dirty="0" err="1"/>
              <a:t>thương</a:t>
            </a:r>
            <a:endParaRPr lang="en-US" sz="2400" dirty="0"/>
          </a:p>
        </p:txBody>
      </p:sp>
      <p:sp>
        <p:nvSpPr>
          <p:cNvPr id="18" name="Rounded Rectangle 17"/>
          <p:cNvSpPr/>
          <p:nvPr/>
        </p:nvSpPr>
        <p:spPr>
          <a:xfrm>
            <a:off x="2185847" y="3429000"/>
            <a:ext cx="1243153"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378228" y="2590800"/>
            <a:ext cx="650972"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19054" y="3048000"/>
            <a:ext cx="650972" cy="381000"/>
          </a:xfrm>
          <a:prstGeom prst="roundRect">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772415" y="2231169"/>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đỏ</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đọc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5865756" y="2841884"/>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giàn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giụa</a:t>
            </a:r>
            <a:r>
              <a:rPr lang="en-US" sz="2800" dirty="0">
                <a:solidFill>
                  <a:srgbClr val="002060"/>
                </a:solidFill>
                <a:latin typeface="Times New Roman" panose="02020603050405020304" pitchFamily="18" charset="0"/>
                <a:cs typeface="Times New Roman" panose="02020603050405020304" pitchFamily="18" charset="0"/>
              </a:rPr>
              <a:t> </a:t>
            </a:r>
          </a:p>
        </p:txBody>
      </p:sp>
      <p:sp>
        <p:nvSpPr>
          <p:cNvPr id="24" name="TextBox 23"/>
          <p:cNvSpPr txBox="1"/>
          <p:nvPr/>
        </p:nvSpPr>
        <p:spPr>
          <a:xfrm>
            <a:off x="5814460" y="3473203"/>
            <a:ext cx="2795465" cy="523220"/>
          </a:xfrm>
          <a:prstGeom prst="rect">
            <a:avLst/>
          </a:prstGeom>
          <a:noFill/>
        </p:spPr>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thảm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hại</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581809" y="3393028"/>
            <a:ext cx="354584" cy="461665"/>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2180406623"/>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1" nodeType="clickEffect">
                                  <p:stCondLst>
                                    <p:cond delay="0"/>
                                  </p:stCondLst>
                                  <p:childTnLst>
                                    <p:animEffect transition="out" filter="dissolv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1" nodeType="clickEffect">
                                  <p:stCondLst>
                                    <p:cond delay="0"/>
                                  </p:stCondLst>
                                  <p:childTnLst>
                                    <p:animEffect transition="out" filter="dissolv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xit" presetSubtype="0" fill="hold" grpId="1" nodeType="clickEffect">
                                  <p:stCondLst>
                                    <p:cond delay="0"/>
                                  </p:stCondLst>
                                  <p:childTnLst>
                                    <p:animEffect transition="out" filter="dissolv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arn(inVertical)">
                                      <p:cBhvr>
                                        <p:cTn id="69" dur="500"/>
                                        <p:tgtEl>
                                          <p:spTgt spid="18"/>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arn(inVertic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1" nodeType="clickEffect">
                                  <p:stCondLst>
                                    <p:cond delay="0"/>
                                  </p:stCondLst>
                                  <p:childTnLst>
                                    <p:animEffect transition="out" filter="dissolve">
                                      <p:cBhvr>
                                        <p:cTn id="81" dur="500"/>
                                        <p:tgtEl>
                                          <p:spTgt spid="16"/>
                                        </p:tgtEl>
                                      </p:cBhvr>
                                    </p:animEffect>
                                    <p:set>
                                      <p:cBhvr>
                                        <p:cTn id="82" dur="1" fill="hold">
                                          <p:stCondLst>
                                            <p:cond delay="499"/>
                                          </p:stCondLst>
                                        </p:cTn>
                                        <p:tgtEl>
                                          <p:spTgt spid="1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barn(inVertical)">
                                      <p:cBhvr>
                                        <p:cTn id="8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p:bldP spid="4" grpId="0" animBg="1"/>
      <p:bldP spid="4" grpId="1" animBg="1"/>
      <p:bldP spid="12" grpId="0" animBg="1"/>
      <p:bldP spid="13" grpId="0" animBg="1"/>
      <p:bldP spid="13" grpId="1" animBg="1"/>
      <p:bldP spid="14" grpId="0" animBg="1"/>
      <p:bldP spid="14" grpId="1" animBg="1"/>
      <p:bldP spid="16" grpId="0" animBg="1"/>
      <p:bldP spid="16" grpId="1" animBg="1"/>
      <p:bldP spid="18" grpId="0" animBg="1"/>
      <p:bldP spid="20" grpId="0" animBg="1"/>
      <p:bldP spid="21" grpId="0" animBg="1"/>
      <p:bldP spid="22" grpId="0"/>
      <p:bldP spid="23" grpId="0"/>
      <p:bldP spid="24" grpId="0"/>
      <p:bldP spid="5" grpId="0"/>
    </p:bldLst>
  </p:timing>
</p:sld>
</file>

<file path=ppt/theme/theme1.xml><?xml version="1.0" encoding="utf-8"?>
<a:theme xmlns:a="http://schemas.openxmlformats.org/drawingml/2006/main" name="2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2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1996</TotalTime>
  <Words>905</Words>
  <Application>Microsoft Office PowerPoint</Application>
  <PresentationFormat>On-screen Show (4:3)</PresentationFormat>
  <Paragraphs>179</Paragraphs>
  <Slides>23</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Calibri Light</vt:lpstr>
      <vt:lpstr>HP001 4 hàng</vt:lpstr>
      <vt:lpstr>HP001 5Ha</vt:lpstr>
      <vt:lpstr>Times New Roman</vt:lpstr>
      <vt:lpstr>Wingdings</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TB</dc:creator>
  <cp:lastModifiedBy>diep huu</cp:lastModifiedBy>
  <cp:revision>510</cp:revision>
  <dcterms:created xsi:type="dcterms:W3CDTF">2020-04-13T04:20:25Z</dcterms:created>
  <dcterms:modified xsi:type="dcterms:W3CDTF">2021-09-30T04:17:42Z</dcterms:modified>
</cp:coreProperties>
</file>