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7"/>
  </p:notesMasterIdLst>
  <p:sldIdLst>
    <p:sldId id="279" r:id="rId2"/>
    <p:sldId id="283" r:id="rId3"/>
    <p:sldId id="284" r:id="rId4"/>
    <p:sldId id="285" r:id="rId5"/>
    <p:sldId id="280" r:id="rId6"/>
    <p:sldId id="261" r:id="rId7"/>
    <p:sldId id="276" r:id="rId8"/>
    <p:sldId id="282" r:id="rId9"/>
    <p:sldId id="264" r:id="rId10"/>
    <p:sldId id="286" r:id="rId11"/>
    <p:sldId id="265" r:id="rId12"/>
    <p:sldId id="281" r:id="rId13"/>
    <p:sldId id="267" r:id="rId14"/>
    <p:sldId id="287" r:id="rId15"/>
    <p:sldId id="275" r:id="rId16"/>
  </p:sldIdLst>
  <p:sldSz cx="9144000" cy="6858000" type="screen4x3"/>
  <p:notesSz cx="6858000" cy="9144000"/>
  <p:defaultTextStyle>
    <a:defPPr>
      <a:defRPr lang="af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80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9DDD07A-90B3-4228-9CF3-00221D8FC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DD95B-62E5-4E6A-92A5-CA99513DDA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F2174-4EC8-47ED-82E3-F5FD17A522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68B90-87A9-4B04-82EF-428D0B165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6004B-A7C4-43D6-83DF-5A0EF41B0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C7E5C-815F-4695-A161-70F4919CD2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10501-FFF7-488D-B016-25C8FDEDB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F1A67-C9D3-4C87-8300-1BD5F7E3D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0C77-CA54-45B8-86C5-52048DAA77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19D15-B8EE-4C49-9F0C-88EE5512DA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EAB1-BD46-4721-A498-91F18A1E9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3597D-4F05-4C21-8576-4E0924845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183A4-6C33-4EB9-AA1B-C3D8BF4884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81224FF-7D10-4A29-ACE9-6399DB5BA6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5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429125"/>
            <a:ext cx="21113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6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85025" y="4708525"/>
            <a:ext cx="1962150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2" descr="01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308850" y="5710238"/>
            <a:ext cx="1295400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349" y="3261767"/>
            <a:ext cx="9557687" cy="7694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4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BÌNH HÀNH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4984" y="1642460"/>
            <a:ext cx="2711320" cy="923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 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1944688"/>
          </a:xfrm>
        </p:spPr>
        <p:txBody>
          <a:bodyPr/>
          <a:lstStyle/>
          <a:p>
            <a:pPr algn="ctr">
              <a:buFontTx/>
              <a:buNone/>
            </a:pPr>
            <a:r>
              <a:rPr lang="nl-NL" b="1">
                <a:latin typeface="Times New Roman" pitchFamily="18" charset="0"/>
              </a:rPr>
              <a:t>HĐ thực hành</a:t>
            </a:r>
          </a:p>
          <a:p>
            <a:pPr>
              <a:buFontTx/>
              <a:buNone/>
            </a:pPr>
            <a:r>
              <a:rPr lang="nl-NL" b="1">
                <a:latin typeface="Times New Roman" pitchFamily="18" charset="0"/>
              </a:rPr>
              <a:t>* </a:t>
            </a:r>
            <a:r>
              <a:rPr lang="nl-NL" b="1" u="sng">
                <a:latin typeface="Times New Roman" pitchFamily="18" charset="0"/>
              </a:rPr>
              <a:t>Mục tiêu</a:t>
            </a:r>
            <a:r>
              <a:rPr lang="nl-NL" b="1">
                <a:latin typeface="Times New Roman" pitchFamily="18" charset="0"/>
              </a:rPr>
              <a:t>:</a:t>
            </a:r>
            <a:r>
              <a:rPr lang="nl-NL">
                <a:latin typeface="Times New Roman" pitchFamily="18" charset="0"/>
              </a:rPr>
              <a:t> Biết cách tính diện tích hình bình hành, vận dụng làm các bài tập liên quan.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333375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</a:rPr>
              <a:t>Bài 1: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Tính diện tích mỗi hình bình hành sau:</a:t>
            </a:r>
          </a:p>
        </p:txBody>
      </p:sp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1447800" y="365760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1447800" y="30480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en-US" sz="2000" b="1">
              <a:latin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286375" y="1133475"/>
            <a:ext cx="3200400" cy="1066800"/>
            <a:chOff x="3168" y="1776"/>
            <a:chExt cx="2152" cy="768"/>
          </a:xfrm>
        </p:grpSpPr>
        <p:grpSp>
          <p:nvGrpSpPr>
            <p:cNvPr id="21540" name="Group 8"/>
            <p:cNvGrpSpPr>
              <a:grpSpLocks/>
            </p:cNvGrpSpPr>
            <p:nvPr/>
          </p:nvGrpSpPr>
          <p:grpSpPr bwMode="auto">
            <a:xfrm>
              <a:off x="3168" y="1776"/>
              <a:ext cx="2152" cy="482"/>
              <a:chOff x="4619" y="2498"/>
              <a:chExt cx="3283" cy="726"/>
            </a:xfrm>
          </p:grpSpPr>
          <p:sp>
            <p:nvSpPr>
              <p:cNvPr id="21543" name="AutoShape 9"/>
              <p:cNvSpPr>
                <a:spLocks noChangeArrowheads="1"/>
              </p:cNvSpPr>
              <p:nvPr/>
            </p:nvSpPr>
            <p:spPr bwMode="auto">
              <a:xfrm rot="10800000" flipV="1">
                <a:off x="4619" y="2498"/>
                <a:ext cx="3283" cy="720"/>
              </a:xfrm>
              <a:prstGeom prst="parallelogram">
                <a:avLst>
                  <a:gd name="adj" fmla="val 113993"/>
                </a:avLst>
              </a:prstGeom>
              <a:solidFill>
                <a:srgbClr val="9933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altLang="en-US"/>
              </a:p>
            </p:txBody>
          </p:sp>
          <p:sp>
            <p:nvSpPr>
              <p:cNvPr id="21544" name="Line 10"/>
              <p:cNvSpPr>
                <a:spLocks noChangeShapeType="1"/>
              </p:cNvSpPr>
              <p:nvPr/>
            </p:nvSpPr>
            <p:spPr bwMode="auto">
              <a:xfrm>
                <a:off x="7076" y="2498"/>
                <a:ext cx="1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5" name="Rectangle 11"/>
              <p:cNvSpPr>
                <a:spLocks noChangeArrowheads="1"/>
              </p:cNvSpPr>
              <p:nvPr/>
            </p:nvSpPr>
            <p:spPr bwMode="auto">
              <a:xfrm>
                <a:off x="6875" y="3023"/>
                <a:ext cx="201" cy="201"/>
              </a:xfrm>
              <a:prstGeom prst="rect">
                <a:avLst/>
              </a:prstGeom>
              <a:solidFill>
                <a:srgbClr val="99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altLang="en-US"/>
              </a:p>
            </p:txBody>
          </p:sp>
        </p:grpSp>
        <p:sp>
          <p:nvSpPr>
            <p:cNvPr id="21541" name="Text Box 12"/>
            <p:cNvSpPr txBox="1">
              <a:spLocks noChangeArrowheads="1"/>
            </p:cNvSpPr>
            <p:nvPr/>
          </p:nvSpPr>
          <p:spPr bwMode="auto">
            <a:xfrm>
              <a:off x="4272" y="187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b="1"/>
                <a:t> </a:t>
              </a:r>
              <a:r>
                <a:rPr lang="en-US" altLang="en-US" sz="2000" b="1">
                  <a:solidFill>
                    <a:schemeClr val="bg1"/>
                  </a:solidFill>
                  <a:latin typeface="Times New Roman" pitchFamily="18" charset="0"/>
                </a:rPr>
                <a:t>4cm</a:t>
              </a:r>
            </a:p>
          </p:txBody>
        </p:sp>
        <p:sp>
          <p:nvSpPr>
            <p:cNvPr id="21542" name="Text Box 13"/>
            <p:cNvSpPr txBox="1">
              <a:spLocks noChangeArrowheads="1"/>
            </p:cNvSpPr>
            <p:nvPr/>
          </p:nvSpPr>
          <p:spPr bwMode="auto">
            <a:xfrm>
              <a:off x="4272" y="2256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b="1"/>
                <a:t> </a:t>
              </a:r>
              <a:r>
                <a:rPr lang="en-US" altLang="en-US" sz="2000" b="1">
                  <a:solidFill>
                    <a:srgbClr val="0033CC"/>
                  </a:solidFill>
                  <a:latin typeface="Times New Roman" pitchFamily="18" charset="0"/>
                </a:rPr>
                <a:t>13cm</a:t>
              </a:r>
            </a:p>
          </p:txBody>
        </p:sp>
      </p:grpSp>
      <p:sp>
        <p:nvSpPr>
          <p:cNvPr id="21509" name="Text Box 14"/>
          <p:cNvSpPr txBox="1">
            <a:spLocks noChangeArrowheads="1"/>
          </p:cNvSpPr>
          <p:nvPr/>
        </p:nvSpPr>
        <p:spPr bwMode="auto">
          <a:xfrm>
            <a:off x="3429000" y="6172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en-US" sz="2000" b="1">
                <a:latin typeface="Times New Roman" pitchFamily="18" charset="0"/>
              </a:rPr>
              <a:t> </a:t>
            </a:r>
          </a:p>
        </p:txBody>
      </p:sp>
      <p:sp>
        <p:nvSpPr>
          <p:cNvPr id="21510" name="Text Box 16"/>
          <p:cNvSpPr txBox="1">
            <a:spLocks noChangeArrowheads="1"/>
          </p:cNvSpPr>
          <p:nvPr/>
        </p:nvSpPr>
        <p:spPr bwMode="auto">
          <a:xfrm>
            <a:off x="1447800" y="35814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21511" name="Text Box 17"/>
          <p:cNvSpPr txBox="1">
            <a:spLocks noChangeArrowheads="1"/>
          </p:cNvSpPr>
          <p:nvPr/>
        </p:nvSpPr>
        <p:spPr bwMode="auto">
          <a:xfrm>
            <a:off x="1447800" y="30480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en-US" sz="2000" b="1">
                <a:latin typeface="Times New Roman" pitchFamily="18" charset="0"/>
              </a:rPr>
              <a:t> </a:t>
            </a:r>
          </a:p>
        </p:txBody>
      </p: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1066800" y="33528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21513" name="Text Box 19"/>
          <p:cNvSpPr txBox="1">
            <a:spLocks noChangeArrowheads="1"/>
          </p:cNvSpPr>
          <p:nvPr/>
        </p:nvSpPr>
        <p:spPr bwMode="auto">
          <a:xfrm>
            <a:off x="3429000" y="6172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en-US" sz="2000" b="1">
                <a:latin typeface="Times New Roman" pitchFamily="18" charset="0"/>
              </a:rPr>
              <a:t> 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830638" y="2460625"/>
            <a:ext cx="1752600" cy="2119313"/>
            <a:chOff x="1998" y="2698"/>
            <a:chExt cx="1104" cy="1430"/>
          </a:xfrm>
        </p:grpSpPr>
        <p:grpSp>
          <p:nvGrpSpPr>
            <p:cNvPr id="21534" name="Group 21"/>
            <p:cNvGrpSpPr>
              <a:grpSpLocks/>
            </p:cNvGrpSpPr>
            <p:nvPr/>
          </p:nvGrpSpPr>
          <p:grpSpPr bwMode="auto">
            <a:xfrm>
              <a:off x="1998" y="2698"/>
              <a:ext cx="1104" cy="1200"/>
              <a:chOff x="9018" y="2150"/>
              <a:chExt cx="1608" cy="1440"/>
            </a:xfrm>
          </p:grpSpPr>
          <p:sp>
            <p:nvSpPr>
              <p:cNvPr id="21537" name="AutoShape 22"/>
              <p:cNvSpPr>
                <a:spLocks noChangeArrowheads="1"/>
              </p:cNvSpPr>
              <p:nvPr/>
            </p:nvSpPr>
            <p:spPr bwMode="auto">
              <a:xfrm>
                <a:off x="9018" y="2150"/>
                <a:ext cx="1608" cy="1440"/>
              </a:xfrm>
              <a:prstGeom prst="parallelogram">
                <a:avLst>
                  <a:gd name="adj" fmla="val 33210"/>
                </a:avLst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altLang="en-US"/>
              </a:p>
            </p:txBody>
          </p:sp>
          <p:sp>
            <p:nvSpPr>
              <p:cNvPr id="21538" name="Line 23"/>
              <p:cNvSpPr>
                <a:spLocks noChangeShapeType="1"/>
              </p:cNvSpPr>
              <p:nvPr/>
            </p:nvSpPr>
            <p:spPr bwMode="auto">
              <a:xfrm>
                <a:off x="9542" y="2150"/>
                <a:ext cx="1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9" name="Rectangle 24"/>
              <p:cNvSpPr>
                <a:spLocks noChangeArrowheads="1"/>
              </p:cNvSpPr>
              <p:nvPr/>
            </p:nvSpPr>
            <p:spPr bwMode="auto">
              <a:xfrm>
                <a:off x="9542" y="3365"/>
                <a:ext cx="201" cy="20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altLang="en-US"/>
              </a:p>
            </p:txBody>
          </p:sp>
        </p:grpSp>
        <p:sp>
          <p:nvSpPr>
            <p:cNvPr id="21535" name="Text Box 25"/>
            <p:cNvSpPr txBox="1">
              <a:spLocks noChangeArrowheads="1"/>
            </p:cNvSpPr>
            <p:nvPr/>
          </p:nvSpPr>
          <p:spPr bwMode="auto">
            <a:xfrm>
              <a:off x="2304" y="3120"/>
              <a:ext cx="48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b="1">
                  <a:solidFill>
                    <a:schemeClr val="bg1"/>
                  </a:solidFill>
                </a:rPr>
                <a:t> </a:t>
              </a:r>
              <a:r>
                <a:rPr lang="en-US" altLang="en-US" sz="2000" b="1">
                  <a:solidFill>
                    <a:schemeClr val="bg1"/>
                  </a:solidFill>
                  <a:latin typeface="Times New Roman" pitchFamily="18" charset="0"/>
                </a:rPr>
                <a:t>9cm</a:t>
              </a:r>
            </a:p>
          </p:txBody>
        </p:sp>
        <p:sp>
          <p:nvSpPr>
            <p:cNvPr id="21536" name="Text Box 26"/>
            <p:cNvSpPr txBox="1">
              <a:spLocks noChangeArrowheads="1"/>
            </p:cNvSpPr>
            <p:nvPr/>
          </p:nvSpPr>
          <p:spPr bwMode="auto">
            <a:xfrm>
              <a:off x="2160" y="3888"/>
              <a:ext cx="57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sz="2000" b="1">
                  <a:latin typeface="Times New Roman" pitchFamily="18" charset="0"/>
                </a:rPr>
                <a:t> 7cm</a:t>
              </a:r>
            </a:p>
          </p:txBody>
        </p:sp>
      </p:grpSp>
      <p:sp>
        <p:nvSpPr>
          <p:cNvPr id="21515" name="Rectangle 27"/>
          <p:cNvSpPr>
            <a:spLocks noChangeArrowheads="1"/>
          </p:cNvSpPr>
          <p:nvPr/>
        </p:nvSpPr>
        <p:spPr bwMode="auto">
          <a:xfrm>
            <a:off x="1066800" y="4267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21516" name="Rectangle 28"/>
          <p:cNvSpPr>
            <a:spLocks noChangeArrowheads="1"/>
          </p:cNvSpPr>
          <p:nvPr/>
        </p:nvSpPr>
        <p:spPr bwMode="auto">
          <a:xfrm>
            <a:off x="1066800" y="4343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>
              <a:solidFill>
                <a:srgbClr val="009900"/>
              </a:solidFill>
              <a:latin typeface="Times New Roman" pitchFamily="18" charset="0"/>
            </a:endParaRPr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357188" y="2416175"/>
            <a:ext cx="4876800" cy="4159250"/>
            <a:chOff x="192" y="2256"/>
            <a:chExt cx="3072" cy="1344"/>
          </a:xfrm>
        </p:grpSpPr>
        <p:sp>
          <p:nvSpPr>
            <p:cNvPr id="21532" name="Rectangle 30"/>
            <p:cNvSpPr>
              <a:spLocks noChangeArrowheads="1"/>
            </p:cNvSpPr>
            <p:nvPr/>
          </p:nvSpPr>
          <p:spPr bwMode="auto">
            <a:xfrm>
              <a:off x="192" y="2448"/>
              <a:ext cx="3072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Diện tích hình bình hành là: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  9 x 5 = 45 (cm</a:t>
              </a:r>
              <a:r>
                <a:rPr lang="en-US" altLang="en-US" sz="2200" b="1" baseline="3000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en-US" altLang="en-US" sz="2200" b="1" u="sng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Đáp số:</a:t>
              </a: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45 cm</a:t>
              </a:r>
              <a:r>
                <a:rPr lang="en-US" altLang="en-US" sz="2200" b="1" baseline="3000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en-US" sz="22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1533" name="Rectangle 31"/>
            <p:cNvSpPr>
              <a:spLocks noChangeArrowheads="1"/>
            </p:cNvSpPr>
            <p:nvPr/>
          </p:nvSpPr>
          <p:spPr bwMode="auto">
            <a:xfrm>
              <a:off x="1008" y="2256"/>
              <a:ext cx="46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000" b="1" u="sng">
                  <a:solidFill>
                    <a:srgbClr val="008000"/>
                  </a:solidFill>
                  <a:latin typeface="Times New Roman" pitchFamily="18" charset="0"/>
                </a:rPr>
                <a:t>Giải:</a:t>
              </a:r>
            </a:p>
          </p:txBody>
        </p:sp>
      </p:grpSp>
      <p:sp>
        <p:nvSpPr>
          <p:cNvPr id="21518" name="Rectangle 34"/>
          <p:cNvSpPr>
            <a:spLocks noChangeArrowheads="1"/>
          </p:cNvSpPr>
          <p:nvPr/>
        </p:nvSpPr>
        <p:spPr bwMode="auto">
          <a:xfrm>
            <a:off x="7526338" y="40767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 b="1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6784975" y="2422525"/>
            <a:ext cx="73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 u="sng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grpSp>
        <p:nvGrpSpPr>
          <p:cNvPr id="8221" name="Group 41"/>
          <p:cNvGrpSpPr>
            <a:grpSpLocks/>
          </p:cNvGrpSpPr>
          <p:nvPr/>
        </p:nvGrpSpPr>
        <p:grpSpPr bwMode="auto">
          <a:xfrm>
            <a:off x="2798763" y="4765675"/>
            <a:ext cx="3581400" cy="1903413"/>
            <a:chOff x="1828" y="2018"/>
            <a:chExt cx="2256" cy="1095"/>
          </a:xfrm>
        </p:grpSpPr>
        <p:sp>
          <p:nvSpPr>
            <p:cNvPr id="21530" name="Rectangle 42"/>
            <p:cNvSpPr>
              <a:spLocks noChangeArrowheads="1"/>
            </p:cNvSpPr>
            <p:nvPr/>
          </p:nvSpPr>
          <p:spPr bwMode="auto">
            <a:xfrm>
              <a:off x="2631" y="2018"/>
              <a:ext cx="461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000" b="1" u="sng">
                  <a:solidFill>
                    <a:srgbClr val="FF0000"/>
                  </a:solidFill>
                  <a:latin typeface="Times New Roman" pitchFamily="18" charset="0"/>
                </a:rPr>
                <a:t>Giải:</a:t>
              </a:r>
            </a:p>
          </p:txBody>
        </p:sp>
        <p:sp>
          <p:nvSpPr>
            <p:cNvPr id="21531" name="Rectangle 43"/>
            <p:cNvSpPr>
              <a:spLocks noChangeArrowheads="1"/>
            </p:cNvSpPr>
            <p:nvPr/>
          </p:nvSpPr>
          <p:spPr bwMode="auto">
            <a:xfrm>
              <a:off x="1828" y="2297"/>
              <a:ext cx="225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Diện tích hình bình hành là: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 7 x 9 = 63 (cm</a:t>
              </a:r>
              <a:r>
                <a:rPr lang="en-US" altLang="en-US" sz="2200" b="1" baseline="30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altLang="en-US" sz="2200" b="1" u="sng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Đáp số: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63 cm</a:t>
              </a:r>
              <a:r>
                <a:rPr lang="en-US" altLang="en-US" sz="2200" b="1" baseline="30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714375" y="1133475"/>
            <a:ext cx="2362200" cy="1143000"/>
            <a:chOff x="336" y="1488"/>
            <a:chExt cx="1488" cy="720"/>
          </a:xfrm>
        </p:grpSpPr>
        <p:grpSp>
          <p:nvGrpSpPr>
            <p:cNvPr id="21523" name="Group 47"/>
            <p:cNvGrpSpPr>
              <a:grpSpLocks/>
            </p:cNvGrpSpPr>
            <p:nvPr/>
          </p:nvGrpSpPr>
          <p:grpSpPr bwMode="auto">
            <a:xfrm>
              <a:off x="336" y="1488"/>
              <a:ext cx="1488" cy="493"/>
              <a:chOff x="776" y="917"/>
              <a:chExt cx="1243" cy="624"/>
            </a:xfrm>
          </p:grpSpPr>
          <p:sp>
            <p:nvSpPr>
              <p:cNvPr id="21526" name="AutoShape 48"/>
              <p:cNvSpPr>
                <a:spLocks noChangeArrowheads="1"/>
              </p:cNvSpPr>
              <p:nvPr/>
            </p:nvSpPr>
            <p:spPr bwMode="auto">
              <a:xfrm>
                <a:off x="776" y="917"/>
                <a:ext cx="1243" cy="624"/>
              </a:xfrm>
              <a:prstGeom prst="parallelogram">
                <a:avLst>
                  <a:gd name="adj" fmla="val 49800"/>
                </a:avLst>
              </a:prstGeom>
              <a:solidFill>
                <a:srgbClr val="00CC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altLang="en-US"/>
              </a:p>
            </p:txBody>
          </p:sp>
          <p:grpSp>
            <p:nvGrpSpPr>
              <p:cNvPr id="21527" name="Group 49"/>
              <p:cNvGrpSpPr>
                <a:grpSpLocks/>
              </p:cNvGrpSpPr>
              <p:nvPr/>
            </p:nvGrpSpPr>
            <p:grpSpPr bwMode="auto">
              <a:xfrm>
                <a:off x="1002" y="917"/>
                <a:ext cx="83" cy="624"/>
                <a:chOff x="1002" y="917"/>
                <a:chExt cx="83" cy="624"/>
              </a:xfrm>
            </p:grpSpPr>
            <p:sp>
              <p:nvSpPr>
                <p:cNvPr id="21528" name="Line 50"/>
                <p:cNvSpPr>
                  <a:spLocks noChangeShapeType="1"/>
                </p:cNvSpPr>
                <p:nvPr/>
              </p:nvSpPr>
              <p:spPr bwMode="auto">
                <a:xfrm>
                  <a:off x="1002" y="917"/>
                  <a:ext cx="8" cy="62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9" name="Rectangle 51"/>
                <p:cNvSpPr>
                  <a:spLocks noChangeArrowheads="1"/>
                </p:cNvSpPr>
                <p:nvPr/>
              </p:nvSpPr>
              <p:spPr bwMode="auto">
                <a:xfrm>
                  <a:off x="1002" y="1430"/>
                  <a:ext cx="83" cy="109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GB" altLang="en-US"/>
                </a:p>
              </p:txBody>
            </p:sp>
          </p:grpSp>
        </p:grpSp>
        <p:sp>
          <p:nvSpPr>
            <p:cNvPr id="21524" name="Text Box 52"/>
            <p:cNvSpPr txBox="1">
              <a:spLocks noChangeArrowheads="1"/>
            </p:cNvSpPr>
            <p:nvPr/>
          </p:nvSpPr>
          <p:spPr bwMode="auto">
            <a:xfrm>
              <a:off x="720" y="1968"/>
              <a:ext cx="62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sz="2000" b="1">
                  <a:latin typeface="Times New Roman" pitchFamily="18" charset="0"/>
                </a:rPr>
                <a:t> 9cm</a:t>
              </a:r>
            </a:p>
          </p:txBody>
        </p:sp>
        <p:sp>
          <p:nvSpPr>
            <p:cNvPr id="21525" name="Text Box 53"/>
            <p:cNvSpPr txBox="1">
              <a:spLocks noChangeArrowheads="1"/>
            </p:cNvSpPr>
            <p:nvPr/>
          </p:nvSpPr>
          <p:spPr bwMode="auto">
            <a:xfrm>
              <a:off x="672" y="1632"/>
              <a:ext cx="5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sz="2000" b="1">
                  <a:latin typeface="Times New Roman" pitchFamily="18" charset="0"/>
                </a:rPr>
                <a:t> 5cm</a:t>
              </a:r>
            </a:p>
          </p:txBody>
        </p:sp>
      </p:grp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5646738" y="2970213"/>
            <a:ext cx="3276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Diện tích hình bình hành là:</a:t>
            </a:r>
          </a:p>
          <a:p>
            <a:pPr algn="ctr" rtl="1"/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         13 x 4  = 52 (cm</a:t>
            </a:r>
            <a:r>
              <a:rPr lang="en-US" altLang="en-US" b="1" baseline="3000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altLang="en-US" b="1" u="sng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Đáp số:</a:t>
            </a:r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52 cm</a:t>
            </a:r>
            <a:r>
              <a:rPr lang="en-US" altLang="en-US" b="1" baseline="3000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301" grpId="0"/>
      <p:bldP spid="113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609600" y="1498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a) Hình chữ nhật: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410200" y="1498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b) Hình bình hành: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23850" y="2060575"/>
            <a:ext cx="2743200" cy="1433513"/>
            <a:chOff x="1056" y="1248"/>
            <a:chExt cx="1728" cy="903"/>
          </a:xfrm>
        </p:grpSpPr>
        <p:sp>
          <p:nvSpPr>
            <p:cNvPr id="22558" name="Rectangle 7"/>
            <p:cNvSpPr>
              <a:spLocks noChangeArrowheads="1"/>
            </p:cNvSpPr>
            <p:nvPr/>
          </p:nvSpPr>
          <p:spPr bwMode="auto">
            <a:xfrm>
              <a:off x="1440" y="1248"/>
              <a:ext cx="1344" cy="672"/>
            </a:xfrm>
            <a:prstGeom prst="rect">
              <a:avLst/>
            </a:prstGeom>
            <a:solidFill>
              <a:srgbClr val="FDF824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altLang="en-US"/>
            </a:p>
          </p:txBody>
        </p:sp>
        <p:sp>
          <p:nvSpPr>
            <p:cNvPr id="22559" name="Text Box 8"/>
            <p:cNvSpPr txBox="1">
              <a:spLocks noChangeArrowheads="1"/>
            </p:cNvSpPr>
            <p:nvPr/>
          </p:nvSpPr>
          <p:spPr bwMode="auto">
            <a:xfrm>
              <a:off x="1056" y="1440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itchFamily="18" charset="0"/>
                  <a:cs typeface="Times New Roman" pitchFamily="18" charset="0"/>
                </a:rPr>
                <a:t>5cm</a:t>
              </a:r>
            </a:p>
          </p:txBody>
        </p:sp>
        <p:sp>
          <p:nvSpPr>
            <p:cNvPr id="22560" name="Text Box 9"/>
            <p:cNvSpPr txBox="1">
              <a:spLocks noChangeArrowheads="1"/>
            </p:cNvSpPr>
            <p:nvPr/>
          </p:nvSpPr>
          <p:spPr bwMode="auto">
            <a:xfrm>
              <a:off x="1968" y="1920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itchFamily="18" charset="0"/>
                  <a:cs typeface="Times New Roman" pitchFamily="18" charset="0"/>
                </a:rPr>
                <a:t>10cm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435600" y="2133600"/>
            <a:ext cx="2971800" cy="1357313"/>
            <a:chOff x="3696" y="1248"/>
            <a:chExt cx="1872" cy="855"/>
          </a:xfrm>
        </p:grpSpPr>
        <p:sp>
          <p:nvSpPr>
            <p:cNvPr id="22553" name="AutoShape 11"/>
            <p:cNvSpPr>
              <a:spLocks noChangeArrowheads="1"/>
            </p:cNvSpPr>
            <p:nvPr/>
          </p:nvSpPr>
          <p:spPr bwMode="auto">
            <a:xfrm>
              <a:off x="3696" y="1248"/>
              <a:ext cx="1872" cy="624"/>
            </a:xfrm>
            <a:prstGeom prst="parallelogram">
              <a:avLst>
                <a:gd name="adj" fmla="val 75000"/>
              </a:avLst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altLang="en-US"/>
            </a:p>
          </p:txBody>
        </p:sp>
        <p:sp>
          <p:nvSpPr>
            <p:cNvPr id="22554" name="Line 12"/>
            <p:cNvSpPr>
              <a:spLocks noChangeShapeType="1"/>
            </p:cNvSpPr>
            <p:nvPr/>
          </p:nvSpPr>
          <p:spPr bwMode="auto">
            <a:xfrm>
              <a:off x="4159" y="124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Rectangle 13"/>
            <p:cNvSpPr>
              <a:spLocks noChangeArrowheads="1"/>
            </p:cNvSpPr>
            <p:nvPr/>
          </p:nvSpPr>
          <p:spPr bwMode="auto">
            <a:xfrm>
              <a:off x="4158" y="1728"/>
              <a:ext cx="144" cy="144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altLang="en-US"/>
            </a:p>
          </p:txBody>
        </p:sp>
        <p:sp>
          <p:nvSpPr>
            <p:cNvPr id="22556" name="Text Box 14"/>
            <p:cNvSpPr txBox="1">
              <a:spLocks noChangeArrowheads="1"/>
            </p:cNvSpPr>
            <p:nvPr/>
          </p:nvSpPr>
          <p:spPr bwMode="auto">
            <a:xfrm>
              <a:off x="4128" y="1392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5cm</a:t>
              </a:r>
            </a:p>
          </p:txBody>
        </p:sp>
        <p:sp>
          <p:nvSpPr>
            <p:cNvPr id="22557" name="Text Box 15"/>
            <p:cNvSpPr txBox="1">
              <a:spLocks noChangeArrowheads="1"/>
            </p:cNvSpPr>
            <p:nvPr/>
          </p:nvSpPr>
          <p:spPr bwMode="auto">
            <a:xfrm>
              <a:off x="4128" y="187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Times New Roman" pitchFamily="18" charset="0"/>
                  <a:cs typeface="Times New Roman" pitchFamily="18" charset="0"/>
                </a:rPr>
                <a:t>10cm</a:t>
              </a:r>
            </a:p>
          </p:txBody>
        </p:sp>
      </p:grpSp>
      <p:sp>
        <p:nvSpPr>
          <p:cNvPr id="22533" name="Rectangle 16"/>
          <p:cNvSpPr>
            <a:spLocks noChangeArrowheads="1"/>
          </p:cNvSpPr>
          <p:nvPr/>
        </p:nvSpPr>
        <p:spPr bwMode="auto">
          <a:xfrm>
            <a:off x="3276600" y="5257800"/>
            <a:ext cx="24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2534" name="Rectangle 17"/>
          <p:cNvSpPr>
            <a:spLocks noChangeArrowheads="1"/>
          </p:cNvSpPr>
          <p:nvPr/>
        </p:nvSpPr>
        <p:spPr bwMode="auto">
          <a:xfrm>
            <a:off x="3657600" y="5791200"/>
            <a:ext cx="24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2535" name="Rectangle 18"/>
          <p:cNvSpPr>
            <a:spLocks noChangeArrowheads="1"/>
          </p:cNvSpPr>
          <p:nvPr/>
        </p:nvSpPr>
        <p:spPr bwMode="auto">
          <a:xfrm>
            <a:off x="4191000" y="3328988"/>
            <a:ext cx="24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itchFamily="18" charset="0"/>
              </a:rPr>
              <a:t> </a:t>
            </a:r>
          </a:p>
        </p:txBody>
      </p:sp>
      <p:sp>
        <p:nvSpPr>
          <p:cNvPr id="22536" name="Rectangle 20"/>
          <p:cNvSpPr>
            <a:spLocks noChangeArrowheads="1"/>
          </p:cNvSpPr>
          <p:nvPr/>
        </p:nvSpPr>
        <p:spPr bwMode="auto">
          <a:xfrm>
            <a:off x="4895850" y="3744913"/>
            <a:ext cx="4572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  <a:r>
              <a:rPr lang="en-US" altLang="en-US" sz="2400" b="1" i="1" u="sng">
                <a:solidFill>
                  <a:srgbClr val="0000FF"/>
                </a:solidFill>
                <a:latin typeface="Times New Roman" pitchFamily="18" charset="0"/>
              </a:rPr>
              <a:t>Bài giải:</a:t>
            </a:r>
          </a:p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Diện tích hình bình hành là:</a:t>
            </a:r>
          </a:p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      10 x 5 = 50 (cm</a:t>
            </a:r>
            <a:r>
              <a:rPr lang="en-US" altLang="en-US" sz="2400" b="1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  <a:r>
              <a:rPr lang="en-US" altLang="en-US" sz="2400" b="1" u="sng">
                <a:solidFill>
                  <a:srgbClr val="FF0000"/>
                </a:solidFill>
                <a:latin typeface="Times New Roman" pitchFamily="18" charset="0"/>
              </a:rPr>
              <a:t>Đáp số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: 50 cm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685800" y="6105525"/>
            <a:ext cx="7953375" cy="752475"/>
            <a:chOff x="384" y="3600"/>
            <a:chExt cx="5010" cy="474"/>
          </a:xfrm>
        </p:grpSpPr>
        <p:pic>
          <p:nvPicPr>
            <p:cNvPr id="22547" name="Picture 24" descr="phcanh 105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8" name="Picture 25" descr="phcanh 105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9" name="Picture 26" descr="phcanh 105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080" y="3600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50" name="Picture 27" descr="phcanh 105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2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51" name="Picture 28" descr="phcanh 105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00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52" name="Picture 29" descr="phcanh 105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538" name="Group 30"/>
          <p:cNvGrpSpPr>
            <a:grpSpLocks/>
          </p:cNvGrpSpPr>
          <p:nvPr/>
        </p:nvGrpSpPr>
        <p:grpSpPr bwMode="auto">
          <a:xfrm>
            <a:off x="685800" y="6105525"/>
            <a:ext cx="7953375" cy="752475"/>
            <a:chOff x="384" y="3600"/>
            <a:chExt cx="5010" cy="474"/>
          </a:xfrm>
        </p:grpSpPr>
        <p:pic>
          <p:nvPicPr>
            <p:cNvPr id="22541" name="Picture 31" descr="phcanh 105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2" name="Picture 32" descr="phcanh 105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3" name="Picture 33" descr="phcanh 105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080" y="3600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4" name="Picture 34" descr="phcanh 105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2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5" name="Picture 35" descr="phcanh 105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00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6" name="Picture 36" descr="phcanh 105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3648"/>
              <a:ext cx="40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9" name="Rectangle 38"/>
          <p:cNvSpPr>
            <a:spLocks noChangeArrowheads="1"/>
          </p:cNvSpPr>
          <p:nvPr/>
        </p:nvSpPr>
        <p:spPr bwMode="auto">
          <a:xfrm>
            <a:off x="304800" y="3821113"/>
            <a:ext cx="4572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                       </a:t>
            </a:r>
            <a:r>
              <a:rPr lang="en-US" altLang="en-US" sz="2400" b="1" i="1" u="sng">
                <a:solidFill>
                  <a:srgbClr val="0000FF"/>
                </a:solidFill>
                <a:latin typeface="Times New Roman" pitchFamily="18" charset="0"/>
              </a:rPr>
              <a:t>Bài giải:</a:t>
            </a:r>
          </a:p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Diện tích hình chữ nhật là:</a:t>
            </a:r>
          </a:p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         10 x 5 = 50 (cm</a:t>
            </a:r>
            <a:r>
              <a:rPr lang="en-US" altLang="en-US" sz="2400" b="1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)</a:t>
            </a:r>
          </a:p>
          <a:p>
            <a:r>
              <a:rPr lang="en-US" altLang="en-US" sz="2400" b="1">
                <a:latin typeface="Times New Roman" pitchFamily="18" charset="0"/>
              </a:rPr>
              <a:t>                 </a:t>
            </a:r>
            <a:r>
              <a:rPr lang="en-US" altLang="en-US" sz="2400" b="1" u="sng">
                <a:solidFill>
                  <a:srgbClr val="FF0000"/>
                </a:solidFill>
                <a:latin typeface="Times New Roman" pitchFamily="18" charset="0"/>
              </a:rPr>
              <a:t>Đáp số: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  50 cm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3291" name="Text Box 43"/>
          <p:cNvSpPr txBox="1">
            <a:spLocks noChangeArrowheads="1"/>
          </p:cNvSpPr>
          <p:nvPr/>
        </p:nvSpPr>
        <p:spPr bwMode="auto">
          <a:xfrm>
            <a:off x="0" y="765175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2.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 diện tích của: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/>
      <p:bldP spid="22536" grpId="0"/>
      <p:bldP spid="22539" grpId="0"/>
      <p:bldP spid="5329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"/>
          <p:cNvSpPr>
            <a:spLocks noChangeArrowheads="1"/>
          </p:cNvSpPr>
          <p:nvPr/>
        </p:nvSpPr>
        <p:spPr bwMode="auto">
          <a:xfrm>
            <a:off x="914400" y="2819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en-US" sz="2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914400" y="4876800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en-US" sz="24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914400" y="2819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en-US" sz="2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914400" y="2819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en-US" sz="2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438400"/>
            <a:ext cx="6400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u="sng">
                <a:solidFill>
                  <a:srgbClr val="FF3300"/>
                </a:solidFill>
                <a:latin typeface="Times New Roman" pitchFamily="18" charset="0"/>
              </a:rPr>
              <a:t>Bài giải:</a:t>
            </a:r>
          </a:p>
          <a:p>
            <a:pPr algn="ctr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4dm =40 cm</a:t>
            </a:r>
          </a:p>
          <a:p>
            <a:pPr algn="ctr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Diện tích hình bình hành là:</a:t>
            </a:r>
          </a:p>
          <a:p>
            <a:pPr algn="ctr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    40 x 34 = 1360 (cm</a:t>
            </a:r>
            <a:r>
              <a:rPr lang="en-US" altLang="en-US" sz="2800" b="1" baseline="3000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                   Đáp số: 1360 cm</a:t>
            </a:r>
            <a:r>
              <a:rPr lang="en-US" altLang="en-US" sz="2800" b="1" baseline="3000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558" name="Rectangle 18"/>
          <p:cNvSpPr>
            <a:spLocks noChangeArrowheads="1"/>
          </p:cNvSpPr>
          <p:nvPr/>
        </p:nvSpPr>
        <p:spPr bwMode="auto">
          <a:xfrm>
            <a:off x="7467600" y="5638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4191000" y="4419600"/>
            <a:ext cx="457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u="sng">
                <a:solidFill>
                  <a:srgbClr val="008000"/>
                </a:solidFill>
                <a:latin typeface="Times New Roman" pitchFamily="18" charset="0"/>
              </a:rPr>
              <a:t>Bài giải:</a:t>
            </a:r>
          </a:p>
          <a:p>
            <a:pPr algn="ctr"/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4m=40dm</a:t>
            </a:r>
          </a:p>
          <a:p>
            <a:pPr algn="ctr"/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Diện tích hình bình hành là:</a:t>
            </a:r>
          </a:p>
          <a:p>
            <a:pPr algn="ctr"/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    40 x 13 = 520 (dm</a:t>
            </a:r>
            <a:r>
              <a:rPr lang="en-US" altLang="en-US" sz="2800" b="1" baseline="30000">
                <a:solidFill>
                  <a:srgbClr val="008000"/>
                </a:solidFill>
                <a:latin typeface="Times New Roman" pitchFamily="18" charset="0"/>
              </a:rPr>
              <a:t>2</a:t>
            </a: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                 Đáp số: 520 dm</a:t>
            </a:r>
            <a:r>
              <a:rPr lang="en-US" altLang="en-US" sz="2800" b="1" baseline="30000">
                <a:solidFill>
                  <a:srgbClr val="008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0" y="1628775"/>
            <a:ext cx="7092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 diện tích hình bình hành, biết: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0" y="2565400"/>
            <a:ext cx="39957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a)   a =  4dm</a:t>
            </a:r>
            <a:b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h =  34 cm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0" y="4797425"/>
            <a:ext cx="30591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a =  4m</a:t>
            </a:r>
            <a:b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h = 13 dm</a:t>
            </a:r>
          </a:p>
        </p:txBody>
      </p:sp>
      <p:sp>
        <p:nvSpPr>
          <p:cNvPr id="23563" name="Text Box 32"/>
          <p:cNvSpPr txBox="1">
            <a:spLocks noChangeArrowheads="1"/>
          </p:cNvSpPr>
          <p:nvPr/>
        </p:nvSpPr>
        <p:spPr bwMode="auto">
          <a:xfrm>
            <a:off x="0" y="404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Toán</a:t>
            </a:r>
            <a:endParaRPr lang="en-US" altLang="en-US" sz="28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3564" name="Text Box 33"/>
          <p:cNvSpPr txBox="1">
            <a:spLocks noChangeArrowheads="1"/>
          </p:cNvSpPr>
          <p:nvPr/>
        </p:nvSpPr>
        <p:spPr bwMode="auto">
          <a:xfrm>
            <a:off x="0" y="9080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bình hành.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/>
      <p:bldP spid="13332" grpId="0"/>
      <p:bldP spid="13340" grpId="0"/>
      <p:bldP spid="13341" grpId="0"/>
      <p:bldP spid="133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a7ef13e6488ebda4182295e359de71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8" descr="8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357563"/>
            <a:ext cx="2520950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3" name="Picture 11" descr="2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3213100"/>
            <a:ext cx="457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4" name="Picture 12" descr="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4388" y="5013325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5" name="Picture 13" descr="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43663" y="26035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7" name="Picture 15" descr="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8027988" y="765175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8" name="Picture 16" descr="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32363" y="188913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9" name="Picture 17" descr="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08850" y="1052513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0" name="Picture 18" descr="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0425" y="836613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6" name="WordArt 19"/>
          <p:cNvSpPr>
            <a:spLocks noChangeArrowheads="1" noChangeShapeType="1" noTextEdit="1"/>
          </p:cNvSpPr>
          <p:nvPr/>
        </p:nvSpPr>
        <p:spPr bwMode="auto">
          <a:xfrm>
            <a:off x="900113" y="620713"/>
            <a:ext cx="6985000" cy="49688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nl-NL" b="1" u="sng">
                <a:latin typeface="Times New Roman" pitchFamily="18" charset="0"/>
              </a:rPr>
              <a:t>I. YÊU CẦU CẦN ĐẠT:</a:t>
            </a:r>
            <a:endParaRPr lang="nl-NL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 b="1">
                <a:latin typeface="Times New Roman" pitchFamily="18" charset="0"/>
              </a:rPr>
              <a:t> 1. Kiến thức</a:t>
            </a:r>
            <a:endParaRPr lang="nl-NL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>
                <a:latin typeface="Times New Roman" pitchFamily="18" charset="0"/>
              </a:rPr>
              <a:t>- Nắm được công thức và quy tắc tính diện tích hình bình hành.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>
                <a:latin typeface="Times New Roman" pitchFamily="18" charset="0"/>
              </a:rPr>
              <a:t>- Biết cách tính diện tích hình bình hành.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>
                <a:latin typeface="Times New Roman" pitchFamily="18" charset="0"/>
              </a:rPr>
              <a:t>- Vận dụng giải các bài toán liên quan</a:t>
            </a:r>
            <a:endParaRPr lang="nl-NL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 b="1">
                <a:latin typeface="Times New Roman" pitchFamily="18" charset="0"/>
              </a:rPr>
              <a:t>2. Phẩm chất</a:t>
            </a:r>
            <a:endParaRPr lang="nl-NL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>
                <a:latin typeface="Times New Roman" pitchFamily="18" charset="0"/>
              </a:rPr>
              <a:t>- Chăm chỉ, tích cực trong giờ học.</a:t>
            </a:r>
            <a:endParaRPr lang="nl-NL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 b="1">
                <a:latin typeface="Times New Roman" pitchFamily="18" charset="0"/>
              </a:rPr>
              <a:t>3. Năng lực</a:t>
            </a:r>
            <a:endParaRPr lang="nl-NL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nl-NL">
                <a:latin typeface="Times New Roman" pitchFamily="18" charset="0"/>
              </a:rPr>
              <a:t>- NL tự học, làm việc nhóm, NL tính toán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nl-NL" b="1">
                <a:latin typeface="Times New Roman" pitchFamily="18" charset="0"/>
              </a:rPr>
              <a:t>Hình thành KT</a:t>
            </a:r>
          </a:p>
          <a:p>
            <a:pPr>
              <a:buFontTx/>
              <a:buNone/>
            </a:pPr>
            <a:r>
              <a:rPr lang="nl-NL" b="1">
                <a:latin typeface="Times New Roman" pitchFamily="18" charset="0"/>
              </a:rPr>
              <a:t>* </a:t>
            </a:r>
            <a:r>
              <a:rPr lang="nl-NL" b="1" u="sng">
                <a:latin typeface="Times New Roman" pitchFamily="18" charset="0"/>
              </a:rPr>
              <a:t>Mục tiêu</a:t>
            </a:r>
            <a:r>
              <a:rPr lang="nl-NL" b="1">
                <a:latin typeface="Times New Roman" pitchFamily="18" charset="0"/>
              </a:rPr>
              <a:t>: </a:t>
            </a:r>
            <a:r>
              <a:rPr lang="nl-NL">
                <a:latin typeface="Times New Roman" pitchFamily="18" charset="0"/>
              </a:rPr>
              <a:t> Nắm được công thức và quy tắc tính diện tích hình bình hành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33375"/>
            <a:ext cx="6851650" cy="1143000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Khởi động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6" descr="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83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334000" y="3581400"/>
            <a:ext cx="1524000" cy="1752600"/>
          </a:xfrm>
          <a:prstGeom prst="rect">
            <a:avLst/>
          </a:prstGeom>
          <a:solidFill>
            <a:srgbClr val="B216A7"/>
          </a:solidFill>
          <a:ln w="38100">
            <a:solidFill>
              <a:srgbClr val="36400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ja-JP" altLang="en-US">
              <a:solidFill>
                <a:srgbClr val="000099"/>
              </a:solidFill>
              <a:ea typeface="MS PGothic" pitchFamily="34" charset="-128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676400" y="3581400"/>
            <a:ext cx="2590800" cy="1676400"/>
          </a:xfrm>
          <a:prstGeom prst="rect">
            <a:avLst/>
          </a:prstGeom>
          <a:solidFill>
            <a:srgbClr val="ACE103"/>
          </a:solidFill>
          <a:ln w="38100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kumimoji="1" lang="en-US" altLang="en-US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676400" y="3733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a x b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1600200" y="4495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 (cùng đơn vị đo)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5334000" y="3886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S= a x a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1042988" y="2133600"/>
            <a:ext cx="8101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Hãy viết công thức tính diện tích các hình đã học.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64521" grpId="0"/>
      <p:bldP spid="64522" grpId="0"/>
      <p:bldP spid="64523" grpId="0"/>
      <p:bldP spid="645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438400"/>
            <a:ext cx="5181600" cy="1752600"/>
          </a:xfrm>
          <a:prstGeom prst="parallelogram">
            <a:avLst>
              <a:gd name="adj" fmla="val 7391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0" y="1981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705600" y="2057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334000" y="4114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0600" y="4038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14478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3340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1447800" y="45720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133600" y="4572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Độ dài đáy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5334000" y="2133600"/>
            <a:ext cx="838200" cy="1905000"/>
          </a:xfrm>
          <a:prstGeom prst="rtTriangle">
            <a:avLst/>
          </a:prstGeom>
          <a:solidFill>
            <a:srgbClr val="FFFF00"/>
          </a:solidFill>
          <a:ln w="76200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762000" y="48768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</a:rPr>
              <a:t>* Kẻ AH vuông góc với DC.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2743200" y="24384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7432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297180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590800" y="4114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819400" y="32512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Chiều cao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762000" y="5257800"/>
            <a:ext cx="7924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8000"/>
                </a:solidFill>
                <a:latin typeface="Times New Roman" pitchFamily="18" charset="0"/>
              </a:rPr>
              <a:t>* </a:t>
            </a:r>
            <a:r>
              <a:rPr lang="en-US" altLang="en-US" sz="2400" b="1">
                <a:solidFill>
                  <a:srgbClr val="008000"/>
                </a:solidFill>
                <a:latin typeface="Times New Roman" pitchFamily="18" charset="0"/>
              </a:rPr>
              <a:t>DC là đáy của hình bình hành.</a:t>
            </a:r>
          </a:p>
          <a:p>
            <a:r>
              <a:rPr lang="en-US" altLang="en-US" sz="2400" b="1">
                <a:solidFill>
                  <a:srgbClr val="008000"/>
                </a:solidFill>
                <a:latin typeface="Times New Roman" pitchFamily="18" charset="0"/>
              </a:rPr>
              <a:t>* Độ dài AH là chiều cao của hình bình hành.</a:t>
            </a:r>
          </a:p>
        </p:txBody>
      </p:sp>
      <p:sp>
        <p:nvSpPr>
          <p:cNvPr id="17426" name="Text Box 25"/>
          <p:cNvSpPr txBox="1">
            <a:spLocks noChangeArrowheads="1"/>
          </p:cNvSpPr>
          <p:nvPr/>
        </p:nvSpPr>
        <p:spPr bwMode="auto">
          <a:xfrm>
            <a:off x="0" y="404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Toán</a:t>
            </a:r>
            <a:endParaRPr lang="en-US" altLang="en-US" sz="28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17427" name="Text Box 26"/>
          <p:cNvSpPr txBox="1">
            <a:spLocks noChangeArrowheads="1"/>
          </p:cNvSpPr>
          <p:nvPr/>
        </p:nvSpPr>
        <p:spPr bwMode="auto">
          <a:xfrm>
            <a:off x="0" y="836613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7428" name="Text Box 27"/>
          <p:cNvSpPr txBox="1">
            <a:spLocks noChangeArrowheads="1"/>
          </p:cNvSpPr>
          <p:nvPr/>
        </p:nvSpPr>
        <p:spPr bwMode="auto">
          <a:xfrm>
            <a:off x="0" y="9080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bình hành.</a:t>
            </a:r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2754313" y="2438400"/>
            <a:ext cx="0" cy="175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 flipV="1">
            <a:off x="1460500" y="4191000"/>
            <a:ext cx="3867150" cy="206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0.01664 L -0.27917 0.0166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 animBg="1"/>
      <p:bldP spid="7177" grpId="0" animBg="1"/>
      <p:bldP spid="7178" grpId="0" animBg="1"/>
      <p:bldP spid="7180" grpId="0" animBg="1"/>
      <p:bldP spid="7180" grpId="1" animBg="1"/>
      <p:bldP spid="7180" grpId="2" animBg="1"/>
      <p:bldP spid="7181" grpId="0"/>
      <p:bldP spid="7182" grpId="0" animBg="1"/>
      <p:bldP spid="7183" grpId="0" animBg="1"/>
      <p:bldP spid="7184" grpId="0" animBg="1"/>
      <p:bldP spid="7185" grpId="0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2057400" y="5638800"/>
            <a:ext cx="690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943600" y="5867400"/>
            <a:ext cx="692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6858000" y="3505200"/>
            <a:ext cx="841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3200400" y="3581400"/>
            <a:ext cx="688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3276600" y="5867400"/>
            <a:ext cx="690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010400" y="5562600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0000"/>
                </a:solidFill>
                <a:latin typeface="Times New Roman" pitchFamily="18" charset="0"/>
              </a:rPr>
              <a:t>I</a:t>
            </a:r>
          </a:p>
        </p:txBody>
      </p:sp>
      <p:pic>
        <p:nvPicPr>
          <p:cNvPr id="52243" name="Picture 19" descr="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14906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447800" y="1676400"/>
            <a:ext cx="5943600" cy="1828800"/>
            <a:chOff x="912" y="1056"/>
            <a:chExt cx="3744" cy="1152"/>
          </a:xfrm>
        </p:grpSpPr>
        <p:sp>
          <p:nvSpPr>
            <p:cNvPr id="18446" name="AutoShape 21"/>
            <p:cNvSpPr>
              <a:spLocks noChangeArrowheads="1"/>
            </p:cNvSpPr>
            <p:nvPr/>
          </p:nvSpPr>
          <p:spPr bwMode="auto">
            <a:xfrm>
              <a:off x="912" y="1056"/>
              <a:ext cx="3744" cy="1152"/>
            </a:xfrm>
            <a:prstGeom prst="star24">
              <a:avLst>
                <a:gd name="adj" fmla="val 3750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8447" name="Rectangle 22"/>
            <p:cNvSpPr>
              <a:spLocks noChangeArrowheads="1"/>
            </p:cNvSpPr>
            <p:nvPr/>
          </p:nvSpPr>
          <p:spPr bwMode="auto">
            <a:xfrm>
              <a:off x="1440" y="1344"/>
              <a:ext cx="2592" cy="544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FFFF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FF0000"/>
                  </a:solidFill>
                  <a:latin typeface="Times New Roman" pitchFamily="18" charset="0"/>
                </a:rPr>
                <a:t>Hãy cắt, ghép hình bình hành ABCD 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FF0000"/>
                  </a:solidFill>
                  <a:latin typeface="Times New Roman" pitchFamily="18" charset="0"/>
                </a:rPr>
                <a:t> thành hình chữ nhật ABIH</a:t>
              </a:r>
            </a:p>
          </p:txBody>
        </p:sp>
      </p:grpSp>
      <p:sp>
        <p:nvSpPr>
          <p:cNvPr id="52247" name="Freeform 23"/>
          <p:cNvSpPr>
            <a:spLocks/>
          </p:cNvSpPr>
          <p:nvPr/>
        </p:nvSpPr>
        <p:spPr bwMode="auto">
          <a:xfrm>
            <a:off x="3505200" y="4038600"/>
            <a:ext cx="3505200" cy="1676400"/>
          </a:xfrm>
          <a:custGeom>
            <a:avLst/>
            <a:gdLst>
              <a:gd name="T0" fmla="*/ 0 w 1728"/>
              <a:gd name="T1" fmla="*/ 0 h 864"/>
              <a:gd name="T2" fmla="*/ 0 w 1728"/>
              <a:gd name="T3" fmla="*/ 2147483647 h 864"/>
              <a:gd name="T4" fmla="*/ 2147483647 w 1728"/>
              <a:gd name="T5" fmla="*/ 2147483647 h 864"/>
              <a:gd name="T6" fmla="*/ 2147483647 w 1728"/>
              <a:gd name="T7" fmla="*/ 0 h 864"/>
              <a:gd name="T8" fmla="*/ 0 w 1728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8"/>
              <a:gd name="T16" fmla="*/ 0 h 864"/>
              <a:gd name="T17" fmla="*/ 1728 w 172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8" h="864">
                <a:moveTo>
                  <a:pt x="0" y="0"/>
                </a:moveTo>
                <a:lnTo>
                  <a:pt x="0" y="864"/>
                </a:lnTo>
                <a:lnTo>
                  <a:pt x="1200" y="864"/>
                </a:lnTo>
                <a:lnTo>
                  <a:pt x="1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8" name="Freeform 24"/>
          <p:cNvSpPr>
            <a:spLocks/>
          </p:cNvSpPr>
          <p:nvPr/>
        </p:nvSpPr>
        <p:spPr bwMode="auto">
          <a:xfrm>
            <a:off x="2438400" y="4038600"/>
            <a:ext cx="1066800" cy="1676400"/>
          </a:xfrm>
          <a:custGeom>
            <a:avLst/>
            <a:gdLst>
              <a:gd name="T0" fmla="*/ 2147483647 w 528"/>
              <a:gd name="T1" fmla="*/ 0 h 864"/>
              <a:gd name="T2" fmla="*/ 0 w 528"/>
              <a:gd name="T3" fmla="*/ 2147483647 h 864"/>
              <a:gd name="T4" fmla="*/ 2147483647 w 528"/>
              <a:gd name="T5" fmla="*/ 2147483647 h 864"/>
              <a:gd name="T6" fmla="*/ 2147483647 w 528"/>
              <a:gd name="T7" fmla="*/ 0 h 864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864"/>
              <a:gd name="T14" fmla="*/ 528 w 528"/>
              <a:gd name="T15" fmla="*/ 864 h 8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864">
                <a:moveTo>
                  <a:pt x="528" y="0"/>
                </a:moveTo>
                <a:lnTo>
                  <a:pt x="0" y="864"/>
                </a:lnTo>
                <a:lnTo>
                  <a:pt x="528" y="864"/>
                </a:lnTo>
                <a:lnTo>
                  <a:pt x="528" y="0"/>
                </a:lnTo>
                <a:close/>
              </a:path>
            </a:pathLst>
          </a:cu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 rot="-5400000">
            <a:off x="2964657" y="5950743"/>
            <a:ext cx="990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sym typeface="Wingdings 2" pitchFamily="18" charset="2"/>
              </a:rPr>
              <a:t></a:t>
            </a:r>
          </a:p>
        </p:txBody>
      </p:sp>
      <p:sp>
        <p:nvSpPr>
          <p:cNvPr id="18444" name="Text Box 27"/>
          <p:cNvSpPr txBox="1">
            <a:spLocks noChangeArrowheads="1"/>
          </p:cNvSpPr>
          <p:nvPr/>
        </p:nvSpPr>
        <p:spPr bwMode="auto">
          <a:xfrm>
            <a:off x="0" y="404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Toán</a:t>
            </a:r>
            <a:endParaRPr lang="en-US" altLang="en-US" sz="28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18445" name="Text Box 28"/>
          <p:cNvSpPr txBox="1">
            <a:spLocks noChangeArrowheads="1"/>
          </p:cNvSpPr>
          <p:nvPr/>
        </p:nvSpPr>
        <p:spPr bwMode="auto">
          <a:xfrm>
            <a:off x="0" y="9080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bình hành.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13381E-6 L -0.01997 -1.0372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7" y="-518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03004 C -0.0158 0.09938 -0.03333 0.16825 0.01615 0.20384 C 0.06771 0.24151 0.25174 0.28842 0.31215 0.24983 C 0.37292 0.21516 0.36944 0.03813 0.38229 -7.1181E-7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53" y="1141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/>
      <p:bldP spid="52236" grpId="0"/>
      <p:bldP spid="52237" grpId="0"/>
      <p:bldP spid="52247" grpId="0" animBg="1"/>
      <p:bldP spid="52248" grpId="0" animBg="1"/>
      <p:bldP spid="52248" grpId="1" animBg="1"/>
      <p:bldP spid="52249" grpId="0"/>
      <p:bldP spid="5224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TextEdit="1"/>
          </p:cNvSpPr>
          <p:nvPr>
            <p:ph type="body" idx="1"/>
          </p:nvPr>
        </p:nvSpPr>
        <p:spPr>
          <a:xfrm>
            <a:off x="838200" y="1600200"/>
            <a:ext cx="762000" cy="1600200"/>
          </a:xfrm>
          <a:custGeom>
            <a:avLst/>
            <a:gdLst>
              <a:gd name="T0" fmla="*/ 2147483647 w 528"/>
              <a:gd name="T1" fmla="*/ 0 h 864"/>
              <a:gd name="T2" fmla="*/ 0 w 528"/>
              <a:gd name="T3" fmla="*/ 2147483647 h 864"/>
              <a:gd name="T4" fmla="*/ 2147483647 w 528"/>
              <a:gd name="T5" fmla="*/ 2147483647 h 864"/>
              <a:gd name="T6" fmla="*/ 2147483647 w 528"/>
              <a:gd name="T7" fmla="*/ 0 h 864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864"/>
              <a:gd name="T14" fmla="*/ 528 w 528"/>
              <a:gd name="T15" fmla="*/ 864 h 8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864">
                <a:moveTo>
                  <a:pt x="528" y="0"/>
                </a:moveTo>
                <a:lnTo>
                  <a:pt x="0" y="864"/>
                </a:lnTo>
                <a:lnTo>
                  <a:pt x="528" y="864"/>
                </a:lnTo>
                <a:lnTo>
                  <a:pt x="528" y="0"/>
                </a:lnTo>
                <a:close/>
              </a:path>
            </a:pathLst>
          </a:custGeom>
          <a:solidFill>
            <a:srgbClr val="FF3399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9458" name="Freeform 4"/>
          <p:cNvSpPr>
            <a:spLocks/>
          </p:cNvSpPr>
          <p:nvPr/>
        </p:nvSpPr>
        <p:spPr bwMode="auto">
          <a:xfrm>
            <a:off x="1600200" y="1600200"/>
            <a:ext cx="2605088" cy="1600200"/>
          </a:xfrm>
          <a:custGeom>
            <a:avLst/>
            <a:gdLst>
              <a:gd name="T0" fmla="*/ 0 w 1728"/>
              <a:gd name="T1" fmla="*/ 0 h 864"/>
              <a:gd name="T2" fmla="*/ 0 w 1728"/>
              <a:gd name="T3" fmla="*/ 2147483647 h 864"/>
              <a:gd name="T4" fmla="*/ 2147483647 w 1728"/>
              <a:gd name="T5" fmla="*/ 2147483647 h 864"/>
              <a:gd name="T6" fmla="*/ 2147483647 w 1728"/>
              <a:gd name="T7" fmla="*/ 0 h 864"/>
              <a:gd name="T8" fmla="*/ 0 w 1728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8"/>
              <a:gd name="T16" fmla="*/ 0 h 864"/>
              <a:gd name="T17" fmla="*/ 1728 w 172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8" h="864">
                <a:moveTo>
                  <a:pt x="0" y="0"/>
                </a:moveTo>
                <a:lnTo>
                  <a:pt x="0" y="864"/>
                </a:lnTo>
                <a:lnTo>
                  <a:pt x="1200" y="864"/>
                </a:lnTo>
                <a:lnTo>
                  <a:pt x="1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5" name="Freeform 5"/>
          <p:cNvSpPr>
            <a:spLocks/>
          </p:cNvSpPr>
          <p:nvPr/>
        </p:nvSpPr>
        <p:spPr bwMode="auto">
          <a:xfrm>
            <a:off x="1609725" y="1592263"/>
            <a:ext cx="2606675" cy="1600200"/>
          </a:xfrm>
          <a:custGeom>
            <a:avLst/>
            <a:gdLst>
              <a:gd name="T0" fmla="*/ 0 w 1728"/>
              <a:gd name="T1" fmla="*/ 0 h 864"/>
              <a:gd name="T2" fmla="*/ 0 w 1728"/>
              <a:gd name="T3" fmla="*/ 2147483647 h 864"/>
              <a:gd name="T4" fmla="*/ 2147483647 w 1728"/>
              <a:gd name="T5" fmla="*/ 2147483647 h 864"/>
              <a:gd name="T6" fmla="*/ 2147483647 w 1728"/>
              <a:gd name="T7" fmla="*/ 0 h 864"/>
              <a:gd name="T8" fmla="*/ 0 w 1728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8"/>
              <a:gd name="T16" fmla="*/ 0 h 864"/>
              <a:gd name="T17" fmla="*/ 1728 w 172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8" h="864">
                <a:moveTo>
                  <a:pt x="0" y="0"/>
                </a:moveTo>
                <a:lnTo>
                  <a:pt x="0" y="864"/>
                </a:lnTo>
                <a:lnTo>
                  <a:pt x="1200" y="864"/>
                </a:lnTo>
                <a:lnTo>
                  <a:pt x="1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6" name="Freeform 6"/>
          <p:cNvSpPr>
            <a:spLocks/>
          </p:cNvSpPr>
          <p:nvPr/>
        </p:nvSpPr>
        <p:spPr bwMode="auto">
          <a:xfrm>
            <a:off x="838200" y="1600200"/>
            <a:ext cx="762000" cy="1600200"/>
          </a:xfrm>
          <a:custGeom>
            <a:avLst/>
            <a:gdLst>
              <a:gd name="T0" fmla="*/ 2147483647 w 528"/>
              <a:gd name="T1" fmla="*/ 0 h 864"/>
              <a:gd name="T2" fmla="*/ 0 w 528"/>
              <a:gd name="T3" fmla="*/ 2147483647 h 864"/>
              <a:gd name="T4" fmla="*/ 2147483647 w 528"/>
              <a:gd name="T5" fmla="*/ 2147483647 h 864"/>
              <a:gd name="T6" fmla="*/ 2147483647 w 528"/>
              <a:gd name="T7" fmla="*/ 0 h 864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864"/>
              <a:gd name="T14" fmla="*/ 528 w 528"/>
              <a:gd name="T15" fmla="*/ 864 h 8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864">
                <a:moveTo>
                  <a:pt x="528" y="0"/>
                </a:moveTo>
                <a:lnTo>
                  <a:pt x="0" y="864"/>
                </a:lnTo>
                <a:lnTo>
                  <a:pt x="528" y="864"/>
                </a:lnTo>
                <a:lnTo>
                  <a:pt x="528" y="0"/>
                </a:lnTo>
                <a:close/>
              </a:path>
            </a:pathLst>
          </a:custGeom>
          <a:solidFill>
            <a:srgbClr val="FF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066800" y="1371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4038600" y="12954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9463" name="Rectangle 9"/>
          <p:cNvSpPr>
            <a:spLocks noChangeArrowheads="1"/>
          </p:cNvSpPr>
          <p:nvPr/>
        </p:nvSpPr>
        <p:spPr bwMode="auto">
          <a:xfrm>
            <a:off x="3429000" y="31242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381000" y="30480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1447800" y="3200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7696200" y="3124200"/>
            <a:ext cx="28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7620000" y="12954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4495800" y="125571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6158" name="Rectangle 15"/>
          <p:cNvSpPr>
            <a:spLocks noChangeArrowheads="1"/>
          </p:cNvSpPr>
          <p:nvPr/>
        </p:nvSpPr>
        <p:spPr bwMode="auto">
          <a:xfrm>
            <a:off x="4419600" y="2971800"/>
            <a:ext cx="917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9470" name="Line 16"/>
          <p:cNvSpPr>
            <a:spLocks noChangeShapeType="1"/>
          </p:cNvSpPr>
          <p:nvPr/>
        </p:nvSpPr>
        <p:spPr bwMode="auto">
          <a:xfrm>
            <a:off x="8382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Line 17"/>
          <p:cNvSpPr>
            <a:spLocks noChangeShapeType="1"/>
          </p:cNvSpPr>
          <p:nvPr/>
        </p:nvSpPr>
        <p:spPr bwMode="auto">
          <a:xfrm flipH="1">
            <a:off x="3429000" y="3200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Line 18"/>
          <p:cNvSpPr>
            <a:spLocks noChangeShapeType="1"/>
          </p:cNvSpPr>
          <p:nvPr/>
        </p:nvSpPr>
        <p:spPr bwMode="auto">
          <a:xfrm>
            <a:off x="4953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19"/>
          <p:cNvSpPr>
            <a:spLocks noChangeShapeType="1"/>
          </p:cNvSpPr>
          <p:nvPr/>
        </p:nvSpPr>
        <p:spPr bwMode="auto">
          <a:xfrm>
            <a:off x="75438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Line 20"/>
          <p:cNvSpPr>
            <a:spLocks noChangeShapeType="1"/>
          </p:cNvSpPr>
          <p:nvPr/>
        </p:nvSpPr>
        <p:spPr bwMode="auto">
          <a:xfrm>
            <a:off x="838200" y="3657600"/>
            <a:ext cx="26066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21"/>
          <p:cNvSpPr>
            <a:spLocks noChangeShapeType="1"/>
          </p:cNvSpPr>
          <p:nvPr/>
        </p:nvSpPr>
        <p:spPr bwMode="auto">
          <a:xfrm>
            <a:off x="4953000" y="3581400"/>
            <a:ext cx="26066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6" name="Rectangle 22"/>
          <p:cNvSpPr>
            <a:spLocks noChangeArrowheads="1"/>
          </p:cNvSpPr>
          <p:nvPr/>
        </p:nvSpPr>
        <p:spPr bwMode="auto">
          <a:xfrm>
            <a:off x="1828800" y="3505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6166" name="Rectangle 23"/>
          <p:cNvSpPr>
            <a:spLocks noChangeArrowheads="1"/>
          </p:cNvSpPr>
          <p:nvPr/>
        </p:nvSpPr>
        <p:spPr bwMode="auto">
          <a:xfrm>
            <a:off x="6096000" y="3505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478" name="Rectangle 24"/>
          <p:cNvSpPr>
            <a:spLocks noChangeArrowheads="1"/>
          </p:cNvSpPr>
          <p:nvPr/>
        </p:nvSpPr>
        <p:spPr bwMode="auto">
          <a:xfrm>
            <a:off x="1676400" y="2209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6168" name="Rectangle 25"/>
          <p:cNvSpPr>
            <a:spLocks noChangeArrowheads="1"/>
          </p:cNvSpPr>
          <p:nvPr/>
        </p:nvSpPr>
        <p:spPr bwMode="auto">
          <a:xfrm>
            <a:off x="4495800" y="20574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600200" y="2971800"/>
            <a:ext cx="228600" cy="2270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4943475" y="2971800"/>
            <a:ext cx="304800" cy="2270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838200" y="38100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Nhận xét: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250825" y="4365625"/>
            <a:ext cx="6823075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Diện tích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hcn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ABIH………… diện tích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hbh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ABCD.</a:t>
            </a: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3276600" y="4292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bằng</a:t>
            </a: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0" y="4941888"/>
            <a:ext cx="91440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Chiều dài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hcn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ABIH bằng……………………   của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hbh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ABCD.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3733800" y="4868863"/>
            <a:ext cx="256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độ dài đáy DC ( a)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0" y="5446713"/>
            <a:ext cx="8397875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  Chiều rộng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hcn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ABIH bằng…………………  của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hbh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ABCD.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4211638" y="5373688"/>
            <a:ext cx="2160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chiều cao ( h )</a:t>
            </a:r>
            <a:endParaRPr lang="en-US" altLang="en-US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1619250" y="5899150"/>
            <a:ext cx="49228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 tích chữ  nhật ABIH là :</a:t>
            </a:r>
          </a:p>
        </p:txBody>
      </p:sp>
      <p:sp>
        <p:nvSpPr>
          <p:cNvPr id="46116" name="Rectangle 36"/>
          <p:cNvSpPr>
            <a:spLocks noChangeArrowheads="1"/>
          </p:cNvSpPr>
          <p:nvPr/>
        </p:nvSpPr>
        <p:spPr bwMode="auto">
          <a:xfrm>
            <a:off x="6588125" y="5872163"/>
            <a:ext cx="1449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a x h      </a:t>
            </a:r>
          </a:p>
        </p:txBody>
      </p:sp>
      <p:sp>
        <p:nvSpPr>
          <p:cNvPr id="46117" name="Rectangle 37"/>
          <p:cNvSpPr>
            <a:spLocks noChangeArrowheads="1"/>
          </p:cNvSpPr>
          <p:nvPr/>
        </p:nvSpPr>
        <p:spPr bwMode="auto">
          <a:xfrm>
            <a:off x="0" y="6381750"/>
            <a:ext cx="62976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Vậy diện tích hình bình hành ABCD là: </a:t>
            </a:r>
            <a:endParaRPr lang="en-US" altLang="en-US" sz="2800" b="1"/>
          </a:p>
        </p:txBody>
      </p:sp>
      <p:sp>
        <p:nvSpPr>
          <p:cNvPr id="46118" name="Rectangle 38"/>
          <p:cNvSpPr>
            <a:spLocks noChangeArrowheads="1"/>
          </p:cNvSpPr>
          <p:nvPr/>
        </p:nvSpPr>
        <p:spPr bwMode="auto">
          <a:xfrm>
            <a:off x="6084888" y="6329363"/>
            <a:ext cx="915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a x h</a:t>
            </a:r>
          </a:p>
        </p:txBody>
      </p:sp>
      <p:sp>
        <p:nvSpPr>
          <p:cNvPr id="19493" name="Text Box 43"/>
          <p:cNvSpPr txBox="1">
            <a:spLocks noChangeArrowheads="1"/>
          </p:cNvSpPr>
          <p:nvPr/>
        </p:nvSpPr>
        <p:spPr bwMode="auto">
          <a:xfrm>
            <a:off x="0" y="2809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bình hành.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6554788" y="31035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6824663" y="3100388"/>
            <a:ext cx="539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</a:rPr>
              <a:t>(D)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0139 L 0.36597 -2.59259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94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1319 C -0.03472 0.04398 -0.06701 0.07477 0.0217 0.0912 C 0.11059 0.10741 0.42605 0.12731 0.52952 0.11134 C 0.63629 0.0956 0.62986 0.0169 0.65052 -0.00093 " pathEditMode="relative" rAng="0" ptsTypes="AAAA">
                                      <p:cBhvr>
                                        <p:cTn id="15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6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6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6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6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6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6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46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46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46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6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6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6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6086" grpId="0" animBg="1"/>
      <p:bldP spid="6155" grpId="0"/>
      <p:bldP spid="6156" grpId="0"/>
      <p:bldP spid="6157" grpId="0"/>
      <p:bldP spid="6158" grpId="0"/>
      <p:bldP spid="6164" grpId="0" animBg="1"/>
      <p:bldP spid="6166" grpId="0"/>
      <p:bldP spid="6168" grpId="0"/>
      <p:bldP spid="46106" grpId="0" animBg="1"/>
      <p:bldP spid="46107" grpId="0" animBg="1"/>
      <p:bldP spid="46108" grpId="0"/>
      <p:bldP spid="46109" grpId="0"/>
      <p:bldP spid="46110" grpId="0"/>
      <p:bldP spid="46111" grpId="0"/>
      <p:bldP spid="46112" grpId="0"/>
      <p:bldP spid="46113" grpId="0"/>
      <p:bldP spid="46115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557338"/>
            <a:ext cx="5181600" cy="1752600"/>
          </a:xfrm>
          <a:prstGeom prst="parallelogram">
            <a:avLst>
              <a:gd name="adj" fmla="val 73913"/>
            </a:avLst>
          </a:prstGeom>
          <a:solidFill>
            <a:srgbClr val="1CD670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048000" y="1557338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8000" y="3081338"/>
            <a:ext cx="228600" cy="2270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124200" y="209073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276600" y="323373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838200" y="5867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S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là diện tích, </a:t>
            </a: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a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là độ dài đáy, </a:t>
            </a: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</a:rPr>
              <a:t>h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là chiều cao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492500" y="5013325"/>
            <a:ext cx="2209800" cy="685800"/>
            <a:chOff x="2208" y="3168"/>
            <a:chExt cx="1392" cy="432"/>
          </a:xfrm>
        </p:grpSpPr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2208" y="3168"/>
              <a:ext cx="1392" cy="432"/>
            </a:xfrm>
            <a:prstGeom prst="rect">
              <a:avLst/>
            </a:prstGeom>
            <a:solidFill>
              <a:srgbClr val="FFFF00"/>
            </a:solidFill>
            <a:ln w="76200" cmpd="tri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altLang="en-US"/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256" y="3168"/>
              <a:ext cx="11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8000"/>
                  </a:solidFill>
                  <a:latin typeface="Times New Roman" pitchFamily="18" charset="0"/>
                </a:rPr>
                <a:t>S = a x h</a:t>
              </a:r>
            </a:p>
          </p:txBody>
        </p:sp>
      </p:grp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166688" y="3792538"/>
            <a:ext cx="8969375" cy="1239837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bg1"/>
              </a:gs>
              <a:gs pos="50000">
                <a:srgbClr val="66FF33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vi-VN" sz="2800" b="1">
                <a:latin typeface="Times New Roman" pitchFamily="18" charset="0"/>
              </a:rPr>
              <a:t>Diện tích h</a:t>
            </a:r>
            <a:r>
              <a:rPr lang="en-GB" sz="2800" b="1">
                <a:latin typeface="Times New Roman" pitchFamily="18" charset="0"/>
              </a:rPr>
              <a:t>ì</a:t>
            </a:r>
            <a:r>
              <a:rPr lang="vi-VN" sz="2800" b="1">
                <a:latin typeface="Times New Roman" pitchFamily="18" charset="0"/>
              </a:rPr>
              <a:t>nh b</a:t>
            </a:r>
            <a:r>
              <a:rPr lang="en-GB" sz="2800" b="1">
                <a:latin typeface="Times New Roman" pitchFamily="18" charset="0"/>
              </a:rPr>
              <a:t>ì</a:t>
            </a:r>
            <a:r>
              <a:rPr lang="vi-VN" sz="2800" b="1">
                <a:latin typeface="Times New Roman" pitchFamily="18" charset="0"/>
              </a:rPr>
              <a:t>nh hành bằng độ dài đáy nhân chiều cao </a:t>
            </a:r>
            <a:r>
              <a:rPr lang="vi-VN" sz="2800" b="1" i="1">
                <a:latin typeface="Times New Roman" pitchFamily="18" charset="0"/>
              </a:rPr>
              <a:t>(cùng một đơn vị đo).</a:t>
            </a:r>
            <a:endParaRPr lang="en-US" sz="27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Text Box 18"/>
          <p:cNvSpPr txBox="1">
            <a:spLocks noChangeArrowheads="1"/>
          </p:cNvSpPr>
          <p:nvPr/>
        </p:nvSpPr>
        <p:spPr bwMode="auto">
          <a:xfrm>
            <a:off x="0" y="404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Toán</a:t>
            </a:r>
            <a:endParaRPr lang="en-US" altLang="en-US" sz="28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0490" name="Text Box 19"/>
          <p:cNvSpPr txBox="1">
            <a:spLocks noChangeArrowheads="1"/>
          </p:cNvSpPr>
          <p:nvPr/>
        </p:nvSpPr>
        <p:spPr bwMode="auto">
          <a:xfrm>
            <a:off x="0" y="9080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bình hành.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75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9" grpId="0"/>
      <p:bldP spid="10254" grpId="0" animBg="1" autoUpdateAnimBg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Words>661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Impact</vt:lpstr>
      <vt:lpstr>Times New Roman</vt:lpstr>
      <vt:lpstr>1_Default Design</vt:lpstr>
      <vt:lpstr>PowerPoint Presentation</vt:lpstr>
      <vt:lpstr>PowerPoint Presentation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Daisy Flower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Little Rabbit</dc:creator>
  <cp:lastModifiedBy>Hang Dam Thu</cp:lastModifiedBy>
  <cp:revision>59</cp:revision>
  <dcterms:created xsi:type="dcterms:W3CDTF">2009-09-20T12:48:49Z</dcterms:created>
  <dcterms:modified xsi:type="dcterms:W3CDTF">2022-01-16T06:22:06Z</dcterms:modified>
</cp:coreProperties>
</file>