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2"/>
  </p:notesMasterIdLst>
  <p:sldIdLst>
    <p:sldId id="326" r:id="rId3"/>
    <p:sldId id="256" r:id="rId4"/>
    <p:sldId id="272" r:id="rId5"/>
    <p:sldId id="273" r:id="rId6"/>
    <p:sldId id="274" r:id="rId7"/>
    <p:sldId id="275" r:id="rId8"/>
    <p:sldId id="276" r:id="rId9"/>
    <p:sldId id="327"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07" autoAdjust="0"/>
    <p:restoredTop sz="93950" autoAdjust="0"/>
  </p:normalViewPr>
  <p:slideViewPr>
    <p:cSldViewPr snapToGrid="0">
      <p:cViewPr varScale="1">
        <p:scale>
          <a:sx n="26" d="100"/>
          <a:sy n="26" d="100"/>
        </p:scale>
        <p:origin x="1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44AB91-A8C2-45A2-A8DC-9C24C78B8D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53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1/5/2022</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1/5/2022</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1/5/2022</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1/5/2022</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1/5/2022</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1/5/2022</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1/5/2022</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1/5/2022</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1/5/2022</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1/5/2022</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1/5/2022</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1/5/2022</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895695" y="163479"/>
            <a:ext cx="10400610" cy="6531043"/>
            <a:chOff x="631064" y="0"/>
            <a:chExt cx="10921286"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4">
              <a:extLst>
                <a:ext uri="{28A0092B-C50C-407E-A947-70E740481C1C}">
                  <a14:useLocalDpi xmlns:a14="http://schemas.microsoft.com/office/drawing/2010/main" val="0"/>
                </a:ext>
              </a:extLst>
            </a:blip>
            <a:srcRect b="14526"/>
            <a:stretch/>
          </p:blipFill>
          <p:spPr bwMode="auto">
            <a:xfrm>
              <a:off x="631064" y="0"/>
              <a:ext cx="10921286"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774073" y="316275"/>
            <a:ext cx="10400608" cy="794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253303">
              <a:spcAft>
                <a:spcPts val="714"/>
              </a:spcAft>
              <a:defRPr/>
            </a:pPr>
            <a:endParaRPr lang="en-US" altLang="en-US" sz="3619" b="1" i="1" dirty="0">
              <a:solidFill>
                <a:srgbClr val="7030A0"/>
              </a:solidFill>
              <a:latin typeface="HP001 4 hàng" pitchFamily="34" charset="0"/>
            </a:endParaRPr>
          </a:p>
          <a:p>
            <a:pPr defTabSz="1253303">
              <a:spcAft>
                <a:spcPts val="714"/>
              </a:spcAft>
              <a:defRPr/>
            </a:pPr>
            <a:r>
              <a:rPr lang="en-US" altLang="en-US" sz="3619" b="1" dirty="0">
                <a:solidFill>
                  <a:srgbClr val="7030A0"/>
                </a:solidFill>
                <a:latin typeface="HP001 4 hàng" pitchFamily="34" charset="0"/>
              </a:rPr>
              <a:t>               </a:t>
            </a:r>
          </a:p>
          <a:p>
            <a:pPr defTabSz="1253303">
              <a:spcAft>
                <a:spcPts val="714"/>
              </a:spcAft>
              <a:defRPr/>
            </a:pPr>
            <a:r>
              <a:rPr lang="en-US" altLang="en-US" sz="3619" b="1" dirty="0">
                <a:solidFill>
                  <a:srgbClr val="7030A0"/>
                </a:solidFill>
                <a:latin typeface="HP001 4 hàng" pitchFamily="34" charset="0"/>
              </a:rPr>
              <a:t>                                                                                             </a:t>
            </a:r>
          </a:p>
          <a:p>
            <a:pPr defTabSz="1253303">
              <a:spcAft>
                <a:spcPts val="714"/>
              </a:spcAft>
              <a:defRPr/>
            </a:pPr>
            <a:r>
              <a:rPr lang="en-US" altLang="en-US" sz="3619" b="1" dirty="0">
                <a:solidFill>
                  <a:srgbClr val="7030A0"/>
                </a:solidFill>
                <a:latin typeface="HP001 4 hàng" pitchFamily="34" charset="0"/>
              </a:rPr>
              <a:t>  </a:t>
            </a: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spcAft>
                <a:spcPts val="714"/>
              </a:spcAft>
              <a:defRPr/>
            </a:pPr>
            <a:endParaRPr lang="en-US" altLang="en-US" sz="3619" b="1" dirty="0">
              <a:solidFill>
                <a:srgbClr val="7030A0"/>
              </a:solidFill>
              <a:latin typeface="HP001 4 hàng" pitchFamily="34" charset="0"/>
            </a:endParaRPr>
          </a:p>
          <a:p>
            <a:pPr defTabSz="1253303">
              <a:defRPr/>
            </a:pPr>
            <a:r>
              <a:rPr lang="en-US" altLang="en-US" sz="3619" b="1">
                <a:solidFill>
                  <a:srgbClr val="7030A0"/>
                </a:solidFill>
                <a:latin typeface="HP001 4 hàng" pitchFamily="34" charset="0"/>
              </a:rPr>
              <a:t>         Thứ sáu </a:t>
            </a:r>
            <a:r>
              <a:rPr lang="en-US" altLang="en-US" sz="3619" b="1" err="1">
                <a:solidFill>
                  <a:srgbClr val="7030A0"/>
                </a:solidFill>
                <a:latin typeface="HP001 4 hàng" pitchFamily="34" charset="0"/>
              </a:rPr>
              <a:t>ngày</a:t>
            </a:r>
            <a:r>
              <a:rPr lang="en-US" altLang="en-US" sz="3619" b="1">
                <a:solidFill>
                  <a:srgbClr val="7030A0"/>
                </a:solidFill>
                <a:latin typeface="HP001 4 hàng" pitchFamily="34" charset="0"/>
              </a:rPr>
              <a:t> 31 </a:t>
            </a:r>
            <a:r>
              <a:rPr lang="en-US" sz="3619" b="1" dirty="0" err="1">
                <a:solidFill>
                  <a:srgbClr val="7030A0"/>
                </a:solidFill>
                <a:latin typeface="HP001 4 hàng" pitchFamily="34" charset="0"/>
                <a:ea typeface="Calibri"/>
                <a:cs typeface="Arial"/>
              </a:rPr>
              <a:t>Ǉ</a:t>
            </a:r>
            <a:r>
              <a:rPr lang="en-US" altLang="en-US" sz="3619" b="1" dirty="0" err="1">
                <a:solidFill>
                  <a:srgbClr val="7030A0"/>
                </a:solidFill>
                <a:latin typeface="HP001 4 hàng" pitchFamily="34" charset="0"/>
              </a:rPr>
              <a:t>háng</a:t>
            </a:r>
            <a:r>
              <a:rPr lang="en-US" altLang="en-US" sz="3619" b="1" dirty="0">
                <a:solidFill>
                  <a:srgbClr val="7030A0"/>
                </a:solidFill>
                <a:latin typeface="HP001 4 hàng" pitchFamily="34" charset="0"/>
              </a:rPr>
              <a:t> 12 </a:t>
            </a:r>
            <a:r>
              <a:rPr lang="en-US" altLang="en-US" sz="3619" b="1" dirty="0" err="1">
                <a:solidFill>
                  <a:srgbClr val="7030A0"/>
                </a:solidFill>
                <a:latin typeface="HP001 4 hàng" pitchFamily="34" charset="0"/>
              </a:rPr>
              <a:t>năm</a:t>
            </a:r>
            <a:r>
              <a:rPr lang="en-US" altLang="en-US" sz="3619" b="1" dirty="0">
                <a:solidFill>
                  <a:srgbClr val="7030A0"/>
                </a:solidFill>
                <a:latin typeface="HP001 4 hàng" pitchFamily="34" charset="0"/>
              </a:rPr>
              <a:t> 2021</a:t>
            </a:r>
          </a:p>
        </p:txBody>
      </p:sp>
      <p:sp>
        <p:nvSpPr>
          <p:cNvPr id="9" name="Text Box 2"/>
          <p:cNvSpPr txBox="1">
            <a:spLocks noChangeArrowheads="1"/>
          </p:cNvSpPr>
          <p:nvPr/>
        </p:nvSpPr>
        <p:spPr bwMode="auto">
          <a:xfrm>
            <a:off x="3610578" y="1177590"/>
            <a:ext cx="4233510" cy="4762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253303">
              <a:spcAft>
                <a:spcPts val="714"/>
              </a:spcAft>
              <a:defRPr/>
            </a:pPr>
            <a:r>
              <a:rPr lang="en-US" altLang="en-US" sz="3619" b="1" dirty="0">
                <a:solidFill>
                  <a:srgbClr val="7030A0"/>
                </a:solidFill>
                <a:latin typeface="HP001 4 hàng" pitchFamily="34" charset="0"/>
              </a:rPr>
              <a:t> T</a:t>
            </a:r>
            <a:r>
              <a:rPr lang="el-GR" altLang="en-US" sz="3619" b="1" dirty="0">
                <a:solidFill>
                  <a:srgbClr val="7030A0"/>
                </a:solidFill>
                <a:latin typeface="HP001 4 hàng" pitchFamily="34" charset="0"/>
              </a:rPr>
              <a:t>Θ</a:t>
            </a:r>
            <a:r>
              <a:rPr lang="en-US" altLang="en-US" sz="3619" b="1" dirty="0" err="1">
                <a:solidFill>
                  <a:srgbClr val="7030A0"/>
                </a:solidFill>
                <a:latin typeface="HP001 4 hàng" pitchFamily="34" charset="0"/>
              </a:rPr>
              <a:t>Ğng</a:t>
            </a:r>
            <a:r>
              <a:rPr lang="en-US" altLang="en-US" sz="3619" b="1" dirty="0">
                <a:solidFill>
                  <a:srgbClr val="7030A0"/>
                </a:solidFill>
                <a:latin typeface="HP001 4 hàng" pitchFamily="34" charset="0"/>
              </a:rPr>
              <a:t> V</a:t>
            </a:r>
            <a:r>
              <a:rPr lang="el-GR" altLang="en-US" sz="3619" b="1" dirty="0">
                <a:solidFill>
                  <a:srgbClr val="7030A0"/>
                </a:solidFill>
                <a:latin typeface="HP001 4 hàng" pitchFamily="34" charset="0"/>
              </a:rPr>
              <a:t>Η</a:t>
            </a:r>
            <a:r>
              <a:rPr lang="en-US" altLang="en-US" sz="3619" b="1" dirty="0">
                <a:solidFill>
                  <a:srgbClr val="7030A0"/>
                </a:solidFill>
                <a:latin typeface="HP001 4 hàng" pitchFamily="34" charset="0"/>
              </a:rPr>
              <a:t>İt</a:t>
            </a:r>
            <a:r>
              <a:rPr lang="el-GR" altLang="en-US" sz="3619" b="1" dirty="0">
                <a:solidFill>
                  <a:srgbClr val="7030A0"/>
                </a:solidFill>
                <a:latin typeface="HP001 4 hàng" pitchFamily="34" charset="0"/>
              </a:rPr>
              <a:t> </a:t>
            </a:r>
            <a:endParaRPr lang="en-US" altLang="en-US" sz="3619" b="1" dirty="0">
              <a:solidFill>
                <a:srgbClr val="7030A0"/>
              </a:solidFill>
              <a:latin typeface="HP001 4 hàng" pitchFamily="34" charset="0"/>
            </a:endParaRPr>
          </a:p>
        </p:txBody>
      </p:sp>
      <p:sp>
        <p:nvSpPr>
          <p:cNvPr id="17" name="Text Box 2"/>
          <p:cNvSpPr txBox="1">
            <a:spLocks noChangeArrowheads="1"/>
          </p:cNvSpPr>
          <p:nvPr/>
        </p:nvSpPr>
        <p:spPr bwMode="auto">
          <a:xfrm>
            <a:off x="506627" y="1863907"/>
            <a:ext cx="10884823" cy="4762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defTabSz="1253303">
              <a:spcAft>
                <a:spcPts val="714"/>
              </a:spcAft>
              <a:defRPr/>
            </a:pPr>
            <a:r>
              <a:rPr lang="en-US" altLang="en-US" sz="3619" b="1">
                <a:solidFill>
                  <a:srgbClr val="7030A0"/>
                </a:solidFill>
                <a:latin typeface="HP001 4 hàng" pitchFamily="34" charset="0"/>
              </a:rPr>
              <a:t>                 Viết tin nhắn.</a:t>
            </a:r>
            <a:endParaRPr lang="en-US" altLang="en-US" sz="3619" b="1" dirty="0">
              <a:solidFill>
                <a:srgbClr val="7030A0"/>
              </a:solidFill>
              <a:latin typeface="HP001 4 hàng" pitchFamily="34" charset="0"/>
            </a:endParaRPr>
          </a:p>
        </p:txBody>
      </p:sp>
    </p:spTree>
    <p:custDataLst>
      <p:tags r:id="rId1"/>
    </p:custDataLst>
    <p:extLst>
      <p:ext uri="{BB962C8B-B14F-4D97-AF65-F5344CB8AC3E}">
        <p14:creationId xmlns:p14="http://schemas.microsoft.com/office/powerpoint/2010/main" val="3380173375"/>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3258171" y="2080798"/>
            <a:ext cx="575349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VIẾT ĐOẠN </a:t>
            </a:r>
          </a:p>
        </p:txBody>
      </p:sp>
      <p:sp>
        <p:nvSpPr>
          <p:cNvPr id="16" name="Text Box 1"/>
          <p:cNvSpPr txBox="1"/>
          <p:nvPr/>
        </p:nvSpPr>
        <p:spPr>
          <a:xfrm>
            <a:off x="2921001" y="6423606"/>
            <a:ext cx="783602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ln w="9525" cmpd="sng">
                  <a:noFill/>
                  <a:prstDash val="solid"/>
                </a:ln>
                <a:solidFill>
                  <a:srgbClr val="002060"/>
                </a:solidFill>
                <a:effectLst>
                  <a:glow rad="38100">
                    <a:srgbClr val="5B9BD5">
                      <a:alpha val="40000"/>
                    </a:srgbClr>
                  </a:glow>
                </a:effectLst>
              </a:rPr>
              <a:t>Bản</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quyền</a:t>
            </a:r>
            <a:r>
              <a:rPr lang="en-US" dirty="0">
                <a:ln w="9525" cmpd="sng">
                  <a:noFill/>
                  <a:prstDash val="solid"/>
                </a:ln>
                <a:solidFill>
                  <a:srgbClr val="002060"/>
                </a:solidFill>
                <a:effectLst>
                  <a:glow rad="38100">
                    <a:srgbClr val="5B9BD5">
                      <a:alpha val="40000"/>
                    </a:srgbClr>
                  </a:glow>
                </a:effectLst>
              </a:rPr>
              <a:t> : FB </a:t>
            </a:r>
            <a:r>
              <a:rPr lang="en-US" dirty="0" err="1">
                <a:ln w="9525" cmpd="sng">
                  <a:noFill/>
                  <a:prstDash val="solid"/>
                </a:ln>
                <a:solidFill>
                  <a:srgbClr val="002060"/>
                </a:solidFill>
                <a:effectLst>
                  <a:glow rad="38100">
                    <a:srgbClr val="5B9BD5">
                      <a:alpha val="40000"/>
                    </a:srgbClr>
                  </a:glow>
                </a:effectLst>
              </a:rPr>
              <a:t>Đặng</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Nhật</a:t>
            </a:r>
            <a:r>
              <a:rPr lang="en-US" dirty="0">
                <a:ln w="9525" cmpd="sng">
                  <a:noFill/>
                  <a:prstDash val="solid"/>
                </a:ln>
                <a:solidFill>
                  <a:srgbClr val="002060"/>
                </a:solidFill>
                <a:effectLst>
                  <a:glow rad="38100">
                    <a:srgbClr val="5B9BD5">
                      <a:alpha val="40000"/>
                    </a:srgbClr>
                  </a:glow>
                </a:effectLst>
              </a:rPr>
              <a:t> </a:t>
            </a:r>
            <a:r>
              <a:rPr lang="en-US" dirty="0" err="1">
                <a:ln w="9525" cmpd="sng">
                  <a:noFill/>
                  <a:prstDash val="solid"/>
                </a:ln>
                <a:solidFill>
                  <a:srgbClr val="002060"/>
                </a:solidFill>
                <a:effectLst>
                  <a:glow rad="38100">
                    <a:srgbClr val="5B9BD5">
                      <a:alpha val="40000"/>
                    </a:srgbClr>
                  </a:glow>
                </a:effectLst>
              </a:rPr>
              <a:t>Linh</a:t>
            </a:r>
            <a:r>
              <a:rPr lang="en-US" dirty="0">
                <a:ln w="9525" cmpd="sng">
                  <a:noFill/>
                  <a:prstDash val="solid"/>
                </a:ln>
                <a:solidFill>
                  <a:srgbClr val="002060"/>
                </a:solidFill>
                <a:effectLst>
                  <a:glow rad="38100">
                    <a:srgbClr val="5B9BD5">
                      <a:alpha val="40000"/>
                    </a:srgbClr>
                  </a:glow>
                </a:effectLst>
              </a:rPr>
              <a:t>- https://www.facebook.com/nhat.linh.3557440</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4889721" y="3202559"/>
            <a:ext cx="2682153"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Tuần 17</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23" t="26316" r="13189" b="17983"/>
          <a:stretch/>
        </p:blipFill>
        <p:spPr bwMode="auto">
          <a:xfrm>
            <a:off x="2518608" y="1450332"/>
            <a:ext cx="6721645" cy="299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183074" y="192466"/>
            <a:ext cx="10777433" cy="1138773"/>
            <a:chOff x="238537" y="232458"/>
            <a:chExt cx="10777433" cy="1138773"/>
          </a:xfrm>
        </p:grpSpPr>
        <p:sp>
          <p:nvSpPr>
            <p:cNvPr id="6" name="TextBox 5"/>
            <p:cNvSpPr txBox="1"/>
            <p:nvPr/>
          </p:nvSpPr>
          <p:spPr>
            <a:xfrm>
              <a:off x="722280" y="232458"/>
              <a:ext cx="10293690" cy="1138773"/>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Quan sát tranh, đọc tin nhắn của sóc con và </a:t>
              </a:r>
            </a:p>
            <a:p>
              <a:r>
                <a:rPr lang="en-US" sz="3200" b="1" dirty="0">
                  <a:solidFill>
                    <a:srgbClr val="008200"/>
                  </a:solidFill>
                  <a:latin typeface="Arial" pitchFamily="34" charset="0"/>
                  <a:cs typeface="Arial" pitchFamily="34" charset="0"/>
                </a:rPr>
                <a:t>trả lời câu hỏi.</a:t>
              </a:r>
              <a:endParaRPr lang="vi-VN" sz="3200" b="1" dirty="0">
                <a:solidFill>
                  <a:srgbClr val="008200"/>
                </a:solidFill>
                <a:latin typeface="Arial" pitchFamily="34" charset="0"/>
                <a:cs typeface="Arial" pitchFamily="34"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8" name="TextBox 7">
            <a:extLst>
              <a:ext uri="{FF2B5EF4-FFF2-40B4-BE49-F238E27FC236}">
                <a16:creationId xmlns:a16="http://schemas.microsoft.com/office/drawing/2014/main" id="{14B26D2C-1BC9-4238-BC4C-795267AEDD6F}"/>
              </a:ext>
            </a:extLst>
          </p:cNvPr>
          <p:cNvSpPr txBox="1"/>
          <p:nvPr/>
        </p:nvSpPr>
        <p:spPr>
          <a:xfrm>
            <a:off x="1183074" y="4194704"/>
            <a:ext cx="10459451" cy="2308324"/>
          </a:xfrm>
          <a:prstGeom prst="rect">
            <a:avLst/>
          </a:prstGeom>
          <a:noFill/>
        </p:spPr>
        <p:txBody>
          <a:bodyPr wrap="square" rtlCol="0">
            <a:spAutoFit/>
          </a:bodyPr>
          <a:lstStyle/>
          <a:p>
            <a:pPr marL="514350" indent="-514350">
              <a:lnSpc>
                <a:spcPct val="150000"/>
              </a:lnSpc>
              <a:buAutoNum type="alphaLcPeriod"/>
            </a:pPr>
            <a:r>
              <a:rPr lang="en-US" sz="3200" b="1" dirty="0">
                <a:solidFill>
                  <a:srgbClr val="002060"/>
                </a:solidFill>
                <a:latin typeface="Arial-Rounded" pitchFamily="34" charset="0"/>
                <a:ea typeface="Arial-Rounded" pitchFamily="34" charset="0"/>
                <a:cs typeface="Arial-Rounded" pitchFamily="34" charset="0"/>
              </a:rPr>
              <a:t>Sóc con nhắn tin cho ai?</a:t>
            </a:r>
          </a:p>
          <a:p>
            <a:pPr>
              <a:lnSpc>
                <a:spcPct val="150000"/>
              </a:lnSpc>
            </a:pPr>
            <a:r>
              <a:rPr lang="en-US" sz="3200" b="1" dirty="0">
                <a:solidFill>
                  <a:srgbClr val="002060"/>
                </a:solidFill>
                <a:latin typeface="Arial-Rounded" pitchFamily="34" charset="0"/>
                <a:ea typeface="Arial-Rounded" pitchFamily="34" charset="0"/>
                <a:cs typeface="Arial-Rounded" pitchFamily="34" charset="0"/>
              </a:rPr>
              <a:t>                    b. Sóc nhắn mẹ chuyện gì?</a:t>
            </a:r>
          </a:p>
          <a:p>
            <a:pPr>
              <a:lnSpc>
                <a:spcPct val="150000"/>
              </a:lnSpc>
            </a:pPr>
            <a:r>
              <a:rPr lang="en-US" sz="3200" b="1" dirty="0">
                <a:solidFill>
                  <a:srgbClr val="002060"/>
                </a:solidFill>
                <a:latin typeface="Arial-Rounded" pitchFamily="34" charset="0"/>
                <a:ea typeface="Arial-Rounded" pitchFamily="34" charset="0"/>
                <a:cs typeface="Arial-Rounded" pitchFamily="34" charset="0"/>
              </a:rPr>
              <a:t>                                        c. Vì sao sóc phải nhắn tin?</a:t>
            </a:r>
          </a:p>
        </p:txBody>
      </p:sp>
    </p:spTree>
    <p:extLst>
      <p:ext uri="{BB962C8B-B14F-4D97-AF65-F5344CB8AC3E}">
        <p14:creationId xmlns:p14="http://schemas.microsoft.com/office/powerpoint/2010/main" val="17909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
                                        <p:tgtEl>
                                          <p:spTgt spid="5"/>
                                        </p:tgtEl>
                                      </p:cBhvr>
                                    </p:animEffect>
                                    <p:anim calcmode="lin" valueType="num">
                                      <p:cBhvr>
                                        <p:cTn id="8" dur="200" fill="hold"/>
                                        <p:tgtEl>
                                          <p:spTgt spid="5"/>
                                        </p:tgtEl>
                                        <p:attrNameLst>
                                          <p:attrName>ppt_x</p:attrName>
                                        </p:attrNameLst>
                                      </p:cBhvr>
                                      <p:tavLst>
                                        <p:tav tm="0">
                                          <p:val>
                                            <p:strVal val="#ppt_x"/>
                                          </p:val>
                                        </p:tav>
                                        <p:tav tm="100000">
                                          <p:val>
                                            <p:strVal val="#ppt_x"/>
                                          </p:val>
                                        </p:tav>
                                      </p:tavLst>
                                    </p:anim>
                                    <p:anim calcmode="lin" valueType="num">
                                      <p:cBhvr>
                                        <p:cTn id="9" dur="2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800"/>
                                        <p:tgtEl>
                                          <p:spTgt spid="8">
                                            <p:txEl>
                                              <p:pRg st="0" end="0"/>
                                            </p:txEl>
                                          </p:spTgt>
                                        </p:tgtEl>
                                      </p:cBhvr>
                                    </p:animEffect>
                                    <p:anim calcmode="lin" valueType="num">
                                      <p:cBhvr>
                                        <p:cTn id="20" dur="8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800" fill="hold"/>
                                        <p:tgtEl>
                                          <p:spTgt spid="8">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80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800"/>
                                        <p:tgtEl>
                                          <p:spTgt spid="8">
                                            <p:txEl>
                                              <p:pRg st="1" end="1"/>
                                            </p:txEl>
                                          </p:spTgt>
                                        </p:tgtEl>
                                      </p:cBhvr>
                                    </p:animEffect>
                                    <p:anim calcmode="lin" valueType="num">
                                      <p:cBhvr>
                                        <p:cTn id="25" dur="8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6" dur="800" fill="hold"/>
                                        <p:tgtEl>
                                          <p:spTgt spid="8">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40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fade">
                                      <p:cBhvr>
                                        <p:cTn id="29" dur="800"/>
                                        <p:tgtEl>
                                          <p:spTgt spid="8">
                                            <p:txEl>
                                              <p:pRg st="2" end="2"/>
                                            </p:txEl>
                                          </p:spTgt>
                                        </p:tgtEl>
                                      </p:cBhvr>
                                    </p:animEffect>
                                    <p:anim calcmode="lin" valueType="num">
                                      <p:cBhvr>
                                        <p:cTn id="30" dur="8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1" dur="8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23" t="26316" r="13189" b="17983"/>
          <a:stretch/>
        </p:blipFill>
        <p:spPr bwMode="auto">
          <a:xfrm>
            <a:off x="2550691" y="600100"/>
            <a:ext cx="6721645" cy="299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14B26D2C-1BC9-4238-BC4C-795267AEDD6F}"/>
              </a:ext>
            </a:extLst>
          </p:cNvPr>
          <p:cNvSpPr txBox="1"/>
          <p:nvPr/>
        </p:nvSpPr>
        <p:spPr>
          <a:xfrm>
            <a:off x="1471831" y="3969500"/>
            <a:ext cx="6214072" cy="739754"/>
          </a:xfrm>
          <a:prstGeom prst="rect">
            <a:avLst/>
          </a:prstGeom>
          <a:noFill/>
        </p:spPr>
        <p:txBody>
          <a:bodyPr wrap="square" rtlCol="0">
            <a:spAutoFit/>
          </a:bodyPr>
          <a:lstStyle/>
          <a:p>
            <a:pPr marL="514350" indent="-514350">
              <a:lnSpc>
                <a:spcPct val="150000"/>
              </a:lnSpc>
              <a:buAutoNum type="alphaLcPeriod"/>
            </a:pPr>
            <a:r>
              <a:rPr lang="en-US" sz="3200" b="1" dirty="0">
                <a:solidFill>
                  <a:srgbClr val="002060"/>
                </a:solidFill>
                <a:latin typeface="Arial-Rounded" pitchFamily="34" charset="0"/>
                <a:ea typeface="Arial-Rounded" pitchFamily="34" charset="0"/>
                <a:cs typeface="Arial-Rounded" pitchFamily="34" charset="0"/>
              </a:rPr>
              <a:t>Sóc con nhắn tin cho ai? </a:t>
            </a:r>
          </a:p>
        </p:txBody>
      </p:sp>
      <p:sp>
        <p:nvSpPr>
          <p:cNvPr id="9" name="TextBox 8">
            <a:extLst>
              <a:ext uri="{FF2B5EF4-FFF2-40B4-BE49-F238E27FC236}">
                <a16:creationId xmlns:a16="http://schemas.microsoft.com/office/drawing/2014/main" id="{14B26D2C-1BC9-4238-BC4C-795267AEDD6F}"/>
              </a:ext>
            </a:extLst>
          </p:cNvPr>
          <p:cNvSpPr txBox="1"/>
          <p:nvPr/>
        </p:nvSpPr>
        <p:spPr>
          <a:xfrm>
            <a:off x="1471830" y="4800496"/>
            <a:ext cx="6485921" cy="739754"/>
          </a:xfrm>
          <a:prstGeom prst="rect">
            <a:avLst/>
          </a:prstGeom>
          <a:noFill/>
        </p:spPr>
        <p:txBody>
          <a:bodyPr wrap="square" rtlCol="0">
            <a:spAutoFit/>
          </a:bodyPr>
          <a:lstStyle/>
          <a:p>
            <a:pPr>
              <a:lnSpc>
                <a:spcPct val="150000"/>
              </a:lnSpc>
            </a:pPr>
            <a:r>
              <a:rPr lang="en-US" sz="3200" b="1" dirty="0">
                <a:solidFill>
                  <a:srgbClr val="002060"/>
                </a:solidFill>
                <a:latin typeface="Arial-Rounded" pitchFamily="34" charset="0"/>
                <a:ea typeface="Arial-Rounded" pitchFamily="34" charset="0"/>
                <a:cs typeface="Arial-Rounded" pitchFamily="34" charset="0"/>
              </a:rPr>
              <a:t>a. Sóc con nhắn tin cho </a:t>
            </a:r>
            <a:r>
              <a:rPr lang="en-US" sz="3200" b="1" dirty="0">
                <a:solidFill>
                  <a:srgbClr val="FF0000"/>
                </a:solidFill>
                <a:latin typeface="Arial-Rounded" pitchFamily="34" charset="0"/>
                <a:ea typeface="Arial-Rounded" pitchFamily="34" charset="0"/>
                <a:cs typeface="Arial-Rounded" pitchFamily="34" charset="0"/>
              </a:rPr>
              <a:t>mẹ.</a:t>
            </a:r>
          </a:p>
        </p:txBody>
      </p:sp>
    </p:spTree>
    <p:extLst>
      <p:ext uri="{BB962C8B-B14F-4D97-AF65-F5344CB8AC3E}">
        <p14:creationId xmlns:p14="http://schemas.microsoft.com/office/powerpoint/2010/main" val="233261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23" t="26316" r="13189" b="17983"/>
          <a:stretch/>
        </p:blipFill>
        <p:spPr bwMode="auto">
          <a:xfrm>
            <a:off x="2550691" y="600100"/>
            <a:ext cx="6721645" cy="299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14B26D2C-1BC9-4238-BC4C-795267AEDD6F}"/>
              </a:ext>
            </a:extLst>
          </p:cNvPr>
          <p:cNvSpPr txBox="1"/>
          <p:nvPr/>
        </p:nvSpPr>
        <p:spPr>
          <a:xfrm>
            <a:off x="413049" y="3595360"/>
            <a:ext cx="8137828" cy="739754"/>
          </a:xfrm>
          <a:prstGeom prst="rect">
            <a:avLst/>
          </a:prstGeom>
          <a:noFill/>
        </p:spPr>
        <p:txBody>
          <a:bodyPr wrap="square" rtlCol="0">
            <a:spAutoFit/>
          </a:bodyPr>
          <a:lstStyle/>
          <a:p>
            <a:pPr>
              <a:lnSpc>
                <a:spcPct val="150000"/>
              </a:lnSpc>
            </a:pPr>
            <a:r>
              <a:rPr lang="en-US" sz="3200" b="1" dirty="0">
                <a:solidFill>
                  <a:srgbClr val="002060"/>
                </a:solidFill>
                <a:latin typeface="Arial-Rounded" pitchFamily="34" charset="0"/>
                <a:ea typeface="Arial-Rounded" pitchFamily="34" charset="0"/>
                <a:cs typeface="Arial-Rounded" pitchFamily="34" charset="0"/>
              </a:rPr>
              <a:t>b. Sóc nhắn mẹ chuyện gì?</a:t>
            </a:r>
          </a:p>
        </p:txBody>
      </p:sp>
      <p:sp>
        <p:nvSpPr>
          <p:cNvPr id="11" name="TextBox 10">
            <a:extLst>
              <a:ext uri="{FF2B5EF4-FFF2-40B4-BE49-F238E27FC236}">
                <a16:creationId xmlns:a16="http://schemas.microsoft.com/office/drawing/2014/main" id="{14B26D2C-1BC9-4238-BC4C-795267AEDD6F}"/>
              </a:ext>
            </a:extLst>
          </p:cNvPr>
          <p:cNvSpPr txBox="1"/>
          <p:nvPr/>
        </p:nvSpPr>
        <p:spPr>
          <a:xfrm>
            <a:off x="413049" y="4335114"/>
            <a:ext cx="12452720" cy="730200"/>
          </a:xfrm>
          <a:prstGeom prst="rect">
            <a:avLst/>
          </a:prstGeom>
          <a:noFill/>
        </p:spPr>
        <p:txBody>
          <a:bodyPr wrap="square" rtlCol="0">
            <a:spAutoFit/>
          </a:bodyPr>
          <a:lstStyle/>
          <a:p>
            <a:pPr>
              <a:lnSpc>
                <a:spcPct val="150000"/>
              </a:lnSpc>
            </a:pPr>
            <a:r>
              <a:rPr lang="en-US" sz="3200" b="1" dirty="0">
                <a:solidFill>
                  <a:srgbClr val="002060"/>
                </a:solidFill>
                <a:latin typeface="Arial-Rounded" pitchFamily="34" charset="0"/>
                <a:ea typeface="Arial-Rounded" pitchFamily="34" charset="0"/>
                <a:cs typeface="Arial-Rounded" pitchFamily="34" charset="0"/>
              </a:rPr>
              <a:t>b. Sóc nhắn mẹ </a:t>
            </a:r>
            <a:r>
              <a:rPr lang="en-US" sz="3200" b="1" dirty="0">
                <a:solidFill>
                  <a:srgbClr val="FF0000"/>
                </a:solidFill>
                <a:latin typeface="Arial-Rounded" pitchFamily="34" charset="0"/>
                <a:ea typeface="Arial-Rounded" pitchFamily="34" charset="0"/>
                <a:cs typeface="Arial-Rounded" pitchFamily="34" charset="0"/>
              </a:rPr>
              <a:t>sang nhà bà và không ăn cơm ở nhà. Tối Sóc sẽ về.</a:t>
            </a:r>
          </a:p>
        </p:txBody>
      </p:sp>
    </p:spTree>
    <p:extLst>
      <p:ext uri="{BB962C8B-B14F-4D97-AF65-F5344CB8AC3E}">
        <p14:creationId xmlns:p14="http://schemas.microsoft.com/office/powerpoint/2010/main" val="149772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23" t="26316" r="13189" b="17983"/>
          <a:stretch/>
        </p:blipFill>
        <p:spPr bwMode="auto">
          <a:xfrm>
            <a:off x="2550691" y="359468"/>
            <a:ext cx="6721645" cy="299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14B26D2C-1BC9-4238-BC4C-795267AEDD6F}"/>
              </a:ext>
            </a:extLst>
          </p:cNvPr>
          <p:cNvSpPr txBox="1"/>
          <p:nvPr/>
        </p:nvSpPr>
        <p:spPr>
          <a:xfrm>
            <a:off x="461177" y="3013702"/>
            <a:ext cx="9275947" cy="739754"/>
          </a:xfrm>
          <a:prstGeom prst="rect">
            <a:avLst/>
          </a:prstGeom>
          <a:noFill/>
        </p:spPr>
        <p:txBody>
          <a:bodyPr wrap="square" rtlCol="0">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c. Vì sao sóc phải nhắn tin?</a:t>
            </a:r>
          </a:p>
        </p:txBody>
      </p:sp>
      <p:sp>
        <p:nvSpPr>
          <p:cNvPr id="9" name="TextBox 8">
            <a:extLst>
              <a:ext uri="{FF2B5EF4-FFF2-40B4-BE49-F238E27FC236}">
                <a16:creationId xmlns:a16="http://schemas.microsoft.com/office/drawing/2014/main" id="{14B26D2C-1BC9-4238-BC4C-795267AEDD6F}"/>
              </a:ext>
            </a:extLst>
          </p:cNvPr>
          <p:cNvSpPr txBox="1"/>
          <p:nvPr/>
        </p:nvSpPr>
        <p:spPr>
          <a:xfrm>
            <a:off x="593558" y="3743902"/>
            <a:ext cx="11598442" cy="2219838"/>
          </a:xfrm>
          <a:prstGeom prst="rect">
            <a:avLst/>
          </a:prstGeom>
          <a:noFill/>
        </p:spPr>
        <p:txBody>
          <a:bodyPr wrap="square" rtlCol="0">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c. Sóc con phải nhắn tin lại cho mẹ </a:t>
            </a: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vì:</a:t>
            </a:r>
          </a:p>
          <a:p>
            <a:pPr marL="457200" indent="-457200">
              <a:lnSpc>
                <a:spcPct val="150000"/>
              </a:lnSpc>
              <a:buFontTx/>
              <a:buChar char="-"/>
            </a:pP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Bố mẹ đi vắng, không thể xin phép trực tiếp được. </a:t>
            </a:r>
          </a:p>
          <a:p>
            <a:pPr marL="457200" indent="-457200">
              <a:lnSpc>
                <a:spcPct val="150000"/>
              </a:lnSpc>
              <a:buFontTx/>
              <a:buChar char="-"/>
            </a:pPr>
            <a:r>
              <a:rPr lang="en-US" sz="3200" b="1" dirty="0">
                <a:solidFill>
                  <a:srgbClr val="FF0000"/>
                </a:solidFill>
                <a:latin typeface="Times New Roman" panose="02020603050405020304" pitchFamily="18" charset="0"/>
                <a:ea typeface="Arial-Rounded" pitchFamily="34" charset="0"/>
                <a:cs typeface="Times New Roman" panose="02020603050405020304" pitchFamily="18" charset="0"/>
              </a:rPr>
              <a:t>Do đó, Sóc cần nhắn tin mình đi đâu, làm gì để bố mẹ yên tâm.</a:t>
            </a:r>
          </a:p>
        </p:txBody>
      </p:sp>
    </p:spTree>
    <p:extLst>
      <p:ext uri="{BB962C8B-B14F-4D97-AF65-F5344CB8AC3E}">
        <p14:creationId xmlns:p14="http://schemas.microsoft.com/office/powerpoint/2010/main" val="335595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80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anim calcmode="lin" valueType="num">
                                      <p:cBhvr>
                                        <p:cTn id="2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83074" y="192466"/>
            <a:ext cx="10777433" cy="646331"/>
            <a:chOff x="238537" y="232458"/>
            <a:chExt cx="10777433" cy="646331"/>
          </a:xfrm>
        </p:grpSpPr>
        <p:sp>
          <p:nvSpPr>
            <p:cNvPr id="5" name="TextBox 4"/>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Viết tin nhắn cho người thân.</a:t>
              </a:r>
              <a:endParaRPr lang="vi-VN" sz="3200" b="1" dirty="0">
                <a:solidFill>
                  <a:srgbClr val="008200"/>
                </a:solidFill>
                <a:latin typeface="Arial" pitchFamily="34" charset="0"/>
                <a:cs typeface="Arial" pitchFamily="34" charset="0"/>
              </a:endParaRPr>
            </a:p>
          </p:txBody>
        </p:sp>
        <p:sp>
          <p:nvSpPr>
            <p:cNvPr id="6" name="Oval 5"/>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sp>
        <p:nvSpPr>
          <p:cNvPr id="12" name="TextBox 11">
            <a:extLst>
              <a:ext uri="{FF2B5EF4-FFF2-40B4-BE49-F238E27FC236}">
                <a16:creationId xmlns:a16="http://schemas.microsoft.com/office/drawing/2014/main" id="{14B26D2C-1BC9-4238-BC4C-795267AEDD6F}"/>
              </a:ext>
            </a:extLst>
          </p:cNvPr>
          <p:cNvSpPr txBox="1"/>
          <p:nvPr/>
        </p:nvSpPr>
        <p:spPr>
          <a:xfrm>
            <a:off x="292481" y="2170553"/>
            <a:ext cx="5169602" cy="3046988"/>
          </a:xfrm>
          <a:prstGeom prst="rect">
            <a:avLst/>
          </a:prstGeom>
          <a:noFill/>
        </p:spPr>
        <p:txBody>
          <a:bodyPr wrap="square" rtlCol="0">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Ông qua nhà đưa em đi mua sách. Lúc đó bố mẹ đi vắng.  Em hãy viết tin nhắn cho bố mẹ yên tâm.</a:t>
            </a:r>
          </a:p>
        </p:txBody>
      </p:sp>
      <p:pic>
        <p:nvPicPr>
          <p:cNvPr id="14"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587" y="460369"/>
            <a:ext cx="7374340" cy="6397631"/>
          </a:xfrm>
          <a:prstGeom prst="rect">
            <a:avLst/>
          </a:prstGeom>
        </p:spPr>
      </p:pic>
      <p:sp>
        <p:nvSpPr>
          <p:cNvPr id="15" name="TextBox 14">
            <a:extLst>
              <a:ext uri="{FF2B5EF4-FFF2-40B4-BE49-F238E27FC236}">
                <a16:creationId xmlns:a16="http://schemas.microsoft.com/office/drawing/2014/main" id="{14B26D2C-1BC9-4238-BC4C-795267AEDD6F}"/>
              </a:ext>
            </a:extLst>
          </p:cNvPr>
          <p:cNvSpPr txBox="1"/>
          <p:nvPr/>
        </p:nvSpPr>
        <p:spPr>
          <a:xfrm>
            <a:off x="5949187" y="2090343"/>
            <a:ext cx="6320588" cy="3785652"/>
          </a:xfrm>
          <a:prstGeom prst="rect">
            <a:avLst/>
          </a:prstGeom>
          <a:noFill/>
        </p:spPr>
        <p:txBody>
          <a:bodyPr wrap="square" rtlCol="0">
            <a:spAutoFit/>
          </a:bodyPr>
          <a:lstStyle/>
          <a:p>
            <a:pPr>
              <a:lnSpc>
                <a:spcPct val="150000"/>
              </a:lnSpc>
            </a:pPr>
            <a:r>
              <a:rPr lang="en-US" sz="32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Mẹ ơi! Ông đưa con đi mua sách. Mua sách xong con sẽ về ạ. Mẹ yên tâm mẹ nhé.</a:t>
            </a:r>
          </a:p>
          <a:p>
            <a:pPr>
              <a:lnSpc>
                <a:spcPct val="150000"/>
              </a:lnSpc>
            </a:pPr>
            <a:r>
              <a:rPr lang="en-US" sz="3200" b="1">
                <a:solidFill>
                  <a:srgbClr val="CC6600"/>
                </a:solidFill>
                <a:latin typeface="Times New Roman" panose="02020603050405020304" pitchFamily="18" charset="0"/>
                <a:ea typeface="Arial-Rounded" pitchFamily="34" charset="0"/>
                <a:cs typeface="Times New Roman" panose="02020603050405020304" pitchFamily="18" charset="0"/>
              </a:rPr>
              <a:t>                   </a:t>
            </a: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Con trai yêu của mẹ</a:t>
            </a:r>
          </a:p>
          <a:p>
            <a:pPr>
              <a:lnSpc>
                <a:spcPct val="150000"/>
              </a:lnSpc>
            </a:pPr>
            <a:r>
              <a:rPr lang="en-US" sz="3200" b="1" dirty="0">
                <a:solidFill>
                  <a:srgbClr val="CC6600"/>
                </a:solidFill>
                <a:latin typeface="Times New Roman" panose="02020603050405020304" pitchFamily="18" charset="0"/>
                <a:ea typeface="Arial-Rounded" pitchFamily="34" charset="0"/>
                <a:cs typeface="Times New Roman" panose="02020603050405020304" pitchFamily="18" charset="0"/>
              </a:rPr>
              <a:t>                                       Bin</a:t>
            </a:r>
          </a:p>
        </p:txBody>
      </p:sp>
      <p:pic>
        <p:nvPicPr>
          <p:cNvPr id="16" name="图片 1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9190" y="4406657"/>
            <a:ext cx="746322" cy="1193134"/>
          </a:xfrm>
          <a:prstGeom prst="rect">
            <a:avLst/>
          </a:prstGeom>
        </p:spPr>
      </p:pic>
      <p:sp>
        <p:nvSpPr>
          <p:cNvPr id="3" name="Rounded Rectangle 2"/>
          <p:cNvSpPr/>
          <p:nvPr/>
        </p:nvSpPr>
        <p:spPr>
          <a:xfrm>
            <a:off x="228313" y="2090343"/>
            <a:ext cx="4974358" cy="3127198"/>
          </a:xfrm>
          <a:prstGeom prst="roundRect">
            <a:avLst/>
          </a:prstGeom>
          <a:noFill/>
          <a:ln w="57150">
            <a:solidFill>
              <a:srgbClr val="0082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343928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4E3290-371E-4627-ACD0-80FFE83EBB3E}"/>
              </a:ext>
            </a:extLst>
          </p:cNvPr>
          <p:cNvSpPr>
            <a:spLocks noGrp="1"/>
          </p:cNvSpPr>
          <p:nvPr>
            <p:ph type="title"/>
          </p:nvPr>
        </p:nvSpPr>
        <p:spPr/>
        <p:txBody>
          <a:bodyPr>
            <a:normAutofit fontScale="90000"/>
          </a:bodyPr>
          <a:lstStyle/>
          <a:p>
            <a:r>
              <a:rPr lang="vi-VN" sz="2700" b="0" i="0">
                <a:solidFill>
                  <a:srgbClr val="FF0000"/>
                </a:solidFill>
                <a:effectLst/>
              </a:rPr>
              <a:t>             </a:t>
            </a:r>
            <a:br>
              <a:rPr lang="vi-VN" sz="2700" b="0" i="0">
                <a:solidFill>
                  <a:srgbClr val="FF0000"/>
                </a:solidFill>
                <a:effectLst/>
              </a:rPr>
            </a:br>
            <a:r>
              <a:rPr lang="vi-VN" sz="2700" b="0" i="0">
                <a:solidFill>
                  <a:srgbClr val="FF0000"/>
                </a:solidFill>
                <a:effectLst/>
              </a:rPr>
              <a:t>		  Bố mẹ thân mến,</a:t>
            </a:r>
            <a:br>
              <a:rPr lang="vi-VN" sz="2700" b="0" i="0">
                <a:solidFill>
                  <a:srgbClr val="FF0000"/>
                </a:solidFill>
                <a:effectLst/>
              </a:rPr>
            </a:br>
            <a:r>
              <a:rPr lang="vi-VN" sz="2700" b="0" i="0">
                <a:solidFill>
                  <a:srgbClr val="FF0000"/>
                </a:solidFill>
                <a:effectLst/>
              </a:rPr>
              <a:t>	Chiều này, ông nội qua nhà mình ạ. Ông đã đưa con đi mua sách. Khoảng năm giờ, con sẽ về. Bố mẹ yên tâm nhé!</a:t>
            </a:r>
            <a:br>
              <a:rPr lang="vi-VN" sz="2700" b="0" i="0">
                <a:solidFill>
                  <a:srgbClr val="FF0000"/>
                </a:solidFill>
                <a:effectLst/>
              </a:rPr>
            </a:br>
            <a:r>
              <a:rPr lang="vi-VN" sz="2700" b="0" i="0">
                <a:solidFill>
                  <a:srgbClr val="FF0000"/>
                </a:solidFill>
                <a:effectLst/>
              </a:rPr>
              <a:t>							Con của bố mẹ</a:t>
            </a:r>
            <a:br>
              <a:rPr lang="vi-VN" sz="2700" b="0" i="0">
                <a:solidFill>
                  <a:srgbClr val="FF0000"/>
                </a:solidFill>
                <a:effectLst/>
              </a:rPr>
            </a:br>
            <a:r>
              <a:rPr lang="vi-VN" sz="2700" b="0" i="0">
                <a:solidFill>
                  <a:srgbClr val="FF0000"/>
                </a:solidFill>
                <a:effectLst/>
              </a:rPr>
              <a:t>							   Minh Hà</a:t>
            </a:r>
            <a:br>
              <a:rPr lang="vi-VN" b="0" i="0">
                <a:solidFill>
                  <a:srgbClr val="FF0000"/>
                </a:solidFill>
                <a:effectLst/>
                <a:latin typeface="arial" panose="020B0604020202020204" pitchFamily="34" charset="0"/>
              </a:rPr>
            </a:br>
            <a:endParaRPr lang="vi-VN">
              <a:solidFill>
                <a:srgbClr val="FF0000"/>
              </a:solidFill>
            </a:endParaRPr>
          </a:p>
        </p:txBody>
      </p:sp>
      <p:sp>
        <p:nvSpPr>
          <p:cNvPr id="5" name="Hộp Văn bản 4">
            <a:extLst>
              <a:ext uri="{FF2B5EF4-FFF2-40B4-BE49-F238E27FC236}">
                <a16:creationId xmlns:a16="http://schemas.microsoft.com/office/drawing/2014/main" id="{D1BF374F-766C-4D3F-AD7D-DA574C980432}"/>
              </a:ext>
            </a:extLst>
          </p:cNvPr>
          <p:cNvSpPr txBox="1"/>
          <p:nvPr/>
        </p:nvSpPr>
        <p:spPr>
          <a:xfrm>
            <a:off x="665205" y="2127075"/>
            <a:ext cx="10861590" cy="1938992"/>
          </a:xfrm>
          <a:prstGeom prst="rect">
            <a:avLst/>
          </a:prstGeom>
          <a:noFill/>
        </p:spPr>
        <p:txBody>
          <a:bodyPr wrap="square">
            <a:spAutoFit/>
          </a:bodyPr>
          <a:lstStyle/>
          <a:p>
            <a:pPr algn="l"/>
            <a:r>
              <a:rPr lang="vi-VN" sz="2400" b="0" i="0">
                <a:effectLst/>
                <a:latin typeface="+mj-lt"/>
              </a:rPr>
              <a:t>	</a:t>
            </a:r>
            <a:r>
              <a:rPr lang="vi-VN" sz="2400" b="0" i="0">
                <a:solidFill>
                  <a:srgbClr val="7030A0"/>
                </a:solidFill>
                <a:effectLst/>
                <a:latin typeface="+mj-lt"/>
              </a:rPr>
              <a:t>Mẹ thân mến,</a:t>
            </a:r>
          </a:p>
          <a:p>
            <a:pPr algn="l"/>
            <a:r>
              <a:rPr lang="vi-VN" sz="2400" b="0" i="0">
                <a:solidFill>
                  <a:srgbClr val="7030A0"/>
                </a:solidFill>
                <a:effectLst/>
                <a:latin typeface="+mj-lt"/>
              </a:rPr>
              <a:t>Chiều này, ông ngoại qua nhà chơi. Ông sẽ đưa con đi mua sách. Sau đó, hai ông cháu sẽ đi chơi công viên. Khoảng sáu giờ chiều con sẽ về nhà ạ.</a:t>
            </a:r>
          </a:p>
          <a:p>
            <a:pPr algn="l"/>
            <a:r>
              <a:rPr lang="vi-VN" sz="2400">
                <a:solidFill>
                  <a:srgbClr val="7030A0"/>
                </a:solidFill>
                <a:latin typeface="+mj-lt"/>
              </a:rPr>
              <a:t>                                                                                                 Con của mẹ </a:t>
            </a:r>
          </a:p>
          <a:p>
            <a:pPr algn="l"/>
            <a:r>
              <a:rPr lang="vi-VN" sz="2400" b="0" i="0">
                <a:solidFill>
                  <a:srgbClr val="7030A0"/>
                </a:solidFill>
                <a:effectLst/>
                <a:latin typeface="+mj-lt"/>
              </a:rPr>
              <a:t>                                                                                                   Tường Vy</a:t>
            </a:r>
          </a:p>
        </p:txBody>
      </p:sp>
      <p:sp>
        <p:nvSpPr>
          <p:cNvPr id="7" name="Hộp Văn bản 6">
            <a:extLst>
              <a:ext uri="{FF2B5EF4-FFF2-40B4-BE49-F238E27FC236}">
                <a16:creationId xmlns:a16="http://schemas.microsoft.com/office/drawing/2014/main" id="{8D96FE00-A023-4E6B-9490-8C58225D27F5}"/>
              </a:ext>
            </a:extLst>
          </p:cNvPr>
          <p:cNvSpPr txBox="1"/>
          <p:nvPr/>
        </p:nvSpPr>
        <p:spPr>
          <a:xfrm>
            <a:off x="490666" y="4036334"/>
            <a:ext cx="11210667" cy="1938992"/>
          </a:xfrm>
          <a:prstGeom prst="rect">
            <a:avLst/>
          </a:prstGeom>
          <a:noFill/>
        </p:spPr>
        <p:txBody>
          <a:bodyPr wrap="square">
            <a:spAutoFit/>
          </a:bodyPr>
          <a:lstStyle/>
          <a:p>
            <a:pPr algn="l"/>
            <a:r>
              <a:rPr lang="vi-VN" sz="2400" b="0" i="0">
                <a:solidFill>
                  <a:srgbClr val="00B0F0"/>
                </a:solidFill>
                <a:effectLst/>
                <a:latin typeface="+mj-lt"/>
              </a:rPr>
              <a:t>				Bố mẹ kính yêu,</a:t>
            </a:r>
          </a:p>
          <a:p>
            <a:pPr algn="l"/>
            <a:r>
              <a:rPr lang="vi-VN" sz="2400" b="0" i="0">
                <a:solidFill>
                  <a:srgbClr val="00B0F0"/>
                </a:solidFill>
                <a:effectLst/>
                <a:latin typeface="+mj-lt"/>
              </a:rPr>
              <a:t>	Hôm nay, ông nội sang thăm gia đình mình. Ông còn hứa sẽ đưa con đi mua sách. Vì vậy, chiều nay con sẽ cùng ông ra hiệu sách. Khoảng sáu giờ chiều, con sẽ về nhà ạ.</a:t>
            </a:r>
          </a:p>
          <a:p>
            <a:pPr algn="l"/>
            <a:r>
              <a:rPr lang="vi-VN" sz="2400" b="0" i="0">
                <a:solidFill>
                  <a:srgbClr val="00B0F0"/>
                </a:solidFill>
                <a:effectLst/>
                <a:latin typeface="+mj-lt"/>
              </a:rPr>
              <a:t>									Con của bố mẹ</a:t>
            </a:r>
          </a:p>
          <a:p>
            <a:pPr algn="r"/>
            <a:r>
              <a:rPr lang="vi-VN" sz="2400" b="0" i="0">
                <a:solidFill>
                  <a:srgbClr val="00B0F0"/>
                </a:solidFill>
                <a:effectLst/>
                <a:latin typeface="+mj-lt"/>
              </a:rPr>
              <a:t>Hà Lan</a:t>
            </a:r>
          </a:p>
        </p:txBody>
      </p:sp>
    </p:spTree>
    <p:extLst>
      <p:ext uri="{BB962C8B-B14F-4D97-AF65-F5344CB8AC3E}">
        <p14:creationId xmlns:p14="http://schemas.microsoft.com/office/powerpoint/2010/main" val="83152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D_2" val="{47B60F8D-7ED6-4B0A-93E4-4741377BC803}"/>
  <p:tag name="GENSWF_ADVANCE_TIME" val="5"/>
  <p:tag name="TIMING" val="|0.001|0.5|0.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TotalTime>
  <Words>465</Words>
  <Application>Microsoft Office PowerPoint</Application>
  <PresentationFormat>Màn hình rộng</PresentationFormat>
  <Paragraphs>47</Paragraphs>
  <Slides>9</Slides>
  <Notes>1</Notes>
  <HiddenSlides>0</HiddenSlides>
  <MMClips>1</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9</vt:i4>
      </vt:variant>
    </vt:vector>
  </HeadingPairs>
  <TitlesOfParts>
    <vt:vector size="20" baseType="lpstr">
      <vt:lpstr>arial</vt:lpstr>
      <vt:lpstr>arial</vt:lpstr>
      <vt:lpstr>Arial-Rounded</vt:lpstr>
      <vt:lpstr>Calibri</vt:lpstr>
      <vt:lpstr>Calibri Light</vt:lpstr>
      <vt:lpstr>HP001 4 hàng</vt:lpstr>
      <vt:lpstr>iCiel Cadena</vt:lpstr>
      <vt:lpstr>iCiel Crocante</vt:lpstr>
      <vt:lpstr>Times New Roman</vt:lpstr>
      <vt:lpstr>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                  Bố mẹ thân mến,  Chiều này, ông nội qua nhà mình ạ. Ông đã đưa con đi mua sách. Khoảng năm giờ, con sẽ về. Bố mẹ yên tâm nhé!        Con của bố mẹ           Minh Hà </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Đỗ Thanh Huyền</cp:lastModifiedBy>
  <cp:revision>220</cp:revision>
  <dcterms:created xsi:type="dcterms:W3CDTF">2021-05-29T04:05:18Z</dcterms:created>
  <dcterms:modified xsi:type="dcterms:W3CDTF">2022-01-05T07:58:11Z</dcterms:modified>
</cp:coreProperties>
</file>