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9" r:id="rId2"/>
    <p:sldId id="310" r:id="rId3"/>
    <p:sldId id="342" r:id="rId4"/>
    <p:sldId id="312" r:id="rId5"/>
    <p:sldId id="346" r:id="rId6"/>
    <p:sldId id="264" r:id="rId7"/>
    <p:sldId id="295" r:id="rId8"/>
    <p:sldId id="304" r:id="rId9"/>
    <p:sldId id="305" r:id="rId10"/>
    <p:sldId id="343" r:id="rId11"/>
    <p:sldId id="301" r:id="rId12"/>
    <p:sldId id="344" r:id="rId13"/>
  </p:sldIdLst>
  <p:sldSz cx="12192000" cy="6858000"/>
  <p:notesSz cx="6858000" cy="9144000"/>
  <p:embeddedFontLst>
    <p:embeddedFont>
      <p:font typeface="DengXian" panose="02010600030101010101" pitchFamily="2" charset="-122"/>
      <p:regular r:id="rId15"/>
      <p:bold r:id="rId16"/>
    </p:embeddedFont>
    <p:embeddedFont>
      <p:font typeface="Microsoft YaHei" panose="020B0503020204020204" pitchFamily="34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entury Schoolbook" panose="02040604050505020304" pitchFamily="18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-002" panose="020B0603050302020204" pitchFamily="34" charset="0"/>
      <p:regular r:id="rId31"/>
    </p:embeddedFont>
    <p:embeddedFont>
      <p:font typeface="UTM Beautiful Caps" panose="02040603050506020204" pitchFamily="18" charset="0"/>
      <p:regular r:id="rId32"/>
    </p:embeddedFont>
    <p:embeddedFont>
      <p:font typeface="UTM Bell" panose="02040603050506020204" pitchFamily="18" charset="0"/>
      <p:regular r:id="rId33"/>
    </p:embeddedFont>
    <p:embeddedFont>
      <p:font typeface="UTM Davida" panose="02040603050506020204" pitchFamily="18" charset="0"/>
      <p:regular r:id="rId34"/>
    </p:embeddedFont>
    <p:embeddedFont>
      <p:font typeface="UVN Bai Sau Nang" panose="04030905020802020C03" pitchFamily="82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C03"/>
    <a:srgbClr val="EBF1DE"/>
    <a:srgbClr val="3F7C02"/>
    <a:srgbClr val="01346B"/>
    <a:srgbClr val="6AA82B"/>
    <a:srgbClr val="439CA6"/>
    <a:srgbClr val="449AA3"/>
    <a:srgbClr val="E43F0A"/>
    <a:srgbClr val="FEEEE8"/>
    <a:srgbClr val="FD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95" autoAdjust="0"/>
    <p:restoredTop sz="94660"/>
  </p:normalViewPr>
  <p:slideViewPr>
    <p:cSldViewPr snapToGrid="0">
      <p:cViewPr>
        <p:scale>
          <a:sx n="68" d="100"/>
          <a:sy n="68" d="100"/>
        </p:scale>
        <p:origin x="93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B3CF0-BE3F-B04A-9656-53F701C3401D}" type="datetimeFigureOut">
              <a:rPr kumimoji="1" lang="zh-CN" altLang="en-US" smtClean="0"/>
              <a:t>2021/9/17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0C8F-7107-5C44-8705-AF3EA2714DA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1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17-Sep-21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17-Sep-21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DA8011-F4F4-4AFC-A71F-EDA1547F50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0" y="6311520"/>
            <a:ext cx="1823357" cy="15751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7983" y="1045029"/>
            <a:ext cx="4404246" cy="1107996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Chính tả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6205" y="2774029"/>
            <a:ext cx="9668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8473" y="2121197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31750" cmpd="sng">
                  <a:noFill/>
                  <a:prstDash val="solid"/>
                </a:ln>
                <a:solidFill>
                  <a:srgbClr val="01346B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Nhớ - viết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EC67DD-7AA2-4F84-A15C-6CE89B2B20FE}"/>
              </a:ext>
            </a:extLst>
          </p:cNvPr>
          <p:cNvSpPr/>
          <p:nvPr/>
        </p:nvSpPr>
        <p:spPr>
          <a:xfrm>
            <a:off x="1185333" y="991023"/>
            <a:ext cx="9291325" cy="5776666"/>
          </a:xfrm>
          <a:prstGeom prst="roundRect">
            <a:avLst>
              <a:gd name="adj" fmla="val 33987"/>
            </a:avLst>
          </a:prstGeom>
          <a:solidFill>
            <a:srgbClr val="FEEEE8">
              <a:alpha val="83000"/>
            </a:srgbClr>
          </a:solidFill>
          <a:ln w="571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0354" y="1868034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18000" y="1378435"/>
            <a:ext cx="7018029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2169" y="2441520"/>
            <a:ext cx="6192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ấy ngôi sao khuya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Soi vào trong giấc ngủ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khuya bóng mẹ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Sáng một v…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trên s…..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cả nhà tiễn ch…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Anh tôi đi bộ đội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Bao niềm vui nỗi đợi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Nắng nửa thềm nghiêng nghiêng.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VŨ QUẦN PHƯƠNG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339051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1AD56-211E-43F9-81A2-86275C272A7B}"/>
              </a:ext>
            </a:extLst>
          </p:cNvPr>
          <p:cNvSpPr txBox="1"/>
          <p:nvPr/>
        </p:nvSpPr>
        <p:spPr>
          <a:xfrm>
            <a:off x="4601122" y="70490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lit&#10;&#10;Description automatically generated">
            <a:extLst>
              <a:ext uri="{FF2B5EF4-FFF2-40B4-BE49-F238E27FC236}">
                <a16:creationId xmlns:a16="http://schemas.microsoft.com/office/drawing/2014/main" id="{4E5A674F-D63B-4806-81CD-669B915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04" y="11291"/>
            <a:ext cx="12949315" cy="78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2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973 L -0.7073 0.066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2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1713 L -0.58203 -0.181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2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55899 -0.27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3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FCADAAC-093C-4215-8AF5-A8637E1A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>
            <a:fillRect/>
          </a:stretch>
        </p:blipFill>
        <p:spPr>
          <a:xfrm>
            <a:off x="1952169" y="264952"/>
            <a:ext cx="8287662" cy="4482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2E55D-1EC6-4262-BBE9-48089E2C4A6F}"/>
              </a:ext>
            </a:extLst>
          </p:cNvPr>
          <p:cNvSpPr txBox="1"/>
          <p:nvPr/>
        </p:nvSpPr>
        <p:spPr>
          <a:xfrm>
            <a:off x="2599764" y="1752447"/>
            <a:ext cx="699247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37)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BT2 </a:t>
            </a:r>
            <a:r>
              <a:rPr lang="en-US" sz="320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VBT Tiếng Việt.</a:t>
            </a:r>
            <a:endParaRPr lang="en-US" sz="32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56395-D05F-43CF-A97E-86026C15ACF4}"/>
              </a:ext>
            </a:extLst>
          </p:cNvPr>
          <p:cNvSpPr txBox="1"/>
          <p:nvPr/>
        </p:nvSpPr>
        <p:spPr>
          <a:xfrm>
            <a:off x="4799010" y="829117"/>
            <a:ext cx="2593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b="1">
                <a:solidFill>
                  <a:srgbClr val="3F7C02"/>
                </a:solidFill>
                <a:effectLst>
                  <a:glow rad="76200">
                    <a:schemeClr val="accent3">
                      <a:satMod val="175000"/>
                      <a:alpha val="47000"/>
                    </a:schemeClr>
                  </a:glow>
                </a:effectLst>
                <a:latin typeface="UTM Beautiful Caps" panose="02040603050506020204" pitchFamily="18" charset="0"/>
              </a:rPr>
              <a:t>Dặn dò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B5F0B1-09D4-4473-9F08-5A73225F9611}"/>
              </a:ext>
            </a:extLst>
          </p:cNvPr>
          <p:cNvSpPr/>
          <p:nvPr/>
        </p:nvSpPr>
        <p:spPr>
          <a:xfrm>
            <a:off x="4344024" y="625832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F0FFCF-81DD-4F68-9CAC-19EF05497B96}"/>
              </a:ext>
            </a:extLst>
          </p:cNvPr>
          <p:cNvSpPr/>
          <p:nvPr/>
        </p:nvSpPr>
        <p:spPr>
          <a:xfrm>
            <a:off x="5782788" y="646771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6D1D679F-042F-42E2-979C-EC2ABB097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674224" y="4332924"/>
            <a:ext cx="1788540" cy="3097799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F867D1A2-4E66-4AC2-9A97-1FF32EFEDE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05" y="4592047"/>
            <a:ext cx="2231036" cy="23678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E178D09-147E-4720-A3CD-C055341FE0E5}"/>
              </a:ext>
            </a:extLst>
          </p:cNvPr>
          <p:cNvSpPr/>
          <p:nvPr/>
        </p:nvSpPr>
        <p:spPr>
          <a:xfrm>
            <a:off x="2599764" y="6555806"/>
            <a:ext cx="2524144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7F9A7B6-2066-4D1A-A8BC-85E34E6D43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32" y="546472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7">
            <a:extLst>
              <a:ext uri="{FF2B5EF4-FFF2-40B4-BE49-F238E27FC236}">
                <a16:creationId xmlns:a16="http://schemas.microsoft.com/office/drawing/2014/main" id="{CD315845-0169-41D7-9EEA-1A627EED3F06}"/>
              </a:ext>
            </a:extLst>
          </p:cNvPr>
          <p:cNvGrpSpPr/>
          <p:nvPr/>
        </p:nvGrpSpPr>
        <p:grpSpPr>
          <a:xfrm>
            <a:off x="3047228" y="306000"/>
            <a:ext cx="6268894" cy="3821184"/>
            <a:chOff x="397933" y="1238514"/>
            <a:chExt cx="8875429" cy="4696619"/>
          </a:xfrm>
          <a:solidFill>
            <a:srgbClr val="EBF1DE"/>
          </a:solidFill>
        </p:grpSpPr>
        <p:sp>
          <p:nvSpPr>
            <p:cNvPr id="24" name="圆角矩形 1">
              <a:extLst>
                <a:ext uri="{FF2B5EF4-FFF2-40B4-BE49-F238E27FC236}">
                  <a16:creationId xmlns:a16="http://schemas.microsoft.com/office/drawing/2014/main" id="{DF3609BF-51E5-4133-9C75-190BED513FAE}"/>
                </a:ext>
              </a:extLst>
            </p:cNvPr>
            <p:cNvSpPr/>
            <p:nvPr/>
          </p:nvSpPr>
          <p:spPr>
            <a:xfrm>
              <a:off x="397933" y="1684658"/>
              <a:ext cx="8875429" cy="4250475"/>
            </a:xfrm>
            <a:prstGeom prst="roundRect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5" name="等腰三角形 3">
              <a:extLst>
                <a:ext uri="{FF2B5EF4-FFF2-40B4-BE49-F238E27FC236}">
                  <a16:creationId xmlns:a16="http://schemas.microsoft.com/office/drawing/2014/main" id="{C093B3A6-539F-4C4E-B6EF-ECDE442F2C97}"/>
                </a:ext>
              </a:extLst>
            </p:cNvPr>
            <p:cNvSpPr/>
            <p:nvPr/>
          </p:nvSpPr>
          <p:spPr>
            <a:xfrm>
              <a:off x="1416644" y="124585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等腰三角形 9">
              <a:extLst>
                <a:ext uri="{FF2B5EF4-FFF2-40B4-BE49-F238E27FC236}">
                  <a16:creationId xmlns:a16="http://schemas.microsoft.com/office/drawing/2014/main" id="{E7D4A45E-DFD4-479D-97FE-38E4CE0D8922}"/>
                </a:ext>
              </a:extLst>
            </p:cNvPr>
            <p:cNvSpPr/>
            <p:nvPr/>
          </p:nvSpPr>
          <p:spPr>
            <a:xfrm>
              <a:off x="7278160" y="123851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2" name="É£ÝØÉÏµÄºï×Ó - ¹ÈÓê °é×a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53" y="94216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228" y="948199"/>
            <a:ext cx="6097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Chúc các em học tốt!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95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2754" y="1193178"/>
            <a:ext cx="7506490" cy="5262979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2060575"/>
            <a:r>
              <a:rPr lang="vi-VN" sz="2400" b="1">
                <a:latin typeface="+mj-lt"/>
              </a:rPr>
              <a:t>Tôi </a:t>
            </a:r>
            <a:r>
              <a:rPr lang="vi-VN" sz="2400" b="1" dirty="0">
                <a:latin typeface="+mj-lt"/>
              </a:rPr>
              <a:t>yêu truyện cổ nước tôi</a:t>
            </a:r>
          </a:p>
          <a:p>
            <a:pPr indent="1519555"/>
            <a:r>
              <a:rPr lang="vi-VN" sz="2400" b="1" dirty="0">
                <a:latin typeface="+mj-lt"/>
              </a:rPr>
              <a:t>Vừa nhân hậu lại tuyệt vời sâu xa</a:t>
            </a:r>
          </a:p>
          <a:p>
            <a:pPr indent="2060575"/>
            <a:r>
              <a:rPr lang="vi-VN" sz="2400" b="1" dirty="0">
                <a:latin typeface="+mj-lt"/>
              </a:rPr>
              <a:t>Thương người rồi mới thương ta</a:t>
            </a:r>
          </a:p>
          <a:p>
            <a:pPr indent="1519555"/>
            <a:r>
              <a:rPr lang="vi-VN" sz="2400" b="1" dirty="0">
                <a:latin typeface="+mj-lt"/>
              </a:rPr>
              <a:t>Yêu nhau dù mấy cách xa cũng tìm</a:t>
            </a:r>
          </a:p>
          <a:p>
            <a:pPr indent="2060575"/>
            <a:r>
              <a:rPr lang="vi-VN" sz="2400" b="1" dirty="0">
                <a:latin typeface="+mj-lt"/>
              </a:rPr>
              <a:t>Ở hiền thì lại gặp hiền</a:t>
            </a:r>
          </a:p>
          <a:p>
            <a:pPr indent="1519555"/>
            <a:r>
              <a:rPr lang="vi-VN" sz="2400" b="1" dirty="0">
                <a:latin typeface="+mj-lt"/>
              </a:rPr>
              <a:t>Người ngay thì được phật, tiên độ trì.</a:t>
            </a:r>
          </a:p>
          <a:p>
            <a:pPr indent="2060575"/>
            <a:r>
              <a:rPr lang="vi-VN" sz="2400" b="1" dirty="0">
                <a:latin typeface="+mj-lt"/>
              </a:rPr>
              <a:t>Mang theo truyện cổ tôi đi</a:t>
            </a:r>
          </a:p>
          <a:p>
            <a:pPr indent="1519555"/>
            <a:r>
              <a:rPr lang="vi-VN" sz="2400" b="1" dirty="0">
                <a:latin typeface="+mj-lt"/>
              </a:rPr>
              <a:t>Nghe trong cuộc sống thầm thì tiếng xưa</a:t>
            </a:r>
          </a:p>
          <a:p>
            <a:pPr indent="2060575"/>
            <a:r>
              <a:rPr lang="vi-VN" sz="2400" b="1" dirty="0">
                <a:latin typeface="+mj-lt"/>
              </a:rPr>
              <a:t>Vàng cơn nắng, trắng cơn mưa</a:t>
            </a:r>
          </a:p>
          <a:p>
            <a:pPr indent="1519555"/>
            <a:r>
              <a:rPr lang="vi-VN" sz="2400" b="1" dirty="0">
                <a:latin typeface="+mj-lt"/>
              </a:rPr>
              <a:t>Con sông chảy có rặng dừa nghiêng soi.</a:t>
            </a:r>
          </a:p>
          <a:p>
            <a:pPr indent="2060575"/>
            <a:r>
              <a:rPr lang="vi-VN" sz="2400" b="1" dirty="0">
                <a:latin typeface="+mj-lt"/>
              </a:rPr>
              <a:t>Đời cha ông với đời tôi</a:t>
            </a:r>
          </a:p>
          <a:p>
            <a:pPr indent="1519555"/>
            <a:r>
              <a:rPr lang="vi-VN" sz="2400" b="1" dirty="0">
                <a:latin typeface="+mj-lt"/>
              </a:rPr>
              <a:t>Như con sông với chân trời đã xa</a:t>
            </a:r>
          </a:p>
          <a:p>
            <a:pPr indent="2060575"/>
            <a:r>
              <a:rPr lang="vi-VN" sz="2400" b="1" dirty="0">
                <a:latin typeface="+mj-lt"/>
              </a:rPr>
              <a:t>Chỉ còn truyện cổ thiết tha</a:t>
            </a:r>
          </a:p>
          <a:p>
            <a:pPr indent="1519555"/>
            <a:r>
              <a:rPr lang="vi-VN" sz="2400" b="1" dirty="0">
                <a:latin typeface="+mj-lt"/>
              </a:rPr>
              <a:t>Cho tôi nhận mặt ông cha của mình</a:t>
            </a:r>
            <a:r>
              <a:rPr lang="en-US" sz="2400" b="1">
                <a:latin typeface="+mj-lt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5A0F6-EE35-423D-B186-9711295FAE6E}"/>
              </a:ext>
            </a:extLst>
          </p:cNvPr>
          <p:cNvSpPr txBox="1"/>
          <p:nvPr/>
        </p:nvSpPr>
        <p:spPr>
          <a:xfrm>
            <a:off x="2691759" y="156117"/>
            <a:ext cx="6808480" cy="830997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210AB4-57A6-4BB5-BEEB-CE23AFA0D5DE}"/>
              </a:ext>
            </a:extLst>
          </p:cNvPr>
          <p:cNvSpPr/>
          <p:nvPr/>
        </p:nvSpPr>
        <p:spPr>
          <a:xfrm>
            <a:off x="3836020" y="5583219"/>
            <a:ext cx="4984595" cy="87293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6893E62-020E-45AE-8050-27CED8160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769" y="3275416"/>
            <a:ext cx="2899154" cy="2389406"/>
          </a:xfrm>
          <a:prstGeom prst="cloudCallout">
            <a:avLst>
              <a:gd name="adj1" fmla="val -55099"/>
              <a:gd name="adj2" fmla="val 58885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00B050"/>
            </a:solidFill>
            <a:round/>
          </a:ln>
        </p:spPr>
        <p:txBody>
          <a:bodyPr wrap="square" lIns="9144" rIns="9144">
            <a:spAutoFit/>
          </a:bodyPr>
          <a:lstStyle/>
          <a:p>
            <a:pPr algn="just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8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 descr="e93f49669616f82afc3aeb26989c1d4b">
            <a:extLst>
              <a:ext uri="{FF2B5EF4-FFF2-40B4-BE49-F238E27FC236}">
                <a16:creationId xmlns:a16="http://schemas.microsoft.com/office/drawing/2014/main" id="{6EC9C31F-023B-4652-AD31-0C505E1F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11034" y="283994"/>
            <a:ext cx="7368610" cy="5838317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F1F1D73-BF98-46A3-9BBF-A601E20EB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847"/>
            <a:ext cx="3018082" cy="320315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1E4C1922-B713-433E-901B-34682714F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224775" y="3283163"/>
            <a:ext cx="1687845" cy="1213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62855-5EB2-4066-9D7D-37479B69F68C}"/>
              </a:ext>
            </a:extLst>
          </p:cNvPr>
          <p:cNvSpPr txBox="1"/>
          <p:nvPr/>
        </p:nvSpPr>
        <p:spPr>
          <a:xfrm>
            <a:off x="3246387" y="2521059"/>
            <a:ext cx="6097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 </a:t>
            </a:r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giúp ta nhận ra những phẩm chất quý báu của cha ông: công bằng, thông minh, độ lượng, nhân hậu, tình nghĩa,…</a:t>
            </a:r>
            <a:endParaRPr lang="en-US" sz="2800" b="1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0C7E8-D342-4086-8C04-1A80D65FE43B}"/>
              </a:ext>
            </a:extLst>
          </p:cNvPr>
          <p:cNvSpPr txBox="1"/>
          <p:nvPr/>
        </p:nvSpPr>
        <p:spPr>
          <a:xfrm>
            <a:off x="3949959" y="1465891"/>
            <a:ext cx="4507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hiểu ý của hai dòng thơ cuối như thế nào?</a:t>
            </a:r>
            <a:endParaRPr lang="en-US" sz="2800" b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5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48535115-DA29-4232-A8B0-66E0B6DA2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34" b="17885"/>
          <a:stretch/>
        </p:blipFill>
        <p:spPr>
          <a:xfrm>
            <a:off x="840470" y="599090"/>
            <a:ext cx="10820491" cy="6495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600" y="1216498"/>
            <a:ext cx="69127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97050"/>
            <a:r>
              <a:rPr lang="vi-VN" sz="2400" dirty="0">
                <a:latin typeface="+mj-lt"/>
              </a:rPr>
              <a:t>Tôi yêu truyện cổ nước tôi</a:t>
            </a:r>
          </a:p>
          <a:p>
            <a:pPr indent="1162050"/>
            <a:r>
              <a:rPr lang="vi-VN" sz="2400" dirty="0">
                <a:latin typeface="+mj-lt"/>
              </a:rPr>
              <a:t>Vừa </a:t>
            </a:r>
            <a:r>
              <a:rPr lang="vi-VN" sz="2400" b="1" dirty="0">
                <a:latin typeface="+mj-lt"/>
              </a:rPr>
              <a:t>nhân hậu </a:t>
            </a:r>
            <a:r>
              <a:rPr lang="vi-VN" sz="2400" dirty="0">
                <a:latin typeface="+mj-lt"/>
              </a:rPr>
              <a:t>lại tuyệt vời </a:t>
            </a:r>
            <a:r>
              <a:rPr lang="vi-VN" sz="2400" b="1" dirty="0">
                <a:latin typeface="+mj-lt"/>
              </a:rPr>
              <a:t>sâu xa</a:t>
            </a:r>
          </a:p>
          <a:p>
            <a:pPr indent="1797050"/>
            <a:r>
              <a:rPr lang="vi-VN" sz="2400" dirty="0">
                <a:latin typeface="+mj-lt"/>
              </a:rPr>
              <a:t>Thương người rồi mới thương ta</a:t>
            </a:r>
          </a:p>
          <a:p>
            <a:pPr indent="1162050"/>
            <a:r>
              <a:rPr lang="vi-VN" sz="2400" dirty="0">
                <a:latin typeface="+mj-lt"/>
              </a:rPr>
              <a:t>Yêu nhau dù mấy </a:t>
            </a:r>
            <a:r>
              <a:rPr lang="vi-VN" sz="2400" b="1" dirty="0">
                <a:latin typeface="+mj-lt"/>
              </a:rPr>
              <a:t>cách xa </a:t>
            </a:r>
            <a:r>
              <a:rPr lang="vi-VN" sz="2400" dirty="0">
                <a:latin typeface="+mj-lt"/>
              </a:rPr>
              <a:t>cũng tìm</a:t>
            </a:r>
          </a:p>
          <a:p>
            <a:pPr indent="1797050"/>
            <a:r>
              <a:rPr lang="vi-VN" sz="2400" dirty="0">
                <a:latin typeface="+mj-lt"/>
              </a:rPr>
              <a:t>Ở hiền thì lại gặp hiền</a:t>
            </a:r>
          </a:p>
          <a:p>
            <a:pPr indent="1162050"/>
            <a:r>
              <a:rPr lang="vi-VN" sz="2400" dirty="0">
                <a:latin typeface="+mj-lt"/>
              </a:rPr>
              <a:t>Người ngay thì được phật, tiên </a:t>
            </a:r>
            <a:r>
              <a:rPr lang="vi-VN" sz="2400" b="1" dirty="0">
                <a:latin typeface="+mj-lt"/>
              </a:rPr>
              <a:t>độ trì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Mang theo truyện cổ tôi đi</a:t>
            </a:r>
          </a:p>
          <a:p>
            <a:pPr indent="1162050"/>
            <a:r>
              <a:rPr lang="vi-VN" sz="2400" dirty="0">
                <a:latin typeface="+mj-lt"/>
              </a:rPr>
              <a:t>Nghe trong cuộc sống thầm thì tiếng xưa</a:t>
            </a:r>
          </a:p>
          <a:p>
            <a:pPr indent="1797050"/>
            <a:r>
              <a:rPr lang="vi-VN" sz="2400" dirty="0">
                <a:latin typeface="+mj-lt"/>
              </a:rPr>
              <a:t>Vàng cơn nắng, trắng cơn mưa</a:t>
            </a:r>
          </a:p>
          <a:p>
            <a:pPr indent="1162050"/>
            <a:r>
              <a:rPr lang="vi-VN" sz="2400" dirty="0">
                <a:latin typeface="+mj-lt"/>
              </a:rPr>
              <a:t>Con sông chảy có </a:t>
            </a:r>
            <a:r>
              <a:rPr lang="vi-VN" sz="2400" b="1" dirty="0">
                <a:latin typeface="+mj-lt"/>
              </a:rPr>
              <a:t>rặng dừa nghiêng soi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Đời cha ông với đời tôi</a:t>
            </a:r>
          </a:p>
          <a:p>
            <a:pPr indent="1162050"/>
            <a:r>
              <a:rPr lang="vi-VN" sz="2400" dirty="0">
                <a:latin typeface="+mj-lt"/>
              </a:rPr>
              <a:t>Như con sông với </a:t>
            </a:r>
            <a:r>
              <a:rPr lang="vi-VN" sz="2400" b="1" dirty="0">
                <a:latin typeface="+mj-lt"/>
              </a:rPr>
              <a:t>chân trời </a:t>
            </a:r>
            <a:r>
              <a:rPr lang="vi-VN" sz="2400" dirty="0">
                <a:latin typeface="+mj-lt"/>
              </a:rPr>
              <a:t>đã xa</a:t>
            </a:r>
          </a:p>
          <a:p>
            <a:pPr indent="1797050"/>
            <a:r>
              <a:rPr lang="vi-VN" sz="2400" dirty="0">
                <a:latin typeface="+mj-lt"/>
              </a:rPr>
              <a:t>Chỉ còn truyện cổ thiết tha</a:t>
            </a:r>
          </a:p>
          <a:p>
            <a:pPr indent="1162050"/>
            <a:r>
              <a:rPr lang="vi-VN" sz="2400" dirty="0">
                <a:latin typeface="+mj-lt"/>
              </a:rPr>
              <a:t>Cho tôi nhận mặt ông cha của mình</a:t>
            </a:r>
            <a:r>
              <a:rPr lang="en-US" sz="2400" dirty="0">
                <a:latin typeface="+mj-lt"/>
              </a:rPr>
              <a:t>. </a:t>
            </a:r>
            <a:endParaRPr lang="vi-VN" sz="24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9A3249-BC43-46C8-B7E6-7741CFD47110}"/>
              </a:ext>
            </a:extLst>
          </p:cNvPr>
          <p:cNvGrpSpPr/>
          <p:nvPr/>
        </p:nvGrpSpPr>
        <p:grpSpPr>
          <a:xfrm>
            <a:off x="2783632" y="87517"/>
            <a:ext cx="6370210" cy="1343250"/>
            <a:chOff x="2796421" y="-332031"/>
            <a:chExt cx="6370210" cy="1862242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300A1076-FF8C-4BAA-8553-90817063E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421" y="-332031"/>
              <a:ext cx="6370210" cy="18622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CB6CC7-26D3-4498-9DD2-21D9E3445C06}"/>
                </a:ext>
              </a:extLst>
            </p:cNvPr>
            <p:cNvSpPr txBox="1"/>
            <p:nvPr/>
          </p:nvSpPr>
          <p:spPr>
            <a:xfrm>
              <a:off x="2958100" y="80032"/>
              <a:ext cx="59877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3F7C02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P-002" panose="020B0603050302020204" pitchFamily="34" charset="0"/>
                </a:rPr>
                <a:t>Truyện cổ nước mình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DEF8BAE-DEC0-4EEF-8C0F-A33C57DAB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7886" r="14807" b="55415"/>
          <a:stretch/>
        </p:blipFill>
        <p:spPr>
          <a:xfrm>
            <a:off x="1182255" y="886691"/>
            <a:ext cx="10256957" cy="562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C9F64E-B0CA-47E2-A2D6-89B7153E63D5}"/>
              </a:ext>
            </a:extLst>
          </p:cNvPr>
          <p:cNvGrpSpPr/>
          <p:nvPr/>
        </p:nvGrpSpPr>
        <p:grpSpPr>
          <a:xfrm>
            <a:off x="2748864" y="2591569"/>
            <a:ext cx="633507" cy="523220"/>
            <a:chOff x="2437005" y="1045259"/>
            <a:chExt cx="633507" cy="523220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738379EF-39F1-4A20-A7E6-8DC21C23FEE1}"/>
                </a:ext>
              </a:extLst>
            </p:cNvPr>
            <p:cNvCxnSpPr/>
            <p:nvPr/>
          </p:nvCxnSpPr>
          <p:spPr>
            <a:xfrm>
              <a:off x="2573738" y="1522780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DE274-E976-46B9-B10A-71E23ABE50B5}"/>
                </a:ext>
              </a:extLst>
            </p:cNvPr>
            <p:cNvSpPr/>
            <p:nvPr/>
          </p:nvSpPr>
          <p:spPr>
            <a:xfrm>
              <a:off x="2437005" y="1045259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ô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BFE7C4-E019-4AA7-8B04-AD7855549E1E}"/>
              </a:ext>
            </a:extLst>
          </p:cNvPr>
          <p:cNvSpPr txBox="1"/>
          <p:nvPr/>
        </p:nvSpPr>
        <p:spPr>
          <a:xfrm>
            <a:off x="1802451" y="2765918"/>
            <a:ext cx="7503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Tôi yêu truyện cổ nước tôi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Vừa nhân hậu lại tuyệt vời sâu xa</a:t>
            </a:r>
            <a:endParaRPr lang="en-US" sz="2400" b="1">
              <a:latin typeface="HP001 4 hàng" panose="020B0603050302020204" pitchFamily="34" charset="0"/>
            </a:endParaRPr>
          </a:p>
          <a:p>
            <a:pPr indent="1797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Thương người rồi mới thương ta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Yêu nhau dù mấy cách xa cũng tìm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541A42-0857-44A2-AF6E-A67075E1A622}"/>
              </a:ext>
            </a:extLst>
          </p:cNvPr>
          <p:cNvGrpSpPr/>
          <p:nvPr/>
        </p:nvGrpSpPr>
        <p:grpSpPr>
          <a:xfrm>
            <a:off x="2368377" y="3137536"/>
            <a:ext cx="633507" cy="523220"/>
            <a:chOff x="1972292" y="1462425"/>
            <a:chExt cx="633507" cy="52322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D321AD5-0E62-4253-BD36-B7ED27CA16EC}"/>
                </a:ext>
              </a:extLst>
            </p:cNvPr>
            <p:cNvCxnSpPr/>
            <p:nvPr/>
          </p:nvCxnSpPr>
          <p:spPr>
            <a:xfrm>
              <a:off x="2109024" y="1933325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B85843-7D74-4945-81B5-1967549AA244}"/>
                </a:ext>
              </a:extLst>
            </p:cNvPr>
            <p:cNvSpPr/>
            <p:nvPr/>
          </p:nvSpPr>
          <p:spPr>
            <a:xfrm>
              <a:off x="1972292" y="1462425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ô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2FD70C3-5051-4C95-90F1-37C335544AA6}"/>
              </a:ext>
            </a:extLst>
          </p:cNvPr>
          <p:cNvSpPr txBox="1"/>
          <p:nvPr/>
        </p:nvSpPr>
        <p:spPr>
          <a:xfrm>
            <a:off x="4027056" y="1621878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Chính tả</a:t>
            </a:r>
            <a:endParaRPr lang="vi-VN" sz="2400" b="1">
              <a:latin typeface="HP001 4 hàng" panose="020B0603050302020204" pitchFamily="34" charset="0"/>
            </a:endParaRPr>
          </a:p>
          <a:p>
            <a:pPr indent="1162050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Truyện cổ nước mình</a:t>
            </a:r>
            <a:endParaRPr lang="vi-VN" sz="2400" b="1" dirty="0">
              <a:latin typeface="HP001 4 hàng" panose="020B0603050302020204" pitchFamily="34" charset="0"/>
            </a:endParaRPr>
          </a:p>
        </p:txBody>
      </p:sp>
      <p:grpSp>
        <p:nvGrpSpPr>
          <p:cNvPr id="20" name="PA_库_组合 15">
            <a:extLst>
              <a:ext uri="{FF2B5EF4-FFF2-40B4-BE49-F238E27FC236}">
                <a16:creationId xmlns:a16="http://schemas.microsoft.com/office/drawing/2014/main" id="{FA3DAC8A-EAFD-44D8-BB4C-1A27CEED7AB3}"/>
              </a:ext>
            </a:extLst>
          </p:cNvPr>
          <p:cNvGrpSpPr/>
          <p:nvPr/>
        </p:nvGrpSpPr>
        <p:grpSpPr>
          <a:xfrm>
            <a:off x="4224418" y="171040"/>
            <a:ext cx="4172629" cy="1431301"/>
            <a:chOff x="1874329" y="2452708"/>
            <a:chExt cx="1534600" cy="699353"/>
          </a:xfrm>
        </p:grpSpPr>
        <p:sp>
          <p:nvSpPr>
            <p:cNvPr id="21" name="任意多边形 16">
              <a:extLst>
                <a:ext uri="{FF2B5EF4-FFF2-40B4-BE49-F238E27FC236}">
                  <a16:creationId xmlns:a16="http://schemas.microsoft.com/office/drawing/2014/main" id="{292E8F1A-255D-46EC-BE02-F1596989DA31}"/>
                </a:ext>
              </a:extLst>
            </p:cNvPr>
            <p:cNvSpPr/>
            <p:nvPr/>
          </p:nvSpPr>
          <p:spPr>
            <a:xfrm>
              <a:off x="1886559" y="2454749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任意多边形 17">
              <a:extLst>
                <a:ext uri="{FF2B5EF4-FFF2-40B4-BE49-F238E27FC236}">
                  <a16:creationId xmlns:a16="http://schemas.microsoft.com/office/drawing/2014/main" id="{81A23939-1DDB-46DF-9A89-6D411CE0B7C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2A7422-A6DF-4331-B8A1-2BDAAC7C8B46}"/>
                </a:ext>
              </a:extLst>
            </p:cNvPr>
            <p:cNvSpPr txBox="1"/>
            <p:nvPr/>
          </p:nvSpPr>
          <p:spPr>
            <a:xfrm>
              <a:off x="2026761" y="2616799"/>
              <a:ext cx="1314030" cy="345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40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trình bày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id="{BC440BFF-924A-45B5-B174-DA400B099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1" y="5653179"/>
            <a:ext cx="2957915" cy="151509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1E098198-5157-45E8-9380-5A572E3FA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172016"/>
            <a:ext cx="1788540" cy="1599424"/>
          </a:xfrm>
          <a:prstGeom prst="rect">
            <a:avLst/>
          </a:prstGeom>
        </p:spPr>
      </p:pic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9D534C8E-9D18-4C4D-852D-DFBFC56CB8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89894" l="9929" r="90957">
                        <a14:foregroundMark x1="40248" y1="38652" x2="37943" y2="40071"/>
                        <a14:foregroundMark x1="52660" y1="47518" x2="57270" y2="46099"/>
                        <a14:foregroundMark x1="59043" y1="36879" x2="55496" y2="40071"/>
                        <a14:foregroundMark x1="33688" y1="13298" x2="33688" y2="12411"/>
                        <a14:foregroundMark x1="78901" y1="32270" x2="78901" y2="32270"/>
                        <a14:foregroundMark x1="89539" y1="54433" x2="90957" y2="56738"/>
                        <a14:foregroundMark x1="62766" y1="37766" x2="62766" y2="36879"/>
                        <a14:foregroundMark x1="61879" y1="41489" x2="46099" y2="47518"/>
                        <a14:foregroundMark x1="46099" y1="47518" x2="61879" y2="4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02" y="3709517"/>
            <a:ext cx="3537306" cy="35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7 0.04505 0.15625 C 0.0918 0.15625 0.09531 -0.0919 0.15065 -0.09283 C 0.20078 -0.09283 0.17383 0.12407 0.222 0.12314 C 0.27239 0.12314 0.24518 -0.03473 0.29987 -0.03473 C 0.34805 -0.03473 0.32096 0.07222 0.36419 0.07222 C 0.40534 0.07222 0.38385 -0.0088 0.42148 -0.0088 C 0.44297 -0.0088 0.44479 0.01319 0.44661 0.03009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3952620" y="311047"/>
            <a:ext cx="4172629" cy="1431299"/>
            <a:chOff x="1874329" y="2452708"/>
            <a:chExt cx="1534600" cy="699352"/>
          </a:xfrm>
        </p:grpSpPr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1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586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+mj-lt"/>
                <a:sym typeface="Gloria Hallelujah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1255607" y="1821237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1255607" y="3138217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1255607" y="4455197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78" y="2262489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421821" y="3605370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8849168" y="3127456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534951" y="5396862"/>
            <a:ext cx="3396334" cy="1739662"/>
          </a:xfrm>
          <a:prstGeom prst="rect">
            <a:avLst/>
          </a:prstGeom>
        </p:spPr>
      </p:pic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3 0.16365 C 0.00873 0.18981 0.02175 0.22476 0.04844 0.2125 C 0.08763 0.19513 0.0724 0.06504 0.11901 0.04398 C 0.16107 0.02546 0.1543 0.14791 0.1948 0.12939 C 0.23698 0.11088 0.203 0.03912 0.24818 0.01921 C 0.28881 0.00115 0.27383 0.06597 0.3099 0.05 C 0.34466 0.03472 0.32071 0.00092 0.35222 -0.0132 C 0.37019 -0.02107 0.37344 -0.01065 0.37591 -0.00209 " pathEditMode="relative" rAng="20760000" ptsTypes="AAAAAAAA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sp>
        <p:nvSpPr>
          <p:cNvPr id="6" name="Cloud Callout 5"/>
          <p:cNvSpPr/>
          <p:nvPr/>
        </p:nvSpPr>
        <p:spPr>
          <a:xfrm>
            <a:off x="543511" y="416632"/>
            <a:ext cx="6414337" cy="3001887"/>
          </a:xfrm>
          <a:prstGeom prst="cloudCallout">
            <a:avLst>
              <a:gd name="adj1" fmla="val 30523"/>
              <a:gd name="adj2" fmla="val 71425"/>
            </a:avLst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2CCDE4D-3D25-45C2-9101-297D9046AD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35" y="3429000"/>
            <a:ext cx="5023946" cy="412336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97C200-58EB-459D-A9F7-76E82BE1D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10543213" y="4232288"/>
            <a:ext cx="1788540" cy="309779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418D4D4-A8AE-4C1D-A2EF-72625E8D6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4" y="4405308"/>
            <a:ext cx="2231036" cy="2367844"/>
          </a:xfrm>
          <a:prstGeom prst="rect">
            <a:avLst/>
          </a:prstGeom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7CA1AE00-3C10-4A82-8E48-4DCBDD90445E}"/>
              </a:ext>
            </a:extLst>
          </p:cNvPr>
          <p:cNvSpPr/>
          <p:nvPr/>
        </p:nvSpPr>
        <p:spPr>
          <a:xfrm>
            <a:off x="8956900" y="2625712"/>
            <a:ext cx="2618789" cy="172911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1346B"/>
                </a:solidFill>
                <a:latin typeface="UVN Bai Sau Nang" panose="04030905020802020C03" pitchFamily="82" charset="0"/>
                <a:cs typeface="Times New Roman" panose="02020603050405020304" pitchFamily="18" charset="0"/>
              </a:rPr>
              <a:t>Cố lên!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47AEA5-D9B2-4AA2-AD5D-CD13759F5CC4}"/>
              </a:ext>
            </a:extLst>
          </p:cNvPr>
          <p:cNvSpPr/>
          <p:nvPr/>
        </p:nvSpPr>
        <p:spPr>
          <a:xfrm>
            <a:off x="6415723" y="6441368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F30A4995-B5E1-4949-9565-8E4649C1C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8" y="536166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1">
            <a:extLst>
              <a:ext uri="{FF2B5EF4-FFF2-40B4-BE49-F238E27FC236}">
                <a16:creationId xmlns:a16="http://schemas.microsoft.com/office/drawing/2014/main" id="{83B5E1A8-341A-4617-A67D-9B8BB150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3120299" y="-316134"/>
            <a:ext cx="6003759" cy="1146547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77C4EAE2-8224-422C-AE69-510DA09533CD}"/>
              </a:ext>
            </a:extLst>
          </p:cNvPr>
          <p:cNvSpPr/>
          <p:nvPr/>
        </p:nvSpPr>
        <p:spPr>
          <a:xfrm>
            <a:off x="997989" y="999689"/>
            <a:ext cx="10196021" cy="51656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080A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339" name="Rectangle 5"/>
          <p:cNvSpPr>
            <a:spLocks noRot="1" noChangeArrowheads="1"/>
          </p:cNvSpPr>
          <p:nvPr/>
        </p:nvSpPr>
        <p:spPr bwMode="auto">
          <a:xfrm>
            <a:off x="1893079" y="2682851"/>
            <a:ext cx="8458200" cy="297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/>
            <a:r>
              <a:rPr lang="en-US" sz="360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8608" y="120553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239002" y="616530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A701C87-E0E8-4992-8E0C-B8E22E7E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1" y="1230287"/>
            <a:ext cx="1416787" cy="5040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8B104A-E8EA-4FCF-A2D2-B0AC8D0CECDA}"/>
              </a:ext>
            </a:extLst>
          </p:cNvPr>
          <p:cNvSpPr/>
          <p:nvPr/>
        </p:nvSpPr>
        <p:spPr>
          <a:xfrm>
            <a:off x="1719974" y="1878359"/>
            <a:ext cx="894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7686F8-9A6F-4371-88B8-CCCDD4700E9B}"/>
              </a:ext>
            </a:extLst>
          </p:cNvPr>
          <p:cNvSpPr/>
          <p:nvPr/>
        </p:nvSpPr>
        <p:spPr>
          <a:xfrm>
            <a:off x="1893080" y="2463461"/>
            <a:ext cx="8726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vi-VN" sz="2800">
                <a:latin typeface="+mj-lt"/>
              </a:rPr>
              <a:t>Nhạc </a:t>
            </a:r>
            <a:r>
              <a:rPr lang="vi-VN" sz="2800" dirty="0">
                <a:latin typeface="+mj-lt"/>
              </a:rPr>
              <a:t>của trúc, nhạc của tre là khúc nhạc của đồng quê. Nhớ một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buổi trưa nào, nồm nam cơn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 </a:t>
            </a:r>
            <a:r>
              <a:rPr lang="vi-VN" sz="2800" dirty="0">
                <a:latin typeface="+mj-lt"/>
              </a:rPr>
              <a:t>thổi, khóm tre làng rung lên man mác khúc nhạc đồng quê.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9120A3-5D1C-4F3B-8B8B-6A29FE09D6F4}"/>
              </a:ext>
            </a:extLst>
          </p:cNvPr>
          <p:cNvSpPr/>
          <p:nvPr/>
        </p:nvSpPr>
        <p:spPr>
          <a:xfrm>
            <a:off x="1893079" y="4017732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en-US" sz="2800">
                <a:latin typeface="+mj-lt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Diều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bay, diều lá tre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Sáo tre, sáo trúc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………..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đưa tiếng 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nâng 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THÉP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4FE65A5B-F75E-41CB-AD16-72A96EF44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930199">
            <a:off x="9405658" y="4655966"/>
            <a:ext cx="2209965" cy="1948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486 L -0.35521 -0.05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1065 L -0.70846 -0.25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3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417 L -0.35886 -0.080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0.08774 L 0.38855 -0.1738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307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28" grpId="0" animBg="1"/>
      <p:bldP spid="29" grpId="0" animBg="1"/>
      <p:bldP spid="30" grpId="0" animBg="1"/>
      <p:bldP spid="15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EC67DD-7AA2-4F84-A15C-6CE89B2B20FE}"/>
              </a:ext>
            </a:extLst>
          </p:cNvPr>
          <p:cNvSpPr/>
          <p:nvPr/>
        </p:nvSpPr>
        <p:spPr>
          <a:xfrm>
            <a:off x="1760354" y="1828801"/>
            <a:ext cx="8950246" cy="3615558"/>
          </a:xfrm>
          <a:prstGeom prst="roundRect">
            <a:avLst/>
          </a:prstGeom>
          <a:solidFill>
            <a:srgbClr val="FEEEE8">
              <a:alpha val="83000"/>
            </a:srgb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" descr="b3">
            <a:extLst>
              <a:ext uri="{FF2B5EF4-FFF2-40B4-BE49-F238E27FC236}">
                <a16:creationId xmlns:a16="http://schemas.microsoft.com/office/drawing/2014/main" id="{637086B6-EDDA-49BB-AA68-7E60D4884F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052341" y="-1527198"/>
            <a:ext cx="4513414" cy="10416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1171" y="2364439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0354" y="1901379"/>
            <a:ext cx="8396318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9656" y="2940466"/>
            <a:ext cx="6192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Vua Hùng một sáng đi săn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Trưa tròn bóng nắng nghỉ ch…. chốn này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D…. d…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một quả xôi đầy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Bánh chưng mấy cặp, bánh giầy mấy đôi.</a:t>
            </a:r>
          </a:p>
          <a:p>
            <a:pPr algn="r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BÙI VỢI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2720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1AD56-211E-43F9-81A2-86275C272A7B}"/>
              </a:ext>
            </a:extLst>
          </p:cNvPr>
          <p:cNvSpPr txBox="1"/>
          <p:nvPr/>
        </p:nvSpPr>
        <p:spPr>
          <a:xfrm>
            <a:off x="4601122" y="406821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3F7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3F7C03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066F21D4-CE8B-4F66-A2BB-B07DE0D16A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06543">
            <a:off x="9141510" y="4148719"/>
            <a:ext cx="2646774" cy="233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162 L -0.49792 0.0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6836 -0.330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0903 L -0.64349 -0.173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824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</TotalTime>
  <Words>658</Words>
  <Application>Microsoft Office PowerPoint</Application>
  <PresentationFormat>Widescreen</PresentationFormat>
  <Paragraphs>107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UTM Davida</vt:lpstr>
      <vt:lpstr>Wingdings</vt:lpstr>
      <vt:lpstr>UTM Beautiful Caps</vt:lpstr>
      <vt:lpstr>Century Schoolbook</vt:lpstr>
      <vt:lpstr>Microsoft YaHei</vt:lpstr>
      <vt:lpstr>DengXian</vt:lpstr>
      <vt:lpstr>字魂59号-创粗黑</vt:lpstr>
      <vt:lpstr>HP001 4 hàng</vt:lpstr>
      <vt:lpstr>Calibri</vt:lpstr>
      <vt:lpstr>Arial</vt:lpstr>
      <vt:lpstr>HP-002</vt:lpstr>
      <vt:lpstr>Times New Roman</vt:lpstr>
      <vt:lpstr>UTM Bell</vt:lpstr>
      <vt:lpstr>UVN Bai Sau Nang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</cp:keywords>
  <cp:lastModifiedBy>Nguyen Huu Hieu</cp:lastModifiedBy>
  <cp:revision>50</cp:revision>
  <dcterms:created xsi:type="dcterms:W3CDTF">2017-08-18T03:02:00Z</dcterms:created>
  <dcterms:modified xsi:type="dcterms:W3CDTF">2021-09-17T05:23:00Z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FD605881ACB24689A8C13F80772F4BA8</vt:lpwstr>
  </property>
</Properties>
</file>