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260" r:id="rId3"/>
    <p:sldId id="284" r:id="rId4"/>
    <p:sldId id="286" r:id="rId5"/>
    <p:sldId id="297" r:id="rId6"/>
    <p:sldId id="261" r:id="rId7"/>
    <p:sldId id="285" r:id="rId8"/>
    <p:sldId id="289" r:id="rId9"/>
    <p:sldId id="288" r:id="rId10"/>
    <p:sldId id="287" r:id="rId11"/>
    <p:sldId id="299" r:id="rId12"/>
    <p:sldId id="298" r:id="rId13"/>
    <p:sldId id="264" r:id="rId14"/>
    <p:sldId id="269" r:id="rId15"/>
    <p:sldId id="263" r:id="rId16"/>
    <p:sldId id="272" r:id="rId17"/>
    <p:sldId id="270" r:id="rId18"/>
    <p:sldId id="273" r:id="rId19"/>
    <p:sldId id="274" r:id="rId20"/>
    <p:sldId id="280" r:id="rId21"/>
    <p:sldId id="278" r:id="rId22"/>
    <p:sldId id="277" r:id="rId23"/>
    <p:sldId id="283" r:id="rId24"/>
    <p:sldId id="291" r:id="rId25"/>
    <p:sldId id="293" r:id="rId26"/>
    <p:sldId id="292" r:id="rId27"/>
    <p:sldId id="295" r:id="rId28"/>
    <p:sldId id="294" r:id="rId29"/>
    <p:sldId id="276" r:id="rId30"/>
    <p:sldId id="275" r:id="rId31"/>
    <p:sldId id="29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TM Bienvenue" panose="02040603050506020204" pitchFamily="18" charset="0"/>
      <p:regular r:id="rId40"/>
    </p:embeddedFont>
    <p:embeddedFont>
      <p:font typeface="UTM Billhead 1910" panose="02040603050506020204" pitchFamily="18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6AD"/>
    <a:srgbClr val="FEF2D3"/>
    <a:srgbClr val="E46C0A"/>
    <a:srgbClr val="FFF7E5"/>
    <a:srgbClr val="FEE9BA"/>
    <a:srgbClr val="337CAD"/>
    <a:srgbClr val="1080C8"/>
    <a:srgbClr val="E33A37"/>
    <a:srgbClr val="288087"/>
    <a:srgbClr val="369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6" d="100"/>
          <a:sy n="26" d="100"/>
        </p:scale>
        <p:origin x="2789" y="12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B188E-9345-43B2-88B5-568AF5D00E40}" type="datetimeFigureOut">
              <a:rPr lang="en-US" smtClean="0"/>
              <a:t>06-Nov-21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5480C-816D-4269-936F-BA4116F0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7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167039" y="645789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300" y="2075367"/>
            <a:ext cx="1181100" cy="944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EA275453-308B-40CA-83A2-615F75801392}"/>
              </a:ext>
            </a:extLst>
          </p:cNvPr>
          <p:cNvGrpSpPr/>
          <p:nvPr/>
        </p:nvGrpSpPr>
        <p:grpSpPr>
          <a:xfrm>
            <a:off x="0" y="8221"/>
            <a:ext cx="12192000" cy="6809987"/>
            <a:chOff x="-355600" y="1242283"/>
            <a:chExt cx="13347700" cy="597410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78614D0D-1AD5-4D15-89A2-D786581AD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>
              <a:off x="-355600" y="1242284"/>
              <a:ext cx="6731000" cy="5974103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4C632DA-6BBA-4034-8FD3-AAA1FBE4F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 flipH="1">
              <a:off x="6261100" y="1242283"/>
              <a:ext cx="6731000" cy="5974103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F83A94E9-53AD-44B7-8C09-3BD9B95D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3" r="274" b="9427"/>
          <a:stretch/>
        </p:blipFill>
        <p:spPr>
          <a:xfrm>
            <a:off x="0" y="3556250"/>
            <a:ext cx="12192000" cy="33017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012D-26C8-49E1-82B9-497CEE8F6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6" t="52867" r="-1171" b="21243"/>
          <a:stretch/>
        </p:blipFill>
        <p:spPr>
          <a:xfrm>
            <a:off x="9118237" y="3815161"/>
            <a:ext cx="3180415" cy="3406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7ADF33-8D76-4E87-A5BC-0D5D0C06A1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>
            <a:off x="58101" y="60298"/>
            <a:ext cx="3000453" cy="445352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3225ACB-2B01-4694-A33C-3051DDC99CBC}"/>
              </a:ext>
            </a:extLst>
          </p:cNvPr>
          <p:cNvGrpSpPr/>
          <p:nvPr/>
        </p:nvGrpSpPr>
        <p:grpSpPr>
          <a:xfrm>
            <a:off x="0" y="3566019"/>
            <a:ext cx="12195836" cy="3433990"/>
            <a:chOff x="-3836" y="3564981"/>
            <a:chExt cx="12195836" cy="343399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AD54DB5-DF11-4D4B-B715-14BE6EDB7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62" r="59945" b="24596"/>
            <a:stretch/>
          </p:blipFill>
          <p:spPr>
            <a:xfrm>
              <a:off x="-3836" y="3705474"/>
              <a:ext cx="2664699" cy="3152526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CBF9286-8141-422D-803D-CE836221C510}"/>
                </a:ext>
              </a:extLst>
            </p:cNvPr>
            <p:cNvGrpSpPr/>
            <p:nvPr/>
          </p:nvGrpSpPr>
          <p:grpSpPr>
            <a:xfrm>
              <a:off x="169579" y="3564981"/>
              <a:ext cx="12022421" cy="3433990"/>
              <a:chOff x="169579" y="3564981"/>
              <a:chExt cx="12022421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21A2CA1-D5CE-449E-89E2-D6C9BA13B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26" t="67526" r="-108" b="9176"/>
              <a:stretch/>
            </p:blipFill>
            <p:spPr>
              <a:xfrm>
                <a:off x="9429135" y="3564981"/>
                <a:ext cx="2762865" cy="3301218"/>
              </a:xfrm>
              <a:prstGeom prst="rect">
                <a:avLst/>
              </a:prstGeom>
            </p:spPr>
          </p:pic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BF4DC20D-0499-40A3-8AB2-CF1A63C3F8DB}"/>
                  </a:ext>
                </a:extLst>
              </p:cNvPr>
              <p:cNvGrpSpPr/>
              <p:nvPr/>
            </p:nvGrpSpPr>
            <p:grpSpPr>
              <a:xfrm>
                <a:off x="169579" y="3963247"/>
                <a:ext cx="9959645" cy="3035724"/>
                <a:chOff x="169579" y="3963247"/>
                <a:chExt cx="9959645" cy="3035724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2F5957EB-EE9F-4FFA-B1EB-413A8D7F7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169579" y="4358452"/>
                  <a:ext cx="2467897" cy="2528052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CF706E28-17BB-46E7-B856-B13544EAEB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8729046" y="4649650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200886FB-87A5-49DB-8771-744C22C30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2291851" y="4991808"/>
                  <a:ext cx="1850211" cy="1895310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2D9C71D4-CE87-4FBD-B4B8-575E92D75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7243369" y="4922282"/>
                  <a:ext cx="1917482" cy="1964221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AF19E9F9-C16C-4321-AE86-AD5E213B9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3826598" y="5351805"/>
                  <a:ext cx="1400178" cy="1521061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8ED05ECC-D629-440F-BD3F-5DF2CBEA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4564326" y="4700698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0C998546-343A-4B4F-92E4-C3689280C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5264416" y="3963247"/>
                  <a:ext cx="2664699" cy="28947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D2527B2-68D5-4D24-ACD2-13DAD215E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858017" y="-214026"/>
            <a:ext cx="7334861" cy="4001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24" y="4107196"/>
            <a:ext cx="5316173" cy="1054699"/>
          </a:xfrm>
          <a:prstGeom prst="rect">
            <a:avLst/>
          </a:prstGeom>
        </p:spPr>
      </p:pic>
      <p:pic>
        <p:nvPicPr>
          <p:cNvPr id="31" name="图片 6">
            <a:extLst>
              <a:ext uri="{FF2B5EF4-FFF2-40B4-BE49-F238E27FC236}">
                <a16:creationId xmlns:a16="http://schemas.microsoft.com/office/drawing/2014/main" id="{8798F8B6-BABE-475C-AD0E-C0D13C16B4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29" y="-18488"/>
            <a:ext cx="4356152" cy="3073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4" y="985103"/>
            <a:ext cx="10058400" cy="332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49" y="789505"/>
            <a:ext cx="5308082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046460" y="1938347"/>
            <a:ext cx="1624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Tôm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đạm.</a:t>
            </a:r>
          </a:p>
        </p:txBody>
      </p:sp>
    </p:spTree>
    <p:extLst>
      <p:ext uri="{BB962C8B-B14F-4D97-AF65-F5344CB8AC3E}">
        <p14:creationId xmlns:p14="http://schemas.microsoft.com/office/powerpoint/2010/main" val="137272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988582"/>
            <a:ext cx="12192000" cy="4869418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biển lội ngược và</a:t>
            </a:r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đẻ trứng ở đầu nguồn con sông, cá con lớn lên và bơi ra biển trong quá trình trưởng thành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 cung cấp cho cơ thể vitamin B12, D, nhiều khoáng chất. 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cá hồi giúp giảm nguy cơ mắc bệnh tim mạch và đặc biệt là không gây béo phì hay thừa cân.</a:t>
            </a:r>
            <a:endParaRPr lang="en-US" sz="4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47" y="-881092"/>
            <a:ext cx="7304304" cy="41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24A7935-7918-4494-8C5E-C3A6E5C72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-312234" y="-587228"/>
            <a:ext cx="11912615" cy="64988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9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19" name="云形 18">
            <a:extLst>
              <a:ext uri="{FF2B5EF4-FFF2-40B4-BE49-F238E27FC236}">
                <a16:creationId xmlns:a16="http://schemas.microsoft.com/office/drawing/2014/main" id="{B11380F0-CD74-4EB0-8505-ED385D6F7F4E}"/>
              </a:ext>
            </a:extLst>
          </p:cNvPr>
          <p:cNvSpPr/>
          <p:nvPr/>
        </p:nvSpPr>
        <p:spPr>
          <a:xfrm>
            <a:off x="1272213" y="830777"/>
            <a:ext cx="7060704" cy="4205388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DC0421E-4690-49AB-A7C7-9A5C87ADC7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27813" r="2312" b="48137"/>
          <a:stretch/>
        </p:blipFill>
        <p:spPr>
          <a:xfrm flipH="1">
            <a:off x="5915236" y="2693450"/>
            <a:ext cx="6070500" cy="330175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925739F-7C5C-47CC-B69D-F6C2C9BB60B6}"/>
              </a:ext>
            </a:extLst>
          </p:cNvPr>
          <p:cNvSpPr/>
          <p:nvPr/>
        </p:nvSpPr>
        <p:spPr>
          <a:xfrm>
            <a:off x="1332349" y="1753189"/>
            <a:ext cx="701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Thực đơn em chọn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39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DA970F-F944-4BF6-9F7D-68B905A0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7856" y="-2840653"/>
            <a:ext cx="6688916" cy="11860897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id="{DBC676FA-F0F7-4E17-90BA-61F2E5D4B1AB}"/>
              </a:ext>
            </a:extLst>
          </p:cNvPr>
          <p:cNvSpPr/>
          <p:nvPr/>
        </p:nvSpPr>
        <p:spPr>
          <a:xfrm>
            <a:off x="1" y="902293"/>
            <a:ext cx="12191999" cy="437500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519793" y="100575"/>
            <a:ext cx="11152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Ghi tên thức ăn, đồ uống hàng ngày của em vào bảng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3986"/>
              </p:ext>
            </p:extLst>
          </p:nvPr>
        </p:nvGraphicFramePr>
        <p:xfrm>
          <a:off x="266696" y="719666"/>
          <a:ext cx="11753856" cy="59287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143646186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13095509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083666995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34698320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806536682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73007450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646439657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99366253"/>
                    </a:ext>
                  </a:extLst>
                </a:gridCol>
              </a:tblGrid>
              <a:tr h="1185757">
                <a:tc rowSpan="2"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baseline="0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ăn, đồ uống</a:t>
                      </a:r>
                      <a:endParaRPr lang="en-US" sz="3200" b="1">
                        <a:solidFill>
                          <a:srgbClr val="FEE9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3690A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15840"/>
                  </a:ext>
                </a:extLst>
              </a:tr>
              <a:tr h="1185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Bảy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92968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929773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845972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21003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1100285"/>
            <a:ext cx="2857500" cy="160715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09799" y="3105150"/>
            <a:ext cx="742950" cy="3457074"/>
          </a:xfrm>
          <a:prstGeom prst="downArrow">
            <a:avLst/>
          </a:prstGeom>
          <a:solidFill>
            <a:srgbClr val="369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2811243" y="4043925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Ví dụ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双波形 1">
            <a:extLst>
              <a:ext uri="{FF2B5EF4-FFF2-40B4-BE49-F238E27FC236}">
                <a16:creationId xmlns:a16="http://schemas.microsoft.com/office/drawing/2014/main" id="{4A7AF3C0-47C4-4FF9-BF06-C3CCF657CD0B}"/>
              </a:ext>
            </a:extLst>
          </p:cNvPr>
          <p:cNvSpPr/>
          <p:nvPr/>
        </p:nvSpPr>
        <p:spPr>
          <a:xfrm>
            <a:off x="0" y="-55060"/>
            <a:ext cx="12230100" cy="6809111"/>
          </a:xfrm>
          <a:prstGeom prst="doubleWave">
            <a:avLst>
              <a:gd name="adj1" fmla="val 6250"/>
              <a:gd name="adj2" fmla="val 313"/>
            </a:avLst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79540" y="3176191"/>
            <a:ext cx="22172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Thứ Hai</a:t>
            </a:r>
            <a:endParaRPr lang="zh-CN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Bienvenue" panose="02040603050506020204" pitchFamily="18" charset="0"/>
            </a:endParaRPr>
          </a:p>
        </p:txBody>
      </p:sp>
      <p:sp>
        <p:nvSpPr>
          <p:cNvPr id="2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246742" y="944580"/>
            <a:ext cx="1609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Sáng: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UTM Bienvenue" panose="02040603050506020204" pitchFamily="18" charset="0"/>
            </a:endParaRP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189034" y="3068723"/>
            <a:ext cx="15148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Trưa:</a:t>
            </a:r>
            <a:endParaRPr lang="zh-CN" altLang="en-US" sz="44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069448" y="5443770"/>
            <a:ext cx="17540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Chiều</a:t>
            </a:r>
            <a:endParaRPr lang="zh-CN" altLang="en-US" sz="44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2036040" y="4015043"/>
            <a:ext cx="1724852" cy="601652"/>
          </a:xfrm>
          <a:prstGeom prst="curvedConnector3">
            <a:avLst/>
          </a:prstGeom>
          <a:ln w="76200">
            <a:solidFill>
              <a:srgbClr val="E33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 flipH="1" flipV="1">
            <a:off x="2167233" y="2373933"/>
            <a:ext cx="1509916" cy="649102"/>
          </a:xfrm>
          <a:prstGeom prst="curvedConnector3">
            <a:avLst/>
          </a:prstGeom>
          <a:ln w="5715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flipV="1">
            <a:off x="2597640" y="3434230"/>
            <a:ext cx="601652" cy="84891"/>
          </a:xfrm>
          <a:prstGeom prst="curvedConnector3">
            <a:avLst/>
          </a:prstGeom>
          <a:ln w="76200">
            <a:solidFill>
              <a:srgbClr val="288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51" y="33080"/>
            <a:ext cx="3309258" cy="1861238"/>
          </a:xfrm>
          <a:prstGeom prst="rect">
            <a:avLst/>
          </a:prstGeom>
        </p:spPr>
      </p:pic>
      <p:sp>
        <p:nvSpPr>
          <p:cNvPr id="3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5571933" y="1652248"/>
            <a:ext cx="475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E46C0A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Mì xào hải sản, nước mía</a:t>
            </a:r>
            <a:endParaRPr lang="zh-CN" altLang="en-US" sz="3200" dirty="0">
              <a:solidFill>
                <a:srgbClr val="E46C0A"/>
              </a:solidFill>
              <a:latin typeface="UTM Bienvenue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67" y="2600406"/>
            <a:ext cx="2577150" cy="14494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26" y="2716997"/>
            <a:ext cx="2428264" cy="13657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26" y="2727887"/>
            <a:ext cx="2270658" cy="12738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56" y="2997213"/>
            <a:ext cx="1940792" cy="1091568"/>
          </a:xfrm>
          <a:prstGeom prst="rect">
            <a:avLst/>
          </a:prstGeom>
        </p:spPr>
      </p:pic>
      <p:sp>
        <p:nvSpPr>
          <p:cNvPr id="46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522858" y="3920286"/>
            <a:ext cx="84417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Cơm +Thịt heo kho đậu hũ+ rau trộn + canh bí đỏ,</a:t>
            </a:r>
          </a:p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 tráng miệng chuối</a:t>
            </a:r>
            <a:endParaRPr lang="zh-CN" altLang="en-US" sz="28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4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4227171" y="6246064"/>
            <a:ext cx="7564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Lẩu nấm-thịt bò ăn kèm bún, tráng miệng nho</a:t>
            </a:r>
            <a:endParaRPr lang="zh-CN" altLang="en-US" sz="28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9" y="11820"/>
            <a:ext cx="3561442" cy="20030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10" y="4925026"/>
            <a:ext cx="2730772" cy="1535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92" y="5021641"/>
            <a:ext cx="2387210" cy="134264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54" y="2888524"/>
            <a:ext cx="2560904" cy="14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31" grpId="0"/>
      <p:bldP spid="32" grpId="0"/>
      <p:bldP spid="37" grpId="0"/>
      <p:bldP spid="37" grpId="1"/>
      <p:bldP spid="46" grpId="0"/>
      <p:bldP spid="46" grpId="1"/>
      <p:bldP spid="47" grpId="0"/>
      <p:bldP spid="4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56175D3-62FE-41BF-9E47-D5F8EF0C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227" y="-2778961"/>
            <a:ext cx="6688916" cy="11860897"/>
          </a:xfrm>
          <a:prstGeom prst="rect">
            <a:avLst/>
          </a:prstGeom>
        </p:spPr>
      </p:pic>
      <p:sp>
        <p:nvSpPr>
          <p:cNvPr id="19" name="云形 18">
            <a:extLst>
              <a:ext uri="{FF2B5EF4-FFF2-40B4-BE49-F238E27FC236}">
                <a16:creationId xmlns:a16="http://schemas.microsoft.com/office/drawing/2014/main" id="{4B1CAABC-7F3C-4503-B2D5-AC84F5F5EF1B}"/>
              </a:ext>
            </a:extLst>
          </p:cNvPr>
          <p:cNvSpPr/>
          <p:nvPr/>
        </p:nvSpPr>
        <p:spPr>
          <a:xfrm>
            <a:off x="1125767" y="970701"/>
            <a:ext cx="10189211" cy="4642560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8B286D-13E4-4386-85CD-93642C3081C2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A473BC-F9A0-478F-A946-8877904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9BE9762-6BC1-4F56-B633-F59049C2206A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9DDBED0-53F1-4378-B3E9-AF8E26070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30C1514-3C65-4865-B8BC-B1A9A1972CDE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C25C1E48-9BFE-46F6-810D-93D469D99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27B89C5D-35C4-4008-AB8D-FBF4806782E5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CEBFF2AA-724A-495D-A640-8D812B5213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D4300EE-3F82-4C00-8664-B55A0EDEDB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5640B3CE-E8B2-44A9-957B-686E3860F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EF7373B-BEC1-4A61-B090-08ED59AB8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DAB82CD2-9A9B-4E89-9B5F-2728206AF1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B81093AC-79EF-4F88-8DAE-0068594FC4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F673F3D3-6D52-421F-858E-5593CC045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8DE2433-D678-48BC-9376-025C0C6095F5}"/>
              </a:ext>
            </a:extLst>
          </p:cNvPr>
          <p:cNvSpPr/>
          <p:nvPr/>
        </p:nvSpPr>
        <p:spPr>
          <a:xfrm>
            <a:off x="2877577" y="1304481"/>
            <a:ext cx="8929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Lắng nghe thực đơn của bạn.</a:t>
            </a:r>
          </a:p>
          <a:p>
            <a:endParaRPr lang="en-US" altLang="zh-CN" sz="3600" b="1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Nhận xét các bữa ăn trong tuần bạn có sử dụng nhiều loại thức ăn hay không.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/>
          <a:stretch/>
        </p:blipFill>
        <p:spPr>
          <a:xfrm rot="20567845">
            <a:off x="1803792" y="1283077"/>
            <a:ext cx="1463484" cy="1449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6"/>
          <a:stretch/>
        </p:blipFill>
        <p:spPr>
          <a:xfrm rot="1530827">
            <a:off x="1696164" y="2788408"/>
            <a:ext cx="1178540" cy="14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云形 1">
            <a:extLst>
              <a:ext uri="{FF2B5EF4-FFF2-40B4-BE49-F238E27FC236}">
                <a16:creationId xmlns:a16="http://schemas.microsoft.com/office/drawing/2014/main" id="{E1C246DA-5B9F-48BC-B82A-B9CA43339505}"/>
              </a:ext>
            </a:extLst>
          </p:cNvPr>
          <p:cNvSpPr/>
          <p:nvPr/>
        </p:nvSpPr>
        <p:spPr>
          <a:xfrm>
            <a:off x="3627809" y="582657"/>
            <a:ext cx="8395894" cy="569268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0B022B2-F95D-40AA-B1D0-BEB38014D432}"/>
              </a:ext>
            </a:extLst>
          </p:cNvPr>
          <p:cNvGrpSpPr/>
          <p:nvPr/>
        </p:nvGrpSpPr>
        <p:grpSpPr>
          <a:xfrm>
            <a:off x="-2390035" y="322402"/>
            <a:ext cx="8486035" cy="5845215"/>
            <a:chOff x="-2809304" y="-107721"/>
            <a:chExt cx="9399677" cy="66889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AE4E7F-9FC7-4246-A8E0-13BDC1EDD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4" t="4714" r="8853" b="27643"/>
            <a:stretch/>
          </p:blipFill>
          <p:spPr>
            <a:xfrm rot="20613849" flipH="1">
              <a:off x="-1059365" y="1605633"/>
              <a:ext cx="6936059" cy="463890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0FE88D1-636E-4F45-B305-EDB422AD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1"/>
            <a:stretch/>
          </p:blipFill>
          <p:spPr>
            <a:xfrm rot="5400000">
              <a:off x="-1453923" y="-1463102"/>
              <a:ext cx="6688916" cy="9399677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5948607" y="1584865"/>
            <a:ext cx="443422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Ghi nhớ và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trang trí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4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-243597" y="-148587"/>
            <a:ext cx="9719193" cy="70065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D65E45-FEEA-4663-98B5-71C1D17D061F}"/>
              </a:ext>
            </a:extLst>
          </p:cNvPr>
          <p:cNvSpPr/>
          <p:nvPr/>
        </p:nvSpPr>
        <p:spPr>
          <a:xfrm>
            <a:off x="957111" y="1646546"/>
            <a:ext cx="73177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Lắng nghe 10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lời khuyên dinh dưỡng hợp lí do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Bộ Y tế ban hành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11CA430-0796-4C9E-8F3E-8BBD6E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8647992" y="2623431"/>
            <a:ext cx="3544008" cy="42345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967D6A-1F74-4094-B8D3-5FD52F554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674" flipH="1">
            <a:off x="5877159" y="-316740"/>
            <a:ext cx="5541666" cy="55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 flipH="1">
            <a:off x="3032513" y="-44121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777995" y="1137345"/>
            <a:ext cx="62282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đa dạng nhiều loại thực phẩm và đảm bảo đủ 4 nhóm: chất bột, chất đạm, chất béo, vitamin và muối khoáng.</a:t>
            </a:r>
            <a:endParaRPr lang="zh-CN" altLang="en-US" sz="36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4" y="3062080"/>
            <a:ext cx="2577150" cy="144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4" y="4405260"/>
            <a:ext cx="2428264" cy="1365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5000512"/>
            <a:ext cx="2270658" cy="1273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" y="2883215"/>
            <a:ext cx="1940792" cy="1091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61" y="5491953"/>
            <a:ext cx="2560904" cy="14403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4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5E8F82EE-7829-4B33-8252-685053D1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636267" y="693962"/>
            <a:ext cx="8742234" cy="47692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37293C1-3AD1-4EF5-98B7-57FA2761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43" y="282709"/>
            <a:ext cx="7338590" cy="5778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6A619E3-DDE3-43F6-8B72-FD5D7696B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27813" r="2314" b="48137"/>
          <a:stretch/>
        </p:blipFill>
        <p:spPr>
          <a:xfrm rot="19887232">
            <a:off x="-909344" y="1508391"/>
            <a:ext cx="5685222" cy="574786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9990181-B375-48B2-A73E-0B897D744701}"/>
              </a:ext>
            </a:extLst>
          </p:cNvPr>
          <p:cNvSpPr/>
          <p:nvPr/>
        </p:nvSpPr>
        <p:spPr>
          <a:xfrm>
            <a:off x="4860169" y="2214662"/>
            <a:ext cx="491031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Quà của biển</a:t>
            </a:r>
            <a:endParaRPr lang="zh-CN" altLang="en-US" sz="11500" dirty="0">
              <a:solidFill>
                <a:srgbClr val="592829"/>
              </a:solidFill>
              <a:latin typeface="UTM Billhead 1910" panose="020406030505060202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9799811-90DD-48FA-9829-5628882BB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29135" y="3566438"/>
            <a:ext cx="2762865" cy="3301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A8D6782-EC8D-4E5A-84FB-A2FA74E3A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2" r="59945" b="26775"/>
          <a:stretch/>
        </p:blipFill>
        <p:spPr>
          <a:xfrm flipH="1">
            <a:off x="7590841" y="4581924"/>
            <a:ext cx="2104079" cy="228573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904E573-1D87-464B-A61C-4507F3486A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45402" r="24803" b="24732"/>
          <a:stretch/>
        </p:blipFill>
        <p:spPr>
          <a:xfrm>
            <a:off x="3027120" y="460287"/>
            <a:ext cx="1721474" cy="156731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0BB0C1C-58C5-4A7D-818B-4DAAEBA8C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9063808" y="4621683"/>
            <a:ext cx="1400178" cy="22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237558"/>
            <a:ext cx="11057395" cy="70955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71487" y="804812"/>
            <a:ext cx="6553200" cy="4391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Phối hợp thức ăn nguồn đạm động vật và thực vật, nên ăn tôm, cua, cá và đậu đỗ.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175" y="80481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96" y="375605"/>
            <a:ext cx="3867774" cy="217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74" y="2271297"/>
            <a:ext cx="5760732" cy="324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76" y="4499826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32366"/>
            <a:ext cx="5377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phối hợp dầu thực vật và mỡ động vật hợp lý, nên ăn vừng lạc.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8" y="3372898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BC9FC7-F8AF-4E86-8853-532104AC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47" y="-36169"/>
            <a:ext cx="8898115" cy="59945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0FF1DC-3A90-4FB0-8A7D-CB4C71D9C463}"/>
              </a:ext>
            </a:extLst>
          </p:cNvPr>
          <p:cNvSpPr/>
          <p:nvPr/>
        </p:nvSpPr>
        <p:spPr>
          <a:xfrm>
            <a:off x="4224995" y="1713669"/>
            <a:ext cx="55662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Nên sử dụng muối i-ốt, </a:t>
            </a:r>
            <a:b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</a:br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không ăn mặn.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32971" y="3566019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7247205" y="4923320"/>
            <a:ext cx="1917482" cy="19642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6980" y="2568829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 flipH="1" flipV="1">
            <a:off x="7452" y="7201"/>
            <a:ext cx="2762865" cy="3301218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 flipV="1">
            <a:off x="2126103" y="-14790"/>
            <a:ext cx="1917482" cy="19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567309" y="2641268"/>
            <a:ext cx="5663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ăn rau quả hàng ngày.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4595" y="-7655280"/>
            <a:ext cx="6688916" cy="11860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45730" y="-532373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6" y="2819400"/>
            <a:ext cx="8152424" cy="4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9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20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21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22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23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6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8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2198152" y="-7429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036582" y="1589791"/>
            <a:ext cx="6228228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Đảm bảo an toàn vệ sinh trong lựa chọn, chế biến và bảo quản thực phẩm.</a:t>
            </a:r>
            <a:endParaRPr lang="zh-CN" altLang="en-US" sz="44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621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01726"/>
            <a:ext cx="5377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Uống đủ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nước sạch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hàng ngày.</a:t>
            </a: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85" y="2438519"/>
            <a:ext cx="782794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438150"/>
            <a:ext cx="11057395" cy="72961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49673" y="681638"/>
            <a:ext cx="655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Cho trẻ bú mẹ ngay sau khi sinh, bú mẹ hoàn toàn trong 6 tháng đầu, ăn bổ sung hợp lý và ti</a:t>
            </a: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ếp</a:t>
            </a:r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tục cho bú mẹ đến 24 tháng.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4699" y="-438150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74" y="2954217"/>
            <a:ext cx="7333920" cy="41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205358" y="1619627"/>
            <a:ext cx="61098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sau 6 tháng và người trưởng thành nên sử dụng sữa và các sản phẩm của sữa phù hợp với từng lứa tuổi.</a:t>
            </a:r>
            <a:endParaRPr lang="zh-CN" altLang="en-US" sz="4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1" y="-812528"/>
            <a:ext cx="5238372" cy="9288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9612" y="-31806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94" y="3175950"/>
            <a:ext cx="6410106" cy="36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F9DE1F-C7AA-4913-B9CD-C7BFB58D20D5}"/>
              </a:ext>
            </a:extLst>
          </p:cNvPr>
          <p:cNvGrpSpPr/>
          <p:nvPr/>
        </p:nvGrpSpPr>
        <p:grpSpPr>
          <a:xfrm>
            <a:off x="990600" y="-914400"/>
            <a:ext cx="11201401" cy="7220079"/>
            <a:chOff x="2326884" y="-80418"/>
            <a:chExt cx="7178856" cy="65066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5BC9FC7-F8AF-4E86-8853-532104AC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6884" y="-80418"/>
              <a:ext cx="7178856" cy="6506677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70FF1DC-3A90-4FB0-8A7D-CB4C71D9C463}"/>
                </a:ext>
              </a:extLst>
            </p:cNvPr>
            <p:cNvSpPr/>
            <p:nvPr/>
          </p:nvSpPr>
          <p:spPr>
            <a:xfrm>
              <a:off x="3949838" y="1866513"/>
              <a:ext cx="4038874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4400" b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Tăng cường hoạt động thể lực, duy trì cân nặng hợp lý, không hút thuốc lá, hạn chế uống rượu bia, nước có ga và ăn, uống đồ ngọt.</a:t>
              </a:r>
              <a:endParaRPr lang="zh-CN" altLang="en-US" sz="4400" b="1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508510" y="3556782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07708" y="2728848"/>
            <a:ext cx="4031873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0"/>
          <a:stretch/>
        </p:blipFill>
        <p:spPr>
          <a:xfrm>
            <a:off x="-58813" y="-268412"/>
            <a:ext cx="2098826" cy="2645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9"/>
          <a:stretch/>
        </p:blipFill>
        <p:spPr>
          <a:xfrm>
            <a:off x="1668973" y="602713"/>
            <a:ext cx="2658538" cy="2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>
            <a:extLst>
              <a:ext uri="{FF2B5EF4-FFF2-40B4-BE49-F238E27FC236}">
                <a16:creationId xmlns:a16="http://schemas.microsoft.com/office/drawing/2014/main" id="{FE8BDB62-2D79-4738-B01E-62762125637D}"/>
              </a:ext>
            </a:extLst>
          </p:cNvPr>
          <p:cNvSpPr/>
          <p:nvPr/>
        </p:nvSpPr>
        <p:spPr>
          <a:xfrm>
            <a:off x="564976" y="750821"/>
            <a:ext cx="8395894" cy="453195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840DDC-706F-4810-927E-3DD27725C778}"/>
              </a:ext>
            </a:extLst>
          </p:cNvPr>
          <p:cNvSpPr/>
          <p:nvPr/>
        </p:nvSpPr>
        <p:spPr>
          <a:xfrm>
            <a:off x="1067419" y="1498414"/>
            <a:ext cx="71385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Ghi lại10 lời khuyên dinh dưỡng hợp lí </a:t>
            </a:r>
          </a:p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và trang trí thật đẹp!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AA9AD6-34FD-44D5-AAC0-E5268B8A9CDA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270624-5266-4EDE-83EF-0F8643D77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4DBB5A1-7574-47F9-B895-1D56A239CE34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B630A38-2514-4CFF-B194-DEE48C721B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028E2B8F-D192-4E5B-B7B5-4F4B4CC01314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FFEA2B90-CF57-4CD0-BA1E-674B9296D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7C7B4995-5499-4AA9-BA7C-DD894DBF2268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2C2F6326-402C-4A5C-BF3A-27B61BCFAF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648BA1D-CF97-4EAD-B60B-EADD594FA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EF516426-FEDF-4664-AB19-907674A35D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A732CFD-D02F-4141-A799-6F8CB58878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588A200D-F7C9-4639-86EC-4EC4356732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DAB849BF-2EC5-4A8E-8E58-8CA6A24C93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803AC367-F525-41E8-A15E-0EFD362777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E3C99E0-570A-4524-BAB1-167C8B56E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 flipH="1">
            <a:off x="7338265" y="521401"/>
            <a:ext cx="3733221" cy="55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116993" y="3103349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3847334"/>
            <a:ext cx="14744700" cy="3240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2694" y="108020"/>
            <a:ext cx="9392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1B7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Xếp các hành động vào nhóm thích hợp</a:t>
            </a:r>
            <a:endParaRPr lang="en-US" sz="4000" cap="none" spc="0">
              <a:ln w="0"/>
              <a:solidFill>
                <a:srgbClr val="1B7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3031092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1471" y="907532"/>
            <a:ext cx="214357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gần ao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7982" y="3061360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2336" y="1698277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giếng có nắp đậy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1024" y="2439342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bể nước cao, có nắp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712426"/>
            <a:ext cx="3287442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suối khi có lũ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21885" y="920842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áo phao khi đi thuyền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2886" y="917621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giỡn khi ngồi trên đò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6100" y="1723774"/>
            <a:ext cx="346266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cây bên bờ sông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9" y="2439342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em bé ra suối chơi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3551" y="2371573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bơi ở hồ cùng bố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2441" y="3167153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không 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6"/>
          <a:stretch/>
        </p:blipFill>
        <p:spPr>
          <a:xfrm>
            <a:off x="430866" y="3091793"/>
            <a:ext cx="970000" cy="10802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/>
          <a:stretch/>
        </p:blipFill>
        <p:spPr>
          <a:xfrm>
            <a:off x="6643827" y="3077852"/>
            <a:ext cx="1038398" cy="12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"/>
                            </p:stCondLst>
                            <p:childTnLst>
                              <p:par>
                                <p:cTn id="6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49636 0.4879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698 0.4590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68711 0.37338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9" y="1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5039 0.442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0365 0.5891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6211 0.5634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2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0.61029 0.54514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22344 0.4384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0.56198 0.5312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9" y="2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0" grpId="1" animBg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2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2877800" cy="72429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4FFE09A-8DAE-4A20-9EF1-4B4E156C5988}"/>
              </a:ext>
            </a:extLst>
          </p:cNvPr>
          <p:cNvSpPr/>
          <p:nvPr/>
        </p:nvSpPr>
        <p:spPr>
          <a:xfrm>
            <a:off x="0" y="664012"/>
            <a:ext cx="12192000" cy="5632311"/>
          </a:xfrm>
          <a:prstGeom prst="rect">
            <a:avLst/>
          </a:prstGeom>
          <a:solidFill>
            <a:srgbClr val="FEF2D3">
              <a:alpha val="41000"/>
            </a:srgbClr>
          </a:solidFill>
        </p:spPr>
        <p:txBody>
          <a:bodyPr wrap="square">
            <a:spAutoFit/>
          </a:bodyPr>
          <a:lstStyle/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1. Lời khuyên số 1: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đa dạng nhiều loại thực phẩm và đảm bảo đủ 4 nhóm: chất bột,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chất đạm, chất béo, vitamin và muối khoáng.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2. Lời khuyên số 2: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Phối hợp thức ăn nguồn đạm động vật và thực vật, nên ăn tôm, cua,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cá và đậu đỗ.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3. Lời khuyên số 3: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phối hợp dầu thực vật và mỡ động vật hợp lý, nên ăn vừng lạc.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4. Lời khuyên số 4: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Nên sử dụng muối Iốt, không ăn mặn.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5. Lời khuyên số 5: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Cần ăn rau quả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6. Lời khuyên số 6: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Đảm bảo an toàn vệ sinh trong lựa chọn, chế biến</a:t>
            </a:r>
            <a:r>
              <a:rPr lang="en-US" altLang="zh-CN" sz="2400" i="1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bảo quản thực phẩm.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7. Lời khuyên số 7: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Uống đủ nước sạch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8. Lời khuyên số 8: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Cho trẻ bú mẹ ngay sau khi sinh, bú mẹ hoàn toàn trong 6 tháng đầu,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bổ sung hợp lý và tiếp tục cho bú mẹ đến 24 tháng.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9. Lời khuyên số 9: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Trẻ sau 6 tháng và người trưởng thành nên sử dụng sữa và các sản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phẩm của sữa phù hợp với từng lứa tuổi.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10. Lời khuyên số 10: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Tăng cường hoạt động thể lực, duy trì cân nặng hợp lý, không hút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thuốc lá, hạn chế uống rượu bia, nước có ga và ăn, uống đồ ngọt.</a:t>
            </a:r>
            <a:endParaRPr lang="zh-CN" altLang="en-US" sz="2400" i="1" dirty="0">
              <a:solidFill>
                <a:srgbClr val="002060"/>
              </a:solidFill>
              <a:latin typeface="+mj-lt"/>
              <a:ea typeface="字魂52号-阿开漫画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8552" y="0"/>
            <a:ext cx="6784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E46C0A"/>
                </a:solidFill>
                <a:latin typeface="UTM Bienvenue" panose="02040603050506020204" pitchFamily="18" charset="0"/>
              </a:rPr>
              <a:t>10 lời khuyên dinh dưỡng hợp lí</a:t>
            </a:r>
          </a:p>
        </p:txBody>
      </p:sp>
    </p:spTree>
    <p:extLst>
      <p:ext uri="{BB962C8B-B14F-4D97-AF65-F5344CB8AC3E}">
        <p14:creationId xmlns:p14="http://schemas.microsoft.com/office/powerpoint/2010/main" val="24549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016" y="990600"/>
            <a:ext cx="13300716" cy="6058665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1409449" y="0"/>
            <a:ext cx="944200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Tạm biệt các em!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Nhớ chuẩn bị bài sau nhé!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81365" y="310336"/>
            <a:ext cx="6277131" cy="6231493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Bạch tuộc có 8 cánh tay và 3 trái tim, 9 bộ óc, máu màu xanh lam.</a:t>
            </a:r>
          </a:p>
          <a:p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Thịt bạch tuộc có giá trị dinh dưỡng cao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;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cung cấp nhiều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ta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min như A,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6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1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2, C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,…;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một số khoáng chất như p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hốt-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pho, can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xi.. và có thêm 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ốt rất tốt cho sự phát triển trí não.</a:t>
            </a:r>
            <a:endParaRPr lang="en-US" sz="36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4544" b="16086"/>
          <a:stretch/>
        </p:blipFill>
        <p:spPr>
          <a:xfrm>
            <a:off x="-241426" y="73912"/>
            <a:ext cx="7491713" cy="6636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30" y="4780052"/>
            <a:ext cx="2611960" cy="14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FCEF484-6E6A-4607-8D88-1BBAF7BFB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6" name="PA_库_图片 961">
            <a:extLst>
              <a:ext uri="{FF2B5EF4-FFF2-40B4-BE49-F238E27FC236}">
                <a16:creationId xmlns:a16="http://schemas.microsoft.com/office/drawing/2014/main" id="{38B94B65-A73F-4C06-AF05-A2D1B32F4B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224">
            <a:off x="4600324" y="240463"/>
            <a:ext cx="7044977" cy="65194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12AAE9F-8B02-42F0-8705-FFA59102E5D5}"/>
              </a:ext>
            </a:extLst>
          </p:cNvPr>
          <p:cNvSpPr/>
          <p:nvPr/>
        </p:nvSpPr>
        <p:spPr>
          <a:xfrm>
            <a:off x="5586707" y="1189057"/>
            <a:ext cx="507220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Xếp các loại thức ăn vào nhóm thích hợp.</a:t>
            </a:r>
            <a:endParaRPr lang="zh-CN" altLang="en-US" sz="5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pic>
        <p:nvPicPr>
          <p:cNvPr id="5" name="图片 4" descr="图片包含 无脊椎动物, 软体动物, 动物&#10;&#10;描述已自动生成">
            <a:extLst>
              <a:ext uri="{FF2B5EF4-FFF2-40B4-BE49-F238E27FC236}">
                <a16:creationId xmlns:a16="http://schemas.microsoft.com/office/drawing/2014/main" id="{B9DC9C62-940E-4791-A8ED-F731B87FE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015">
            <a:off x="-1009131" y="1704892"/>
            <a:ext cx="7911282" cy="55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4" y="675897"/>
            <a:ext cx="5760732" cy="324003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60611" y="1784840"/>
            <a:ext cx="319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Bánh quy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bột đường.</a:t>
            </a:r>
          </a:p>
        </p:txBody>
      </p:sp>
    </p:spTree>
    <p:extLst>
      <p:ext uri="{BB962C8B-B14F-4D97-AF65-F5344CB8AC3E}">
        <p14:creationId xmlns:p14="http://schemas.microsoft.com/office/powerpoint/2010/main" val="19934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13" y="594788"/>
            <a:ext cx="6470738" cy="363936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644447" y="1789301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Cà rốt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7863" y="2361051"/>
            <a:ext cx="107296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vi-ta-min và chất khoáng.</a:t>
            </a:r>
          </a:p>
        </p:txBody>
      </p:sp>
    </p:spTree>
    <p:extLst>
      <p:ext uri="{BB962C8B-B14F-4D97-AF65-F5344CB8AC3E}">
        <p14:creationId xmlns:p14="http://schemas.microsoft.com/office/powerpoint/2010/main" val="281366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86" y="963713"/>
            <a:ext cx="5308079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381455" y="1882752"/>
            <a:ext cx="151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Dừa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béo.</a:t>
            </a:r>
          </a:p>
        </p:txBody>
      </p:sp>
    </p:spTree>
    <p:extLst>
      <p:ext uri="{BB962C8B-B14F-4D97-AF65-F5344CB8AC3E}">
        <p14:creationId xmlns:p14="http://schemas.microsoft.com/office/powerpoint/2010/main" val="138534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1094</Words>
  <Application>Microsoft Office PowerPoint</Application>
  <PresentationFormat>Widescreen</PresentationFormat>
  <Paragraphs>118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UTM Billhead 1910</vt:lpstr>
      <vt:lpstr>Times New Roman</vt:lpstr>
      <vt:lpstr>Calibri Light</vt:lpstr>
      <vt:lpstr>Arial</vt:lpstr>
      <vt:lpstr>UTM Bienvenue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Khoa hoc 4</dc:subject>
  <dc:creator>KTUTS</dc:creator>
  <cp:keywords>Thy Tho</cp:keywords>
  <cp:lastModifiedBy>Nguyen Huu Hieu</cp:lastModifiedBy>
  <cp:revision>109</cp:revision>
  <dcterms:created xsi:type="dcterms:W3CDTF">2017-08-18T03:02:00Z</dcterms:created>
  <dcterms:modified xsi:type="dcterms:W3CDTF">2021-11-06T06:12:18Z</dcterms:modified>
  <cp:version>TS009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