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359" r:id="rId3"/>
    <p:sldId id="361" r:id="rId5"/>
    <p:sldId id="342" r:id="rId6"/>
    <p:sldId id="343" r:id="rId7"/>
    <p:sldId id="345" r:id="rId8"/>
    <p:sldId id="346" r:id="rId9"/>
    <p:sldId id="348" r:id="rId10"/>
    <p:sldId id="350" r:id="rId11"/>
    <p:sldId id="351" r:id="rId12"/>
    <p:sldId id="349" r:id="rId13"/>
    <p:sldId id="353" r:id="rId14"/>
    <p:sldId id="354" r:id="rId15"/>
    <p:sldId id="355" r:id="rId16"/>
    <p:sldId id="356" r:id="rId17"/>
    <p:sldId id="352" r:id="rId18"/>
  </p:sldIdLst>
  <p:sldSz cx="12192000" cy="6858000"/>
  <p:notesSz cx="6858000" cy="9144000"/>
  <p:embeddedFontLst>
    <p:embeddedFont>
      <p:font typeface="SimSun" panose="02010600030101010101" pitchFamily="2" charset="-122"/>
      <p:regular r:id="rId23"/>
    </p:embeddedFont>
    <p:embeddedFont>
      <p:font typeface="UVN Thanh Pho" panose="02060506040706070203" pitchFamily="18" charset="0"/>
      <p:regular r:id="rId24"/>
      <p:bold r:id="rId25"/>
    </p:embeddedFont>
    <p:embeddedFont>
      <p:font typeface="UTM Showcard" panose="02040603050506020204" pitchFamily="18" charset="0"/>
      <p:regular r:id="rId26"/>
    </p:embeddedFont>
    <p:embeddedFont>
      <p:font typeface="UVN Binh Duong" pitchFamily="2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iCiel Cadena" panose="02000503000000020004" pitchFamily="50" charset="0"/>
      <p:bold r:id="rId32"/>
    </p:embeddedFont>
    <p:embeddedFont>
      <p:font typeface="等线" panose="02010600030101010101" charset="-122"/>
      <p:regular r:id="rId33"/>
    </p:embeddedFont>
    <p:embeddedFont>
      <p:font typeface="UTM Bell" panose="02040603050506020204" pitchFamily="18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UTM Azuki" panose="02040603050506020204" pitchFamily="18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81"/>
    <a:srgbClr val="F0847A"/>
    <a:srgbClr val="FCE410"/>
    <a:srgbClr val="FF0066"/>
    <a:srgbClr val="FDDFD4"/>
    <a:srgbClr val="EA6274"/>
    <a:srgbClr val="FFB289"/>
    <a:srgbClr val="F8CBE0"/>
    <a:srgbClr val="FF0826"/>
    <a:srgbClr val="E50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8" autoAdjust="0"/>
    <p:restoredTop sz="94660"/>
  </p:normalViewPr>
  <p:slideViewPr>
    <p:cSldViewPr snapToGrid="0" showGuides="1">
      <p:cViewPr>
        <p:scale>
          <a:sx n="36" d="100"/>
          <a:sy n="36" d="100"/>
        </p:scale>
        <p:origin x="2179" y="960"/>
      </p:cViewPr>
      <p:guideLst>
        <p:guide orient="horz" pos="215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-501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2.xml"/><Relationship Id="rId41" Type="http://schemas.openxmlformats.org/officeDocument/2006/relationships/font" Target="fonts/font19.fntdata"/><Relationship Id="rId40" Type="http://schemas.openxmlformats.org/officeDocument/2006/relationships/font" Target="fonts/font1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7.fntdata"/><Relationship Id="rId38" Type="http://schemas.openxmlformats.org/officeDocument/2006/relationships/font" Target="fonts/font16.fntdata"/><Relationship Id="rId37" Type="http://schemas.openxmlformats.org/officeDocument/2006/relationships/font" Target="fonts/font15.fntdata"/><Relationship Id="rId36" Type="http://schemas.openxmlformats.org/officeDocument/2006/relationships/font" Target="fonts/font14.fntdata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CAE07-ACCD-468C-92DA-9C5A237F796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C6201-B8C2-4522-906C-418B275DA9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8B772-1E0C-44DA-9F32-26574B5410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2C7BB-6C52-4B00-8942-105A1C7416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印品黑体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F4054C-4F74-4E98-8EFF-03CF3D0B2C7B}" type="slidenum">
              <a:rPr lang="zh-CN" altLang="en-US" smtClean="0">
                <a:latin typeface="印品黑体"/>
              </a:rPr>
            </a:fld>
            <a:endParaRPr lang="zh-CN" altLang="en-US">
              <a:latin typeface="印品黑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印品黑体"/>
            </a:endParaRPr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3878DF-C5AD-4600-A2EE-0C9D0DB27F6C}" type="slidenum">
              <a:rPr lang="zh-CN" altLang="en-US" smtClean="0">
                <a:latin typeface="印品黑体"/>
              </a:rPr>
            </a:fld>
            <a:endParaRPr lang="zh-CN" altLang="en-US">
              <a:latin typeface="印品黑体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Củng cố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Củng cố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b="43457"/>
          <a:stretch>
            <a:fillRect/>
          </a:stretch>
        </p:blipFill>
        <p:spPr bwMode="auto">
          <a:xfrm>
            <a:off x="143933" y="-4233"/>
            <a:ext cx="719667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>
            <a:fillRect/>
          </a:stretch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5.pn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2154" y="9377917"/>
            <a:ext cx="1243085" cy="107388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860" y="45522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47A"/>
                </a:solidFill>
                <a:latin typeface="UVN Thanh Pho" panose="02060506040706070203" pitchFamily="18" charset="0"/>
              </a:rPr>
              <a:t>KTUTS</a:t>
            </a:r>
            <a:endParaRPr lang="en-US">
              <a:solidFill>
                <a:srgbClr val="F0847A"/>
              </a:solidFill>
              <a:latin typeface="UVN Thanh Pho" panose="02060506040706070203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6768" y="644314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C81"/>
                </a:solidFill>
                <a:latin typeface="UVN Thanh Pho" panose="02060506040706070203" pitchFamily="18" charset="0"/>
              </a:rPr>
              <a:t>KTUTS</a:t>
            </a:r>
            <a:endParaRPr lang="en-US">
              <a:solidFill>
                <a:srgbClr val="FFCC81"/>
              </a:solidFill>
              <a:latin typeface="UVN Thanh Pho" panose="02060506040706070203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audio" Target="../media/audio3.wav"/><Relationship Id="rId6" Type="http://schemas.microsoft.com/office/2007/relationships/hdphoto" Target="../media/image4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audio" Target="../media/audio3.wav"/><Relationship Id="rId7" Type="http://schemas.microsoft.com/office/2007/relationships/hdphoto" Target="../media/image50.wdp"/><Relationship Id="rId6" Type="http://schemas.openxmlformats.org/officeDocument/2006/relationships/image" Target="../media/image49.png"/><Relationship Id="rId5" Type="http://schemas.microsoft.com/office/2007/relationships/hdphoto" Target="../media/image46.wdp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microsoft.com/office/2007/relationships/hdphoto" Target="../media/image59.wdp"/><Relationship Id="rId7" Type="http://schemas.openxmlformats.org/officeDocument/2006/relationships/image" Target="../media/image58.png"/><Relationship Id="rId6" Type="http://schemas.microsoft.com/office/2007/relationships/hdphoto" Target="../media/image57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36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5.xml"/><Relationship Id="rId10" Type="http://schemas.openxmlformats.org/officeDocument/2006/relationships/audio" Target="../media/audio3.wav"/><Relationship Id="rId1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60.png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3.png"/><Relationship Id="rId7" Type="http://schemas.openxmlformats.org/officeDocument/2006/relationships/image" Target="../media/image42.jpeg"/><Relationship Id="rId6" Type="http://schemas.openxmlformats.org/officeDocument/2006/relationships/image" Target="../media/image6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63.png"/><Relationship Id="rId2" Type="http://schemas.microsoft.com/office/2007/relationships/hdphoto" Target="../media/image62.wdp"/><Relationship Id="rId15" Type="http://schemas.openxmlformats.org/officeDocument/2006/relationships/slideLayout" Target="../slideLayouts/slideLayout15.xml"/><Relationship Id="rId14" Type="http://schemas.openxmlformats.org/officeDocument/2006/relationships/image" Target="../media/image55.png"/><Relationship Id="rId13" Type="http://schemas.openxmlformats.org/officeDocument/2006/relationships/image" Target="../media/image54.png"/><Relationship Id="rId12" Type="http://schemas.openxmlformats.org/officeDocument/2006/relationships/image" Target="../media/image65.GIF"/><Relationship Id="rId11" Type="http://schemas.openxmlformats.org/officeDocument/2006/relationships/image" Target="../media/image40.png"/><Relationship Id="rId10" Type="http://schemas.openxmlformats.org/officeDocument/2006/relationships/image" Target="../media/image48.png"/><Relationship Id="rId1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18.png"/><Relationship Id="rId7" Type="http://schemas.openxmlformats.org/officeDocument/2006/relationships/image" Target="../media/image1.sv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2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5.GIF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audio3.wav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2" r="94489" b="66385"/>
          <a:stretch>
            <a:fillRect/>
          </a:stretch>
        </p:blipFill>
        <p:spPr>
          <a:xfrm>
            <a:off x="10345612" y="1700808"/>
            <a:ext cx="203521" cy="192021"/>
          </a:xfrm>
          <a:custGeom>
            <a:avLst/>
            <a:gdLst>
              <a:gd name="connsiteX0" fmla="*/ 0 w 152641"/>
              <a:gd name="connsiteY0" fmla="*/ 0 h 144016"/>
              <a:gd name="connsiteX1" fmla="*/ 128526 w 152641"/>
              <a:gd name="connsiteY1" fmla="*/ 0 h 144016"/>
              <a:gd name="connsiteX2" fmla="*/ 152641 w 152641"/>
              <a:gd name="connsiteY2" fmla="*/ 144016 h 144016"/>
              <a:gd name="connsiteX3" fmla="*/ 0 w 152641"/>
              <a:gd name="connsiteY3" fmla="*/ 144016 h 144016"/>
              <a:gd name="connsiteX4" fmla="*/ 0 w 152641"/>
              <a:gd name="connsiteY4" fmla="*/ 0 h 1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41" h="144016">
                <a:moveTo>
                  <a:pt x="0" y="0"/>
                </a:moveTo>
                <a:lnTo>
                  <a:pt x="128526" y="0"/>
                </a:lnTo>
                <a:lnTo>
                  <a:pt x="152641" y="14401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33615" r="78225" b="64896"/>
          <a:stretch>
            <a:fillRect/>
          </a:stretch>
        </p:blipFill>
        <p:spPr>
          <a:xfrm>
            <a:off x="10549133" y="1892829"/>
            <a:ext cx="600572" cy="97821"/>
          </a:xfrm>
          <a:custGeom>
            <a:avLst/>
            <a:gdLst>
              <a:gd name="connsiteX0" fmla="*/ 0 w 450429"/>
              <a:gd name="connsiteY0" fmla="*/ 0 h 73366"/>
              <a:gd name="connsiteX1" fmla="*/ 450429 w 450429"/>
              <a:gd name="connsiteY1" fmla="*/ 0 h 73366"/>
              <a:gd name="connsiteX2" fmla="*/ 12285 w 450429"/>
              <a:gd name="connsiteY2" fmla="*/ 73366 h 73366"/>
              <a:gd name="connsiteX3" fmla="*/ 0 w 450429"/>
              <a:gd name="connsiteY3" fmla="*/ 0 h 7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429" h="73366">
                <a:moveTo>
                  <a:pt x="0" y="0"/>
                </a:moveTo>
                <a:lnTo>
                  <a:pt x="450429" y="0"/>
                </a:lnTo>
                <a:lnTo>
                  <a:pt x="12285" y="733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1" t="30692" r="100000" b="43000"/>
          <a:stretch>
            <a:fillRect/>
          </a:stretch>
        </p:blipFill>
        <p:spPr>
          <a:xfrm>
            <a:off x="10320469" y="1700808"/>
            <a:ext cx="25143" cy="1728192"/>
          </a:xfrm>
          <a:custGeom>
            <a:avLst/>
            <a:gdLst>
              <a:gd name="connsiteX0" fmla="*/ 0 w 18857"/>
              <a:gd name="connsiteY0" fmla="*/ 0 h 1296144"/>
              <a:gd name="connsiteX1" fmla="*/ 18857 w 18857"/>
              <a:gd name="connsiteY1" fmla="*/ 0 h 1296144"/>
              <a:gd name="connsiteX2" fmla="*/ 18857 w 18857"/>
              <a:gd name="connsiteY2" fmla="*/ 1296144 h 1296144"/>
              <a:gd name="connsiteX3" fmla="*/ 0 w 18857"/>
              <a:gd name="connsiteY3" fmla="*/ 1296144 h 1296144"/>
              <a:gd name="connsiteX4" fmla="*/ 0 w 18857"/>
              <a:gd name="connsiteY4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7" h="1296144">
                <a:moveTo>
                  <a:pt x="0" y="0"/>
                </a:moveTo>
                <a:lnTo>
                  <a:pt x="18857" y="0"/>
                </a:lnTo>
                <a:lnTo>
                  <a:pt x="18857" y="1296144"/>
                </a:lnTo>
                <a:lnTo>
                  <a:pt x="0" y="129614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271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32" y="5061181"/>
            <a:ext cx="3373717" cy="173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27381" y="1792943"/>
            <a:ext cx="11041227" cy="4523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Chào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mừng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quý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thầy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cô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và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các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con </a:t>
            </a:r>
            <a:endParaRPr lang="en-US" sz="5865" b="1" dirty="0" smtClean="0">
              <a:solidFill>
                <a:srgbClr val="FFC000"/>
              </a:solidFill>
              <a:latin typeface="UTM Bell" panose="02040603050506020204" pitchFamily="18" charset="0"/>
            </a:endParaRPr>
          </a:p>
          <a:p>
            <a:pPr algn="ctr">
              <a:defRPr/>
            </a:pP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đến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với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tiết</a:t>
            </a:r>
            <a:r>
              <a:rPr lang="en-US" sz="5865" b="1" dirty="0" smtClean="0">
                <a:solidFill>
                  <a:srgbClr val="FFC000"/>
                </a:solidFill>
                <a:latin typeface="UTM Bell" panose="02040603050506020204" pitchFamily="18" charset="0"/>
              </a:rPr>
              <a:t> </a:t>
            </a:r>
            <a:r>
              <a:rPr lang="en-US" sz="5865" b="1" dirty="0" err="1" smtClean="0">
                <a:solidFill>
                  <a:srgbClr val="FFC000"/>
                </a:solidFill>
                <a:latin typeface="UTM Bell" panose="02040603050506020204" pitchFamily="18" charset="0"/>
              </a:rPr>
              <a:t>học</a:t>
            </a:r>
            <a:endParaRPr lang="en-US" sz="5865" b="1" dirty="0" smtClean="0">
              <a:solidFill>
                <a:srgbClr val="FFC000"/>
              </a:solidFill>
              <a:latin typeface="UTM Bell" panose="02040603050506020204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latin typeface="UTM Bell" panose="02040603050506020204" pitchFamily="18" charset="0"/>
              </a:rPr>
              <a:t>Môn</a:t>
            </a: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UTM Bell" panose="02040603050506020204" pitchFamily="18" charset="0"/>
              </a:rPr>
              <a:t>: </a:t>
            </a:r>
            <a:r>
              <a:rPr lang="en-US" sz="4800" b="1" dirty="0" err="1">
                <a:solidFill>
                  <a:schemeClr val="accent4">
                    <a:lumMod val="75000"/>
                  </a:schemeClr>
                </a:solidFill>
                <a:latin typeface="UTM Bell" panose="02040603050506020204" pitchFamily="18" charset="0"/>
              </a:rPr>
              <a:t>Toán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UTM Bell" panose="02040603050506020204" pitchFamily="18" charset="0"/>
              </a:rPr>
              <a:t> - </a:t>
            </a:r>
            <a:r>
              <a:rPr lang="en-US" sz="4800" b="1" dirty="0" err="1" smtClean="0">
                <a:solidFill>
                  <a:schemeClr val="accent4">
                    <a:lumMod val="75000"/>
                  </a:schemeClr>
                </a:solidFill>
                <a:latin typeface="UTM Bell" panose="02040603050506020204" pitchFamily="18" charset="0"/>
              </a:rPr>
              <a:t>Lớp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UTM Bell" panose="02040603050506020204" pitchFamily="18" charset="0"/>
              </a:rPr>
              <a:t> 4B</a:t>
            </a:r>
            <a:endParaRPr lang="en-US" sz="4800" b="1" dirty="0" smtClean="0">
              <a:solidFill>
                <a:schemeClr val="accent4">
                  <a:lumMod val="75000"/>
                </a:schemeClr>
              </a:solidFill>
              <a:latin typeface="UTM Bell" panose="02040603050506020204" pitchFamily="18" charset="0"/>
            </a:endParaRPr>
          </a:p>
          <a:p>
            <a:pPr algn="r">
              <a:defRPr/>
            </a:pPr>
            <a:endParaRPr lang="en-US" sz="3200" b="1" i="1" dirty="0" smtClean="0">
              <a:solidFill>
                <a:schemeClr val="accent4">
                  <a:lumMod val="75000"/>
                </a:schemeClr>
              </a:solidFill>
              <a:latin typeface="HP001 4 hàng" panose="020B0603050302020204" pitchFamily="34" charset="0"/>
            </a:endParaRPr>
          </a:p>
          <a:p>
            <a:pPr algn="r">
              <a:defRPr/>
            </a:pPr>
            <a:r>
              <a:rPr lang="en-US" sz="3200" b="1" i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Giáo</a:t>
            </a: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viên</a:t>
            </a: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i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Nguyễn Thị Thúy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560" y="-6715"/>
            <a:ext cx="2244289" cy="204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29" y="54713"/>
            <a:ext cx="5015491" cy="1657003"/>
          </a:xfrm>
          <a:prstGeom prst="rect">
            <a:avLst/>
          </a:prstGeom>
        </p:spPr>
      </p:pic>
      <p:sp>
        <p:nvSpPr>
          <p:cNvPr id="13" name="文本框 15"/>
          <p:cNvSpPr txBox="1"/>
          <p:nvPr/>
        </p:nvSpPr>
        <p:spPr>
          <a:xfrm>
            <a:off x="2311251" y="479837"/>
            <a:ext cx="806561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inpin heiti" panose="00000500000000000000" pitchFamily="2" charset="-122"/>
              </a:rPr>
              <a:t>PHÒNG GIÁO DỤC VÀ ĐÀO TẠO HUYỆN GIA LÂM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810105" y="987916"/>
            <a:ext cx="6217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inpin heiti" panose="00000500000000000000" pitchFamily="2" charset="-122"/>
              </a:rPr>
              <a:t>TRƯỜNG TIỂU HỌC LÊ NGỌC HÂN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" y="32405"/>
            <a:ext cx="900317" cy="90031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11"/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532027" y="2122464"/>
            <a:ext cx="8831454" cy="143250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cs typeface="Times New Roman" panose="02020603050405020304" pitchFamily="18" charset="0"/>
              </a:rPr>
              <a:t>a.  1357 x 5  =</a:t>
            </a:r>
            <a:endParaRPr lang="en-US" altLang="en-US" sz="7200" b="1"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15034" y="2201074"/>
            <a:ext cx="2276481" cy="120032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0066"/>
                </a:solidFill>
                <a:cs typeface="Times New Roman" panose="02020603050405020304" pitchFamily="18" charset="0"/>
              </a:rPr>
              <a:t>6 785</a:t>
            </a:r>
            <a:endParaRPr lang="en-US" altLang="en-US" sz="7200" b="1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32027" y="4050184"/>
            <a:ext cx="8831454" cy="1467326"/>
          </a:xfrm>
          <a:prstGeom prst="roundRect">
            <a:avLst>
              <a:gd name="adj" fmla="val 32100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F0847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        </a:t>
            </a:r>
            <a:r>
              <a:rPr lang="en-US" altLang="en-US">
                <a:solidFill>
                  <a:schemeClr val="tx1"/>
                </a:solidFill>
              </a:rPr>
              <a:t>7 x 853 =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2" name="Picture 8" descr="Cute Bakery chef girl welcome smiling cartoon art illustration 1936523  Vector Art at Vecteezy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527" y="4232172"/>
            <a:ext cx="3592975" cy="2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ake with strawberries and whipped cream on top&#10;&#10;Description automatically generated with low confidenc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81" y="1869810"/>
            <a:ext cx="2624469" cy="1968352"/>
          </a:xfrm>
          <a:prstGeom prst="rect">
            <a:avLst/>
          </a:prstGeom>
        </p:spPr>
      </p:pic>
      <p:pic>
        <p:nvPicPr>
          <p:cNvPr id="16" name="Picture 15" descr="Logo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40" y="4050184"/>
            <a:ext cx="1880399" cy="163121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23189" y="4187396"/>
            <a:ext cx="2857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0066"/>
                </a:solidFill>
                <a:cs typeface="Times New Roman" panose="02020603050405020304" pitchFamily="18" charset="0"/>
              </a:rPr>
              <a:t>5 971</a:t>
            </a:r>
            <a:endParaRPr lang="en-US" altLang="en-US" sz="7200" b="1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37" name="Group 36"/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28" name="Picture 27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>
                <a:fillRect/>
              </a:stretch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35" name="Picture 34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>
                <a:fillRect/>
              </a:stretch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36" name="Picture 35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>
                <a:fillRect/>
              </a:stretch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8" name="Text Box 19"/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2. Tính: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34" name="Picture 33" descr="Logo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38" name="Picture 37" descr="Logo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11"/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532027" y="2122464"/>
            <a:ext cx="8831454" cy="143250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cs typeface="Times New Roman" panose="02020603050405020304" pitchFamily="18" charset="0"/>
              </a:rPr>
              <a:t>b. 40263 x 7 =</a:t>
            </a:r>
            <a:endParaRPr lang="en-US" altLang="en-US" sz="7200" b="1"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15034" y="2201074"/>
            <a:ext cx="3484245" cy="120032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0066"/>
                </a:solidFill>
                <a:cs typeface="Times New Roman" panose="02020603050405020304" pitchFamily="18" charset="0"/>
              </a:rPr>
              <a:t>281 841</a:t>
            </a:r>
            <a:endParaRPr lang="en-US" altLang="en-US" sz="7200" b="1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32027" y="4050184"/>
            <a:ext cx="8831454" cy="1467326"/>
          </a:xfrm>
          <a:prstGeom prst="roundRect">
            <a:avLst>
              <a:gd name="adj" fmla="val 32100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F0847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</a:rPr>
              <a:t>        </a:t>
            </a:r>
            <a:r>
              <a:rPr lang="en-US" altLang="en-US" sz="7200" b="1">
                <a:solidFill>
                  <a:schemeClr val="tx1"/>
                </a:solidFill>
                <a:cs typeface="Times New Roman" panose="02020603050405020304" pitchFamily="18" charset="0"/>
              </a:rPr>
              <a:t>5 x 1326 =</a:t>
            </a:r>
            <a:endParaRPr lang="en-US" altLang="en-US" sz="72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>
            <a:fillRect/>
          </a:stretch>
        </p:blipFill>
        <p:spPr>
          <a:xfrm>
            <a:off x="9216788" y="1503170"/>
            <a:ext cx="2975212" cy="2201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0008" y="4150696"/>
            <a:ext cx="2305831" cy="1478865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629410" y="4183682"/>
            <a:ext cx="25461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0066"/>
                </a:solidFill>
                <a:cs typeface="Times New Roman" panose="02020603050405020304" pitchFamily="18" charset="0"/>
              </a:rPr>
              <a:t>6 630</a:t>
            </a:r>
            <a:endParaRPr lang="en-US" altLang="en-US" sz="7200" b="1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37" name="Group 36"/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28" name="Picture 27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>
                <a:fillRect/>
              </a:stretch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35" name="Picture 34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>
                <a:fillRect/>
              </a:stretch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36" name="Picture 35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>
                <a:fillRect/>
              </a:stretch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8" name="Text Box 19"/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2. Tính: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34" name="Picture 33" descr="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38" name="Picture 37" descr="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pic>
        <p:nvPicPr>
          <p:cNvPr id="18" name="Picture 6" descr="Premium Vector | Cute chef girl smiling holding cookies logo hand drawn  cartoon art illustr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994" r="94888">
                        <a14:foregroundMark x1="30192" y1="22200" x2="19010" y2="63800"/>
                        <a14:foregroundMark x1="21725" y1="33800" x2="19489" y2="60400"/>
                        <a14:foregroundMark x1="16613" y1="36400" x2="27636" y2="70800"/>
                        <a14:foregroundMark x1="23642" y1="66800" x2="73642" y2="68200"/>
                        <a14:foregroundMark x1="73642" y1="35400" x2="81789" y2="61200"/>
                        <a14:foregroundMark x1="56070" y1="91200" x2="70128" y2="82000"/>
                        <a14:foregroundMark x1="60863" y1="90400" x2="74920" y2="80000"/>
                        <a14:foregroundMark x1="81470" y1="34600" x2="78754" y2="67400"/>
                        <a14:foregroundMark x1="79712" y1="33600" x2="84824" y2="50200"/>
                        <a14:foregroundMark x1="76198" y1="23200" x2="86102" y2="44600"/>
                        <a14:foregroundMark x1="27476" y1="22400" x2="16454" y2="41800"/>
                        <a14:foregroundMark x1="25240" y1="20800" x2="13898" y2="40600"/>
                        <a14:foregroundMark x1="14856" y1="48000" x2="32748" y2="82200"/>
                        <a14:foregroundMark x1="31310" y1="67000" x2="38658" y2="84400"/>
                        <a14:foregroundMark x1="16613" y1="61000" x2="26038" y2="74400"/>
                        <a14:foregroundMark x1="19169" y1="70800" x2="30032" y2="80600"/>
                        <a14:foregroundMark x1="25559" y1="80800" x2="33706" y2="85600"/>
                        <a14:foregroundMark x1="35783" y1="87000" x2="41534" y2="90600"/>
                        <a14:foregroundMark x1="28115" y1="82400" x2="38818" y2="89400"/>
                        <a14:foregroundMark x1="28594" y1="83000" x2="36262" y2="89000"/>
                        <a14:foregroundMark x1="26837" y1="22600" x2="44728" y2="8600"/>
                        <a14:foregroundMark x1="26518" y1="19000" x2="46006" y2="9400"/>
                        <a14:foregroundMark x1="46965" y1="9400" x2="52556" y2="11000"/>
                        <a14:foregroundMark x1="47764" y1="9200" x2="51438" y2="9200"/>
                        <a14:foregroundMark x1="48403" y1="8400" x2="50639" y2="8800"/>
                        <a14:foregroundMark x1="73163" y1="16800" x2="79073" y2="2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24"/>
          <a:stretch>
            <a:fillRect/>
          </a:stretch>
        </p:blipFill>
        <p:spPr bwMode="auto">
          <a:xfrm>
            <a:off x="-381000" y="4321465"/>
            <a:ext cx="3002827" cy="26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1"/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任意多边形 11"/>
          <p:cNvSpPr/>
          <p:nvPr/>
        </p:nvSpPr>
        <p:spPr>
          <a:xfrm rot="10800000" flipV="1">
            <a:off x="-381000" y="5247614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85" y="3283490"/>
            <a:ext cx="3770588" cy="377058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2946" y="1063417"/>
            <a:ext cx="7922183" cy="3125818"/>
            <a:chOff x="-32946" y="1063417"/>
            <a:chExt cx="7922183" cy="3125818"/>
          </a:xfrm>
        </p:grpSpPr>
        <p:sp>
          <p:nvSpPr>
            <p:cNvPr id="9" name="TextBox 8"/>
            <p:cNvSpPr txBox="1"/>
            <p:nvPr/>
          </p:nvSpPr>
          <p:spPr>
            <a:xfrm>
              <a:off x="-32946" y="1142247"/>
              <a:ext cx="7867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>
                  <a:solidFill>
                    <a:srgbClr val="F8CBE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Kem dâu</a:t>
              </a:r>
              <a:endParaRPr lang="en-US" sz="9600">
                <a:solidFill>
                  <a:srgbClr val="F8CB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960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Ngọt ngào</a:t>
              </a:r>
              <a:endParaRPr lang="en-US" sz="96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587" y="1063417"/>
              <a:ext cx="7867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>
                  <a:solidFill>
                    <a:srgbClr val="EA62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Kem dâu</a:t>
              </a:r>
              <a:endParaRPr lang="en-US" sz="9600">
                <a:solidFill>
                  <a:srgbClr val="EA6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9600">
                  <a:solidFill>
                    <a:srgbClr val="FFB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Ngọt ngào</a:t>
              </a:r>
              <a:endParaRPr lang="en-US" sz="9600">
                <a:solidFill>
                  <a:srgbClr val="FFB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6953" y="331076"/>
            <a:ext cx="7714446" cy="652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11"/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31097" y="51964"/>
            <a:ext cx="9211527" cy="1589959"/>
            <a:chOff x="2042161" y="162560"/>
            <a:chExt cx="7833360" cy="1488958"/>
          </a:xfrm>
        </p:grpSpPr>
        <p:sp>
          <p:nvSpPr>
            <p:cNvPr id="19" name="Speech Bubble: Rectangle with Corners Rounded 18"/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EA6274">
                <a:alpha val="8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peech Bubble: Rectangle with Corners Rounded 19"/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F0847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text, sea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14" y="4431451"/>
            <a:ext cx="8548476" cy="923330"/>
          </a:xfrm>
          <a:prstGeom prst="rect">
            <a:avLst/>
          </a:prstGeom>
        </p:spPr>
      </p:pic>
      <p:pic>
        <p:nvPicPr>
          <p:cNvPr id="8" name="Picture 7" descr="A picture containing text, sea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7" y="2690008"/>
            <a:ext cx="8548476" cy="923330"/>
          </a:xfrm>
          <a:prstGeom prst="rect">
            <a:avLst/>
          </a:prstGeom>
        </p:spPr>
      </p:pic>
      <p:sp>
        <p:nvSpPr>
          <p:cNvPr id="7" name="任意多边形 11"/>
          <p:cNvSpPr/>
          <p:nvPr/>
        </p:nvSpPr>
        <p:spPr>
          <a:xfrm rot="10800000" flipV="1">
            <a:off x="-381000" y="5247614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37"/>
          <p:cNvSpPr/>
          <p:nvPr/>
        </p:nvSpPr>
        <p:spPr bwMode="auto">
          <a:xfrm>
            <a:off x="1939774" y="309625"/>
            <a:ext cx="909057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FF0066"/>
                </a:solidFill>
                <a:cs typeface="Times New Roman" panose="02020603050405020304" pitchFamily="18" charset="0"/>
              </a:rPr>
              <a:t>Điền số thích hợp vào ô trống:</a:t>
            </a:r>
            <a:endParaRPr lang="en-US" altLang="en-US" sz="5000" b="1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2122234" y="2616343"/>
            <a:ext cx="71662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UTM Avo" panose="02040603050506020204" pitchFamily="18" charset="0"/>
              </a:rPr>
              <a:t>a x</a:t>
            </a:r>
            <a:r>
              <a:rPr lang="vi-VN" altLang="en-US" sz="5400" b="1">
                <a:latin typeface="Arial" panose="020B0604020202020204" pitchFamily="34" charset="0"/>
              </a:rPr>
              <a:t> </a:t>
            </a:r>
            <a:r>
              <a:rPr lang="en-US" altLang="en-US" sz="5400" b="1">
                <a:latin typeface="Arial" panose="020B0604020202020204" pitchFamily="34" charset="0"/>
              </a:rPr>
              <a:t>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1</a:t>
            </a:r>
            <a:r>
              <a:rPr lang="vi-VN" altLang="en-US" sz="5400" b="1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vi-VN" altLang="en-US" sz="5400" b="1">
                <a:latin typeface="Arial" panose="020B0604020202020204" pitchFamily="34" charset="0"/>
              </a:rPr>
              <a:t> =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   1</a:t>
            </a:r>
            <a:r>
              <a:rPr lang="vi-VN" altLang="en-US" sz="5400" b="1">
                <a:latin typeface="Arial" panose="020B0604020202020204" pitchFamily="34" charset="0"/>
              </a:rPr>
              <a:t>  </a:t>
            </a:r>
            <a:r>
              <a:rPr lang="en-US" altLang="en-US" sz="5400" b="1">
                <a:latin typeface="UTM Avo" panose="02040603050506020204" pitchFamily="18" charset="0"/>
              </a:rPr>
              <a:t>x a = a</a:t>
            </a:r>
            <a:endParaRPr lang="vi-VN" altLang="en-US" sz="5400" b="1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983832" y="4395368"/>
            <a:ext cx="9051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UTM Avo" panose="02040603050506020204" pitchFamily="18" charset="0"/>
              </a:rPr>
              <a:t>a x 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0</a:t>
            </a:r>
            <a:r>
              <a:rPr lang="en-US" altLang="en-US" sz="5400" b="1">
                <a:latin typeface="UTM Avo" panose="02040603050506020204" pitchFamily="18" charset="0"/>
              </a:rPr>
              <a:t>  =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0</a:t>
            </a:r>
            <a:r>
              <a:rPr lang="en-US" altLang="en-US" sz="5400" b="1">
                <a:latin typeface="UTM Avo" panose="02040603050506020204" pitchFamily="18" charset="0"/>
              </a:rPr>
              <a:t>  </a:t>
            </a:r>
            <a:r>
              <a:rPr lang="vi-VN" altLang="en-US" sz="5400" b="1">
                <a:latin typeface="Arial" panose="020B0604020202020204" pitchFamily="34" charset="0"/>
              </a:rPr>
              <a:t> </a:t>
            </a:r>
            <a:r>
              <a:rPr lang="en-US" altLang="en-US" sz="5400" b="1">
                <a:latin typeface="UTM Avo" panose="02040603050506020204" pitchFamily="18" charset="0"/>
              </a:rPr>
              <a:t>x a = 0</a:t>
            </a:r>
            <a:endParaRPr lang="vi-VN" altLang="en-US" sz="5400" b="1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>
            <a:fillRect/>
          </a:stretch>
        </p:blipFill>
        <p:spPr>
          <a:xfrm>
            <a:off x="9856381" y="1278317"/>
            <a:ext cx="2188798" cy="2480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0472" y="3826560"/>
            <a:ext cx="2480617" cy="2480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0" b="93108" l="10000" r="90000">
                        <a14:foregroundMark x1="35950" y1="91241" x2="68750" y2="93108"/>
                        <a14:backgroundMark x1="44450" y1="46065" x2="85700" y2="53624"/>
                        <a14:backgroundMark x1="73000" y1="45131" x2="24350" y2="47977"/>
                        <a14:backgroundMark x1="57150" y1="52646" x2="29600" y2="4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>
            <a:fillRect/>
          </a:stretch>
        </p:blipFill>
        <p:spPr>
          <a:xfrm>
            <a:off x="5035110" y="1845492"/>
            <a:ext cx="1542338" cy="174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0" b="93108" l="10000" r="90000">
                        <a14:foregroundMark x1="35950" y1="91241" x2="68750" y2="93108"/>
                        <a14:backgroundMark x1="44450" y1="46065" x2="85700" y2="53624"/>
                        <a14:backgroundMark x1="73000" y1="45131" x2="24350" y2="47977"/>
                        <a14:backgroundMark x1="57150" y1="52646" x2="29600" y2="4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>
            <a:fillRect/>
          </a:stretch>
        </p:blipFill>
        <p:spPr>
          <a:xfrm>
            <a:off x="3232382" y="1737547"/>
            <a:ext cx="1657790" cy="1878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778" l="14667" r="85111">
                        <a14:foregroundMark x1="46222" y1="57778" x2="46222" y2="76444"/>
                        <a14:foregroundMark x1="58370" y1="90444" x2="48148" y2="92296"/>
                        <a14:foregroundMark x1="46222" y1="66444" x2="54000" y2="68000"/>
                        <a14:foregroundMark x1="66519" y1="65630" x2="36370" y2="68000"/>
                        <a14:foregroundMark x1="36370" y1="68000" x2="33704" y2="67259"/>
                        <a14:foregroundMark x1="68815" y1="55481" x2="38370" y2="55481"/>
                        <a14:foregroundMark x1="24222" y1="53407" x2="35407" y2="92889"/>
                        <a14:foregroundMark x1="64409" y1="88000" x2="66000" y2="87630"/>
                        <a14:foregroundMark x1="39556" y1="93778" x2="64409" y2="88000"/>
                        <a14:foregroundMark x1="66000" y1="87630" x2="53704" y2="69259"/>
                        <a14:foregroundMark x1="65778" y1="72519" x2="62000" y2="77556"/>
                        <a14:foregroundMark x1="67407" y1="68370" x2="51185" y2="66741"/>
                        <a14:foregroundMark x1="69481" y1="60519" x2="33333" y2="58444"/>
                        <a14:foregroundMark x1="31704" y1="65481" x2="35037" y2="73407"/>
                        <a14:foregroundMark x1="30444" y1="67185" x2="35852" y2="93778"/>
                        <a14:foregroundMark x1="67407" y1="67185" x2="66148" y2="68815"/>
                        <a14:foregroundMark x1="37926" y1="92074" x2="59481" y2="93778"/>
                        <a14:backgroundMark x1="51852" y1="26074" x2="55630" y2="41926"/>
                        <a14:backgroundMark x1="65111" y1="88000" x2="65111" y2="88000"/>
                        <a14:backgroundMark x1="38963" y1="94222" x2="38963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50653" r="5882"/>
          <a:stretch>
            <a:fillRect/>
          </a:stretch>
        </p:blipFill>
        <p:spPr>
          <a:xfrm>
            <a:off x="3160183" y="4403448"/>
            <a:ext cx="1992914" cy="11145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778" l="14667" r="85111">
                        <a14:foregroundMark x1="46222" y1="57778" x2="46222" y2="76444"/>
                        <a14:foregroundMark x1="58370" y1="90444" x2="48148" y2="92296"/>
                        <a14:foregroundMark x1="46222" y1="66444" x2="54000" y2="68000"/>
                        <a14:foregroundMark x1="66519" y1="65630" x2="36370" y2="68000"/>
                        <a14:foregroundMark x1="36370" y1="68000" x2="33704" y2="67259"/>
                        <a14:foregroundMark x1="68815" y1="55481" x2="38370" y2="55481"/>
                        <a14:foregroundMark x1="24222" y1="53407" x2="35407" y2="92889"/>
                        <a14:foregroundMark x1="64409" y1="88000" x2="66000" y2="87630"/>
                        <a14:foregroundMark x1="39556" y1="93778" x2="64409" y2="88000"/>
                        <a14:foregroundMark x1="66000" y1="87630" x2="53704" y2="69259"/>
                        <a14:foregroundMark x1="65778" y1="72519" x2="62000" y2="77556"/>
                        <a14:foregroundMark x1="67407" y1="68370" x2="51185" y2="66741"/>
                        <a14:foregroundMark x1="69481" y1="60519" x2="33333" y2="58444"/>
                        <a14:foregroundMark x1="31704" y1="65481" x2="35037" y2="73407"/>
                        <a14:foregroundMark x1="30444" y1="67185" x2="35852" y2="93778"/>
                        <a14:foregroundMark x1="67407" y1="67185" x2="66148" y2="68815"/>
                        <a14:foregroundMark x1="37926" y1="92074" x2="59481" y2="93778"/>
                        <a14:backgroundMark x1="51852" y1="26074" x2="55630" y2="41926"/>
                        <a14:backgroundMark x1="65111" y1="88000" x2="65111" y2="88000"/>
                        <a14:backgroundMark x1="38963" y1="94222" x2="38963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50653" r="5882"/>
          <a:stretch>
            <a:fillRect/>
          </a:stretch>
        </p:blipFill>
        <p:spPr>
          <a:xfrm>
            <a:off x="4784655" y="4385420"/>
            <a:ext cx="1992914" cy="11145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22" y="-10692"/>
            <a:ext cx="2835151" cy="2835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1"/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10" name="Group 9"/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13" name="Picture 12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>
                <a:fillRect/>
              </a:stretch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14" name="Picture 13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>
                <a:fillRect/>
              </a:stretch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15" name="Picture 14" descr="A group of cupcakes with pink frosting&#10;&#10;Description automatically generated with medium confidence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>
                <a:fillRect/>
              </a:stretch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16" name="Text Box 19"/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DẶN DÒ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11" name="Picture 10" descr="Logo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pic>
        <p:nvPicPr>
          <p:cNvPr id="19" name="Picture 18" descr="A picture containing doll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" y="2307252"/>
            <a:ext cx="1997212" cy="448805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515587" y="2075812"/>
            <a:ext cx="8994746" cy="1625072"/>
            <a:chOff x="2515587" y="2075812"/>
            <a:chExt cx="8994746" cy="1625072"/>
          </a:xfrm>
        </p:grpSpPr>
        <p:sp>
          <p:nvSpPr>
            <p:cNvPr id="3" name="Rectangle 42"/>
            <p:cNvSpPr>
              <a:spLocks noChangeArrowheads="1"/>
            </p:cNvSpPr>
            <p:nvPr/>
          </p:nvSpPr>
          <p:spPr bwMode="auto">
            <a:xfrm>
              <a:off x="2678879" y="2122464"/>
              <a:ext cx="8831454" cy="1432500"/>
            </a:xfrm>
            <a:prstGeom prst="roundRect">
              <a:avLst>
                <a:gd name="adj" fmla="val 28539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7200" b="1">
                  <a:cs typeface="Times New Roman" panose="02020603050405020304" pitchFamily="18" charset="0"/>
                </a:rPr>
                <a:t>	1. Làm BT vào vở</a:t>
              </a:r>
              <a:endParaRPr lang="en-US" altLang="en-US" sz="7200" b="1"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2075812"/>
              <a:ext cx="1625072" cy="162507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515587" y="3989288"/>
            <a:ext cx="8994746" cy="1625072"/>
            <a:chOff x="2515587" y="3989288"/>
            <a:chExt cx="8994746" cy="1625072"/>
          </a:xfrm>
        </p:grpSpPr>
        <p:sp>
          <p:nvSpPr>
            <p:cNvPr id="5" name="Text Box 20"/>
            <p:cNvSpPr txBox="1">
              <a:spLocks noChangeArrowheads="1"/>
            </p:cNvSpPr>
            <p:nvPr/>
          </p:nvSpPr>
          <p:spPr bwMode="auto">
            <a:xfrm>
              <a:off x="2678879" y="4050184"/>
              <a:ext cx="8831454" cy="1467326"/>
            </a:xfrm>
            <a:prstGeom prst="roundRect">
              <a:avLst>
                <a:gd name="adj" fmla="val 32100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200" b="1">
                  <a:solidFill>
                    <a:srgbClr val="F084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chemeClr val="tx1"/>
                  </a:solidFill>
                </a:rPr>
                <a:t> 	2. Làm SBT Toán</a:t>
              </a:r>
              <a:endParaRPr lang="en-US" altLang="en-US" sz="720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3989288"/>
              <a:ext cx="1625072" cy="162507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Cute Chef girl smiling cartoon art holding label illustration logo. Premium  Vector Stock Vector | Adobe Stock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056" b="97222" l="5111" r="92222"/>
                    </a14:imgEffect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0" y="1627045"/>
            <a:ext cx="6400932" cy="51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17" name="Speech Bubble: Oval 16"/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26712" y="165626"/>
              <a:ext cx="4036361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Chúc em </a:t>
              </a:r>
              <a:endParaRPr lang="en-US" sz="60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endParaRPr>
            </a:p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học tốt nhé!</a:t>
              </a:r>
              <a:endParaRPr lang="en-US" sz="60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endParaRPr>
            </a:p>
          </p:txBody>
        </p:sp>
      </p:grpSp>
      <p:pic>
        <p:nvPicPr>
          <p:cNvPr id="19" name="Picture 12" descr="Cute Chef girl smiling cartoon art holding label illustration logo. Premium  Vector Stock Vector | Adobe 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056" b="97222" l="5111" r="92222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>
            <a:fillRect/>
          </a:stretch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eng-yeah-tre-con-www_nhacchuongvui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  <p:pic>
        <p:nvPicPr>
          <p:cNvPr id="25" name="Picture 24" descr="A cake with strawberries and whipped cream on top&#10;&#10;Description automatically generated with low confidenc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18">
            <a:off x="7689777" y="4723655"/>
            <a:ext cx="2804563" cy="2103423"/>
          </a:xfrm>
          <a:prstGeom prst="rect">
            <a:avLst/>
          </a:prstGeom>
        </p:spPr>
      </p:pic>
      <p:pic>
        <p:nvPicPr>
          <p:cNvPr id="26" name="Picture 25" descr="Logo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540">
            <a:off x="10256859" y="5041418"/>
            <a:ext cx="1959048" cy="16994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>
            <a:fillRect/>
          </a:stretch>
        </p:blipFill>
        <p:spPr>
          <a:xfrm>
            <a:off x="2105189" y="4981438"/>
            <a:ext cx="2303781" cy="17048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0" y="5068781"/>
            <a:ext cx="2176356" cy="1395825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>
            <a:fillRect/>
          </a:stretch>
        </p:blipFill>
        <p:spPr>
          <a:xfrm>
            <a:off x="6444908" y="-61858"/>
            <a:ext cx="5709747" cy="2547346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4" y="2286031"/>
            <a:ext cx="2857500" cy="2857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>
            <a:fillRect/>
          </a:stretch>
        </p:blipFill>
        <p:spPr>
          <a:xfrm rot="20611436">
            <a:off x="5309804" y="4873630"/>
            <a:ext cx="1599420" cy="18126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66867">
            <a:off x="6294807" y="4843496"/>
            <a:ext cx="1904295" cy="1904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17" y="80433"/>
            <a:ext cx="9046633" cy="57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2" r="94489" b="66385"/>
          <a:stretch>
            <a:fillRect/>
          </a:stretch>
        </p:blipFill>
        <p:spPr>
          <a:xfrm>
            <a:off x="10345612" y="1700808"/>
            <a:ext cx="203521" cy="192021"/>
          </a:xfrm>
          <a:custGeom>
            <a:avLst/>
            <a:gdLst>
              <a:gd name="connsiteX0" fmla="*/ 0 w 152641"/>
              <a:gd name="connsiteY0" fmla="*/ 0 h 144016"/>
              <a:gd name="connsiteX1" fmla="*/ 128526 w 152641"/>
              <a:gd name="connsiteY1" fmla="*/ 0 h 144016"/>
              <a:gd name="connsiteX2" fmla="*/ 152641 w 152641"/>
              <a:gd name="connsiteY2" fmla="*/ 144016 h 144016"/>
              <a:gd name="connsiteX3" fmla="*/ 0 w 152641"/>
              <a:gd name="connsiteY3" fmla="*/ 144016 h 144016"/>
              <a:gd name="connsiteX4" fmla="*/ 0 w 152641"/>
              <a:gd name="connsiteY4" fmla="*/ 0 h 1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41" h="144016">
                <a:moveTo>
                  <a:pt x="0" y="0"/>
                </a:moveTo>
                <a:lnTo>
                  <a:pt x="128526" y="0"/>
                </a:lnTo>
                <a:lnTo>
                  <a:pt x="152641" y="14401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33615" r="78225" b="64896"/>
          <a:stretch>
            <a:fillRect/>
          </a:stretch>
        </p:blipFill>
        <p:spPr>
          <a:xfrm>
            <a:off x="10549133" y="1892829"/>
            <a:ext cx="600572" cy="97821"/>
          </a:xfrm>
          <a:custGeom>
            <a:avLst/>
            <a:gdLst>
              <a:gd name="connsiteX0" fmla="*/ 0 w 450429"/>
              <a:gd name="connsiteY0" fmla="*/ 0 h 73366"/>
              <a:gd name="connsiteX1" fmla="*/ 450429 w 450429"/>
              <a:gd name="connsiteY1" fmla="*/ 0 h 73366"/>
              <a:gd name="connsiteX2" fmla="*/ 12285 w 450429"/>
              <a:gd name="connsiteY2" fmla="*/ 73366 h 73366"/>
              <a:gd name="connsiteX3" fmla="*/ 0 w 450429"/>
              <a:gd name="connsiteY3" fmla="*/ 0 h 7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429" h="73366">
                <a:moveTo>
                  <a:pt x="0" y="0"/>
                </a:moveTo>
                <a:lnTo>
                  <a:pt x="450429" y="0"/>
                </a:lnTo>
                <a:lnTo>
                  <a:pt x="12285" y="733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1" t="30692" r="100000" b="43000"/>
          <a:stretch>
            <a:fillRect/>
          </a:stretch>
        </p:blipFill>
        <p:spPr>
          <a:xfrm>
            <a:off x="10320469" y="1700808"/>
            <a:ext cx="25143" cy="1728192"/>
          </a:xfrm>
          <a:custGeom>
            <a:avLst/>
            <a:gdLst>
              <a:gd name="connsiteX0" fmla="*/ 0 w 18857"/>
              <a:gd name="connsiteY0" fmla="*/ 0 h 1296144"/>
              <a:gd name="connsiteX1" fmla="*/ 18857 w 18857"/>
              <a:gd name="connsiteY1" fmla="*/ 0 h 1296144"/>
              <a:gd name="connsiteX2" fmla="*/ 18857 w 18857"/>
              <a:gd name="connsiteY2" fmla="*/ 1296144 h 1296144"/>
              <a:gd name="connsiteX3" fmla="*/ 0 w 18857"/>
              <a:gd name="connsiteY3" fmla="*/ 1296144 h 1296144"/>
              <a:gd name="connsiteX4" fmla="*/ 0 w 18857"/>
              <a:gd name="connsiteY4" fmla="*/ 0 h 129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7" h="1296144">
                <a:moveTo>
                  <a:pt x="0" y="0"/>
                </a:moveTo>
                <a:lnTo>
                  <a:pt x="18857" y="0"/>
                </a:lnTo>
                <a:lnTo>
                  <a:pt x="18857" y="1296144"/>
                </a:lnTo>
                <a:lnTo>
                  <a:pt x="0" y="129614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2911202" y="2690336"/>
            <a:ext cx="5640070" cy="14452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zuki" panose="02040603050506020204" pitchFamily="18" charset="0"/>
              </a:rPr>
              <a:t>KHỞI  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zuki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5488" y="1942925"/>
            <a:ext cx="3527584" cy="3527584"/>
          </a:xfrm>
          <a:prstGeom prst="rect">
            <a:avLst/>
          </a:prstGeom>
        </p:spPr>
      </p:pic>
      <p:pic>
        <p:nvPicPr>
          <p:cNvPr id="2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>
            <a:fillRect/>
          </a:stretch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90236" y="292512"/>
            <a:ext cx="9211527" cy="1589959"/>
            <a:chOff x="2042161" y="162560"/>
            <a:chExt cx="7833360" cy="1488958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peech Bubble: Rectangle with Corners Rounded 5"/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11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>
            <a:fillRect/>
          </a:stretch>
        </p:blipFill>
        <p:spPr>
          <a:xfrm>
            <a:off x="0" y="3246528"/>
            <a:ext cx="12192000" cy="3613823"/>
          </a:xfrm>
          <a:prstGeom prst="rect">
            <a:avLst/>
          </a:prstGeom>
        </p:spPr>
      </p:pic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1" r="49582" b="14474"/>
          <a:stretch>
            <a:fillRect/>
          </a:stretch>
        </p:blipFill>
        <p:spPr>
          <a:xfrm>
            <a:off x="-1564" y="1668187"/>
            <a:ext cx="3957824" cy="3332642"/>
          </a:xfrm>
          <a:prstGeom prst="rect">
            <a:avLst/>
          </a:prstGeom>
        </p:spPr>
      </p:pic>
      <p:pic>
        <p:nvPicPr>
          <p:cNvPr id="3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2"/>
          <a:stretch>
            <a:fillRect/>
          </a:stretch>
        </p:blipFill>
        <p:spPr>
          <a:xfrm>
            <a:off x="8235742" y="1668187"/>
            <a:ext cx="3957824" cy="3332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9993" y="724750"/>
            <a:ext cx="87274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sánh 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trị của hai biểu thức:</a:t>
            </a:r>
            <a:endParaRPr lang="en-US" sz="36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9788" y="2685796"/>
            <a:ext cx="159512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17094" y="2685796"/>
            <a:ext cx="159512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228" y="3598966"/>
            <a:ext cx="312976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9773" y="3609126"/>
            <a:ext cx="312976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239607" y="2983788"/>
            <a:ext cx="5712789" cy="4139301"/>
            <a:chOff x="3239607" y="2983788"/>
            <a:chExt cx="5712789" cy="4139301"/>
          </a:xfrm>
        </p:grpSpPr>
        <p:grpSp>
          <p:nvGrpSpPr>
            <p:cNvPr id="28" name="Group 27"/>
            <p:cNvGrpSpPr/>
            <p:nvPr/>
          </p:nvGrpSpPr>
          <p:grpSpPr>
            <a:xfrm>
              <a:off x="3239607" y="2983788"/>
              <a:ext cx="5712789" cy="4139301"/>
              <a:chOff x="3239607" y="2983788"/>
              <a:chExt cx="5712789" cy="4139301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239607" y="2983788"/>
                <a:ext cx="5712789" cy="4139301"/>
                <a:chOff x="3188939" y="3192025"/>
                <a:chExt cx="5712789" cy="3908871"/>
              </a:xfrm>
            </p:grpSpPr>
            <p:pic>
              <p:nvPicPr>
                <p:cNvPr id="22" name="图片 2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939" y="3192025"/>
                  <a:ext cx="5712789" cy="3908871"/>
                </a:xfrm>
                <a:prstGeom prst="rect">
                  <a:avLst/>
                </a:prstGeom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4043680" y="4832309"/>
                  <a:ext cx="4160016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7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6000"/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5399537" y="3797438"/>
                <a:ext cx="16935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altLang="en-US" sz="5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</a:t>
                </a:r>
                <a:endParaRPr lang="en-US" sz="5400"/>
              </a:p>
            </p:txBody>
          </p:sp>
        </p:grpSp>
        <p:pic>
          <p:nvPicPr>
            <p:cNvPr id="30" name="Graphic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690319" y="3857891"/>
              <a:ext cx="781359" cy="802423"/>
            </a:xfrm>
            <a:prstGeom prst="rect">
              <a:avLst/>
            </a:prstGeom>
          </p:spPr>
        </p:pic>
      </p:grpSp>
      <p:pic>
        <p:nvPicPr>
          <p:cNvPr id="32" name="Graphic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25469" y="4949177"/>
            <a:ext cx="1366531" cy="1894671"/>
          </a:xfrm>
          <a:prstGeom prst="rect">
            <a:avLst/>
          </a:prstGeom>
        </p:spPr>
      </p:pic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>
            <a:fillRect/>
          </a:stretch>
        </p:blipFill>
        <p:spPr>
          <a:xfrm>
            <a:off x="-592434" y="5053438"/>
            <a:ext cx="2333534" cy="2278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1"/>
          <p:cNvPicPr>
            <a:picLocks noChangeAspect="1"/>
          </p:cNvPicPr>
          <p:nvPr/>
        </p:nvPicPr>
        <p:blipFill rotWithShape="1"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>
            <a:fillRect/>
          </a:stretch>
        </p:blipFill>
        <p:spPr>
          <a:xfrm>
            <a:off x="0" y="3265578"/>
            <a:ext cx="12192000" cy="361382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7084" y="999177"/>
          <a:ext cx="12012560" cy="45136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003140"/>
                <a:gridCol w="2892287"/>
                <a:gridCol w="3015574"/>
                <a:gridCol w="3101559"/>
              </a:tblGrid>
              <a:tr h="1125521">
                <a:tc>
                  <a:txBody>
                    <a:bodyPr/>
                    <a:lstStyle/>
                    <a:p>
                      <a:pPr algn="ctr"/>
                      <a:r>
                        <a:rPr lang="en-US" sz="5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5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55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55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55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5500" b="1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5500" b="1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5500" b="1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5500" b="1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55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5500" b="1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55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sz="55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5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340669" y="3580068"/>
            <a:ext cx="2271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 cap="none" spc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6078" y="4629173"/>
            <a:ext cx="2271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 cap="none" spc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58997" y="3580067"/>
            <a:ext cx="2271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 cap="none" spc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58997" y="4629172"/>
            <a:ext cx="2271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 cap="none" spc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1"/>
          <p:cNvSpPr>
            <a:spLocks noChangeArrowheads="1"/>
          </p:cNvSpPr>
          <p:nvPr/>
        </p:nvSpPr>
        <p:spPr bwMode="auto">
          <a:xfrm>
            <a:off x="3354659" y="3698775"/>
            <a:ext cx="2271777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000" b="1">
                <a:cs typeface="Times New Roman" panose="02020603050405020304" pitchFamily="18" charset="0"/>
              </a:rPr>
              <a:t> x </a:t>
            </a:r>
            <a:r>
              <a:rPr lang="en-US" altLang="en-US" sz="4000" b="1">
                <a:solidFill>
                  <a:srgbClr val="2627A6"/>
                </a:solidFill>
                <a:cs typeface="Times New Roman" panose="02020603050405020304" pitchFamily="18" charset="0"/>
              </a:rPr>
              <a:t>8</a:t>
            </a:r>
            <a:r>
              <a:rPr lang="en-US" altLang="en-US" sz="4000" b="1">
                <a:cs typeface="Times New Roman" panose="02020603050405020304" pitchFamily="18" charset="0"/>
              </a:rPr>
              <a:t> = 32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7" name="Hình Chữ nhật 11"/>
          <p:cNvSpPr>
            <a:spLocks noChangeArrowheads="1"/>
          </p:cNvSpPr>
          <p:nvPr/>
        </p:nvSpPr>
        <p:spPr bwMode="auto">
          <a:xfrm>
            <a:off x="3354659" y="4778658"/>
            <a:ext cx="2271777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2627A6"/>
                </a:solidFill>
                <a:cs typeface="Times New Roman" panose="02020603050405020304" pitchFamily="18" charset="0"/>
              </a:rPr>
              <a:t>8</a:t>
            </a:r>
            <a:r>
              <a:rPr lang="en-US" altLang="en-US" sz="4000" b="1">
                <a:cs typeface="Times New Roman" panose="02020603050405020304" pitchFamily="18" charset="0"/>
              </a:rPr>
              <a:t> x </a:t>
            </a:r>
            <a:r>
              <a:rPr lang="en-US" altLang="en-US" sz="40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000" b="1">
                <a:cs typeface="Times New Roman" panose="02020603050405020304" pitchFamily="18" charset="0"/>
              </a:rPr>
              <a:t> = 32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1647" y="3405521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952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5976" y="4485404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952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2258" y="3436299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57667" y="4484286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80586" y="3436299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91824" y="4484286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7057" y="302123"/>
            <a:ext cx="11672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So sánh giá trị của hai biểu thức a x b và b x a trong bảng sau: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7"/>
          <p:cNvSpPr txBox="1"/>
          <p:nvPr/>
        </p:nvSpPr>
        <p:spPr>
          <a:xfrm>
            <a:off x="178962" y="5522026"/>
            <a:ext cx="1182880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Ta thấy giá trị của a x b và b x a luôn luôn </a:t>
            </a:r>
            <a:r>
              <a:rPr lang="en-US" altLang="zh-CN" sz="3200" b="1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bằng nhau</a:t>
            </a:r>
            <a:r>
              <a:rPr lang="en-US" altLang="zh-CN" sz="32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, ta viết:</a:t>
            </a:r>
            <a:endParaRPr lang="zh-CN" altLang="en-US" sz="3200" b="1" dirty="0"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7"/>
          <p:cNvSpPr txBox="1"/>
          <p:nvPr/>
        </p:nvSpPr>
        <p:spPr>
          <a:xfrm>
            <a:off x="4569987" y="6036707"/>
            <a:ext cx="3046752" cy="783193"/>
          </a:xfrm>
          <a:prstGeom prst="round2DiagRect">
            <a:avLst>
              <a:gd name="adj1" fmla="val 37342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99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"/>
          <p:cNvSpPr txBox="1"/>
          <p:nvPr/>
        </p:nvSpPr>
        <p:spPr>
          <a:xfrm>
            <a:off x="3628163" y="1086634"/>
            <a:ext cx="443903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Ghi nhớ</a:t>
            </a:r>
            <a:endParaRPr lang="en-US" altLang="zh-CN" sz="8000" dirty="0">
              <a:gradFill flip="none" rotWithShape="1">
                <a:gsLst>
                  <a:gs pos="35000">
                    <a:srgbClr val="2627A6"/>
                  </a:gs>
                  <a:gs pos="46000">
                    <a:srgbClr val="3A3AD2"/>
                  </a:gs>
                  <a:gs pos="82000">
                    <a:srgbClr val="3AAEE8"/>
                  </a:gs>
                </a:gsLst>
                <a:lin ang="54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859280" y="2337991"/>
            <a:ext cx="8859520" cy="2681048"/>
            <a:chOff x="1859280" y="2337991"/>
            <a:chExt cx="8859520" cy="2681048"/>
          </a:xfrm>
        </p:grpSpPr>
        <p:grpSp>
          <p:nvGrpSpPr>
            <p:cNvPr id="7" name="Group 6"/>
            <p:cNvGrpSpPr/>
            <p:nvPr/>
          </p:nvGrpSpPr>
          <p:grpSpPr>
            <a:xfrm>
              <a:off x="1859280" y="2337991"/>
              <a:ext cx="8859520" cy="2681048"/>
              <a:chOff x="3648230" y="4849733"/>
              <a:chExt cx="4446215" cy="2121402"/>
            </a:xfrm>
          </p:grpSpPr>
          <p:pic>
            <p:nvPicPr>
              <p:cNvPr id="8" name="图片 1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907"/>
              <a:stretch>
                <a:fillRect/>
              </a:stretch>
            </p:blipFill>
            <p:spPr>
              <a:xfrm>
                <a:off x="3648230" y="4898729"/>
                <a:ext cx="2398622" cy="2064367"/>
              </a:xfrm>
              <a:prstGeom prst="rect">
                <a:avLst/>
              </a:prstGeom>
            </p:spPr>
          </p:pic>
          <p:pic>
            <p:nvPicPr>
              <p:cNvPr id="9" name="图片 1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48"/>
              <a:stretch>
                <a:fillRect/>
              </a:stretch>
            </p:blipFill>
            <p:spPr>
              <a:xfrm>
                <a:off x="5907959" y="4849733"/>
                <a:ext cx="2186486" cy="212140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839720" y="3071792"/>
              <a:ext cx="72898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đổi chỗ các thừa số trong một tích thì tích không thay đổi.</a:t>
              </a:r>
              <a:endParaRPr 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840">
            <a:off x="8964244" y="1833514"/>
            <a:ext cx="1460862" cy="1468470"/>
          </a:xfrm>
          <a:prstGeom prst="rect">
            <a:avLst/>
          </a:prstGeom>
        </p:spPr>
      </p:pic>
      <p:pic>
        <p:nvPicPr>
          <p:cNvPr id="14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>
            <a:fillRect/>
          </a:stretch>
        </p:blipFill>
        <p:spPr>
          <a:xfrm>
            <a:off x="-115570" y="-135920"/>
            <a:ext cx="1974850" cy="1401689"/>
          </a:xfrm>
          <a:prstGeom prst="rect">
            <a:avLst/>
          </a:prstGeom>
        </p:spPr>
      </p:pic>
      <p:pic>
        <p:nvPicPr>
          <p:cNvPr id="17" name="图片 16" descr="87ec9db96d05da8aa10259b6dae4d4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740" y="4276102"/>
            <a:ext cx="2906126" cy="2906126"/>
          </a:xfrm>
          <a:prstGeom prst="rect">
            <a:avLst/>
          </a:prstGeom>
        </p:spPr>
      </p:pic>
      <p:pic>
        <p:nvPicPr>
          <p:cNvPr id="6" name="图片 11" descr="bfb0c8febf47825ae5b6eb113c4b17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570" y="4176950"/>
            <a:ext cx="2879090" cy="2681050"/>
          </a:xfrm>
          <a:prstGeom prst="rect">
            <a:avLst/>
          </a:prstGeom>
        </p:spPr>
      </p:pic>
      <p:sp>
        <p:nvSpPr>
          <p:cNvPr id="19" name="文本框 7"/>
          <p:cNvSpPr txBox="1"/>
          <p:nvPr/>
        </p:nvSpPr>
        <p:spPr>
          <a:xfrm>
            <a:off x="4572624" y="4734282"/>
            <a:ext cx="3046752" cy="783193"/>
          </a:xfrm>
          <a:prstGeom prst="round2DiagRect">
            <a:avLst>
              <a:gd name="adj1" fmla="val 37342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>
            <a:fillRect/>
          </a:stretch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1744" y="1760706"/>
            <a:ext cx="7143801" cy="714380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9" y="-22124"/>
            <a:ext cx="4163807" cy="211702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93" y="1676215"/>
            <a:ext cx="1464005" cy="83737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07" y="3278853"/>
            <a:ext cx="1460862" cy="14684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48754" y="2074117"/>
            <a:ext cx="6686883" cy="1574543"/>
            <a:chOff x="4934480" y="2310110"/>
            <a:chExt cx="6686883" cy="1574543"/>
          </a:xfrm>
        </p:grpSpPr>
        <p:sp>
          <p:nvSpPr>
            <p:cNvPr id="2" name="TextBox 1"/>
            <p:cNvSpPr txBox="1"/>
            <p:nvPr/>
          </p:nvSpPr>
          <p:spPr>
            <a:xfrm>
              <a:off x="4991022" y="2314993"/>
              <a:ext cx="66303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en-US" sz="9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34480" y="2310110"/>
              <a:ext cx="66303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gradFill flip="none" rotWithShape="1">
                    <a:gsLst>
                      <a:gs pos="30000">
                        <a:srgbClr val="E088EC"/>
                      </a:gs>
                      <a:gs pos="56000">
                        <a:schemeClr val="accent1">
                          <a:tint val="44500"/>
                          <a:satMod val="160000"/>
                        </a:schemeClr>
                      </a:gs>
                      <a:gs pos="87000">
                        <a:srgbClr val="3AAEE8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en-US" sz="9600">
                <a:gradFill flip="none" rotWithShape="1">
                  <a:gsLst>
                    <a:gs pos="30000">
                      <a:srgbClr val="E088EC"/>
                    </a:gs>
                    <a:gs pos="56000">
                      <a:schemeClr val="accent1">
                        <a:tint val="44500"/>
                        <a:satMod val="160000"/>
                      </a:schemeClr>
                    </a:gs>
                    <a:gs pos="87000">
                      <a:srgbClr val="3AAEE8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8800">
                    <a:latin typeface="UTM Showcard" panose="02040603050506020204" pitchFamily="18" charset="0"/>
                  </a:rPr>
                  <a:t> </a:t>
                </a:r>
                <a:endParaRPr lang="en-US" sz="8800">
                  <a:latin typeface="UTM Showcard" panose="0204060305050602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blipFill rotWithShape="1">
                <a:blip r:embed="rId9"/>
                <a:stretch>
                  <a:fillRect l="-10" t="-5620" r="-32018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7037E-7 L -1.666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1"/>
          <p:cNvSpPr/>
          <p:nvPr/>
        </p:nvSpPr>
        <p:spPr>
          <a:xfrm flipV="1">
            <a:off x="-174308" y="-531193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任意多边形 11"/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82116" y="-147320"/>
            <a:ext cx="9775164" cy="6246929"/>
            <a:chOff x="1612202" y="76200"/>
            <a:chExt cx="9775164" cy="62469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202" y="76200"/>
              <a:ext cx="9775164" cy="6246929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426334" y="2667000"/>
              <a:ext cx="7957821" cy="3046988"/>
              <a:chOff x="2426334" y="2758440"/>
              <a:chExt cx="7957821" cy="3046988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516505" y="2758440"/>
                <a:ext cx="786765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en-US" sz="9600">
                    <a:solidFill>
                      <a:srgbClr val="CEDC8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Thu hoạch </a:t>
                </a:r>
                <a:r>
                  <a:rPr lang="en-US" sz="9600">
                    <a:solidFill>
                      <a:srgbClr val="F0847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dâu tây</a:t>
                </a:r>
                <a:endParaRPr lang="en-US" sz="9600">
                  <a:solidFill>
                    <a:srgbClr val="F0847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426334" y="2758440"/>
                <a:ext cx="786765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en-US" sz="960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Thu hoạch </a:t>
                </a:r>
                <a:r>
                  <a:rPr lang="en-US" sz="9600">
                    <a:solidFill>
                      <a:srgbClr val="E5014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dâu tây</a:t>
                </a:r>
                <a:endParaRPr lang="en-US" sz="9600">
                  <a:solidFill>
                    <a:srgbClr val="E501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6" name="Picture 5" descr="A picture containing 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" y="3407951"/>
            <a:ext cx="2605828" cy="3474437"/>
          </a:xfrm>
          <a:prstGeom prst="rect">
            <a:avLst/>
          </a:prstGeom>
        </p:spPr>
      </p:pic>
      <p:pic>
        <p:nvPicPr>
          <p:cNvPr id="11" name="Picture 10" descr="A picture containing doll, clipar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8400" y="2195305"/>
            <a:ext cx="2133600" cy="4687083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-796243"/>
            <a:ext cx="4572000" cy="292417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62" y="-796243"/>
            <a:ext cx="4572000" cy="29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/>
          <p:cNvSpPr/>
          <p:nvPr/>
        </p:nvSpPr>
        <p:spPr>
          <a:xfrm flipV="1">
            <a:off x="-174308" y="-531193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"/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2" descr="A picture containing text, sea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6" y="1146134"/>
            <a:ext cx="4920634" cy="1851066"/>
          </a:xfrm>
          <a:prstGeom prst="rect">
            <a:avLst/>
          </a:prstGeom>
        </p:spPr>
      </p:pic>
      <p:pic>
        <p:nvPicPr>
          <p:cNvPr id="4" name="Picture 3" descr="A picture containing text, sea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6" y="1146134"/>
            <a:ext cx="4920634" cy="1851066"/>
          </a:xfrm>
          <a:prstGeom prst="rect">
            <a:avLst/>
          </a:prstGeom>
        </p:spPr>
      </p:pic>
      <p:pic>
        <p:nvPicPr>
          <p:cNvPr id="5" name="Picture 4" descr="A picture containing text, sea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4143334"/>
            <a:ext cx="5191760" cy="1851066"/>
          </a:xfrm>
          <a:prstGeom prst="rect">
            <a:avLst/>
          </a:prstGeom>
        </p:spPr>
      </p:pic>
      <p:pic>
        <p:nvPicPr>
          <p:cNvPr id="6" name="Picture 5" descr="A picture containing text, sea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6" y="4143334"/>
            <a:ext cx="5191760" cy="1851066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103312" y="1656168"/>
            <a:ext cx="3438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4 x 6 = 6 x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800" b="1">
                <a:cs typeface="Times New Roman" panose="02020603050405020304" pitchFamily="18" charset="0"/>
              </a:rPr>
              <a:t> </a:t>
            </a:r>
            <a:endParaRPr lang="en-US" altLang="en-US" sz="4800" b="1">
              <a:cs typeface="Times New Roman" panose="02020603050405020304" pitchFamily="18" charset="0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80048" y="4653368"/>
            <a:ext cx="4926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207 x 7 =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sz="4800" b="1">
                <a:cs typeface="Times New Roman" panose="02020603050405020304" pitchFamily="18" charset="0"/>
              </a:rPr>
              <a:t>  x 207 </a:t>
            </a:r>
            <a:endParaRPr lang="en-US" altLang="en-US" sz="4800" b="1">
              <a:cs typeface="Times New Roman" panose="02020603050405020304" pitchFamily="18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7798752" y="1656167"/>
            <a:ext cx="3438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3 x 5 = 5 x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4800" b="1">
                <a:cs typeface="Times New Roman" panose="02020603050405020304" pitchFamily="18" charset="0"/>
              </a:rPr>
              <a:t> </a:t>
            </a:r>
            <a:endParaRPr lang="en-US" altLang="en-US" sz="4800" b="1">
              <a:cs typeface="Times New Roman" panose="02020603050405020304" pitchFamily="18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979563" y="4630651"/>
            <a:ext cx="51467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cs typeface="Times New Roman" panose="02020603050405020304" pitchFamily="18" charset="0"/>
              </a:rPr>
              <a:t>2138 x 9 = </a:t>
            </a:r>
            <a:r>
              <a:rPr lang="en-US" altLang="en-US" sz="4400" b="1">
                <a:solidFill>
                  <a:srgbClr val="C00000"/>
                </a:solidFill>
                <a:cs typeface="Times New Roman" panose="02020603050405020304" pitchFamily="18" charset="0"/>
              </a:rPr>
              <a:t>9</a:t>
            </a:r>
            <a:r>
              <a:rPr lang="en-US" altLang="en-US" sz="4400" b="1">
                <a:cs typeface="Times New Roman" panose="02020603050405020304" pitchFamily="18" charset="0"/>
              </a:rPr>
              <a:t>  x 2138 </a:t>
            </a:r>
            <a:endParaRPr lang="en-US" altLang="en-US" sz="4400" b="1"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39" y="4864381"/>
            <a:ext cx="2007326" cy="1936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90885"/>
            <a:ext cx="2106315" cy="2106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677">
            <a:off x="2344737" y="4197978"/>
            <a:ext cx="1634786" cy="1634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20" y="4119345"/>
            <a:ext cx="1634786" cy="1634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85" y="1018507"/>
            <a:ext cx="2106315" cy="21063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04767" y="3060139"/>
            <a:ext cx="10222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n>
                  <a:solidFill>
                    <a:schemeClr val="bg1"/>
                  </a:solidFill>
                </a:ln>
                <a:solidFill>
                  <a:srgbClr val="F0847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1. Viết số thích hợp vào ô trống</a:t>
            </a:r>
            <a:endParaRPr lang="en-US" sz="5400">
              <a:ln>
                <a:solidFill>
                  <a:schemeClr val="bg1"/>
                </a:solidFill>
              </a:ln>
              <a:solidFill>
                <a:srgbClr val="F0847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VN Binh Duong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15117 0.5557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2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1107 0.10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0.00625 L -0.37305 0.5370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2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7761 0.1192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ute chef girl smiling in uniform mascot gesturing ok sign cartoon art  illustration 2335552 Vector Art at Vecteezy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>
            <a:fillRect/>
          </a:stretch>
        </p:blipFill>
        <p:spPr bwMode="auto">
          <a:xfrm>
            <a:off x="0" y="81142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任意多边形 11"/>
          <p:cNvSpPr/>
          <p:nvPr/>
        </p:nvSpPr>
        <p:spPr>
          <a:xfrm flipV="1">
            <a:off x="-174308" y="-531193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94464" y="1359032"/>
            <a:ext cx="7932966" cy="3112302"/>
            <a:chOff x="4694464" y="1359032"/>
            <a:chExt cx="7932966" cy="3112302"/>
          </a:xfrm>
        </p:grpSpPr>
        <p:sp>
          <p:nvSpPr>
            <p:cNvPr id="8" name="TextBox 7"/>
            <p:cNvSpPr txBox="1"/>
            <p:nvPr/>
          </p:nvSpPr>
          <p:spPr>
            <a:xfrm>
              <a:off x="4759780" y="1424346"/>
              <a:ext cx="7867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Tiệm bánh</a:t>
              </a:r>
              <a:endParaRPr lang="en-US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dâu tây</a:t>
              </a:r>
              <a:endParaRPr lang="en-US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94464" y="1359032"/>
              <a:ext cx="7867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>
                  <a:solidFill>
                    <a:srgbClr val="FCE41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Tiệm bánh</a:t>
              </a:r>
              <a:endParaRPr lang="en-US" sz="9600">
                <a:solidFill>
                  <a:srgbClr val="FCE4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9600">
                  <a:solidFill>
                    <a:srgbClr val="E501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dâu tây</a:t>
              </a:r>
              <a:endParaRPr lang="en-US" sz="9600">
                <a:solidFill>
                  <a:srgbClr val="E50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picture containing diagram&#10;&#10;Description automatically generated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>
            <a:fillRect/>
          </a:stretch>
        </p:blipFill>
        <p:spPr>
          <a:xfrm>
            <a:off x="6096000" y="4406020"/>
            <a:ext cx="5709747" cy="2547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ISPRING_PRESENTATION_TITLE" val="5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1065</Words>
  <Application>WPS Presentation</Application>
  <PresentationFormat>Widescreen</PresentationFormat>
  <Paragraphs>149</Paragraphs>
  <Slides>15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9" baseType="lpstr">
      <vt:lpstr>Arial</vt:lpstr>
      <vt:lpstr>SimSun</vt:lpstr>
      <vt:lpstr>Wingdings</vt:lpstr>
      <vt:lpstr>UVN Thanh Pho</vt:lpstr>
      <vt:lpstr>UTM Showcard</vt:lpstr>
      <vt:lpstr>Times New Roman</vt:lpstr>
      <vt:lpstr>UVN Binh Duong</vt:lpstr>
      <vt:lpstr>汉仪太极体简</vt:lpstr>
      <vt:lpstr>inpin heiti</vt:lpstr>
      <vt:lpstr>Cambria Math</vt:lpstr>
      <vt:lpstr>UTM Avo</vt:lpstr>
      <vt:lpstr>iCiel Cadena</vt:lpstr>
      <vt:lpstr>Microsoft YaHei</vt:lpstr>
      <vt:lpstr>Arial Unicode MS</vt:lpstr>
      <vt:lpstr>字魂105号-简雅黑</vt:lpstr>
      <vt:lpstr>DengXian</vt:lpstr>
      <vt:lpstr>UTM Bell</vt:lpstr>
      <vt:lpstr>HP001 4 hàng</vt:lpstr>
      <vt:lpstr>Segoe Print</vt:lpstr>
      <vt:lpstr>Calibri</vt:lpstr>
      <vt:lpstr>Tahoma</vt:lpstr>
      <vt:lpstr>印品黑体</vt:lpstr>
      <vt:lpstr>UTM Azuki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TCGiaoHoanPhepNhan</dc:title>
  <dc:creator>KTUTS</dc:creator>
  <cp:keywords>YenVu</cp:keywords>
  <dc:subject>Toan4_Tuan10</dc:subject>
  <cp:lastModifiedBy>Admin</cp:lastModifiedBy>
  <cp:revision>23</cp:revision>
  <dcterms:created xsi:type="dcterms:W3CDTF">2019-10-14T06:35:00Z</dcterms:created>
  <dcterms:modified xsi:type="dcterms:W3CDTF">2022-10-19T06:43:36Z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C7523310528E4233A62E0FCA22FFB857</vt:lpwstr>
  </property>
  <property fmtid="{D5CDD505-2E9C-101B-9397-08002B2CF9AE}" pid="3" name="KSOProductBuildVer">
    <vt:lpwstr>1033-11.2.0.11341</vt:lpwstr>
  </property>
</Properties>
</file>