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2.wav" ContentType="audio/wav"/>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2"/>
  </p:notesMasterIdLst>
  <p:sldIdLst>
    <p:sldId id="343" r:id="rId2"/>
    <p:sldId id="317" r:id="rId3"/>
    <p:sldId id="340" r:id="rId4"/>
    <p:sldId id="353" r:id="rId5"/>
    <p:sldId id="354" r:id="rId6"/>
    <p:sldId id="318" r:id="rId7"/>
    <p:sldId id="319" r:id="rId8"/>
    <p:sldId id="320" r:id="rId9"/>
    <p:sldId id="321" r:id="rId10"/>
    <p:sldId id="342" r:id="rId11"/>
    <p:sldId id="349" r:id="rId12"/>
    <p:sldId id="322" r:id="rId13"/>
    <p:sldId id="323" r:id="rId14"/>
    <p:sldId id="355" r:id="rId15"/>
    <p:sldId id="350" r:id="rId16"/>
    <p:sldId id="356" r:id="rId17"/>
    <p:sldId id="351" r:id="rId18"/>
    <p:sldId id="357" r:id="rId19"/>
    <p:sldId id="344" r:id="rId20"/>
    <p:sldId id="338" r:id="rId21"/>
  </p:sldIdLst>
  <p:sldSz cx="12161838" cy="6858000"/>
  <p:notesSz cx="6858000" cy="9144000"/>
  <p:embeddedFontLst>
    <p:embeddedFont>
      <p:font typeface="Arial Rounded MT Bold" panose="020F0704030504030204" pitchFamily="34" charset="0"/>
      <p:regular r:id="rId23"/>
    </p:embeddedFont>
    <p:embeddedFont>
      <p:font typeface="Arial-Rounded" panose="020B0500000000000000" charset="0"/>
      <p:regular r:id="rId24"/>
    </p:embeddedFont>
    <p:embeddedFont>
      <p:font typeface="Calibri" panose="020F0502020204030204" pitchFamily="34" charset="0"/>
      <p:regular r:id="rId25"/>
      <p:bold r:id="rId26"/>
      <p:italic r:id="rId27"/>
      <p:boldItalic r:id="rId28"/>
    </p:embeddedFont>
    <p:embeddedFont>
      <p:font typeface="HP001 4 hàng" panose="020B0603050302020204" pitchFamily="34" charset="0"/>
      <p:regular r:id="rId29"/>
      <p:bold r:id="rId30"/>
    </p:embeddedFont>
    <p:embeddedFont>
      <p:font typeface="Patrick Hand" panose="020B0604020202020204" charset="0"/>
      <p:regular r:id="rId31"/>
    </p:embeddedFont>
    <p:embeddedFont>
      <p:font typeface="Patrick Hand SC"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2B1CB4-D04B-4678-8619-EF671AA16FFD}">
  <a:tblStyle styleId="{B92B1CB4-D04B-4678-8619-EF671AA16F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1" autoAdjust="0"/>
  </p:normalViewPr>
  <p:slideViewPr>
    <p:cSldViewPr>
      <p:cViewPr varScale="1">
        <p:scale>
          <a:sx n="47" d="100"/>
          <a:sy n="47" d="100"/>
        </p:scale>
        <p:origin x="1328" y="5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6315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3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Trường hợp sợ k đủ thời gian luyện hết thì GV chiếu rồi phân tích lỗi dễ lẫn cho HS thấy thôi</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124761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Cây cầu/cầu/chiếc cầu…</a:t>
            </a:r>
          </a:p>
          <a:p>
            <a:r>
              <a:rPr lang="en-US"/>
              <a:t>Con cá/bạn cá/chú cá/cá vàng/cá cảnh…</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GV nên cho HS nêu trước rồi mới chiếu từ tham khảo sau</a:t>
            </a:r>
            <a:endParaRPr lang="en-US" baseline="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142033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GV nên cho HS nêu trước rồi mới chiếu từ tham khảo sau</a:t>
            </a:r>
          </a:p>
          <a:p>
            <a:r>
              <a:rPr lang="en-US" sz="1100" b="1" baseline="0">
                <a:latin typeface="Arial" pitchFamily="34" charset="0"/>
                <a:cs typeface="Arial" pitchFamily="34" charset="0"/>
              </a:rPr>
              <a:t>Từ “kém xinh”, gv nên mở rộng cho HS ngày này từ dạng này hay được sd để chê khéo 1 ai đó, ví dụ như “kém duyên”…</a:t>
            </a:r>
            <a:endParaRPr lang="en-US" baseline="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16</a:t>
            </a:fld>
            <a:endParaRPr lang="en-US"/>
          </a:p>
        </p:txBody>
      </p:sp>
    </p:spTree>
    <p:extLst>
      <p:ext uri="{BB962C8B-B14F-4D97-AF65-F5344CB8AC3E}">
        <p14:creationId xmlns:p14="http://schemas.microsoft.com/office/powerpoint/2010/main" val="152394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17</a:t>
            </a:fld>
            <a:endParaRPr lang="en-US"/>
          </a:p>
        </p:txBody>
      </p:sp>
    </p:spTree>
    <p:extLst>
      <p:ext uri="{BB962C8B-B14F-4D97-AF65-F5344CB8AC3E}">
        <p14:creationId xmlns:p14="http://schemas.microsoft.com/office/powerpoint/2010/main" val="167472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18</a:t>
            </a:fld>
            <a:endParaRPr lang="en-US"/>
          </a:p>
        </p:txBody>
      </p:sp>
    </p:spTree>
    <p:extLst>
      <p:ext uri="{BB962C8B-B14F-4D97-AF65-F5344CB8AC3E}">
        <p14:creationId xmlns:p14="http://schemas.microsoft.com/office/powerpoint/2010/main" val="4188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hỏi hs từ nào viết đúng chính tả, từ nào viết chưa đúng chỉnh tả? Đúng thì like, sai thì đít-lai (dislike)</a:t>
            </a:r>
            <a:endParaRPr lang="en-US"/>
          </a:p>
        </p:txBody>
      </p:sp>
    </p:spTree>
    <p:extLst>
      <p:ext uri="{BB962C8B-B14F-4D97-AF65-F5344CB8AC3E}">
        <p14:creationId xmlns:p14="http://schemas.microsoft.com/office/powerpoint/2010/main" val="1166621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a19421708_0_24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a19421708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544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GV k máy móc đáp án của HS nhé</a:t>
            </a:r>
          </a:p>
        </p:txBody>
      </p:sp>
    </p:spTree>
    <p:extLst>
      <p:ext uri="{BB962C8B-B14F-4D97-AF65-F5344CB8AC3E}">
        <p14:creationId xmlns:p14="http://schemas.microsoft.com/office/powerpoint/2010/main" val="318093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291435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linh hoạt đáp án của hs nhé, k đc máy móc</a:t>
            </a:r>
          </a:p>
        </p:txBody>
      </p:sp>
    </p:spTree>
    <p:extLst>
      <p:ext uri="{BB962C8B-B14F-4D97-AF65-F5344CB8AC3E}">
        <p14:creationId xmlns:p14="http://schemas.microsoft.com/office/powerpoint/2010/main" val="227112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346aee37_0_6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chú</a:t>
            </a:r>
            <a:r>
              <a:rPr lang="en-US" baseline="0"/>
              <a:t> ý nhắc HS lùi ô khi viết chữ đầu đoạn, viết hoa chữ đầu câu…</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dẫn</a:t>
            </a:r>
            <a:r>
              <a:rPr lang="en-US" baseline="0"/>
              <a:t> dắt: Bạn Na đang có những thắc mắc trước khi viết chính tả. Chúng mình hãy giúp Na nhé!</a:t>
            </a:r>
          </a:p>
          <a:p>
            <a:r>
              <a:rPr lang="en-US" baseline="0"/>
              <a:t>Thầy cô linh động thay đổi từ dễ lẫn phù hợp với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147276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646914" y="1344717"/>
            <a:ext cx="8868007"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56644" y="4319667"/>
            <a:ext cx="3648551"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29918" y="3247533"/>
            <a:ext cx="7902003"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67345" y="4211333"/>
            <a:ext cx="5827148"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30628" y="2061033"/>
            <a:ext cx="1700582"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5095" y="500067"/>
            <a:ext cx="3828904"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1840" y="-61401"/>
            <a:ext cx="12353664"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0"/>
          <p:cNvGrpSpPr/>
          <p:nvPr/>
        </p:nvGrpSpPr>
        <p:grpSpPr>
          <a:xfrm>
            <a:off x="-342615" y="4924992"/>
            <a:ext cx="8797620"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321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441"/>
        <p:cNvGrpSpPr/>
        <p:nvPr/>
      </p:nvGrpSpPr>
      <p:grpSpPr>
        <a:xfrm>
          <a:off x="0" y="0"/>
          <a:ext cx="0" cy="0"/>
          <a:chOff x="0" y="0"/>
          <a:chExt cx="0" cy="0"/>
        </a:xfrm>
      </p:grpSpPr>
      <p:sp>
        <p:nvSpPr>
          <p:cNvPr id="442" name="Google Shape;442;p20"/>
          <p:cNvSpPr txBox="1">
            <a:spLocks noGrp="1"/>
          </p:cNvSpPr>
          <p:nvPr>
            <p:ph type="subTitle" idx="1"/>
          </p:nvPr>
        </p:nvSpPr>
        <p:spPr>
          <a:xfrm>
            <a:off x="914417"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3" name="Google Shape;443;p20"/>
          <p:cNvSpPr txBox="1">
            <a:spLocks noGrp="1"/>
          </p:cNvSpPr>
          <p:nvPr>
            <p:ph type="subTitle" idx="2"/>
          </p:nvPr>
        </p:nvSpPr>
        <p:spPr>
          <a:xfrm>
            <a:off x="1005392"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4" name="Google Shape;444;p20"/>
          <p:cNvSpPr txBox="1">
            <a:spLocks noGrp="1"/>
          </p:cNvSpPr>
          <p:nvPr>
            <p:ph type="subTitle" idx="3"/>
          </p:nvPr>
        </p:nvSpPr>
        <p:spPr>
          <a:xfrm>
            <a:off x="8738044"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5" name="Google Shape;445;p20"/>
          <p:cNvSpPr txBox="1">
            <a:spLocks noGrp="1"/>
          </p:cNvSpPr>
          <p:nvPr>
            <p:ph type="subTitle" idx="4"/>
          </p:nvPr>
        </p:nvSpPr>
        <p:spPr>
          <a:xfrm>
            <a:off x="8829018"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6" name="Google Shape;446;p20"/>
          <p:cNvSpPr txBox="1">
            <a:spLocks noGrp="1"/>
          </p:cNvSpPr>
          <p:nvPr>
            <p:ph type="subTitle" idx="5"/>
          </p:nvPr>
        </p:nvSpPr>
        <p:spPr>
          <a:xfrm>
            <a:off x="3522292"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7" name="Google Shape;447;p20"/>
          <p:cNvSpPr txBox="1">
            <a:spLocks noGrp="1"/>
          </p:cNvSpPr>
          <p:nvPr>
            <p:ph type="subTitle" idx="6"/>
          </p:nvPr>
        </p:nvSpPr>
        <p:spPr>
          <a:xfrm>
            <a:off x="3613267"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8" name="Google Shape;448;p20"/>
          <p:cNvSpPr txBox="1">
            <a:spLocks noGrp="1"/>
          </p:cNvSpPr>
          <p:nvPr>
            <p:ph type="subTitle" idx="7"/>
          </p:nvPr>
        </p:nvSpPr>
        <p:spPr>
          <a:xfrm>
            <a:off x="6130169"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9" name="Google Shape;449;p20"/>
          <p:cNvSpPr txBox="1">
            <a:spLocks noGrp="1"/>
          </p:cNvSpPr>
          <p:nvPr>
            <p:ph type="subTitle" idx="8"/>
          </p:nvPr>
        </p:nvSpPr>
        <p:spPr>
          <a:xfrm>
            <a:off x="6221143"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50" name="Google Shape;450;p20"/>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451" name="Google Shape;451;p20"/>
          <p:cNvGrpSpPr/>
          <p:nvPr/>
        </p:nvGrpSpPr>
        <p:grpSpPr>
          <a:xfrm>
            <a:off x="-209745" y="-61401"/>
            <a:ext cx="12122964" cy="7144743"/>
            <a:chOff x="-157699" y="-46051"/>
            <a:chExt cx="9114772" cy="5358557"/>
          </a:xfrm>
        </p:grpSpPr>
        <p:sp>
          <p:nvSpPr>
            <p:cNvPr id="452" name="Google Shape;452;p20"/>
            <p:cNvSpPr/>
            <p:nvPr/>
          </p:nvSpPr>
          <p:spPr>
            <a:xfrm rot="-636707">
              <a:off x="-109661"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5928575" y="49714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56513" y="2871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1364" y="21699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8714203" y="243758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rot="1358496">
              <a:off x="7991176" y="100899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8456484" y="1598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0"/>
          <p:cNvGrpSpPr/>
          <p:nvPr/>
        </p:nvGrpSpPr>
        <p:grpSpPr>
          <a:xfrm rot="10402137" flipH="1">
            <a:off x="-4085450" y="-4476951"/>
            <a:ext cx="8970642" cy="9302289"/>
            <a:chOff x="-3218587" y="884526"/>
            <a:chExt cx="7453051" cy="7709473"/>
          </a:xfrm>
        </p:grpSpPr>
        <p:sp>
          <p:nvSpPr>
            <p:cNvPr id="464" name="Google Shape;464;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0"/>
          <p:cNvGrpSpPr/>
          <p:nvPr/>
        </p:nvGrpSpPr>
        <p:grpSpPr>
          <a:xfrm rot="-10397942">
            <a:off x="7258069" y="-4843803"/>
            <a:ext cx="8970922" cy="9302580"/>
            <a:chOff x="-3218587" y="884526"/>
            <a:chExt cx="7453051" cy="7709473"/>
          </a:xfrm>
        </p:grpSpPr>
        <p:sp>
          <p:nvSpPr>
            <p:cNvPr id="472" name="Google Shape;472;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068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52816" y="700285"/>
            <a:ext cx="2976099" cy="12597855"/>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5"/>
          <p:cNvSpPr/>
          <p:nvPr/>
        </p:nvSpPr>
        <p:spPr>
          <a:xfrm rot="-5400000">
            <a:off x="10749356" y="366040"/>
            <a:ext cx="489715" cy="50995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4" name="Google Shape;314;p15"/>
          <p:cNvSpPr/>
          <p:nvPr/>
        </p:nvSpPr>
        <p:spPr>
          <a:xfrm rot="-5400000">
            <a:off x="11782464" y="2946620"/>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 name="Google Shape;315;p15"/>
          <p:cNvSpPr/>
          <p:nvPr/>
        </p:nvSpPr>
        <p:spPr>
          <a:xfrm rot="-5033737">
            <a:off x="120867" y="5974621"/>
            <a:ext cx="489727" cy="511119"/>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6" name="Google Shape;316;p15"/>
          <p:cNvSpPr/>
          <p:nvPr/>
        </p:nvSpPr>
        <p:spPr>
          <a:xfrm rot="-5400000">
            <a:off x="440091" y="282876"/>
            <a:ext cx="430008" cy="419667"/>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7" name="Google Shape;317;p15"/>
          <p:cNvSpPr/>
          <p:nvPr/>
        </p:nvSpPr>
        <p:spPr>
          <a:xfrm rot="-5033965">
            <a:off x="7314956" y="6326293"/>
            <a:ext cx="430013" cy="418366"/>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8" name="Google Shape;318;p15"/>
          <p:cNvSpPr/>
          <p:nvPr/>
        </p:nvSpPr>
        <p:spPr>
          <a:xfrm rot="-5033965">
            <a:off x="10960664" y="7472142"/>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9" name="Google Shape;319;p15"/>
          <p:cNvSpPr/>
          <p:nvPr/>
        </p:nvSpPr>
        <p:spPr>
          <a:xfrm rot="-5033965">
            <a:off x="3421615" y="67771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0" name="Google Shape;320;p15"/>
          <p:cNvSpPr/>
          <p:nvPr/>
        </p:nvSpPr>
        <p:spPr>
          <a:xfrm rot="-5400000">
            <a:off x="81948" y="3270787"/>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1" name="Google Shape;321;p15"/>
          <p:cNvSpPr/>
          <p:nvPr/>
        </p:nvSpPr>
        <p:spPr>
          <a:xfrm rot="-5033965">
            <a:off x="11256983" y="58830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40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8"/>
        <p:cNvGrpSpPr/>
        <p:nvPr/>
      </p:nvGrpSpPr>
      <p:grpSpPr>
        <a:xfrm>
          <a:off x="0" y="0"/>
          <a:ext cx="0" cy="0"/>
          <a:chOff x="0" y="0"/>
          <a:chExt cx="0" cy="0"/>
        </a:xfrm>
      </p:grpSpPr>
    </p:spTree>
    <p:extLst>
      <p:ext uri="{BB962C8B-B14F-4D97-AF65-F5344CB8AC3E}">
        <p14:creationId xmlns:p14="http://schemas.microsoft.com/office/powerpoint/2010/main" val="167444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57625" y="593367"/>
            <a:ext cx="10246588" cy="763600"/>
          </a:xfrm>
          <a:prstGeom prst="rect">
            <a:avLst/>
          </a:prstGeom>
        </p:spPr>
        <p:txBody>
          <a:bodyPr spcFirstLastPara="1" wrap="square" lIns="121699" tIns="121699" rIns="121699" bIns="121699"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1637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593367"/>
            <a:ext cx="10246588"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6" r:id="rId3"/>
    <p:sldLayoutId id="2147483680" r:id="rId4"/>
    <p:sldLayoutId id="2147483681" r:id="rId5"/>
    <p:sldLayoutId id="2147483682" r:id="rId6"/>
    <p:sldLayoutId id="2147483683" r:id="rId7"/>
    <p:sldLayoutId id="214748368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3.wav"/><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61179" y="8483"/>
            <a:ext cx="10894267" cy="6841034"/>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506392" y="168532"/>
            <a:ext cx="10894265"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endParaRPr lang="en-US" altLang="en-US" sz="3791" b="1" i="1" kern="1200" dirty="0">
              <a:solidFill>
                <a:srgbClr val="7030A0"/>
              </a:solidFill>
              <a:latin typeface="HP001 4 hàng" pitchFamily="34" charset="0"/>
              <a:ea typeface="+mn-ea"/>
              <a:cs typeface="+mn-cs"/>
            </a:endParaRPr>
          </a:p>
          <a:p>
            <a:pPr defTabSz="1312748">
              <a:spcAft>
                <a:spcPts val="748"/>
              </a:spcAft>
              <a:buClrTx/>
              <a:defRPr/>
            </a:pPr>
            <a:r>
              <a:rPr lang="en-US" altLang="en-US" sz="3791" b="1" kern="1200" dirty="0">
                <a:solidFill>
                  <a:srgbClr val="7030A0"/>
                </a:solidFill>
                <a:latin typeface="HP001 4 hàng" pitchFamily="34" charset="0"/>
                <a:ea typeface="+mn-ea"/>
                <a:cs typeface="+mn-cs"/>
              </a:rPr>
              <a:t>               </a:t>
            </a:r>
          </a:p>
          <a:p>
            <a:pPr defTabSz="1312748">
              <a:spcAft>
                <a:spcPts val="748"/>
              </a:spcAft>
              <a:buClrTx/>
              <a:defRPr/>
            </a:pPr>
            <a:r>
              <a:rPr lang="en-US" altLang="en-US" sz="3791" b="1" kern="1200" dirty="0">
                <a:solidFill>
                  <a:srgbClr val="7030A0"/>
                </a:solidFill>
                <a:latin typeface="HP001 4 hàng" pitchFamily="34" charset="0"/>
                <a:ea typeface="+mn-ea"/>
                <a:cs typeface="+mn-cs"/>
              </a:rPr>
              <a:t>                                                                                             </a:t>
            </a:r>
          </a:p>
          <a:p>
            <a:pPr defTabSz="1312748">
              <a:spcAft>
                <a:spcPts val="748"/>
              </a:spcAft>
              <a:buClrTx/>
              <a:defRPr/>
            </a:pPr>
            <a:r>
              <a:rPr lang="en-US" altLang="en-US" sz="3791" b="1" kern="1200" dirty="0">
                <a:solidFill>
                  <a:srgbClr val="7030A0"/>
                </a:solidFill>
                <a:latin typeface="HP001 4 hàng" pitchFamily="34" charset="0"/>
                <a:ea typeface="+mn-ea"/>
                <a:cs typeface="+mn-cs"/>
              </a:rPr>
              <a:t>  </a:t>
            </a: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buClrTx/>
              <a:defRPr/>
            </a:pPr>
            <a:r>
              <a:rPr lang="en-US" altLang="en-US" sz="3791" b="1" kern="1200">
                <a:solidFill>
                  <a:srgbClr val="7030A0"/>
                </a:solidFill>
                <a:latin typeface="HP001 4 hàng" pitchFamily="34" charset="0"/>
                <a:ea typeface="+mn-ea"/>
                <a:cs typeface="+mn-cs"/>
              </a:rPr>
              <a:t>         Thứ năm </a:t>
            </a:r>
            <a:r>
              <a:rPr lang="en-US" altLang="en-US" sz="3791" b="1" kern="1200" err="1">
                <a:solidFill>
                  <a:srgbClr val="7030A0"/>
                </a:solidFill>
                <a:latin typeface="HP001 4 hàng" pitchFamily="34" charset="0"/>
                <a:ea typeface="+mn-ea"/>
                <a:cs typeface="+mn-cs"/>
              </a:rPr>
              <a:t>ngày</a:t>
            </a:r>
            <a:r>
              <a:rPr lang="en-US" altLang="en-US" sz="3791" b="1" kern="1200">
                <a:solidFill>
                  <a:srgbClr val="7030A0"/>
                </a:solidFill>
                <a:latin typeface="HP001 4 hàng" pitchFamily="34" charset="0"/>
                <a:ea typeface="+mn-ea"/>
                <a:cs typeface="+mn-cs"/>
              </a:rPr>
              <a:t> </a:t>
            </a:r>
            <a:r>
              <a:rPr lang="en-US" altLang="en-US" sz="3791" b="1">
                <a:solidFill>
                  <a:srgbClr val="7030A0"/>
                </a:solidFill>
                <a:latin typeface="HP001 4 hàng" pitchFamily="34" charset="0"/>
                <a:ea typeface="+mn-ea"/>
              </a:rPr>
              <a:t>27</a:t>
            </a:r>
            <a:r>
              <a:rPr lang="en-US" altLang="en-US" sz="3791" b="1" kern="1200">
                <a:solidFill>
                  <a:srgbClr val="7030A0"/>
                </a:solidFill>
                <a:latin typeface="HP001 4 hàng" pitchFamily="34" charset="0"/>
                <a:ea typeface="+mn-ea"/>
                <a:cs typeface="+mn-cs"/>
              </a:rPr>
              <a:t> </a:t>
            </a:r>
            <a:r>
              <a:rPr lang="en-US" sz="3791" b="1" kern="1200" err="1">
                <a:solidFill>
                  <a:srgbClr val="7030A0"/>
                </a:solidFill>
                <a:latin typeface="HP001 4 hàng" pitchFamily="34" charset="0"/>
                <a:ea typeface="Calibri"/>
              </a:rPr>
              <a:t>Ǉ</a:t>
            </a:r>
            <a:r>
              <a:rPr lang="en-US" altLang="en-US" sz="3791" b="1" kern="1200" err="1">
                <a:solidFill>
                  <a:srgbClr val="7030A0"/>
                </a:solidFill>
                <a:latin typeface="HP001 4 hàng" pitchFamily="34" charset="0"/>
                <a:ea typeface="+mn-ea"/>
                <a:cs typeface="+mn-cs"/>
              </a:rPr>
              <a:t>háng</a:t>
            </a:r>
            <a:r>
              <a:rPr lang="en-US" altLang="en-US" sz="3791" b="1" kern="1200">
                <a:solidFill>
                  <a:srgbClr val="7030A0"/>
                </a:solidFill>
                <a:latin typeface="HP001 4 hàng" pitchFamily="34" charset="0"/>
                <a:ea typeface="+mn-ea"/>
                <a:cs typeface="+mn-cs"/>
              </a:rPr>
              <a:t> 1 </a:t>
            </a:r>
            <a:r>
              <a:rPr lang="en-US" altLang="en-US" sz="3791" b="1" kern="1200" err="1">
                <a:solidFill>
                  <a:srgbClr val="7030A0"/>
                </a:solidFill>
                <a:latin typeface="HP001 4 hàng" pitchFamily="34" charset="0"/>
                <a:ea typeface="+mn-ea"/>
                <a:cs typeface="+mn-cs"/>
              </a:rPr>
              <a:t>năm</a:t>
            </a:r>
            <a:r>
              <a:rPr lang="en-US" altLang="en-US" sz="3791" b="1" kern="1200">
                <a:solidFill>
                  <a:srgbClr val="7030A0"/>
                </a:solidFill>
                <a:latin typeface="HP001 4 hàng" pitchFamily="34" charset="0"/>
                <a:ea typeface="+mn-ea"/>
                <a:cs typeface="+mn-cs"/>
              </a:rPr>
              <a:t> 2022</a:t>
            </a:r>
            <a:endParaRPr lang="en-US" altLang="en-US" sz="3791" b="1" kern="1200" dirty="0">
              <a:solidFill>
                <a:srgbClr val="7030A0"/>
              </a:solidFill>
              <a:latin typeface="HP001 4 hàng" pitchFamily="34" charset="0"/>
              <a:ea typeface="+mn-ea"/>
              <a:cs typeface="+mn-cs"/>
            </a:endParaRPr>
          </a:p>
        </p:txBody>
      </p:sp>
      <p:sp>
        <p:nvSpPr>
          <p:cNvPr id="9" name="Text Box 2"/>
          <p:cNvSpPr txBox="1">
            <a:spLocks noChangeArrowheads="1"/>
          </p:cNvSpPr>
          <p:nvPr/>
        </p:nvSpPr>
        <p:spPr bwMode="auto">
          <a:xfrm>
            <a:off x="3477528" y="1070729"/>
            <a:ext cx="4434450"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r>
              <a:rPr lang="en-US" altLang="en-US" sz="3791" b="1" kern="1200" dirty="0">
                <a:solidFill>
                  <a:srgbClr val="7030A0"/>
                </a:solidFill>
                <a:latin typeface="HP001 4 hàng" pitchFamily="34" charset="0"/>
                <a:ea typeface="+mn-ea"/>
                <a:cs typeface="+mn-cs"/>
              </a:rPr>
              <a:t> T</a:t>
            </a:r>
            <a:r>
              <a:rPr lang="el-GR" altLang="en-US" sz="3791" b="1" kern="1200" dirty="0">
                <a:solidFill>
                  <a:srgbClr val="7030A0"/>
                </a:solidFill>
                <a:latin typeface="HP001 4 hàng" pitchFamily="34" charset="0"/>
                <a:ea typeface="+mn-ea"/>
                <a:cs typeface="+mn-cs"/>
              </a:rPr>
              <a:t>Θ</a:t>
            </a:r>
            <a:r>
              <a:rPr lang="en-US" altLang="en-US" sz="3791" b="1" kern="1200" dirty="0" err="1">
                <a:solidFill>
                  <a:srgbClr val="7030A0"/>
                </a:solidFill>
                <a:latin typeface="HP001 4 hàng" pitchFamily="34" charset="0"/>
                <a:ea typeface="+mn-ea"/>
                <a:cs typeface="+mn-cs"/>
              </a:rPr>
              <a:t>Ğng</a:t>
            </a:r>
            <a:r>
              <a:rPr lang="en-US" altLang="en-US" sz="3791" b="1" kern="1200" dirty="0">
                <a:solidFill>
                  <a:srgbClr val="7030A0"/>
                </a:solidFill>
                <a:latin typeface="HP001 4 hàng" pitchFamily="34" charset="0"/>
                <a:ea typeface="+mn-ea"/>
                <a:cs typeface="+mn-cs"/>
              </a:rPr>
              <a:t> V</a:t>
            </a:r>
            <a:r>
              <a:rPr lang="el-GR" altLang="en-US" sz="3791" b="1" kern="1200" dirty="0">
                <a:solidFill>
                  <a:srgbClr val="7030A0"/>
                </a:solidFill>
                <a:latin typeface="HP001 4 hàng" pitchFamily="34" charset="0"/>
                <a:ea typeface="+mn-ea"/>
                <a:cs typeface="+mn-cs"/>
              </a:rPr>
              <a:t>Η</a:t>
            </a:r>
            <a:r>
              <a:rPr lang="en-US" altLang="en-US" sz="3791" b="1" kern="1200" dirty="0">
                <a:solidFill>
                  <a:srgbClr val="7030A0"/>
                </a:solidFill>
                <a:latin typeface="HP001 4 hàng" pitchFamily="34" charset="0"/>
                <a:ea typeface="+mn-ea"/>
                <a:cs typeface="+mn-cs"/>
              </a:rPr>
              <a:t>İt</a:t>
            </a:r>
            <a:r>
              <a:rPr lang="el-GR" altLang="en-US" sz="3791" b="1" kern="1200" dirty="0">
                <a:solidFill>
                  <a:srgbClr val="7030A0"/>
                </a:solidFill>
                <a:latin typeface="HP001 4 hàng" pitchFamily="34" charset="0"/>
                <a:ea typeface="+mn-ea"/>
                <a:cs typeface="+mn-cs"/>
              </a:rPr>
              <a:t> </a:t>
            </a:r>
            <a:endParaRPr lang="en-US" altLang="en-US" sz="3791" b="1" kern="1200" dirty="0">
              <a:solidFill>
                <a:srgbClr val="7030A0"/>
              </a:solidFill>
              <a:latin typeface="HP001 4 hàng" pitchFamily="34" charset="0"/>
              <a:ea typeface="+mn-ea"/>
              <a:cs typeface="+mn-cs"/>
            </a:endParaRPr>
          </a:p>
        </p:txBody>
      </p:sp>
      <p:sp>
        <p:nvSpPr>
          <p:cNvPr id="17" name="Text Box 2"/>
          <p:cNvSpPr txBox="1">
            <a:spLocks noChangeArrowheads="1"/>
          </p:cNvSpPr>
          <p:nvPr/>
        </p:nvSpPr>
        <p:spPr bwMode="auto">
          <a:xfrm>
            <a:off x="1331780" y="1777295"/>
            <a:ext cx="10295933"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r>
              <a:rPr lang="en-US" altLang="en-US" sz="3791" b="1" kern="1200">
                <a:solidFill>
                  <a:srgbClr val="7030A0"/>
                </a:solidFill>
                <a:latin typeface="HP001 4 hàng" pitchFamily="34" charset="0"/>
                <a:ea typeface="+mn-ea"/>
                <a:cs typeface="+mn-cs"/>
              </a:rPr>
              <a:t>        Nghe – viết :  </a:t>
            </a:r>
            <a:r>
              <a:rPr lang="en-US" altLang="en-US" sz="3791" b="1">
                <a:solidFill>
                  <a:srgbClr val="7030A0"/>
                </a:solidFill>
                <a:latin typeface="HP001 4 hàng" pitchFamily="34" charset="0"/>
              </a:rPr>
              <a:t>Tết đến rồi</a:t>
            </a:r>
            <a:endParaRPr lang="en-US" altLang="en-US" sz="3791" b="1" kern="1200" dirty="0">
              <a:solidFill>
                <a:srgbClr val="7030A0"/>
              </a:solidFill>
              <a:latin typeface="HP001 4 hàng" pitchFamily="34" charset="0"/>
              <a:ea typeface="+mn-ea"/>
              <a:cs typeface="+mn-cs"/>
            </a:endParaRPr>
          </a:p>
        </p:txBody>
      </p:sp>
    </p:spTree>
    <p:custDataLst>
      <p:tags r:id="rId1"/>
    </p:custDataLst>
    <p:extLst>
      <p:ext uri="{BB962C8B-B14F-4D97-AF65-F5344CB8AC3E}">
        <p14:creationId xmlns:p14="http://schemas.microsoft.com/office/powerpoint/2010/main" val="33801733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861025343"/>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n-US" sz="8800">
                <a:solidFill>
                  <a:schemeClr val="accent1"/>
                </a:solidFill>
                <a:latin typeface="HP001 4 hàng" pitchFamily="34" charset="0"/>
              </a:rPr>
              <a:t>lì xì</a:t>
            </a:r>
          </a:p>
        </p:txBody>
      </p:sp>
      <p:cxnSp>
        <p:nvCxnSpPr>
          <p:cNvPr id="11" name="Straight Connector 10"/>
          <p:cNvCxnSpPr/>
          <p:nvPr/>
        </p:nvCxnSpPr>
        <p:spPr>
          <a:xfrm>
            <a:off x="4244501" y="2656284"/>
            <a:ext cx="617218"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43801" y="3485118"/>
            <a:ext cx="5334000" cy="1446550"/>
          </a:xfrm>
          <a:prstGeom prst="rect">
            <a:avLst/>
          </a:prstGeom>
          <a:noFill/>
        </p:spPr>
        <p:txBody>
          <a:bodyPr wrap="square" rtlCol="0">
            <a:spAutoFit/>
          </a:bodyPr>
          <a:lstStyle/>
          <a:p>
            <a:r>
              <a:rPr lang="en-US" sz="8800">
                <a:solidFill>
                  <a:schemeClr val="accent1"/>
                </a:solidFill>
                <a:latin typeface="HP001 4 hàng" pitchFamily="34" charset="0"/>
              </a:rPr>
              <a:t>xi</a:t>
            </a:r>
            <a:r>
              <a:rPr lang="el-GR" sz="8800">
                <a:solidFill>
                  <a:schemeClr val="accent1"/>
                </a:solidFill>
                <a:latin typeface="HP001 4 hàng" pitchFamily="34" charset="0"/>
              </a:rPr>
              <a:t>ζ </a:t>
            </a:r>
            <a:r>
              <a:rPr lang="en-US" sz="8800">
                <a:solidFill>
                  <a:schemeClr val="accent1"/>
                </a:solidFill>
                <a:latin typeface="HP001 4 hàng" pitchFamily="34" charset="0"/>
              </a:rPr>
              <a:t>xắn</a:t>
            </a:r>
          </a:p>
        </p:txBody>
      </p:sp>
      <p:cxnSp>
        <p:nvCxnSpPr>
          <p:cNvPr id="16" name="Straight Connector 15"/>
          <p:cNvCxnSpPr/>
          <p:nvPr/>
        </p:nvCxnSpPr>
        <p:spPr>
          <a:xfrm>
            <a:off x="5748152" y="4496193"/>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040400" y="4496319"/>
            <a:ext cx="630086" cy="2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n-US" sz="8800">
                <a:solidFill>
                  <a:schemeClr val="accent1"/>
                </a:solidFill>
                <a:latin typeface="HP001 4 hàng" pitchFamily="34" charset="0"/>
              </a:rPr>
              <a:t>giĈ giang</a:t>
            </a:r>
          </a:p>
        </p:txBody>
      </p:sp>
      <p:cxnSp>
        <p:nvCxnSpPr>
          <p:cNvPr id="16" name="Straight Connector 15"/>
          <p:cNvCxnSpPr/>
          <p:nvPr/>
        </p:nvCxnSpPr>
        <p:spPr>
          <a:xfrm>
            <a:off x="4927705" y="2669197"/>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04167" y="2669197"/>
            <a:ext cx="678940"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03213" y="3491210"/>
            <a:ext cx="5334000" cy="1446550"/>
          </a:xfrm>
          <a:prstGeom prst="rect">
            <a:avLst/>
          </a:prstGeom>
          <a:noFill/>
        </p:spPr>
        <p:txBody>
          <a:bodyPr wrap="square" rtlCol="0">
            <a:spAutoFit/>
          </a:bodyPr>
          <a:lstStyle/>
          <a:p>
            <a:r>
              <a:rPr lang="en-US" sz="8800">
                <a:solidFill>
                  <a:schemeClr val="accent1"/>
                </a:solidFill>
                <a:latin typeface="HP001 4 hàng" pitchFamily="34" charset="0"/>
              </a:rPr>
              <a:t>Ǖ</a:t>
            </a:r>
            <a:r>
              <a:rPr lang="el-GR" sz="8800">
                <a:solidFill>
                  <a:schemeClr val="accent1"/>
                </a:solidFill>
                <a:latin typeface="HP001 4 hàng" pitchFamily="34" charset="0"/>
              </a:rPr>
              <a:t>ί</a:t>
            </a:r>
            <a:r>
              <a:rPr lang="en-US" sz="8800">
                <a:solidFill>
                  <a:schemeClr val="accent1"/>
                </a:solidFill>
                <a:latin typeface="HP001 4 hàng" pitchFamily="34" charset="0"/>
              </a:rPr>
              <a:t>ây Ǖ</a:t>
            </a:r>
            <a:r>
              <a:rPr lang="el-GR" sz="8800">
                <a:solidFill>
                  <a:schemeClr val="accent1"/>
                </a:solidFill>
                <a:latin typeface="HP001 4 hàng" pitchFamily="34" charset="0"/>
              </a:rPr>
              <a:t>ί</a:t>
            </a:r>
            <a:r>
              <a:rPr lang="en-US" sz="8800">
                <a:solidFill>
                  <a:schemeClr val="accent1"/>
                </a:solidFill>
                <a:latin typeface="HP001 4 hàng" pitchFamily="34" charset="0"/>
              </a:rPr>
              <a:t>ần</a:t>
            </a:r>
          </a:p>
        </p:txBody>
      </p:sp>
      <p:cxnSp>
        <p:nvCxnSpPr>
          <p:cNvPr id="9" name="Straight Connector 8">
            <a:extLst>
              <a:ext uri="{FF2B5EF4-FFF2-40B4-BE49-F238E27FC236}">
                <a16:creationId xmlns:a16="http://schemas.microsoft.com/office/drawing/2014/main" id="{867C9530-2F28-4CC2-97CF-7226C364EFC1}"/>
              </a:ext>
            </a:extLst>
          </p:cNvPr>
          <p:cNvCxnSpPr>
            <a:cxnSpLocks/>
          </p:cNvCxnSpPr>
          <p:nvPr/>
        </p:nvCxnSpPr>
        <p:spPr>
          <a:xfrm>
            <a:off x="6461919" y="2669197"/>
            <a:ext cx="1066800"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13" name="Text Box 2"/>
          <p:cNvSpPr txBox="1">
            <a:spLocks noChangeArrowheads="1"/>
          </p:cNvSpPr>
          <p:nvPr/>
        </p:nvSpPr>
        <p:spPr bwMode="auto">
          <a:xfrm>
            <a:off x="4328319" y="609600"/>
            <a:ext cx="597807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chemeClr val="accent1"/>
                </a:solidFill>
                <a:latin typeface="HP001 4 hàng" pitchFamily="34" charset="0"/>
              </a:rPr>
              <a:t>Tết </a:t>
            </a:r>
            <a:r>
              <a:rPr lang="el-GR" altLang="en-US" sz="3800" b="1">
                <a:solidFill>
                  <a:schemeClr val="accent1"/>
                </a:solidFill>
                <a:latin typeface="HP001 4 hàng" pitchFamily="34" charset="0"/>
              </a:rPr>
              <a:t>Α</a:t>
            </a:r>
            <a:r>
              <a:rPr lang="vi-VN" altLang="en-US" sz="3800" b="1">
                <a:solidFill>
                  <a:schemeClr val="accent1"/>
                </a:solidFill>
                <a:latin typeface="HP001 4 hàng" pitchFamily="34" charset="0"/>
              </a:rPr>
              <a:t>Ğn ǟē</a:t>
            </a:r>
            <a:endParaRPr lang="en-US" altLang="en-US" sz="3800" b="1" dirty="0">
              <a:solidFill>
                <a:schemeClr val="accent1"/>
              </a:solidFill>
              <a:latin typeface="HP001 4 hàng" pitchFamily="34" charset="0"/>
            </a:endParaRPr>
          </a:p>
        </p:txBody>
      </p:sp>
      <p:sp>
        <p:nvSpPr>
          <p:cNvPr id="2" name="Rectangle 1"/>
          <p:cNvSpPr/>
          <p:nvPr/>
        </p:nvSpPr>
        <p:spPr>
          <a:xfrm>
            <a:off x="442119" y="1535708"/>
            <a:ext cx="10820400" cy="3785652"/>
          </a:xfrm>
          <a:prstGeom prst="rect">
            <a:avLst/>
          </a:prstGeom>
        </p:spPr>
        <p:txBody>
          <a:bodyPr wrap="square">
            <a:spAutoFit/>
          </a:bodyPr>
          <a:lstStyle/>
          <a:p>
            <a:pPr algn="just"/>
            <a:r>
              <a:rPr lang="en-US" sz="4000" b="1">
                <a:solidFill>
                  <a:schemeClr val="accent1"/>
                </a:solidFill>
                <a:latin typeface="HP001 4 hàng" pitchFamily="34" charset="0"/>
              </a:rPr>
              <a:t>  	</a:t>
            </a:r>
            <a:r>
              <a:rPr lang="vi-VN" sz="4000" b="1">
                <a:solidFill>
                  <a:schemeClr val="accent1"/>
                </a:solidFill>
                <a:latin typeface="HP001 4 hàng" pitchFamily="34" charset="0"/>
              </a:rPr>
              <a:t>Vào dịp Tết, các gia đìζ κưŊg gĀ báζ εưng hǠc báζ Ι˛t. NgưƟ lņ κưŊg Ǉặng Λ˞ em ηững bao lì xì xiζ xắn vƞ jΪg Ŕϐ các em jạζ δφǪ, giĈ giang. Tết là dịp jĊ wgưƟ Ǖίây Ǖίần χĹn ηau và dàζ εo ηau ηững lƟ εúc Ǉō Α−p</a:t>
            </a:r>
            <a:r>
              <a:rPr lang="en-US" sz="4000" b="1">
                <a:solidFill>
                  <a:schemeClr val="accent1"/>
                </a:solidFill>
                <a:latin typeface="HP001 4 hàng" pitchFamily="34" charset="0"/>
              </a:rPr>
              <a:t>.</a:t>
            </a:r>
            <a:endParaRPr lang="vi-VN" sz="4000" b="1">
              <a:solidFill>
                <a:schemeClr val="accent1"/>
              </a:solidFill>
              <a:latin typeface="HP001 4 hàng" pitchFamily="34" charset="0"/>
            </a:endParaRPr>
          </a:p>
        </p:txBody>
      </p:sp>
    </p:spTree>
    <p:extLst>
      <p:ext uri="{BB962C8B-B14F-4D97-AF65-F5344CB8AC3E}">
        <p14:creationId xmlns:p14="http://schemas.microsoft.com/office/powerpoint/2010/main" val="29124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07767" y="480529"/>
            <a:ext cx="10946303" cy="775097"/>
            <a:chOff x="280267" y="915918"/>
            <a:chExt cx="10946303" cy="775097"/>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12" name="TextBox 11"/>
            <p:cNvSpPr txBox="1"/>
            <p:nvPr/>
          </p:nvSpPr>
          <p:spPr>
            <a:xfrm>
              <a:off x="1033374" y="983129"/>
              <a:ext cx="10193196"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Chọn </a:t>
              </a:r>
              <a:r>
                <a:rPr lang="en-US" sz="4000" i="1">
                  <a:solidFill>
                    <a:srgbClr val="002060"/>
                  </a:solidFill>
                  <a:latin typeface="Arial-Rounded" pitchFamily="34" charset="0"/>
                  <a:ea typeface="Arial-Rounded" pitchFamily="34" charset="0"/>
                  <a:cs typeface="Arial-Rounded" pitchFamily="34" charset="0"/>
                </a:rPr>
                <a:t>g </a:t>
              </a:r>
              <a:r>
                <a:rPr lang="en-US" sz="4000">
                  <a:solidFill>
                    <a:srgbClr val="002060"/>
                  </a:solidFill>
                  <a:latin typeface="Arial-Rounded" pitchFamily="34" charset="0"/>
                  <a:ea typeface="Arial-Rounded" pitchFamily="34" charset="0"/>
                  <a:cs typeface="Arial-Rounded" pitchFamily="34" charset="0"/>
                </a:rPr>
                <a:t>hoặc </a:t>
              </a:r>
              <a:r>
                <a:rPr lang="en-US" sz="4000" i="1">
                  <a:solidFill>
                    <a:srgbClr val="002060"/>
                  </a:solidFill>
                  <a:latin typeface="Arial-Rounded" pitchFamily="34" charset="0"/>
                  <a:ea typeface="Arial-Rounded" pitchFamily="34" charset="0"/>
                  <a:cs typeface="Arial-Rounded" pitchFamily="34" charset="0"/>
                </a:rPr>
                <a:t>gh </a:t>
              </a:r>
              <a:r>
                <a:rPr lang="en-US" sz="4000">
                  <a:solidFill>
                    <a:srgbClr val="002060"/>
                  </a:solidFill>
                  <a:latin typeface="Arial-Rounded" pitchFamily="34" charset="0"/>
                  <a:ea typeface="Arial-Rounded" pitchFamily="34" charset="0"/>
                  <a:cs typeface="Arial-Rounded" pitchFamily="34" charset="0"/>
                </a:rPr>
                <a:t>thay cho ô vuông.</a:t>
              </a:r>
            </a:p>
          </p:txBody>
        </p:sp>
      </p:grpSp>
      <p:sp>
        <p:nvSpPr>
          <p:cNvPr id="11" name="TextBox 10"/>
          <p:cNvSpPr txBox="1"/>
          <p:nvPr/>
        </p:nvSpPr>
        <p:spPr>
          <a:xfrm>
            <a:off x="531500" y="4015071"/>
            <a:ext cx="11035819" cy="2157129"/>
          </a:xfrm>
          <a:prstGeom prst="rect">
            <a:avLst/>
          </a:prstGeom>
          <a:noFill/>
        </p:spPr>
        <p:txBody>
          <a:bodyPr wrap="square" rtlCol="0">
            <a:spAutoFit/>
          </a:bodyPr>
          <a:lstStyle/>
          <a:p>
            <a:pPr lvl="2" algn="ctr">
              <a:lnSpc>
                <a:spcPct val="150000"/>
              </a:lnSpc>
            </a:pPr>
            <a:r>
              <a:rPr lang="en-US" sz="4800">
                <a:solidFill>
                  <a:schemeClr val="tx1"/>
                </a:solidFill>
                <a:latin typeface="Arial-Rounded" pitchFamily="34" charset="0"/>
                <a:ea typeface="Arial-Rounded" pitchFamily="34" charset="0"/>
                <a:cs typeface="Arial-Rounded" pitchFamily="34" charset="0"/>
              </a:rPr>
              <a:t>Chị tre chải tóc bên ao</a:t>
            </a:r>
          </a:p>
          <a:p>
            <a:pPr lvl="2" algn="ctr">
              <a:lnSpc>
                <a:spcPct val="150000"/>
              </a:lnSpc>
            </a:pPr>
            <a:r>
              <a:rPr lang="en-US" sz="4800">
                <a:solidFill>
                  <a:schemeClr val="tx1"/>
                </a:solidFill>
                <a:latin typeface="Arial-Rounded" pitchFamily="34" charset="0"/>
                <a:ea typeface="Arial-Rounded" pitchFamily="34" charset="0"/>
                <a:cs typeface="Arial-Rounded" pitchFamily="34" charset="0"/>
              </a:rPr>
              <a:t>Nàng mây áo trắng </a:t>
            </a:r>
            <a:r>
              <a:rPr lang="en-US" sz="4800">
                <a:solidFill>
                  <a:srgbClr val="FF0000"/>
                </a:solidFill>
                <a:latin typeface="Arial-Rounded" pitchFamily="34" charset="0"/>
                <a:ea typeface="Arial-Rounded" pitchFamily="34" charset="0"/>
                <a:cs typeface="Arial-Rounded" pitchFamily="34" charset="0"/>
              </a:rPr>
              <a:t>gh</a:t>
            </a:r>
            <a:r>
              <a:rPr lang="en-US" sz="4800">
                <a:solidFill>
                  <a:schemeClr val="tx1"/>
                </a:solidFill>
                <a:latin typeface="Arial-Rounded" pitchFamily="34" charset="0"/>
                <a:ea typeface="Arial-Rounded" pitchFamily="34" charset="0"/>
                <a:cs typeface="Arial-Rounded" pitchFamily="34" charset="0"/>
              </a:rPr>
              <a:t>é vào soi  </a:t>
            </a:r>
            <a:r>
              <a:rPr lang="en-US" sz="4800">
                <a:solidFill>
                  <a:srgbClr val="FF0000"/>
                </a:solidFill>
                <a:latin typeface="Arial-Rounded" pitchFamily="34" charset="0"/>
                <a:ea typeface="Arial-Rounded" pitchFamily="34" charset="0"/>
                <a:cs typeface="Arial-Rounded" pitchFamily="34" charset="0"/>
              </a:rPr>
              <a:t>g</a:t>
            </a:r>
            <a:r>
              <a:rPr lang="en-US" sz="4800">
                <a:solidFill>
                  <a:schemeClr val="tx1"/>
                </a:solidFill>
                <a:latin typeface="Arial-Rounded" pitchFamily="34" charset="0"/>
                <a:ea typeface="Arial-Rounded" pitchFamily="34" charset="0"/>
                <a:cs typeface="Arial-Rounded" pitchFamily="34" charset="0"/>
              </a:rPr>
              <a:t>ương.</a:t>
            </a:r>
          </a:p>
        </p:txBody>
      </p:sp>
      <p:sp>
        <p:nvSpPr>
          <p:cNvPr id="16" name="Rounded Rectangle 15">
            <a:extLst>
              <a:ext uri="{FF2B5EF4-FFF2-40B4-BE49-F238E27FC236}">
                <a16:creationId xmlns:a16="http://schemas.microsoft.com/office/drawing/2014/main" id="{29CB654B-79DE-46D4-A49D-42131183EAA5}"/>
              </a:ext>
            </a:extLst>
          </p:cNvPr>
          <p:cNvSpPr/>
          <p:nvPr/>
        </p:nvSpPr>
        <p:spPr>
          <a:xfrm>
            <a:off x="6114572" y="5494666"/>
            <a:ext cx="64008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5">
            <a:extLst>
              <a:ext uri="{FF2B5EF4-FFF2-40B4-BE49-F238E27FC236}">
                <a16:creationId xmlns:a16="http://schemas.microsoft.com/office/drawing/2014/main" id="{04D22F9E-D0FE-414D-8255-69C07EC9C267}"/>
              </a:ext>
            </a:extLst>
          </p:cNvPr>
          <p:cNvSpPr/>
          <p:nvPr/>
        </p:nvSpPr>
        <p:spPr>
          <a:xfrm>
            <a:off x="9034423" y="5494666"/>
            <a:ext cx="64008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15CFD5-A6B4-4408-B86D-9DF69007666A}"/>
              </a:ext>
            </a:extLst>
          </p:cNvPr>
          <p:cNvPicPr>
            <a:picLocks noChangeAspect="1"/>
          </p:cNvPicPr>
          <p:nvPr/>
        </p:nvPicPr>
        <p:blipFill>
          <a:blip r:embed="rId4"/>
          <a:stretch>
            <a:fillRect/>
          </a:stretch>
        </p:blipFill>
        <p:spPr>
          <a:xfrm>
            <a:off x="4045432" y="1239953"/>
            <a:ext cx="3685714" cy="2780952"/>
          </a:xfrm>
          <a:prstGeom prst="rect">
            <a:avLst/>
          </a:prstGeom>
        </p:spPr>
      </p:pic>
    </p:spTree>
    <p:extLst>
      <p:ext uri="{BB962C8B-B14F-4D97-AF65-F5344CB8AC3E}">
        <p14:creationId xmlns:p14="http://schemas.microsoft.com/office/powerpoint/2010/main" val="925044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1+ppt_h/2"/>
                                          </p:val>
                                        </p:tav>
                                      </p:tavLst>
                                    </p:anim>
                                    <p:set>
                                      <p:cBhvr>
                                        <p:cTn id="8"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7"/>
                                        </p:tgtEl>
                                        <p:attrNameLst>
                                          <p:attrName>ppt_x</p:attrName>
                                        </p:attrNameLst>
                                      </p:cBhvr>
                                      <p:tavLst>
                                        <p:tav tm="0">
                                          <p:val>
                                            <p:strVal val="ppt_x"/>
                                          </p:val>
                                        </p:tav>
                                        <p:tav tm="100000">
                                          <p:val>
                                            <p:strVal val="ppt_x"/>
                                          </p:val>
                                        </p:tav>
                                      </p:tavLst>
                                    </p:anim>
                                    <p:anim calcmode="lin" valueType="num">
                                      <p:cBhvr additive="base">
                                        <p:cTn id="14" dur="500"/>
                                        <p:tgtEl>
                                          <p:spTgt spid="17"/>
                                        </p:tgtEl>
                                        <p:attrNameLst>
                                          <p:attrName>ppt_y</p:attrName>
                                        </p:attrNameLst>
                                      </p:cBhvr>
                                      <p:tavLst>
                                        <p:tav tm="0">
                                          <p:val>
                                            <p:strVal val="ppt_y"/>
                                          </p:val>
                                        </p:tav>
                                        <p:tav tm="100000">
                                          <p:val>
                                            <p:strVal val="1+ppt_h/2"/>
                                          </p:val>
                                        </p:tav>
                                      </p:tavLst>
                                    </p:anim>
                                    <p:set>
                                      <p:cBhvr>
                                        <p:cTn id="15"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childTnLst>
        </p:cTn>
      </p:par>
    </p:tnLst>
    <p:bldLst>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D8C7-CB64-476C-8B0A-FBB5B3D56ACD}"/>
              </a:ext>
            </a:extLst>
          </p:cNvPr>
          <p:cNvSpPr txBox="1">
            <a:spLocks/>
          </p:cNvSpPr>
          <p:nvPr/>
        </p:nvSpPr>
        <p:spPr>
          <a:xfrm>
            <a:off x="-428739" y="340487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a:solidFill>
                  <a:srgbClr val="00B0F0"/>
                </a:solidFill>
                <a:latin typeface="Arial-Rounded" pitchFamily="34" charset="0"/>
                <a:ea typeface="Arial-Rounded" pitchFamily="34" charset="0"/>
                <a:cs typeface="Arial-Rounded" pitchFamily="34" charset="0"/>
              </a:rPr>
              <a:t>gh</a:t>
            </a:r>
            <a:endParaRPr lang="en-US" sz="7200" b="1" dirty="0">
              <a:solidFill>
                <a:srgbClr val="00B0F0"/>
              </a:solidFill>
              <a:latin typeface="Arial-Rounded" pitchFamily="34" charset="0"/>
              <a:ea typeface="Arial-Rounded" pitchFamily="34" charset="0"/>
              <a:cs typeface="Arial-Rounded" pitchFamily="34" charset="0"/>
            </a:endParaRPr>
          </a:p>
        </p:txBody>
      </p:sp>
      <p:sp>
        <p:nvSpPr>
          <p:cNvPr id="3" name="Rectangle 1">
            <a:extLst>
              <a:ext uri="{FF2B5EF4-FFF2-40B4-BE49-F238E27FC236}">
                <a16:creationId xmlns:a16="http://schemas.microsoft.com/office/drawing/2014/main" id="{5311B52E-16E6-4083-86DB-96EB74326F5B}"/>
              </a:ext>
            </a:extLst>
          </p:cNvPr>
          <p:cNvSpPr/>
          <p:nvPr/>
        </p:nvSpPr>
        <p:spPr>
          <a:xfrm rot="19834295">
            <a:off x="1000677" y="298211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4" name="Rectangle 1">
            <a:extLst>
              <a:ext uri="{FF2B5EF4-FFF2-40B4-BE49-F238E27FC236}">
                <a16:creationId xmlns:a16="http://schemas.microsoft.com/office/drawing/2014/main" id="{9F0EF2E3-E4A9-430F-9DA4-813FA13FD803}"/>
              </a:ext>
            </a:extLst>
          </p:cNvPr>
          <p:cNvSpPr/>
          <p:nvPr/>
        </p:nvSpPr>
        <p:spPr>
          <a:xfrm>
            <a:off x="1195872" y="359607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 name="Rectangle 1">
            <a:extLst>
              <a:ext uri="{FF2B5EF4-FFF2-40B4-BE49-F238E27FC236}">
                <a16:creationId xmlns:a16="http://schemas.microsoft.com/office/drawing/2014/main" id="{4093D584-EC2F-4DBC-BAF3-56F98FC1A74F}"/>
              </a:ext>
            </a:extLst>
          </p:cNvPr>
          <p:cNvSpPr/>
          <p:nvPr/>
        </p:nvSpPr>
        <p:spPr>
          <a:xfrm rot="1548600">
            <a:off x="1146529" y="4109427"/>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6" name="Title 1">
            <a:extLst>
              <a:ext uri="{FF2B5EF4-FFF2-40B4-BE49-F238E27FC236}">
                <a16:creationId xmlns:a16="http://schemas.microsoft.com/office/drawing/2014/main" id="{9898D5D0-D0C1-45E6-AC51-6BAC4A597147}"/>
              </a:ext>
            </a:extLst>
          </p:cNvPr>
          <p:cNvSpPr txBox="1">
            <a:spLocks/>
          </p:cNvSpPr>
          <p:nvPr/>
        </p:nvSpPr>
        <p:spPr>
          <a:xfrm>
            <a:off x="2009965" y="237836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err="1">
                <a:solidFill>
                  <a:schemeClr val="bg2">
                    <a:lumMod val="75000"/>
                  </a:schemeClr>
                </a:solidFill>
                <a:latin typeface="Arial-Rounded" pitchFamily="34" charset="0"/>
                <a:ea typeface="Arial-Rounded" pitchFamily="34" charset="0"/>
                <a:cs typeface="Arial-Rounded" pitchFamily="34" charset="0"/>
              </a:rPr>
              <a:t>i</a:t>
            </a:r>
            <a:endParaRPr lang="en-US" sz="6600" b="1" dirty="0">
              <a:solidFill>
                <a:schemeClr val="bg2">
                  <a:lumMod val="75000"/>
                </a:schemeClr>
              </a:solidFill>
              <a:latin typeface="Arial-Rounded" pitchFamily="34" charset="0"/>
              <a:ea typeface="Arial-Rounded" pitchFamily="34" charset="0"/>
              <a:cs typeface="Arial-Rounded" pitchFamily="34" charset="0"/>
            </a:endParaRPr>
          </a:p>
        </p:txBody>
      </p:sp>
      <p:sp>
        <p:nvSpPr>
          <p:cNvPr id="7" name="Title 1">
            <a:extLst>
              <a:ext uri="{FF2B5EF4-FFF2-40B4-BE49-F238E27FC236}">
                <a16:creationId xmlns:a16="http://schemas.microsoft.com/office/drawing/2014/main" id="{EB5116CC-9655-417A-8465-4C32DD21D49E}"/>
              </a:ext>
            </a:extLst>
          </p:cNvPr>
          <p:cNvSpPr txBox="1">
            <a:spLocks/>
          </p:cNvSpPr>
          <p:nvPr/>
        </p:nvSpPr>
        <p:spPr>
          <a:xfrm>
            <a:off x="2009965" y="332479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e</a:t>
            </a:r>
          </a:p>
        </p:txBody>
      </p:sp>
      <p:sp>
        <p:nvSpPr>
          <p:cNvPr id="8" name="Title 1">
            <a:extLst>
              <a:ext uri="{FF2B5EF4-FFF2-40B4-BE49-F238E27FC236}">
                <a16:creationId xmlns:a16="http://schemas.microsoft.com/office/drawing/2014/main" id="{CB60433C-747D-4D71-A501-FFD0B02C37DE}"/>
              </a:ext>
            </a:extLst>
          </p:cNvPr>
          <p:cNvSpPr txBox="1">
            <a:spLocks/>
          </p:cNvSpPr>
          <p:nvPr/>
        </p:nvSpPr>
        <p:spPr>
          <a:xfrm>
            <a:off x="2009965" y="431343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ê</a:t>
            </a:r>
          </a:p>
        </p:txBody>
      </p:sp>
      <p:sp>
        <p:nvSpPr>
          <p:cNvPr id="9" name="Title 1">
            <a:extLst>
              <a:ext uri="{FF2B5EF4-FFF2-40B4-BE49-F238E27FC236}">
                <a16:creationId xmlns:a16="http://schemas.microsoft.com/office/drawing/2014/main" id="{A88CFAA4-6A24-49E8-9E83-3C9199819C57}"/>
              </a:ext>
            </a:extLst>
          </p:cNvPr>
          <p:cNvSpPr txBox="1">
            <a:spLocks/>
          </p:cNvSpPr>
          <p:nvPr/>
        </p:nvSpPr>
        <p:spPr>
          <a:xfrm>
            <a:off x="3204663" y="2215789"/>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ghi</a:t>
            </a:r>
          </a:p>
        </p:txBody>
      </p:sp>
      <p:sp>
        <p:nvSpPr>
          <p:cNvPr id="10" name="Title 1">
            <a:extLst>
              <a:ext uri="{FF2B5EF4-FFF2-40B4-BE49-F238E27FC236}">
                <a16:creationId xmlns:a16="http://schemas.microsoft.com/office/drawing/2014/main" id="{3EA24714-C816-459F-8761-20E6EE99A1D5}"/>
              </a:ext>
            </a:extLst>
          </p:cNvPr>
          <p:cNvSpPr txBox="1">
            <a:spLocks/>
          </p:cNvSpPr>
          <p:nvPr/>
        </p:nvSpPr>
        <p:spPr>
          <a:xfrm>
            <a:off x="3204663" y="3167896"/>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ghép</a:t>
            </a:r>
          </a:p>
        </p:txBody>
      </p:sp>
      <p:sp>
        <p:nvSpPr>
          <p:cNvPr id="11" name="Title 1">
            <a:extLst>
              <a:ext uri="{FF2B5EF4-FFF2-40B4-BE49-F238E27FC236}">
                <a16:creationId xmlns:a16="http://schemas.microsoft.com/office/drawing/2014/main" id="{080D8E5B-2897-4CE1-8515-D50BFCCD1DE5}"/>
              </a:ext>
            </a:extLst>
          </p:cNvPr>
          <p:cNvSpPr txBox="1">
            <a:spLocks/>
          </p:cNvSpPr>
          <p:nvPr/>
        </p:nvSpPr>
        <p:spPr>
          <a:xfrm>
            <a:off x="3204663" y="4120003"/>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ghềnh</a:t>
            </a:r>
          </a:p>
        </p:txBody>
      </p:sp>
      <p:sp>
        <p:nvSpPr>
          <p:cNvPr id="12" name="Rectangle 1">
            <a:extLst>
              <a:ext uri="{FF2B5EF4-FFF2-40B4-BE49-F238E27FC236}">
                <a16:creationId xmlns:a16="http://schemas.microsoft.com/office/drawing/2014/main" id="{DD0644CF-53A3-45E0-B8A9-BF3646476971}"/>
              </a:ext>
            </a:extLst>
          </p:cNvPr>
          <p:cNvSpPr/>
          <p:nvPr/>
        </p:nvSpPr>
        <p:spPr>
          <a:xfrm rot="19834295">
            <a:off x="7120295" y="299354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3" name="Rectangle 1">
            <a:extLst>
              <a:ext uri="{FF2B5EF4-FFF2-40B4-BE49-F238E27FC236}">
                <a16:creationId xmlns:a16="http://schemas.microsoft.com/office/drawing/2014/main" id="{F5711196-381B-4480-BB19-BD11BC9904CA}"/>
              </a:ext>
            </a:extLst>
          </p:cNvPr>
          <p:cNvSpPr/>
          <p:nvPr/>
        </p:nvSpPr>
        <p:spPr>
          <a:xfrm>
            <a:off x="7315490" y="360750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4" name="Rectangle 1">
            <a:extLst>
              <a:ext uri="{FF2B5EF4-FFF2-40B4-BE49-F238E27FC236}">
                <a16:creationId xmlns:a16="http://schemas.microsoft.com/office/drawing/2014/main" id="{3ACFCE4D-DFDF-4743-80E4-A23ECCAAF17C}"/>
              </a:ext>
            </a:extLst>
          </p:cNvPr>
          <p:cNvSpPr/>
          <p:nvPr/>
        </p:nvSpPr>
        <p:spPr>
          <a:xfrm rot="1548600">
            <a:off x="7266147" y="4120856"/>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5" name="Title 1">
            <a:extLst>
              <a:ext uri="{FF2B5EF4-FFF2-40B4-BE49-F238E27FC236}">
                <a16:creationId xmlns:a16="http://schemas.microsoft.com/office/drawing/2014/main" id="{153CA013-F96C-4F13-9CF6-0AE940C06CA2}"/>
              </a:ext>
            </a:extLst>
          </p:cNvPr>
          <p:cNvSpPr txBox="1">
            <a:spLocks/>
          </p:cNvSpPr>
          <p:nvPr/>
        </p:nvSpPr>
        <p:spPr>
          <a:xfrm>
            <a:off x="8129583" y="238979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a:t>
            </a:r>
          </a:p>
        </p:txBody>
      </p:sp>
      <p:sp>
        <p:nvSpPr>
          <p:cNvPr id="16" name="Title 1">
            <a:extLst>
              <a:ext uri="{FF2B5EF4-FFF2-40B4-BE49-F238E27FC236}">
                <a16:creationId xmlns:a16="http://schemas.microsoft.com/office/drawing/2014/main" id="{A1F306B2-A50A-4911-B902-ABB1EAF55031}"/>
              </a:ext>
            </a:extLst>
          </p:cNvPr>
          <p:cNvSpPr txBox="1">
            <a:spLocks/>
          </p:cNvSpPr>
          <p:nvPr/>
        </p:nvSpPr>
        <p:spPr>
          <a:xfrm>
            <a:off x="8129583" y="333622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2">
                    <a:lumMod val="75000"/>
                  </a:schemeClr>
                </a:solidFill>
                <a:latin typeface="Arial-Rounded" pitchFamily="34" charset="0"/>
                <a:ea typeface="Arial-Rounded" pitchFamily="34" charset="0"/>
                <a:cs typeface="Arial-Rounded" pitchFamily="34" charset="0"/>
              </a:rPr>
              <a:t>ă</a:t>
            </a:r>
            <a:endParaRPr lang="en-US" sz="6600" b="1" dirty="0">
              <a:solidFill>
                <a:schemeClr val="bg2">
                  <a:lumMod val="75000"/>
                </a:schemeClr>
              </a:solidFill>
              <a:latin typeface="Arial-Rounded" pitchFamily="34" charset="0"/>
              <a:ea typeface="Arial-Rounded" pitchFamily="34" charset="0"/>
              <a:cs typeface="Arial-Rounded" pitchFamily="34" charset="0"/>
            </a:endParaRPr>
          </a:p>
        </p:txBody>
      </p:sp>
      <p:sp>
        <p:nvSpPr>
          <p:cNvPr id="17" name="Title 1">
            <a:extLst>
              <a:ext uri="{FF2B5EF4-FFF2-40B4-BE49-F238E27FC236}">
                <a16:creationId xmlns:a16="http://schemas.microsoft.com/office/drawing/2014/main" id="{17C1E7B3-0BB4-4C4D-A7AA-F2F4CAF880F4}"/>
              </a:ext>
            </a:extLst>
          </p:cNvPr>
          <p:cNvSpPr txBox="1">
            <a:spLocks/>
          </p:cNvSpPr>
          <p:nvPr/>
        </p:nvSpPr>
        <p:spPr>
          <a:xfrm>
            <a:off x="8129583" y="432486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t>
            </a:r>
          </a:p>
        </p:txBody>
      </p:sp>
      <p:sp>
        <p:nvSpPr>
          <p:cNvPr id="18" name="Title 1">
            <a:extLst>
              <a:ext uri="{FF2B5EF4-FFF2-40B4-BE49-F238E27FC236}">
                <a16:creationId xmlns:a16="http://schemas.microsoft.com/office/drawing/2014/main" id="{E814755C-0C7F-4261-9738-C94968E8D6C6}"/>
              </a:ext>
            </a:extLst>
          </p:cNvPr>
          <p:cNvSpPr txBox="1">
            <a:spLocks/>
          </p:cNvSpPr>
          <p:nvPr/>
        </p:nvSpPr>
        <p:spPr>
          <a:xfrm>
            <a:off x="9324281" y="2134231"/>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gà</a:t>
            </a:r>
          </a:p>
        </p:txBody>
      </p:sp>
      <p:sp>
        <p:nvSpPr>
          <p:cNvPr id="19" name="Title 1">
            <a:extLst>
              <a:ext uri="{FF2B5EF4-FFF2-40B4-BE49-F238E27FC236}">
                <a16:creationId xmlns:a16="http://schemas.microsoft.com/office/drawing/2014/main" id="{20FA7BC8-A367-4339-8663-3B7F0FE3D576}"/>
              </a:ext>
            </a:extLst>
          </p:cNvPr>
          <p:cNvSpPr txBox="1">
            <a:spLocks/>
          </p:cNvSpPr>
          <p:nvPr/>
        </p:nvSpPr>
        <p:spPr>
          <a:xfrm>
            <a:off x="9324281" y="3086338"/>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gắng</a:t>
            </a:r>
          </a:p>
        </p:txBody>
      </p:sp>
      <p:sp>
        <p:nvSpPr>
          <p:cNvPr id="20" name="Title 1">
            <a:extLst>
              <a:ext uri="{FF2B5EF4-FFF2-40B4-BE49-F238E27FC236}">
                <a16:creationId xmlns:a16="http://schemas.microsoft.com/office/drawing/2014/main" id="{0389DF3F-2379-4946-9061-154FCCF6DD29}"/>
              </a:ext>
            </a:extLst>
          </p:cNvPr>
          <p:cNvSpPr txBox="1">
            <a:spLocks/>
          </p:cNvSpPr>
          <p:nvPr/>
        </p:nvSpPr>
        <p:spPr>
          <a:xfrm>
            <a:off x="9324281" y="4038445"/>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a:t>
            </a:r>
          </a:p>
        </p:txBody>
      </p:sp>
      <p:sp>
        <p:nvSpPr>
          <p:cNvPr id="21" name="Title 1">
            <a:extLst>
              <a:ext uri="{FF2B5EF4-FFF2-40B4-BE49-F238E27FC236}">
                <a16:creationId xmlns:a16="http://schemas.microsoft.com/office/drawing/2014/main" id="{DCCB4B05-3E1F-4CE4-BB91-21FBAE564B36}"/>
              </a:ext>
            </a:extLst>
          </p:cNvPr>
          <p:cNvSpPr txBox="1">
            <a:spLocks/>
          </p:cNvSpPr>
          <p:nvPr/>
        </p:nvSpPr>
        <p:spPr>
          <a:xfrm>
            <a:off x="5786251" y="342900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a:solidFill>
                  <a:srgbClr val="00B0F0"/>
                </a:solidFill>
                <a:latin typeface="Arial-Rounded" pitchFamily="34" charset="0"/>
                <a:ea typeface="Arial-Rounded" pitchFamily="34" charset="0"/>
                <a:cs typeface="Arial-Rounded" pitchFamily="34" charset="0"/>
              </a:rPr>
              <a:t>g</a:t>
            </a:r>
            <a:endParaRPr lang="en-US" sz="7200" b="1" dirty="0">
              <a:solidFill>
                <a:srgbClr val="00B0F0"/>
              </a:solidFill>
              <a:latin typeface="Arial-Rounded" pitchFamily="34" charset="0"/>
              <a:ea typeface="Arial-Rounded" pitchFamily="34" charset="0"/>
              <a:cs typeface="Arial-Rounded" pitchFamily="34" charset="0"/>
            </a:endParaRPr>
          </a:p>
        </p:txBody>
      </p:sp>
      <p:sp>
        <p:nvSpPr>
          <p:cNvPr id="22" name="Rounded Rectangle 12">
            <a:extLst>
              <a:ext uri="{FF2B5EF4-FFF2-40B4-BE49-F238E27FC236}">
                <a16:creationId xmlns:a16="http://schemas.microsoft.com/office/drawing/2014/main" id="{2CA23BDE-973D-4FE8-B057-9098A32D9F99}"/>
              </a:ext>
            </a:extLst>
          </p:cNvPr>
          <p:cNvSpPr/>
          <p:nvPr/>
        </p:nvSpPr>
        <p:spPr>
          <a:xfrm>
            <a:off x="3568875" y="533400"/>
            <a:ext cx="4945707" cy="7478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bg2">
                    <a:lumMod val="50000"/>
                  </a:schemeClr>
                </a:solidFill>
                <a:latin typeface="Arial" panose="020B0604020202020204" pitchFamily="34" charset="0"/>
                <a:ea typeface="Arial-Rounded" pitchFamily="34" charset="0"/>
                <a:cs typeface="Arial" panose="020B0604020202020204" pitchFamily="34" charset="0"/>
              </a:rPr>
              <a:t>Quy tắc chính tả</a:t>
            </a:r>
            <a:endParaRPr lang="en-US" sz="4000" b="1" dirty="0">
              <a:solidFill>
                <a:schemeClr val="bg2">
                  <a:lumMod val="50000"/>
                </a:schemeClr>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64158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3747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1062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Tìm tiếng ghép được với </a:t>
            </a:r>
            <a:r>
              <a:rPr lang="en-US" sz="3600" i="1">
                <a:solidFill>
                  <a:srgbClr val="002060"/>
                </a:solidFill>
                <a:latin typeface="Arial-Rounded" pitchFamily="34" charset="0"/>
                <a:ea typeface="Arial-Rounded" pitchFamily="34" charset="0"/>
                <a:cs typeface="Arial-Rounded" pitchFamily="34" charset="0"/>
              </a:rPr>
              <a:t>sinh </a:t>
            </a:r>
            <a:r>
              <a:rPr lang="en-US" sz="3600">
                <a:solidFill>
                  <a:srgbClr val="002060"/>
                </a:solidFill>
                <a:latin typeface="Arial-Rounded" pitchFamily="34" charset="0"/>
                <a:ea typeface="Arial-Rounded" pitchFamily="34" charset="0"/>
                <a:cs typeface="Arial-Rounded" pitchFamily="34" charset="0"/>
              </a:rPr>
              <a:t>hoặc </a:t>
            </a:r>
            <a:r>
              <a:rPr lang="en-US" sz="3600" i="1">
                <a:solidFill>
                  <a:srgbClr val="002060"/>
                </a:solidFill>
                <a:latin typeface="Arial-Rounded" pitchFamily="34" charset="0"/>
                <a:ea typeface="Arial-Rounded" pitchFamily="34" charset="0"/>
                <a:cs typeface="Arial-Rounded" pitchFamily="34" charset="0"/>
              </a:rPr>
              <a:t>xinh.</a:t>
            </a:r>
            <a:endParaRPr lang="en-US" sz="3600">
              <a:solidFill>
                <a:srgbClr val="002060"/>
              </a:solidFill>
              <a:latin typeface="Arial-Rounded" pitchFamily="34" charset="0"/>
              <a:ea typeface="Arial-Rounded" pitchFamily="34" charset="0"/>
              <a:cs typeface="Arial-Rounded" pitchFamily="34" charset="0"/>
            </a:endParaRPr>
          </a:p>
        </p:txBody>
      </p:sp>
      <p:sp>
        <p:nvSpPr>
          <p:cNvPr id="18" name="TextBox 17">
            <a:extLst>
              <a:ext uri="{FF2B5EF4-FFF2-40B4-BE49-F238E27FC236}">
                <a16:creationId xmlns:a16="http://schemas.microsoft.com/office/drawing/2014/main" id="{5A12D977-EC2D-4C63-9E58-58D5D89FD0A5}"/>
              </a:ext>
            </a:extLst>
          </p:cNvPr>
          <p:cNvSpPr txBox="1"/>
          <p:nvPr/>
        </p:nvSpPr>
        <p:spPr>
          <a:xfrm>
            <a:off x="1813719" y="2012155"/>
            <a:ext cx="9907284" cy="3000758"/>
          </a:xfrm>
          <a:prstGeom prst="rect">
            <a:avLst/>
          </a:prstGeom>
          <a:noFill/>
        </p:spPr>
        <p:txBody>
          <a:bodyPr wrap="square" rtlCol="0">
            <a:spAutoFit/>
          </a:bodyPr>
          <a:lstStyle/>
          <a:p>
            <a:pPr lvl="2" algn="just">
              <a:lnSpc>
                <a:spcPct val="150000"/>
              </a:lnSpc>
            </a:pPr>
            <a:r>
              <a:rPr lang="en-US" sz="4400">
                <a:solidFill>
                  <a:srgbClr val="FF0000"/>
                </a:solidFill>
                <a:latin typeface="Arial-Rounded" pitchFamily="34" charset="0"/>
                <a:ea typeface="Arial-Rounded" pitchFamily="34" charset="0"/>
                <a:cs typeface="Arial-Rounded" pitchFamily="34" charset="0"/>
              </a:rPr>
              <a:t>M: </a:t>
            </a:r>
          </a:p>
          <a:p>
            <a:pPr lvl="2" algn="just">
              <a:lnSpc>
                <a:spcPct val="150000"/>
              </a:lnSpc>
            </a:pPr>
            <a:r>
              <a:rPr lang="en-US" sz="4400">
                <a:solidFill>
                  <a:srgbClr val="002060"/>
                </a:solidFill>
                <a:latin typeface="Arial-Rounded" pitchFamily="34" charset="0"/>
                <a:ea typeface="Arial-Rounded" pitchFamily="34" charset="0"/>
                <a:cs typeface="Arial-Rounded" pitchFamily="34" charset="0"/>
              </a:rPr>
              <a:t>sinh: sinh sống</a:t>
            </a:r>
          </a:p>
          <a:p>
            <a:pPr lvl="2" algn="just">
              <a:lnSpc>
                <a:spcPct val="150000"/>
              </a:lnSpc>
            </a:pPr>
            <a:r>
              <a:rPr lang="en-US" sz="4400">
                <a:solidFill>
                  <a:srgbClr val="002060"/>
                </a:solidFill>
                <a:latin typeface="Arial-Rounded" pitchFamily="34" charset="0"/>
                <a:ea typeface="Arial-Rounded" pitchFamily="34" charset="0"/>
                <a:cs typeface="Arial-Rounded" pitchFamily="34" charset="0"/>
              </a:rPr>
              <a:t>xinh: xinh đẹp</a:t>
            </a:r>
          </a:p>
        </p:txBody>
      </p:sp>
    </p:spTree>
    <p:extLst>
      <p:ext uri="{BB962C8B-B14F-4D97-AF65-F5344CB8AC3E}">
        <p14:creationId xmlns:p14="http://schemas.microsoft.com/office/powerpoint/2010/main" val="282771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152400"/>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883920"/>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Tìm tiếng ghép được với </a:t>
            </a:r>
            <a:r>
              <a:rPr lang="en-US" sz="3600" i="1">
                <a:solidFill>
                  <a:srgbClr val="002060"/>
                </a:solidFill>
                <a:latin typeface="Arial-Rounded" pitchFamily="34" charset="0"/>
                <a:ea typeface="Arial-Rounded" pitchFamily="34" charset="0"/>
                <a:cs typeface="Arial-Rounded" pitchFamily="34" charset="0"/>
              </a:rPr>
              <a:t>sinh </a:t>
            </a:r>
            <a:r>
              <a:rPr lang="en-US" sz="3600">
                <a:solidFill>
                  <a:srgbClr val="002060"/>
                </a:solidFill>
                <a:latin typeface="Arial-Rounded" pitchFamily="34" charset="0"/>
                <a:ea typeface="Arial-Rounded" pitchFamily="34" charset="0"/>
                <a:cs typeface="Arial-Rounded" pitchFamily="34" charset="0"/>
              </a:rPr>
              <a:t>hoặc </a:t>
            </a:r>
            <a:r>
              <a:rPr lang="en-US" sz="3600" i="1">
                <a:solidFill>
                  <a:srgbClr val="002060"/>
                </a:solidFill>
                <a:latin typeface="Arial-Rounded" pitchFamily="34" charset="0"/>
                <a:ea typeface="Arial-Rounded" pitchFamily="34" charset="0"/>
                <a:cs typeface="Arial-Rounded" pitchFamily="34" charset="0"/>
              </a:rPr>
              <a:t>xinh.</a:t>
            </a:r>
            <a:endParaRPr lang="en-US" sz="3600">
              <a:solidFill>
                <a:srgbClr val="002060"/>
              </a:solidFill>
              <a:latin typeface="Arial-Rounded" pitchFamily="34" charset="0"/>
              <a:ea typeface="Arial-Rounded" pitchFamily="34" charset="0"/>
              <a:cs typeface="Arial-Rounded" pitchFamily="34" charset="0"/>
            </a:endParaRPr>
          </a:p>
        </p:txBody>
      </p:sp>
      <p:graphicFrame>
        <p:nvGraphicFramePr>
          <p:cNvPr id="11" name="Table 13">
            <a:extLst>
              <a:ext uri="{FF2B5EF4-FFF2-40B4-BE49-F238E27FC236}">
                <a16:creationId xmlns:a16="http://schemas.microsoft.com/office/drawing/2014/main" id="{43BB9B4F-0354-46A9-8B4D-969B1D80A0FD}"/>
              </a:ext>
            </a:extLst>
          </p:cNvPr>
          <p:cNvGraphicFramePr>
            <a:graphicFrameLocks noGrp="1"/>
          </p:cNvGraphicFramePr>
          <p:nvPr>
            <p:extLst>
              <p:ext uri="{D42A27DB-BD31-4B8C-83A1-F6EECF244321}">
                <p14:modId xmlns:p14="http://schemas.microsoft.com/office/powerpoint/2010/main" val="3885043591"/>
              </p:ext>
            </p:extLst>
          </p:nvPr>
        </p:nvGraphicFramePr>
        <p:xfrm>
          <a:off x="1737519" y="1905000"/>
          <a:ext cx="8107892" cy="4191000"/>
        </p:xfrm>
        <a:graphic>
          <a:graphicData uri="http://schemas.openxmlformats.org/drawingml/2006/table">
            <a:tbl>
              <a:tblPr firstRow="1" bandRow="1"/>
              <a:tblGrid>
                <a:gridCol w="4053946">
                  <a:extLst>
                    <a:ext uri="{9D8B030D-6E8A-4147-A177-3AD203B41FA5}">
                      <a16:colId xmlns:a16="http://schemas.microsoft.com/office/drawing/2014/main" val="3804543794"/>
                    </a:ext>
                  </a:extLst>
                </a:gridCol>
                <a:gridCol w="4053946">
                  <a:extLst>
                    <a:ext uri="{9D8B030D-6E8A-4147-A177-3AD203B41FA5}">
                      <a16:colId xmlns:a16="http://schemas.microsoft.com/office/drawing/2014/main" val="3089195931"/>
                    </a:ext>
                  </a:extLst>
                </a:gridCol>
              </a:tblGrid>
              <a:tr h="831816">
                <a:tc>
                  <a:txBody>
                    <a:bodyPr/>
                    <a:lstStyle/>
                    <a:p>
                      <a:pPr algn="ctr"/>
                      <a:r>
                        <a:rPr lang="en-US" sz="3600" b="1">
                          <a:latin typeface="Arial-Rounded" panose="020B0500000000000000" pitchFamily="34" charset="0"/>
                          <a:ea typeface="Arial-Rounded" panose="020B0500000000000000" pitchFamily="34" charset="0"/>
                          <a:cs typeface="Arial-Rounded" panose="020B0500000000000000" pitchFamily="34" charset="0"/>
                        </a:rPr>
                        <a:t>sinh</a:t>
                      </a:r>
                    </a:p>
                  </a:txBody>
                  <a:tcPr anchor="ctr">
                    <a:solidFill>
                      <a:schemeClr val="accent6">
                        <a:lumMod val="20000"/>
                        <a:lumOff val="80000"/>
                      </a:schemeClr>
                    </a:solidFill>
                  </a:tcPr>
                </a:tc>
                <a:tc>
                  <a:txBody>
                    <a:bodyPr/>
                    <a:lstStyle/>
                    <a:p>
                      <a:pPr algn="ctr"/>
                      <a:r>
                        <a:rPr lang="en-US" sz="3600" b="1">
                          <a:latin typeface="Arial-Rounded" panose="020B0500000000000000" pitchFamily="34" charset="0"/>
                          <a:ea typeface="Arial-Rounded" panose="020B0500000000000000" pitchFamily="34" charset="0"/>
                          <a:cs typeface="Arial-Rounded" panose="020B0500000000000000" pitchFamily="34" charset="0"/>
                        </a:rPr>
                        <a:t>xinh</a:t>
                      </a:r>
                    </a:p>
                  </a:txBody>
                  <a:tcPr anchor="ctr">
                    <a:solidFill>
                      <a:schemeClr val="accent6">
                        <a:lumMod val="20000"/>
                        <a:lumOff val="80000"/>
                      </a:schemeClr>
                    </a:solidFill>
                  </a:tcPr>
                </a:tc>
                <a:extLst>
                  <a:ext uri="{0D108BD9-81ED-4DB2-BD59-A6C34878D82A}">
                    <a16:rowId xmlns:a16="http://schemas.microsoft.com/office/drawing/2014/main" val="1965878011"/>
                  </a:ext>
                </a:extLst>
              </a:tr>
              <a:tr h="3359184">
                <a:tc>
                  <a:txBody>
                    <a:bodyPr/>
                    <a:lstStyle/>
                    <a:p>
                      <a:pPr algn="ctr"/>
                      <a:endParaRPr lang="en-US" sz="3200">
                        <a:latin typeface="Arial-Rounded" panose="020B0500000000000000" pitchFamily="34" charset="0"/>
                        <a:ea typeface="Arial-Rounded" panose="020B0500000000000000" pitchFamily="34" charset="0"/>
                        <a:cs typeface="Arial-Rounded" panose="020B0500000000000000" pitchFamily="34" charset="0"/>
                      </a:endParaRPr>
                    </a:p>
                  </a:txBody>
                  <a:tcPr/>
                </a:tc>
                <a:tc>
                  <a:txBody>
                    <a:bodyPr/>
                    <a:lstStyle/>
                    <a:p>
                      <a:pPr algn="ctr"/>
                      <a:endParaRPr lang="en-US" sz="3200">
                        <a:latin typeface="Arial-Rounded" panose="020B0500000000000000" pitchFamily="34" charset="0"/>
                        <a:ea typeface="Arial-Rounded" panose="020B0500000000000000" pitchFamily="34" charset="0"/>
                        <a:cs typeface="Arial-Rounded" panose="020B0500000000000000" pitchFamily="34" charset="0"/>
                      </a:endParaRPr>
                    </a:p>
                  </a:txBody>
                  <a:tcPr/>
                </a:tc>
                <a:extLst>
                  <a:ext uri="{0D108BD9-81ED-4DB2-BD59-A6C34878D82A}">
                    <a16:rowId xmlns:a16="http://schemas.microsoft.com/office/drawing/2014/main" val="1507626780"/>
                  </a:ext>
                </a:extLst>
              </a:tr>
            </a:tbl>
          </a:graphicData>
        </a:graphic>
      </p:graphicFrame>
      <p:sp>
        <p:nvSpPr>
          <p:cNvPr id="15" name="TextBox 14">
            <a:extLst>
              <a:ext uri="{FF2B5EF4-FFF2-40B4-BE49-F238E27FC236}">
                <a16:creationId xmlns:a16="http://schemas.microsoft.com/office/drawing/2014/main" id="{0E2A0DD7-ED29-4246-A20C-A2C26FC9BDA9}"/>
              </a:ext>
            </a:extLst>
          </p:cNvPr>
          <p:cNvSpPr txBox="1"/>
          <p:nvPr/>
        </p:nvSpPr>
        <p:spPr>
          <a:xfrm>
            <a:off x="2956719" y="2677356"/>
            <a:ext cx="1612335"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sinh học</a:t>
            </a:r>
          </a:p>
        </p:txBody>
      </p:sp>
      <p:sp>
        <p:nvSpPr>
          <p:cNvPr id="20" name="TextBox 19">
            <a:extLst>
              <a:ext uri="{FF2B5EF4-FFF2-40B4-BE49-F238E27FC236}">
                <a16:creationId xmlns:a16="http://schemas.microsoft.com/office/drawing/2014/main" id="{B4CCE77A-2167-445C-AD70-F81F2A7EEF34}"/>
              </a:ext>
            </a:extLst>
          </p:cNvPr>
          <p:cNvSpPr txBox="1"/>
          <p:nvPr/>
        </p:nvSpPr>
        <p:spPr>
          <a:xfrm>
            <a:off x="2952436" y="3286956"/>
            <a:ext cx="1612335"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sinh tồn</a:t>
            </a:r>
          </a:p>
        </p:txBody>
      </p:sp>
      <p:sp>
        <p:nvSpPr>
          <p:cNvPr id="21" name="TextBox 20">
            <a:extLst>
              <a:ext uri="{FF2B5EF4-FFF2-40B4-BE49-F238E27FC236}">
                <a16:creationId xmlns:a16="http://schemas.microsoft.com/office/drawing/2014/main" id="{EA673960-10DA-495B-A42B-67DD0A81E45E}"/>
              </a:ext>
            </a:extLst>
          </p:cNvPr>
          <p:cNvSpPr txBox="1"/>
          <p:nvPr/>
        </p:nvSpPr>
        <p:spPr>
          <a:xfrm>
            <a:off x="2948153" y="3946134"/>
            <a:ext cx="2218366"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dưỡng sinh</a:t>
            </a:r>
          </a:p>
        </p:txBody>
      </p:sp>
      <p:sp>
        <p:nvSpPr>
          <p:cNvPr id="22" name="TextBox 21">
            <a:extLst>
              <a:ext uri="{FF2B5EF4-FFF2-40B4-BE49-F238E27FC236}">
                <a16:creationId xmlns:a16="http://schemas.microsoft.com/office/drawing/2014/main" id="{C1E3927D-496F-45C7-858E-2BF6B1CED323}"/>
              </a:ext>
            </a:extLst>
          </p:cNvPr>
          <p:cNvSpPr txBox="1"/>
          <p:nvPr/>
        </p:nvSpPr>
        <p:spPr>
          <a:xfrm>
            <a:off x="2943870" y="4605312"/>
            <a:ext cx="2218366"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sinh hoạt</a:t>
            </a:r>
          </a:p>
        </p:txBody>
      </p:sp>
      <p:sp>
        <p:nvSpPr>
          <p:cNvPr id="23" name="TextBox 22">
            <a:extLst>
              <a:ext uri="{FF2B5EF4-FFF2-40B4-BE49-F238E27FC236}">
                <a16:creationId xmlns:a16="http://schemas.microsoft.com/office/drawing/2014/main" id="{E23D7DEE-BC89-4849-8A31-65BD3FAF77DA}"/>
              </a:ext>
            </a:extLst>
          </p:cNvPr>
          <p:cNvSpPr txBox="1"/>
          <p:nvPr/>
        </p:nvSpPr>
        <p:spPr>
          <a:xfrm>
            <a:off x="2939587" y="5213400"/>
            <a:ext cx="2218366"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sinh động</a:t>
            </a:r>
          </a:p>
        </p:txBody>
      </p:sp>
      <p:sp>
        <p:nvSpPr>
          <p:cNvPr id="24" name="TextBox 23">
            <a:extLst>
              <a:ext uri="{FF2B5EF4-FFF2-40B4-BE49-F238E27FC236}">
                <a16:creationId xmlns:a16="http://schemas.microsoft.com/office/drawing/2014/main" id="{35FA758C-5315-4597-BF8A-25FEC7778E79}"/>
              </a:ext>
            </a:extLst>
          </p:cNvPr>
          <p:cNvSpPr txBox="1"/>
          <p:nvPr/>
        </p:nvSpPr>
        <p:spPr>
          <a:xfrm>
            <a:off x="6881717" y="2677356"/>
            <a:ext cx="2229700"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xinh tươi</a:t>
            </a:r>
          </a:p>
        </p:txBody>
      </p:sp>
      <p:sp>
        <p:nvSpPr>
          <p:cNvPr id="25" name="TextBox 24">
            <a:extLst>
              <a:ext uri="{FF2B5EF4-FFF2-40B4-BE49-F238E27FC236}">
                <a16:creationId xmlns:a16="http://schemas.microsoft.com/office/drawing/2014/main" id="{81BE89D2-195A-420D-908C-6481D6B6F927}"/>
              </a:ext>
            </a:extLst>
          </p:cNvPr>
          <p:cNvSpPr txBox="1"/>
          <p:nvPr/>
        </p:nvSpPr>
        <p:spPr>
          <a:xfrm>
            <a:off x="6877434" y="3286956"/>
            <a:ext cx="2193350"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xinh xinh</a:t>
            </a:r>
          </a:p>
        </p:txBody>
      </p:sp>
      <p:sp>
        <p:nvSpPr>
          <p:cNvPr id="26" name="TextBox 25">
            <a:extLst>
              <a:ext uri="{FF2B5EF4-FFF2-40B4-BE49-F238E27FC236}">
                <a16:creationId xmlns:a16="http://schemas.microsoft.com/office/drawing/2014/main" id="{CD3DCD84-D092-4EEF-8736-0FAB10A024AF}"/>
              </a:ext>
            </a:extLst>
          </p:cNvPr>
          <p:cNvSpPr txBox="1"/>
          <p:nvPr/>
        </p:nvSpPr>
        <p:spPr>
          <a:xfrm>
            <a:off x="6873151" y="3946134"/>
            <a:ext cx="3017768"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xinh xắn</a:t>
            </a:r>
          </a:p>
        </p:txBody>
      </p:sp>
      <p:sp>
        <p:nvSpPr>
          <p:cNvPr id="27" name="TextBox 26">
            <a:extLst>
              <a:ext uri="{FF2B5EF4-FFF2-40B4-BE49-F238E27FC236}">
                <a16:creationId xmlns:a16="http://schemas.microsoft.com/office/drawing/2014/main" id="{FAC321F0-E6F0-4C39-B8C6-020B755463BD}"/>
              </a:ext>
            </a:extLst>
          </p:cNvPr>
          <p:cNvSpPr txBox="1"/>
          <p:nvPr/>
        </p:nvSpPr>
        <p:spPr>
          <a:xfrm>
            <a:off x="6868868" y="4605312"/>
            <a:ext cx="3017768"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đẹp xinh</a:t>
            </a:r>
          </a:p>
        </p:txBody>
      </p:sp>
      <p:sp>
        <p:nvSpPr>
          <p:cNvPr id="29" name="TextBox 28">
            <a:extLst>
              <a:ext uri="{FF2B5EF4-FFF2-40B4-BE49-F238E27FC236}">
                <a16:creationId xmlns:a16="http://schemas.microsoft.com/office/drawing/2014/main" id="{4C2C4773-5BE8-4959-8410-B636101E8A83}"/>
              </a:ext>
            </a:extLst>
          </p:cNvPr>
          <p:cNvSpPr txBox="1"/>
          <p:nvPr/>
        </p:nvSpPr>
        <p:spPr>
          <a:xfrm>
            <a:off x="6829785" y="5241570"/>
            <a:ext cx="3017768"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kém xinh</a:t>
            </a:r>
          </a:p>
        </p:txBody>
      </p:sp>
    </p:spTree>
    <p:extLst>
      <p:ext uri="{BB962C8B-B14F-4D97-AF65-F5344CB8AC3E}">
        <p14:creationId xmlns:p14="http://schemas.microsoft.com/office/powerpoint/2010/main" val="215575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P spid="23" grpId="0"/>
      <p:bldP spid="24" grpId="0"/>
      <p:bldP spid="25" grpId="0"/>
      <p:bldP spid="26" grpId="0"/>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D4EA11-6F7B-4C1B-B3ED-F6BF61DEAA29}"/>
              </a:ext>
            </a:extLst>
          </p:cNvPr>
          <p:cNvSpPr/>
          <p:nvPr/>
        </p:nvSpPr>
        <p:spPr>
          <a:xfrm>
            <a:off x="1232078" y="4198361"/>
            <a:ext cx="10440684" cy="150927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3D5D19A-564C-43BD-BD90-073CBFAE3751}"/>
              </a:ext>
            </a:extLst>
          </p:cNvPr>
          <p:cNvSpPr/>
          <p:nvPr/>
        </p:nvSpPr>
        <p:spPr>
          <a:xfrm>
            <a:off x="1302700" y="2271210"/>
            <a:ext cx="10440684" cy="150927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05618" y="5271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2586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Tìm từ ngữ có tiếng chứa </a:t>
            </a:r>
            <a:r>
              <a:rPr lang="en-US" sz="3600" i="1">
                <a:solidFill>
                  <a:srgbClr val="002060"/>
                </a:solidFill>
                <a:latin typeface="Arial-Rounded" pitchFamily="34" charset="0"/>
                <a:ea typeface="Arial-Rounded" pitchFamily="34" charset="0"/>
                <a:cs typeface="Arial-Rounded" pitchFamily="34" charset="0"/>
              </a:rPr>
              <a:t>uc </a:t>
            </a:r>
            <a:r>
              <a:rPr lang="en-US" sz="3600">
                <a:solidFill>
                  <a:srgbClr val="002060"/>
                </a:solidFill>
                <a:latin typeface="Arial-Rounded" pitchFamily="34" charset="0"/>
                <a:ea typeface="Arial-Rounded" pitchFamily="34" charset="0"/>
                <a:cs typeface="Arial-Rounded" pitchFamily="34" charset="0"/>
              </a:rPr>
              <a:t>hoặc</a:t>
            </a:r>
            <a:r>
              <a:rPr lang="en-US" sz="3600" i="1">
                <a:solidFill>
                  <a:srgbClr val="002060"/>
                </a:solidFill>
                <a:latin typeface="Arial-Rounded" pitchFamily="34" charset="0"/>
                <a:ea typeface="Arial-Rounded" pitchFamily="34" charset="0"/>
                <a:cs typeface="Arial-Rounded" pitchFamily="34" charset="0"/>
              </a:rPr>
              <a:t> ưc.</a:t>
            </a:r>
          </a:p>
        </p:txBody>
      </p:sp>
      <p:sp>
        <p:nvSpPr>
          <p:cNvPr id="18" name="TextBox 17">
            <a:extLst>
              <a:ext uri="{FF2B5EF4-FFF2-40B4-BE49-F238E27FC236}">
                <a16:creationId xmlns:a16="http://schemas.microsoft.com/office/drawing/2014/main" id="{5A12D977-EC2D-4C63-9E58-58D5D89FD0A5}"/>
              </a:ext>
            </a:extLst>
          </p:cNvPr>
          <p:cNvSpPr txBox="1"/>
          <p:nvPr/>
        </p:nvSpPr>
        <p:spPr>
          <a:xfrm>
            <a:off x="1737519" y="2214467"/>
            <a:ext cx="10199384" cy="2123658"/>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M:</a:t>
            </a:r>
          </a:p>
          <a:p>
            <a:pPr lvl="2" algn="just"/>
            <a:r>
              <a:rPr lang="en-US" sz="4400">
                <a:solidFill>
                  <a:srgbClr val="FF0000"/>
                </a:solidFill>
                <a:latin typeface="Arial-Rounded" pitchFamily="34" charset="0"/>
                <a:ea typeface="Arial-Rounded" pitchFamily="34" charset="0"/>
                <a:cs typeface="Arial-Rounded" pitchFamily="34" charset="0"/>
              </a:rPr>
              <a:t>	ut: </a:t>
            </a:r>
            <a:r>
              <a:rPr lang="en-US" sz="4400">
                <a:solidFill>
                  <a:schemeClr val="bg1">
                    <a:lumMod val="10000"/>
                  </a:schemeClr>
                </a:solidFill>
                <a:latin typeface="Arial-Rounded" pitchFamily="34" charset="0"/>
                <a:ea typeface="Arial-Rounded" pitchFamily="34" charset="0"/>
                <a:cs typeface="Arial-Rounded" pitchFamily="34" charset="0"/>
              </a:rPr>
              <a:t>sút bóng</a:t>
            </a:r>
            <a:endParaRPr lang="en-US" sz="4400">
              <a:solidFill>
                <a:srgbClr val="FF0000"/>
              </a:solidFill>
              <a:latin typeface="Arial-Rounded" pitchFamily="34" charset="0"/>
              <a:ea typeface="Arial-Rounded" pitchFamily="34" charset="0"/>
              <a:cs typeface="Arial-Rounded" pitchFamily="34" charset="0"/>
            </a:endParaRPr>
          </a:p>
          <a:p>
            <a:pPr lvl="2" algn="just"/>
            <a:r>
              <a:rPr lang="en-US" sz="4400">
                <a:solidFill>
                  <a:srgbClr val="FF0000"/>
                </a:solidFill>
                <a:latin typeface="Arial-Rounded" pitchFamily="34" charset="0"/>
                <a:ea typeface="Arial-Rounded" pitchFamily="34" charset="0"/>
                <a:cs typeface="Arial-Rounded" pitchFamily="34" charset="0"/>
              </a:rPr>
              <a:t>	uc: </a:t>
            </a:r>
            <a:r>
              <a:rPr lang="en-US" sz="4400">
                <a:solidFill>
                  <a:schemeClr val="bg1">
                    <a:lumMod val="10000"/>
                  </a:schemeClr>
                </a:solidFill>
                <a:latin typeface="Arial-Rounded" pitchFamily="34" charset="0"/>
                <a:ea typeface="Arial-Rounded" pitchFamily="34" charset="0"/>
                <a:cs typeface="Arial-Rounded" pitchFamily="34" charset="0"/>
              </a:rPr>
              <a:t>chúc mừng</a:t>
            </a:r>
            <a:endParaRPr lang="en-US" sz="44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3635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4D4EA11-6F7B-4C1B-B3ED-F6BF61DEAA29}"/>
              </a:ext>
            </a:extLst>
          </p:cNvPr>
          <p:cNvSpPr/>
          <p:nvPr/>
        </p:nvSpPr>
        <p:spPr>
          <a:xfrm>
            <a:off x="1296429" y="2272275"/>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3D5D19A-564C-43BD-BD90-073CBFAE3751}"/>
              </a:ext>
            </a:extLst>
          </p:cNvPr>
          <p:cNvSpPr/>
          <p:nvPr/>
        </p:nvSpPr>
        <p:spPr>
          <a:xfrm>
            <a:off x="1258725" y="4218357"/>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05618" y="5271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2586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Tìm từ ngữ có tiếng chứa </a:t>
            </a:r>
            <a:r>
              <a:rPr lang="en-US" sz="3600" i="1">
                <a:solidFill>
                  <a:srgbClr val="002060"/>
                </a:solidFill>
                <a:latin typeface="Arial-Rounded" pitchFamily="34" charset="0"/>
                <a:ea typeface="Arial-Rounded" pitchFamily="34" charset="0"/>
                <a:cs typeface="Arial-Rounded" pitchFamily="34" charset="0"/>
              </a:rPr>
              <a:t>ut </a:t>
            </a:r>
            <a:r>
              <a:rPr lang="en-US" sz="3600">
                <a:solidFill>
                  <a:srgbClr val="002060"/>
                </a:solidFill>
                <a:latin typeface="Arial-Rounded" pitchFamily="34" charset="0"/>
                <a:ea typeface="Arial-Rounded" pitchFamily="34" charset="0"/>
                <a:cs typeface="Arial-Rounded" pitchFamily="34" charset="0"/>
              </a:rPr>
              <a:t>hoặc</a:t>
            </a:r>
            <a:r>
              <a:rPr lang="en-US" sz="3600" i="1">
                <a:solidFill>
                  <a:srgbClr val="002060"/>
                </a:solidFill>
                <a:latin typeface="Arial-Rounded" pitchFamily="34" charset="0"/>
                <a:ea typeface="Arial-Rounded" pitchFamily="34" charset="0"/>
                <a:cs typeface="Arial-Rounded" pitchFamily="34" charset="0"/>
              </a:rPr>
              <a:t> uc</a:t>
            </a:r>
          </a:p>
        </p:txBody>
      </p:sp>
      <p:sp>
        <p:nvSpPr>
          <p:cNvPr id="18" name="TextBox 17">
            <a:extLst>
              <a:ext uri="{FF2B5EF4-FFF2-40B4-BE49-F238E27FC236}">
                <a16:creationId xmlns:a16="http://schemas.microsoft.com/office/drawing/2014/main" id="{5A12D977-EC2D-4C63-9E58-58D5D89FD0A5}"/>
              </a:ext>
            </a:extLst>
          </p:cNvPr>
          <p:cNvSpPr txBox="1"/>
          <p:nvPr/>
        </p:nvSpPr>
        <p:spPr>
          <a:xfrm>
            <a:off x="1305682" y="4490898"/>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uc:</a:t>
            </a:r>
          </a:p>
        </p:txBody>
      </p:sp>
      <p:sp>
        <p:nvSpPr>
          <p:cNvPr id="22" name="TextBox 21">
            <a:extLst>
              <a:ext uri="{FF2B5EF4-FFF2-40B4-BE49-F238E27FC236}">
                <a16:creationId xmlns:a16="http://schemas.microsoft.com/office/drawing/2014/main" id="{E2BD52F0-E8D7-485E-B14E-FD74EE56AC02}"/>
              </a:ext>
            </a:extLst>
          </p:cNvPr>
          <p:cNvSpPr txBox="1"/>
          <p:nvPr/>
        </p:nvSpPr>
        <p:spPr>
          <a:xfrm>
            <a:off x="1355864" y="2630387"/>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ut:</a:t>
            </a:r>
          </a:p>
        </p:txBody>
      </p:sp>
      <p:sp>
        <p:nvSpPr>
          <p:cNvPr id="24" name="TextBox 23">
            <a:extLst>
              <a:ext uri="{FF2B5EF4-FFF2-40B4-BE49-F238E27FC236}">
                <a16:creationId xmlns:a16="http://schemas.microsoft.com/office/drawing/2014/main" id="{92E5AB82-7137-4B4F-9B34-61014045A721}"/>
              </a:ext>
            </a:extLst>
          </p:cNvPr>
          <p:cNvSpPr txBox="1"/>
          <p:nvPr/>
        </p:nvSpPr>
        <p:spPr>
          <a:xfrm>
            <a:off x="2182822" y="4490898"/>
            <a:ext cx="157524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lục,</a:t>
            </a:r>
          </a:p>
        </p:txBody>
      </p:sp>
      <p:sp>
        <p:nvSpPr>
          <p:cNvPr id="25" name="TextBox 24">
            <a:extLst>
              <a:ext uri="{FF2B5EF4-FFF2-40B4-BE49-F238E27FC236}">
                <a16:creationId xmlns:a16="http://schemas.microsoft.com/office/drawing/2014/main" id="{D43BA200-6E5D-4C7B-83FB-D24139083FF3}"/>
              </a:ext>
            </a:extLst>
          </p:cNvPr>
          <p:cNvSpPr txBox="1"/>
          <p:nvPr/>
        </p:nvSpPr>
        <p:spPr>
          <a:xfrm>
            <a:off x="3275862" y="4490898"/>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cục đá,</a:t>
            </a:r>
          </a:p>
        </p:txBody>
      </p:sp>
      <p:sp>
        <p:nvSpPr>
          <p:cNvPr id="26" name="TextBox 25">
            <a:extLst>
              <a:ext uri="{FF2B5EF4-FFF2-40B4-BE49-F238E27FC236}">
                <a16:creationId xmlns:a16="http://schemas.microsoft.com/office/drawing/2014/main" id="{D16B9297-D950-44FB-B772-AF6E5C5B9901}"/>
              </a:ext>
            </a:extLst>
          </p:cNvPr>
          <p:cNvSpPr txBox="1"/>
          <p:nvPr/>
        </p:nvSpPr>
        <p:spPr>
          <a:xfrm>
            <a:off x="5358266" y="4490898"/>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súc miệng,</a:t>
            </a:r>
          </a:p>
        </p:txBody>
      </p:sp>
      <p:sp>
        <p:nvSpPr>
          <p:cNvPr id="27" name="TextBox 26">
            <a:extLst>
              <a:ext uri="{FF2B5EF4-FFF2-40B4-BE49-F238E27FC236}">
                <a16:creationId xmlns:a16="http://schemas.microsoft.com/office/drawing/2014/main" id="{9A6118F7-C523-4C82-9F32-B8772783A8D5}"/>
              </a:ext>
            </a:extLst>
          </p:cNvPr>
          <p:cNvSpPr txBox="1"/>
          <p:nvPr/>
        </p:nvSpPr>
        <p:spPr>
          <a:xfrm>
            <a:off x="8025266" y="4490898"/>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một chục,…</a:t>
            </a:r>
          </a:p>
        </p:txBody>
      </p:sp>
      <p:sp>
        <p:nvSpPr>
          <p:cNvPr id="28" name="TextBox 27">
            <a:extLst>
              <a:ext uri="{FF2B5EF4-FFF2-40B4-BE49-F238E27FC236}">
                <a16:creationId xmlns:a16="http://schemas.microsoft.com/office/drawing/2014/main" id="{7F6C2873-9FE1-40DA-91EF-D3DD61A5DC98}"/>
              </a:ext>
            </a:extLst>
          </p:cNvPr>
          <p:cNvSpPr txBox="1"/>
          <p:nvPr/>
        </p:nvSpPr>
        <p:spPr>
          <a:xfrm>
            <a:off x="2106670" y="2639643"/>
            <a:ext cx="2399682"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lũ lụt,</a:t>
            </a:r>
          </a:p>
        </p:txBody>
      </p:sp>
      <p:sp>
        <p:nvSpPr>
          <p:cNvPr id="29" name="TextBox 28">
            <a:extLst>
              <a:ext uri="{FF2B5EF4-FFF2-40B4-BE49-F238E27FC236}">
                <a16:creationId xmlns:a16="http://schemas.microsoft.com/office/drawing/2014/main" id="{D0674523-6968-4E7E-832B-F9EE8F21DEA2}"/>
              </a:ext>
            </a:extLst>
          </p:cNvPr>
          <p:cNvSpPr txBox="1"/>
          <p:nvPr/>
        </p:nvSpPr>
        <p:spPr>
          <a:xfrm>
            <a:off x="3630670" y="2639643"/>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cây bút,</a:t>
            </a:r>
          </a:p>
        </p:txBody>
      </p:sp>
      <p:sp>
        <p:nvSpPr>
          <p:cNvPr id="30" name="TextBox 29">
            <a:extLst>
              <a:ext uri="{FF2B5EF4-FFF2-40B4-BE49-F238E27FC236}">
                <a16:creationId xmlns:a16="http://schemas.microsoft.com/office/drawing/2014/main" id="{74C0864D-3BA6-478C-B413-B2F6465D6A58}"/>
              </a:ext>
            </a:extLst>
          </p:cNvPr>
          <p:cNvSpPr txBox="1"/>
          <p:nvPr/>
        </p:nvSpPr>
        <p:spPr>
          <a:xfrm>
            <a:off x="5663066" y="2639643"/>
            <a:ext cx="3228396"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hụt hẫng,</a:t>
            </a:r>
          </a:p>
        </p:txBody>
      </p:sp>
      <p:sp>
        <p:nvSpPr>
          <p:cNvPr id="31" name="TextBox 30">
            <a:extLst>
              <a:ext uri="{FF2B5EF4-FFF2-40B4-BE49-F238E27FC236}">
                <a16:creationId xmlns:a16="http://schemas.microsoft.com/office/drawing/2014/main" id="{E1C4B9EA-7789-4937-A847-ECA026DD267E}"/>
              </a:ext>
            </a:extLst>
          </p:cNvPr>
          <p:cNvSpPr txBox="1"/>
          <p:nvPr/>
        </p:nvSpPr>
        <p:spPr>
          <a:xfrm>
            <a:off x="8025266" y="2639643"/>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kẹo mút,…</a:t>
            </a:r>
          </a:p>
        </p:txBody>
      </p:sp>
    </p:spTree>
    <p:extLst>
      <p:ext uri="{BB962C8B-B14F-4D97-AF65-F5344CB8AC3E}">
        <p14:creationId xmlns:p14="http://schemas.microsoft.com/office/powerpoint/2010/main" val="283172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txBox="1">
            <a:spLocks/>
          </p:cNvSpPr>
          <p:nvPr/>
        </p:nvSpPr>
        <p:spPr>
          <a:xfrm>
            <a:off x="594519" y="4362572"/>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sinh xắn</a:t>
            </a:r>
            <a:endParaRPr lang="vi-VN" sz="4400">
              <a:latin typeface="Arial-Rounded" pitchFamily="34" charset="0"/>
              <a:ea typeface="Arial-Rounded" pitchFamily="34" charset="0"/>
              <a:cs typeface="Arial-Rounded" pitchFamily="34" charset="0"/>
            </a:endParaRPr>
          </a:p>
        </p:txBody>
      </p:sp>
      <p:sp>
        <p:nvSpPr>
          <p:cNvPr id="4" name="2"/>
          <p:cNvSpPr txBox="1">
            <a:spLocks/>
          </p:cNvSpPr>
          <p:nvPr/>
        </p:nvSpPr>
        <p:spPr>
          <a:xfrm>
            <a:off x="594678" y="2817808"/>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xinh xắn</a:t>
            </a:r>
            <a:endParaRPr lang="vi-VN" sz="4400">
              <a:latin typeface="Arial-Rounded" pitchFamily="34" charset="0"/>
              <a:ea typeface="Arial-Rounded" pitchFamily="34" charset="0"/>
              <a:cs typeface="Arial-Rounded" pitchFamily="34" charset="0"/>
            </a:endParaRPr>
          </a:p>
        </p:txBody>
      </p:sp>
      <p:sp>
        <p:nvSpPr>
          <p:cNvPr id="6" name="4"/>
          <p:cNvSpPr txBox="1">
            <a:spLocks/>
          </p:cNvSpPr>
          <p:nvPr/>
        </p:nvSpPr>
        <p:spPr>
          <a:xfrm>
            <a:off x="4087739" y="2776201"/>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lũ lụt</a:t>
            </a:r>
            <a:endParaRPr lang="vi-VN" sz="4400">
              <a:latin typeface="Arial-Rounded" pitchFamily="34" charset="0"/>
              <a:ea typeface="Arial-Rounded" pitchFamily="34" charset="0"/>
              <a:cs typeface="Arial-Rounded" pitchFamily="34" charset="0"/>
            </a:endParaRPr>
          </a:p>
        </p:txBody>
      </p:sp>
      <p:sp>
        <p:nvSpPr>
          <p:cNvPr id="7" name="5"/>
          <p:cNvSpPr txBox="1">
            <a:spLocks/>
          </p:cNvSpPr>
          <p:nvPr/>
        </p:nvSpPr>
        <p:spPr>
          <a:xfrm>
            <a:off x="4111212" y="4347308"/>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lũ lục</a:t>
            </a:r>
            <a:endParaRPr lang="vi-VN" sz="4400">
              <a:latin typeface="Arial-Rounded" pitchFamily="34" charset="0"/>
              <a:ea typeface="Arial-Rounded" pitchFamily="34" charset="0"/>
              <a:cs typeface="Arial-Rounded" pitchFamily="34" charset="0"/>
            </a:endParaRPr>
          </a:p>
        </p:txBody>
      </p:sp>
      <p:sp>
        <p:nvSpPr>
          <p:cNvPr id="8" name="8"/>
          <p:cNvSpPr txBox="1">
            <a:spLocks/>
          </p:cNvSpPr>
          <p:nvPr/>
        </p:nvSpPr>
        <p:spPr>
          <a:xfrm>
            <a:off x="8443119" y="2781067"/>
            <a:ext cx="280598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 nục</a:t>
            </a:r>
            <a:endParaRPr lang="vi-VN" sz="4400">
              <a:latin typeface="Arial-Rounded" pitchFamily="34" charset="0"/>
              <a:ea typeface="Arial-Rounded" pitchFamily="34" charset="0"/>
              <a:cs typeface="Arial-Rounded" pitchFamily="34" charset="0"/>
            </a:endParaRPr>
          </a:p>
        </p:txBody>
      </p:sp>
      <p:sp>
        <p:nvSpPr>
          <p:cNvPr id="9" name="9"/>
          <p:cNvSpPr txBox="1">
            <a:spLocks/>
          </p:cNvSpPr>
          <p:nvPr/>
        </p:nvSpPr>
        <p:spPr>
          <a:xfrm>
            <a:off x="8472255" y="4409803"/>
            <a:ext cx="273567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 nụt</a:t>
            </a:r>
            <a:endParaRPr lang="vi-VN" sz="440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3117174" y="3093142"/>
            <a:ext cx="675409" cy="666497"/>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3095907" y="4588345"/>
            <a:ext cx="675409" cy="666497"/>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7448321" y="3015829"/>
            <a:ext cx="675409" cy="666497"/>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11135909" y="3070256"/>
            <a:ext cx="675409" cy="66649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7456949" y="4559226"/>
            <a:ext cx="675409" cy="666497"/>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11135909" y="4621721"/>
            <a:ext cx="675409" cy="666497"/>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6884" t="18959" r="50000" b="26434"/>
          <a:stretch/>
        </p:blipFill>
        <p:spPr>
          <a:xfrm>
            <a:off x="4323205" y="559028"/>
            <a:ext cx="1447800" cy="1428696"/>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51120" t="17086" r="5764" b="28307"/>
          <a:stretch/>
        </p:blipFill>
        <p:spPr>
          <a:xfrm>
            <a:off x="5822586" y="466698"/>
            <a:ext cx="1447800" cy="1428696"/>
          </a:xfrm>
          <a:prstGeom prst="rect">
            <a:avLst/>
          </a:prstGeom>
        </p:spPr>
      </p:pic>
      <p:pic>
        <p:nvPicPr>
          <p:cNvPr id="18" name="Picture 2">
            <a:extLst>
              <a:ext uri="{FF2B5EF4-FFF2-40B4-BE49-F238E27FC236}">
                <a16:creationId xmlns:a16="http://schemas.microsoft.com/office/drawing/2014/main" id="{99ACD0B5-D8CA-4018-B1B8-51877F39EF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A360ABF3-6AE5-4867-AF28-12810AC798BF}"/>
              </a:ext>
            </a:extLst>
          </p:cNvPr>
          <p:cNvSpPr txBox="1"/>
          <p:nvPr/>
        </p:nvSpPr>
        <p:spPr>
          <a:xfrm>
            <a:off x="580191" y="1584960"/>
            <a:ext cx="1438067"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Củng cố </a:t>
            </a:r>
            <a:endParaRPr lang="en-US" sz="2800" b="1" dirty="0">
              <a:solidFill>
                <a:schemeClr val="accent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92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subTnLst>
                                    <p:audio>
                                      <p:cMediaNode>
                                        <p:cTn display="0" masterRel="sameClick">
                                          <p:stCondLst>
                                            <p:cond evt="begin" delay="0">
                                              <p:tn val="1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subTnLst>
                                    <p:audio>
                                      <p:cMediaNode>
                                        <p:cTn display="0" masterRel="sameClick">
                                          <p:stCondLst>
                                            <p:cond evt="begin" delay="0">
                                              <p:tn val="38"/>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subTnLst>
                                    <p:audio>
                                      <p:cMediaNode>
                                        <p:cTn display="0" masterRel="sameClick">
                                          <p:stCondLst>
                                            <p:cond evt="begin" delay="0">
                                              <p:tn val="4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6" name="Title 1"/>
          <p:cNvSpPr txBox="1">
            <a:spLocks/>
          </p:cNvSpPr>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1395480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7" name="Google Shape;227;p47"/>
          <p:cNvPicPr preferRelativeResize="0"/>
          <p:nvPr/>
        </p:nvPicPr>
        <p:blipFill>
          <a:blip r:embed="rId3">
            <a:alphaModFix/>
          </a:blip>
          <a:stretch>
            <a:fillRect/>
          </a:stretch>
        </p:blipFill>
        <p:spPr>
          <a:xfrm rot="10800000">
            <a:off x="3442174" y="823212"/>
            <a:ext cx="5513385" cy="3926116"/>
          </a:xfrm>
          <a:prstGeom prst="rect">
            <a:avLst/>
          </a:prstGeom>
          <a:noFill/>
          <a:ln>
            <a:noFill/>
          </a:ln>
        </p:spPr>
      </p:pic>
      <p:sp>
        <p:nvSpPr>
          <p:cNvPr id="229" name="Google Shape;229;p47"/>
          <p:cNvSpPr txBox="1">
            <a:spLocks noGrp="1"/>
          </p:cNvSpPr>
          <p:nvPr>
            <p:ph type="title" idx="4294967295"/>
          </p:nvPr>
        </p:nvSpPr>
        <p:spPr>
          <a:xfrm>
            <a:off x="4256881" y="2413206"/>
            <a:ext cx="3648075" cy="746125"/>
          </a:xfrm>
          <a:prstGeom prst="rect">
            <a:avLst/>
          </a:prstGeom>
        </p:spPr>
        <p:txBody>
          <a:bodyPr spcFirstLastPara="1" wrap="square" lIns="121699" tIns="121699" rIns="121699" bIns="121699" anchor="ctr" anchorCtr="0">
            <a:noAutofit/>
          </a:bodyPr>
          <a:lstStyle/>
          <a:p>
            <a:pPr algn="ctr"/>
            <a:r>
              <a:rPr lang="en" sz="7200">
                <a:solidFill>
                  <a:schemeClr val="dk2"/>
                </a:solidFill>
                <a:latin typeface="Arial-Rounded" pitchFamily="34" charset="0"/>
                <a:ea typeface="Arial-Rounded" pitchFamily="34" charset="0"/>
                <a:cs typeface="Arial-Rounded" pitchFamily="34" charset="0"/>
              </a:rPr>
              <a:t>Dặn dò</a:t>
            </a:r>
            <a:endParaRPr sz="6600">
              <a:latin typeface="Arial-Rounded" pitchFamily="34" charset="0"/>
              <a:ea typeface="Arial-Rounded" pitchFamily="34" charset="0"/>
              <a:cs typeface="Arial-Rounded" pitchFamily="34" charset="0"/>
            </a:endParaRPr>
          </a:p>
        </p:txBody>
      </p:sp>
      <p:pic>
        <p:nvPicPr>
          <p:cNvPr id="235" name="Google Shape;235;p47"/>
          <p:cNvPicPr preferRelativeResize="0"/>
          <p:nvPr/>
        </p:nvPicPr>
        <p:blipFill>
          <a:blip r:embed="rId4">
            <a:alphaModFix/>
          </a:blip>
          <a:stretch>
            <a:fillRect/>
          </a:stretch>
        </p:blipFill>
        <p:spPr>
          <a:xfrm rot="862747">
            <a:off x="1119979" y="4552854"/>
            <a:ext cx="1352006" cy="1481731"/>
          </a:xfrm>
          <a:prstGeom prst="rect">
            <a:avLst/>
          </a:prstGeom>
          <a:noFill/>
          <a:ln>
            <a:noFill/>
          </a:ln>
        </p:spPr>
      </p:pic>
      <p:pic>
        <p:nvPicPr>
          <p:cNvPr id="236" name="Google Shape;236;p47"/>
          <p:cNvPicPr preferRelativeResize="0"/>
          <p:nvPr/>
        </p:nvPicPr>
        <p:blipFill>
          <a:blip r:embed="rId4">
            <a:alphaModFix/>
          </a:blip>
          <a:stretch>
            <a:fillRect/>
          </a:stretch>
        </p:blipFill>
        <p:spPr>
          <a:xfrm rot="4500007">
            <a:off x="9599179" y="4736860"/>
            <a:ext cx="1388713" cy="1514421"/>
          </a:xfrm>
          <a:prstGeom prst="rect">
            <a:avLst/>
          </a:prstGeom>
          <a:noFill/>
          <a:ln>
            <a:noFill/>
          </a:ln>
        </p:spPr>
      </p:pic>
      <p:pic>
        <p:nvPicPr>
          <p:cNvPr id="14" name="Google Shape;604;p73"/>
          <p:cNvPicPr preferRelativeResize="0"/>
          <p:nvPr/>
        </p:nvPicPr>
        <p:blipFill>
          <a:blip r:embed="rId3">
            <a:alphaModFix/>
          </a:blip>
          <a:stretch>
            <a:fillRect/>
          </a:stretch>
        </p:blipFill>
        <p:spPr>
          <a:xfrm rot="10800000">
            <a:off x="-1423835" y="734700"/>
            <a:ext cx="2921755" cy="1385000"/>
          </a:xfrm>
          <a:prstGeom prst="rect">
            <a:avLst/>
          </a:prstGeom>
          <a:noFill/>
          <a:ln>
            <a:noFill/>
          </a:ln>
        </p:spPr>
      </p:pic>
    </p:spTree>
    <p:extLst>
      <p:ext uri="{BB962C8B-B14F-4D97-AF65-F5344CB8AC3E}">
        <p14:creationId xmlns:p14="http://schemas.microsoft.com/office/powerpoint/2010/main" val="339111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042319" y="3940968"/>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con kiến</a:t>
            </a:r>
            <a:endParaRPr lang="vi-VN" sz="4800">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354E8BB2-9915-45E8-8E83-C147F3780A67}"/>
              </a:ext>
            </a:extLst>
          </p:cNvPr>
          <p:cNvPicPr>
            <a:picLocks noChangeAspect="1"/>
          </p:cNvPicPr>
          <p:nvPr/>
        </p:nvPicPr>
        <p:blipFill rotWithShape="1">
          <a:blip r:embed="rId5"/>
          <a:srcRect b="3759"/>
          <a:stretch/>
        </p:blipFill>
        <p:spPr>
          <a:xfrm>
            <a:off x="6447537" y="2163227"/>
            <a:ext cx="3733800" cy="3200400"/>
          </a:xfrm>
          <a:prstGeom prst="rect">
            <a:avLst/>
          </a:prstGeom>
        </p:spPr>
      </p:pic>
    </p:spTree>
    <p:extLst>
      <p:ext uri="{BB962C8B-B14F-4D97-AF65-F5344CB8AC3E}">
        <p14:creationId xmlns:p14="http://schemas.microsoft.com/office/powerpoint/2010/main" val="21717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564342" y="3151890"/>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chong chóng</a:t>
            </a:r>
            <a:endParaRPr lang="vi-VN" sz="4800">
              <a:latin typeface="Arial-Rounded" pitchFamily="34" charset="0"/>
              <a:ea typeface="Arial-Rounded" pitchFamily="34" charset="0"/>
              <a:cs typeface="Arial-Rounded" pitchFamily="34" charset="0"/>
            </a:endParaRPr>
          </a:p>
        </p:txBody>
      </p:sp>
      <p:pic>
        <p:nvPicPr>
          <p:cNvPr id="1026" name="Picture 2" descr="Chong Chóng Đồ Chơi Đầy Màu Sắc - Miễn Phí vector hình ảnh trên Pixabay">
            <a:extLst>
              <a:ext uri="{FF2B5EF4-FFF2-40B4-BE49-F238E27FC236}">
                <a16:creationId xmlns:a16="http://schemas.microsoft.com/office/drawing/2014/main" id="{FCB97518-49FE-4E27-9B2C-8EC9BCA82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816" y="1584960"/>
            <a:ext cx="4258277" cy="425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956719" y="3429000"/>
            <a:ext cx="2185305" cy="830997"/>
          </a:xfrm>
          <a:prstGeom prst="rect">
            <a:avLst/>
          </a:prstGeom>
          <a:solidFill>
            <a:schemeClr val="accent1"/>
          </a:solidFill>
          <a:ln>
            <a:solidFill>
              <a:schemeClr val="accent6"/>
            </a:solidFill>
          </a:ln>
        </p:spPr>
        <p:txBody>
          <a:bodyPr wrap="square" rtlCol="0">
            <a:spAutoFit/>
          </a:bodyPr>
          <a:lstStyle/>
          <a:p>
            <a:pPr algn="ctr"/>
            <a:r>
              <a:rPr lang="en-US" sz="4800">
                <a:latin typeface="Arial-Rounded" pitchFamily="34" charset="0"/>
                <a:ea typeface="Arial-Rounded" pitchFamily="34" charset="0"/>
                <a:cs typeface="Arial-Rounded" pitchFamily="34" charset="0"/>
              </a:rPr>
              <a:t>ca hát</a:t>
            </a:r>
            <a:endParaRPr lang="vi-VN" sz="6000">
              <a:latin typeface="Arial-Rounded" pitchFamily="34" charset="0"/>
              <a:ea typeface="Arial-Rounded" pitchFamily="34" charset="0"/>
              <a:cs typeface="Arial-Rounded" pitchFamily="34" charset="0"/>
            </a:endParaRPr>
          </a:p>
        </p:txBody>
      </p:sp>
      <p:pic>
        <p:nvPicPr>
          <p:cNvPr id="2" name="Picture 2" descr="Bài hát png | PNGEgg">
            <a:extLst>
              <a:ext uri="{FF2B5EF4-FFF2-40B4-BE49-F238E27FC236}">
                <a16:creationId xmlns:a16="http://schemas.microsoft.com/office/drawing/2014/main" id="{9070F26E-F21C-4521-95F9-D402ACA33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4319" y="20574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3" name="Rectangle 2"/>
          <p:cNvSpPr/>
          <p:nvPr/>
        </p:nvSpPr>
        <p:spPr>
          <a:xfrm>
            <a:off x="190500" y="123942"/>
            <a:ext cx="11729170" cy="549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3C8FAFC-C1D0-49BB-A45E-D744951A028F}"/>
              </a:ext>
            </a:extLst>
          </p:cNvPr>
          <p:cNvSpPr txBox="1"/>
          <p:nvPr/>
        </p:nvSpPr>
        <p:spPr>
          <a:xfrm>
            <a:off x="2509961" y="1143000"/>
            <a:ext cx="7141916" cy="1168718"/>
          </a:xfrm>
          <a:prstGeom prst="rect">
            <a:avLst/>
          </a:prstGeom>
          <a:noFill/>
        </p:spPr>
        <p:txBody>
          <a:bodyPr wrap="square" rtlCol="0">
            <a:spAutoFit/>
          </a:bodyPr>
          <a:lstStyle/>
          <a:p>
            <a:pPr algn="ctr">
              <a:lnSpc>
                <a:spcPct val="150000"/>
              </a:lnSpc>
            </a:pPr>
            <a:r>
              <a:rPr lang="en-US" sz="5400" b="1">
                <a:solidFill>
                  <a:srgbClr val="FF6600"/>
                </a:solidFill>
                <a:latin typeface="Arial-Rounded" pitchFamily="34" charset="0"/>
                <a:ea typeface="Arial-Rounded" pitchFamily="34" charset="0"/>
                <a:cs typeface="Arial-Rounded" pitchFamily="34" charset="0"/>
              </a:rPr>
              <a:t>Tết đến rồi</a:t>
            </a:r>
            <a:endParaRPr lang="en-US" sz="5400" b="1" dirty="0">
              <a:solidFill>
                <a:srgbClr val="FF6600"/>
              </a:solidFill>
              <a:latin typeface="Arial-Rounded" pitchFamily="34" charset="0"/>
              <a:ea typeface="Arial-Rounded" pitchFamily="34" charset="0"/>
              <a:cs typeface="Arial-Rounded" pitchFamily="34" charset="0"/>
            </a:endParaRPr>
          </a:p>
        </p:txBody>
      </p:sp>
      <p:grpSp>
        <p:nvGrpSpPr>
          <p:cNvPr id="24" name="Group 23"/>
          <p:cNvGrpSpPr/>
          <p:nvPr/>
        </p:nvGrpSpPr>
        <p:grpSpPr>
          <a:xfrm>
            <a:off x="530584" y="374631"/>
            <a:ext cx="11049001" cy="731520"/>
            <a:chOff x="280267" y="915918"/>
            <a:chExt cx="11049001" cy="731520"/>
          </a:xfrm>
        </p:grpSpPr>
        <p:grpSp>
          <p:nvGrpSpPr>
            <p:cNvPr id="25" name="Group 24"/>
            <p:cNvGrpSpPr/>
            <p:nvPr/>
          </p:nvGrpSpPr>
          <p:grpSpPr>
            <a:xfrm>
              <a:off x="280267" y="915918"/>
              <a:ext cx="758018" cy="731520"/>
              <a:chOff x="3041858" y="1727884"/>
              <a:chExt cx="1240359" cy="1188720"/>
            </a:xfrm>
          </p:grpSpPr>
          <p:sp>
            <p:nvSpPr>
              <p:cNvPr id="27"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Arial-Rounded" pitchFamily="34" charset="0"/>
                  <a:ea typeface="Arial-Rounded" pitchFamily="34" charset="0"/>
                  <a:cs typeface="Arial-Rounded" pitchFamily="34" charset="0"/>
                </a:endParaRPr>
              </a:p>
            </p:txBody>
          </p:sp>
          <p:sp>
            <p:nvSpPr>
              <p:cNvPr id="28"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26" name="TextBox 25"/>
            <p:cNvSpPr txBox="1"/>
            <p:nvPr/>
          </p:nvSpPr>
          <p:spPr>
            <a:xfrm>
              <a:off x="1033374" y="982164"/>
              <a:ext cx="102958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Nghe – viết.</a:t>
              </a:r>
            </a:p>
          </p:txBody>
        </p:sp>
      </p:grpSp>
      <p:sp>
        <p:nvSpPr>
          <p:cNvPr id="10" name="TextBox 9">
            <a:extLst>
              <a:ext uri="{FF2B5EF4-FFF2-40B4-BE49-F238E27FC236}">
                <a16:creationId xmlns:a16="http://schemas.microsoft.com/office/drawing/2014/main" id="{7BF6BCDF-9F5D-43EF-8D2F-74DA0EBB0C5C}"/>
              </a:ext>
            </a:extLst>
          </p:cNvPr>
          <p:cNvSpPr txBox="1"/>
          <p:nvPr/>
        </p:nvSpPr>
        <p:spPr>
          <a:xfrm>
            <a:off x="556419" y="2348567"/>
            <a:ext cx="11049001" cy="3785652"/>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Vào dịp Tết, các gia đình thường gói bánh chưng hoặc bánh tét. Người lớn thường tặng trẻ em những bao lì xì xinh xắn với mong ước các em mạnh khoẻ, giỏi giang. Tết là dịp mọi người quây quần bên nhau và dành cho nhau những lời chúc tốt đẹp.</a:t>
            </a:r>
          </a:p>
        </p:txBody>
      </p:sp>
    </p:spTree>
    <p:extLst>
      <p:ext uri="{BB962C8B-B14F-4D97-AF65-F5344CB8AC3E}">
        <p14:creationId xmlns:p14="http://schemas.microsoft.com/office/powerpoint/2010/main" val="148111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7020" y="616284"/>
            <a:ext cx="4631998" cy="2965116"/>
            <a:chOff x="1121" y="616284"/>
            <a:chExt cx="4631998" cy="2965116"/>
          </a:xfrm>
        </p:grpSpPr>
        <p:sp>
          <p:nvSpPr>
            <p:cNvPr id="11" name="Cloud Callout 10"/>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Nội dung bài viết gồm có mấy câu?</a:t>
              </a:r>
            </a:p>
          </p:txBody>
        </p:sp>
      </p:grpSp>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sp>
        <p:nvSpPr>
          <p:cNvPr id="27" name="TextBox 26">
            <a:extLst>
              <a:ext uri="{FF2B5EF4-FFF2-40B4-BE49-F238E27FC236}">
                <a16:creationId xmlns:a16="http://schemas.microsoft.com/office/drawing/2014/main" id="{83C8FAFC-C1D0-49BB-A45E-D744951A028F}"/>
              </a:ext>
            </a:extLst>
          </p:cNvPr>
          <p:cNvSpPr txBox="1"/>
          <p:nvPr/>
        </p:nvSpPr>
        <p:spPr>
          <a:xfrm>
            <a:off x="4556919" y="3048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Tết đến rồi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4190092" y="1665417"/>
            <a:ext cx="7546615" cy="5016758"/>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Vào dịp Tết, các gia đình thường gói bánh chưng hoặc bánh tét. Người lớn thường tặng trẻ em những bao lì xì xinh xắn với mong ước các em mạnh khoẻ, giỏi giang. Tết là dịp mọi người quây quần bên nhau và dành cho nhau những lời chúc tốt đẹp.</a:t>
            </a:r>
          </a:p>
        </p:txBody>
      </p:sp>
      <p:sp>
        <p:nvSpPr>
          <p:cNvPr id="14" name="TextBox 13">
            <a:extLst>
              <a:ext uri="{FF2B5EF4-FFF2-40B4-BE49-F238E27FC236}">
                <a16:creationId xmlns:a16="http://schemas.microsoft.com/office/drawing/2014/main" id="{7BF6BCDF-9F5D-43EF-8D2F-74DA0EBB0C5C}"/>
              </a:ext>
            </a:extLst>
          </p:cNvPr>
          <p:cNvSpPr txBox="1"/>
          <p:nvPr/>
        </p:nvSpPr>
        <p:spPr>
          <a:xfrm>
            <a:off x="4190092" y="1665417"/>
            <a:ext cx="7546615" cy="5016758"/>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Vào dịp Tết, các gia đình thường gói bánh chưng hoặc bánh tét. </a:t>
            </a:r>
            <a:r>
              <a:rPr lang="en-US" sz="4000">
                <a:solidFill>
                  <a:srgbClr val="C00000"/>
                </a:solidFill>
                <a:latin typeface="Arial-Rounded" pitchFamily="34" charset="0"/>
                <a:ea typeface="Arial-Rounded" pitchFamily="34" charset="0"/>
                <a:cs typeface="Arial-Rounded" pitchFamily="34" charset="0"/>
              </a:rPr>
              <a:t>Người lớn thường tặng trẻ em những bao lì xì xinh xắn với mong ước các em mạnh khoẻ, giỏi giang.</a:t>
            </a:r>
            <a:r>
              <a:rPr lang="en-US" sz="4000">
                <a:latin typeface="Arial-Rounded" pitchFamily="34" charset="0"/>
                <a:ea typeface="Arial-Rounded" pitchFamily="34" charset="0"/>
                <a:cs typeface="Arial-Rounded" pitchFamily="34" charset="0"/>
              </a:rPr>
              <a:t> </a:t>
            </a:r>
            <a:r>
              <a:rPr lang="en-US" sz="4000">
                <a:solidFill>
                  <a:srgbClr val="7030A0"/>
                </a:solidFill>
                <a:latin typeface="Arial-Rounded" pitchFamily="34" charset="0"/>
                <a:ea typeface="Arial-Rounded" pitchFamily="34" charset="0"/>
                <a:cs typeface="Arial-Rounded" pitchFamily="34" charset="0"/>
              </a:rPr>
              <a:t>Tết là dịp mọi người quây quần bên nhau và dành cho nhau những lời chúc tốt đẹp.</a:t>
            </a:r>
          </a:p>
        </p:txBody>
      </p:sp>
      <p:grpSp>
        <p:nvGrpSpPr>
          <p:cNvPr id="15" name="Group 14"/>
          <p:cNvGrpSpPr/>
          <p:nvPr/>
        </p:nvGrpSpPr>
        <p:grpSpPr>
          <a:xfrm>
            <a:off x="157020" y="616284"/>
            <a:ext cx="4631998" cy="2965116"/>
            <a:chOff x="1121" y="616284"/>
            <a:chExt cx="4631998" cy="2965116"/>
          </a:xfrm>
        </p:grpSpPr>
        <p:sp>
          <p:nvSpPr>
            <p:cNvPr id="16" name="Cloud Callout 15"/>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Cần chú ý gì khi viết chữ đầu đoạn?</a:t>
              </a:r>
            </a:p>
          </p:txBody>
        </p:sp>
      </p:grpSp>
      <p:cxnSp>
        <p:nvCxnSpPr>
          <p:cNvPr id="3" name="Straight Arrow Connector 2"/>
          <p:cNvCxnSpPr/>
          <p:nvPr/>
        </p:nvCxnSpPr>
        <p:spPr>
          <a:xfrm>
            <a:off x="4556919" y="2065459"/>
            <a:ext cx="6248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8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3C8FAFC-C1D0-49BB-A45E-D744951A028F}"/>
              </a:ext>
            </a:extLst>
          </p:cNvPr>
          <p:cNvSpPr txBox="1"/>
          <p:nvPr/>
        </p:nvSpPr>
        <p:spPr>
          <a:xfrm>
            <a:off x="4556919" y="3810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Tết đến rồi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175919" y="1567033"/>
            <a:ext cx="7546615" cy="5016758"/>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Vào dịp Tết, các gia đình thường gói bánh chưng hoặc bánh tét. Người lớn thường tặng trẻ em những bao lì xì xinh xắn với mong ước các em mạnh khoẻ, giỏi giang. Tết là dịp mọi người quây quần bên nhau và dành cho nhau những lời chúc tốt đẹp.</a:t>
            </a: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grpSp>
        <p:nvGrpSpPr>
          <p:cNvPr id="33" name="Group 32"/>
          <p:cNvGrpSpPr/>
          <p:nvPr/>
        </p:nvGrpSpPr>
        <p:grpSpPr>
          <a:xfrm>
            <a:off x="154518" y="616284"/>
            <a:ext cx="4173801" cy="2965116"/>
            <a:chOff x="1121" y="616284"/>
            <a:chExt cx="4391476" cy="2965116"/>
          </a:xfrm>
        </p:grpSpPr>
        <p:sp>
          <p:nvSpPr>
            <p:cNvPr id="34" name="Cloud Callout 33"/>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cxnSp>
        <p:nvCxnSpPr>
          <p:cNvPr id="15" name="Straight Connector 14"/>
          <p:cNvCxnSpPr>
            <a:cxnSpLocks/>
          </p:cNvCxnSpPr>
          <p:nvPr/>
        </p:nvCxnSpPr>
        <p:spPr>
          <a:xfrm>
            <a:off x="10119519" y="2209800"/>
            <a:ext cx="16030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5204228" y="2802610"/>
            <a:ext cx="28523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65429" y="4038600"/>
            <a:ext cx="7169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507B6F-3680-4D84-8282-4315DADF917A}"/>
              </a:ext>
            </a:extLst>
          </p:cNvPr>
          <p:cNvCxnSpPr>
            <a:cxnSpLocks/>
          </p:cNvCxnSpPr>
          <p:nvPr/>
        </p:nvCxnSpPr>
        <p:spPr>
          <a:xfrm>
            <a:off x="7604919" y="4038600"/>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B69DCE-8D76-4AEC-8248-BB8810A40528}"/>
              </a:ext>
            </a:extLst>
          </p:cNvPr>
          <p:cNvCxnSpPr>
            <a:cxnSpLocks/>
          </p:cNvCxnSpPr>
          <p:nvPr/>
        </p:nvCxnSpPr>
        <p:spPr>
          <a:xfrm>
            <a:off x="10805020" y="4652075"/>
            <a:ext cx="919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124895-A2AD-4274-96AE-519F042BD487}"/>
              </a:ext>
            </a:extLst>
          </p:cNvPr>
          <p:cNvCxnSpPr>
            <a:cxnSpLocks/>
          </p:cNvCxnSpPr>
          <p:nvPr/>
        </p:nvCxnSpPr>
        <p:spPr>
          <a:xfrm>
            <a:off x="4297323" y="5257800"/>
            <a:ext cx="1223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872FF4-F98B-4458-837D-F1BFE389C19F}"/>
              </a:ext>
            </a:extLst>
          </p:cNvPr>
          <p:cNvCxnSpPr>
            <a:cxnSpLocks/>
          </p:cNvCxnSpPr>
          <p:nvPr/>
        </p:nvCxnSpPr>
        <p:spPr>
          <a:xfrm>
            <a:off x="10623213" y="5257800"/>
            <a:ext cx="919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9487CF-8D2F-4B86-8FE5-B58945F0E3E3}"/>
              </a:ext>
            </a:extLst>
          </p:cNvPr>
          <p:cNvCxnSpPr>
            <a:cxnSpLocks/>
          </p:cNvCxnSpPr>
          <p:nvPr/>
        </p:nvCxnSpPr>
        <p:spPr>
          <a:xfrm>
            <a:off x="4312821" y="5867400"/>
            <a:ext cx="1010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535293511"/>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6" name="TextBox 5"/>
          <p:cNvSpPr txBox="1"/>
          <p:nvPr/>
        </p:nvSpPr>
        <p:spPr>
          <a:xfrm>
            <a:off x="3276759" y="1657886"/>
            <a:ext cx="6679633" cy="1446550"/>
          </a:xfrm>
          <a:prstGeom prst="rect">
            <a:avLst/>
          </a:prstGeom>
          <a:noFill/>
        </p:spPr>
        <p:txBody>
          <a:bodyPr wrap="square" rtlCol="0">
            <a:spAutoFit/>
          </a:bodyPr>
          <a:lstStyle/>
          <a:p>
            <a:r>
              <a:rPr lang="vi-VN" sz="8800">
                <a:solidFill>
                  <a:schemeClr val="accent1"/>
                </a:solidFill>
                <a:latin typeface="HP001 4 hàng" pitchFamily="34" charset="0"/>
              </a:rPr>
              <a:t>κưŊg</a:t>
            </a:r>
            <a:endParaRPr lang="en-US" sz="8800">
              <a:solidFill>
                <a:schemeClr val="accent1"/>
              </a:solidFill>
              <a:latin typeface="HP001 4 hàng" pitchFamily="34" charset="0"/>
            </a:endParaRPr>
          </a:p>
        </p:txBody>
      </p:sp>
      <p:sp>
        <p:nvSpPr>
          <p:cNvPr id="38" name="TextBox 37"/>
          <p:cNvSpPr txBox="1"/>
          <p:nvPr/>
        </p:nvSpPr>
        <p:spPr>
          <a:xfrm>
            <a:off x="3383439" y="3486686"/>
            <a:ext cx="6964906" cy="1446550"/>
          </a:xfrm>
          <a:prstGeom prst="rect">
            <a:avLst/>
          </a:prstGeom>
          <a:noFill/>
        </p:spPr>
        <p:txBody>
          <a:bodyPr wrap="square" rtlCol="0">
            <a:spAutoFit/>
          </a:bodyPr>
          <a:lstStyle/>
          <a:p>
            <a:r>
              <a:rPr lang="vi-VN" sz="8800">
                <a:solidFill>
                  <a:schemeClr val="accent1"/>
                </a:solidFill>
                <a:latin typeface="HP001 4 hàng" pitchFamily="34" charset="0"/>
              </a:rPr>
              <a:t>báζ εưng</a:t>
            </a:r>
            <a:endParaRPr lang="en-US" sz="8800">
              <a:solidFill>
                <a:schemeClr val="accent1"/>
              </a:solidFill>
              <a:latin typeface="HP001 4 hàng" pitchFamily="34" charset="0"/>
            </a:endParaRPr>
          </a:p>
        </p:txBody>
      </p:sp>
      <p:cxnSp>
        <p:nvCxnSpPr>
          <p:cNvPr id="43" name="Straight Connector 42"/>
          <p:cNvCxnSpPr>
            <a:cxnSpLocks/>
          </p:cNvCxnSpPr>
          <p:nvPr/>
        </p:nvCxnSpPr>
        <p:spPr>
          <a:xfrm>
            <a:off x="5318919" y="266700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95311" y="4495800"/>
            <a:ext cx="959227"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4A688C-D712-41A3-BC77-957B4F74A39E}"/>
              </a:ext>
            </a:extLst>
          </p:cNvPr>
          <p:cNvCxnSpPr/>
          <p:nvPr/>
        </p:nvCxnSpPr>
        <p:spPr>
          <a:xfrm>
            <a:off x="8138319" y="4514850"/>
            <a:ext cx="959227"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0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TotalTime>
  <Words>962</Words>
  <Application>Microsoft Office PowerPoint</Application>
  <PresentationFormat>Tùy chỉnh</PresentationFormat>
  <Paragraphs>140</Paragraphs>
  <Slides>20</Slides>
  <Notes>19</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20</vt:i4>
      </vt:variant>
    </vt:vector>
  </HeadingPairs>
  <TitlesOfParts>
    <vt:vector size="30" baseType="lpstr">
      <vt:lpstr>Arial-Rounded</vt:lpstr>
      <vt:lpstr>Patrick Hand SC</vt:lpstr>
      <vt:lpstr>Arial Rounded MT Bold</vt:lpstr>
      <vt:lpstr>Calibri</vt:lpstr>
      <vt:lpstr>Gochi Hand</vt:lpstr>
      <vt:lpstr>Ubuntu</vt:lpstr>
      <vt:lpstr>HP001 4 hàng</vt:lpstr>
      <vt:lpstr>Arial</vt:lpstr>
      <vt:lpstr>Patrick Hand</vt:lpstr>
      <vt:lpstr>English Language Grammar Rules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Grammar Rules</dc:title>
  <dc:creator>PC</dc:creator>
  <cp:lastModifiedBy>Đỗ Thanh Huyền</cp:lastModifiedBy>
  <cp:revision>162</cp:revision>
  <dcterms:modified xsi:type="dcterms:W3CDTF">2022-01-27T04:36:22Z</dcterms:modified>
</cp:coreProperties>
</file>