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4" r:id="rId2"/>
    <p:sldId id="489" r:id="rId3"/>
    <p:sldId id="356" r:id="rId4"/>
    <p:sldId id="490" r:id="rId5"/>
    <p:sldId id="491" r:id="rId6"/>
    <p:sldId id="492" r:id="rId7"/>
    <p:sldId id="365" r:id="rId8"/>
    <p:sldId id="346" r:id="rId9"/>
    <p:sldId id="347" r:id="rId10"/>
    <p:sldId id="340" r:id="rId11"/>
    <p:sldId id="341" r:id="rId12"/>
    <p:sldId id="338" r:id="rId13"/>
    <p:sldId id="398" r:id="rId14"/>
    <p:sldId id="493" r:id="rId15"/>
    <p:sldId id="344" r:id="rId16"/>
    <p:sldId id="364" r:id="rId17"/>
    <p:sldId id="403" r:id="rId18"/>
    <p:sldId id="4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7506C-4B21-405E-8D31-BD3D9B5733DB}" type="datetimeFigureOut">
              <a:rPr lang="en-US" smtClean="0"/>
              <a:t>15/3/2022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93880-AE46-4544-A06C-6889512427FD}" type="slidenum">
              <a:rPr lang="en-US" smtClean="0"/>
              <a:t>‹#›</a:t>
            </a:fld>
            <a:endParaRPr lang="en-US"/>
          </a:p>
        </p:txBody>
      </p:sp>
    </p:spTree>
    <p:extLst>
      <p:ext uri="{BB962C8B-B14F-4D97-AF65-F5344CB8AC3E}">
        <p14:creationId xmlns:p14="http://schemas.microsoft.com/office/powerpoint/2010/main" val="218507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70B7D87-10FF-46F4-8B9D-979A66D8631A}"/>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BAA62EBD-72A9-4862-BB9A-48558EBB37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E48A089A-B75B-4175-9566-8FB38F476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1E048BCB-51E9-4E7C-9AD3-CD8B0B41BC24}" type="slidenum">
              <a:rPr lang="en-US" altLang="en-US">
                <a:latin typeface="Arial" panose="020B0604020202020204" pitchFamily="34" charset="0"/>
              </a:rPr>
              <a:pPr/>
              <a:t>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4C05-C504-42FB-9B0B-0DE5F19CA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728F71-F71C-4BF0-A391-4FEC6B39F1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B71EF5-9B57-4692-96A4-99C440784BD5}"/>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5" name="Footer Placeholder 4">
            <a:extLst>
              <a:ext uri="{FF2B5EF4-FFF2-40B4-BE49-F238E27FC236}">
                <a16:creationId xmlns:a16="http://schemas.microsoft.com/office/drawing/2014/main" id="{7DDB0236-BBFC-4437-A8C2-8AE1CA2BD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9102C-D261-41AF-8A78-78443F3D3AF5}"/>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415213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2811-B1A5-455A-98B4-0EAE0B16EE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27AE0-0008-4730-BF2C-F32C0C98B5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93128-C0A8-40BE-83F0-3B5B7A93A008}"/>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5" name="Footer Placeholder 4">
            <a:extLst>
              <a:ext uri="{FF2B5EF4-FFF2-40B4-BE49-F238E27FC236}">
                <a16:creationId xmlns:a16="http://schemas.microsoft.com/office/drawing/2014/main" id="{2C8C721E-6204-4118-B8F6-B14FA4CDE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47A9D-B044-47E1-85FB-03ACC6A7F0A0}"/>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238258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D17220-97CA-472E-B764-086B657152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7EF374-0FE2-421B-9E55-2B4CA43ECA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63E57-185E-43C0-A4D1-EB8C18E83D74}"/>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5" name="Footer Placeholder 4">
            <a:extLst>
              <a:ext uri="{FF2B5EF4-FFF2-40B4-BE49-F238E27FC236}">
                <a16:creationId xmlns:a16="http://schemas.microsoft.com/office/drawing/2014/main" id="{19E0150B-A1C1-4CB8-BDF5-A8444C676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D519D-2F1F-4F1F-8DD7-E48E31B2CF75}"/>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98559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E95B-3A4C-444F-8955-8D4E4D480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199827-F39E-41AC-896B-22364E2F0E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BA414-C8C2-4CCA-8191-CB8D2F34820F}"/>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5" name="Footer Placeholder 4">
            <a:extLst>
              <a:ext uri="{FF2B5EF4-FFF2-40B4-BE49-F238E27FC236}">
                <a16:creationId xmlns:a16="http://schemas.microsoft.com/office/drawing/2014/main" id="{1730C8BA-5EE6-4169-A097-33B5FA652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C24E5-2058-4F5C-97E2-9C8403977499}"/>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410581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7ACE-29FF-4AAA-8E19-56B7AAAFD3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0B4118-FA84-46A5-91BA-F52AA521A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FA00FE-2A60-4A65-B52E-DAB810729FCA}"/>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5" name="Footer Placeholder 4">
            <a:extLst>
              <a:ext uri="{FF2B5EF4-FFF2-40B4-BE49-F238E27FC236}">
                <a16:creationId xmlns:a16="http://schemas.microsoft.com/office/drawing/2014/main" id="{97FFDCB2-0428-4188-B70A-713AE95B3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1E87F-BDB4-4B8E-AE52-09EA7A412DD1}"/>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221432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1999-9B7F-4DB9-9565-9DA721E32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76F91-BDA4-4656-9CFF-A6CF864552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BFAF0-5E46-4082-AE70-2319EB1A8F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DFF44B-2FD0-4FB9-A60A-7C7E95100B50}"/>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6" name="Footer Placeholder 5">
            <a:extLst>
              <a:ext uri="{FF2B5EF4-FFF2-40B4-BE49-F238E27FC236}">
                <a16:creationId xmlns:a16="http://schemas.microsoft.com/office/drawing/2014/main" id="{C7054B30-37AA-450E-8F8D-BF8849CD0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6D8CB-7C91-4897-ACA2-D7B2FF494697}"/>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68932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AD5B-90D4-40BC-BF67-2A49C9F43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E8D52F-4EAF-47B4-AF44-FD7C225B4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C9FC08-9851-4085-8B78-03198EE043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DA5AF-D088-4518-87AC-84023ECD7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F1A479-30DA-44AD-8341-8E8ECAC5A6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C8BE3-3F65-4358-B86A-CB677AD4D5B1}"/>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8" name="Footer Placeholder 7">
            <a:extLst>
              <a:ext uri="{FF2B5EF4-FFF2-40B4-BE49-F238E27FC236}">
                <a16:creationId xmlns:a16="http://schemas.microsoft.com/office/drawing/2014/main" id="{3654E1B6-F1B0-47A1-BAB0-43407458FB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D41361-7A1D-4F18-9CDA-1E1A85537434}"/>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277230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E23B-C328-41C9-BF20-D71E50638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527CB-1A32-494C-8EDD-D58B12B65025}"/>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4" name="Footer Placeholder 3">
            <a:extLst>
              <a:ext uri="{FF2B5EF4-FFF2-40B4-BE49-F238E27FC236}">
                <a16:creationId xmlns:a16="http://schemas.microsoft.com/office/drawing/2014/main" id="{AEFB1FAD-942D-4011-BBDF-0F150AF48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BA0487-5028-447E-8968-C67A68A8046B}"/>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206394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A332D-9253-4DDA-A1EE-010E08E90C6A}"/>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3" name="Footer Placeholder 2">
            <a:extLst>
              <a:ext uri="{FF2B5EF4-FFF2-40B4-BE49-F238E27FC236}">
                <a16:creationId xmlns:a16="http://schemas.microsoft.com/office/drawing/2014/main" id="{8FE583DE-7573-4EC2-82A4-C0871AAEFB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61FD64-EC03-4F0D-ACBB-26802BA7A41F}"/>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258245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AABF-6DD6-42D1-9A08-F8C9C42F5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3C0CE-1334-41CF-8A17-426AD1F6F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6767D4-55E5-471C-8637-E1C7731C1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DE8CFF-94DF-4BB7-97AC-23D454A2007C}"/>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6" name="Footer Placeholder 5">
            <a:extLst>
              <a:ext uri="{FF2B5EF4-FFF2-40B4-BE49-F238E27FC236}">
                <a16:creationId xmlns:a16="http://schemas.microsoft.com/office/drawing/2014/main" id="{90E7E785-FEE5-4765-8C2A-1CEF9B542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8E831-8C11-4589-8C5D-5DC51C779199}"/>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313624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6F1C-8B44-46E6-946A-49D89F5DD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FAF1B-7CD4-46C6-AF36-75A3C1979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1A8EC-AFCC-4A9A-94FC-6B72EA48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52032C-AED8-4525-9D98-D0FA559EAB71}"/>
              </a:ext>
            </a:extLst>
          </p:cNvPr>
          <p:cNvSpPr>
            <a:spLocks noGrp="1"/>
          </p:cNvSpPr>
          <p:nvPr>
            <p:ph type="dt" sz="half" idx="10"/>
          </p:nvPr>
        </p:nvSpPr>
        <p:spPr/>
        <p:txBody>
          <a:bodyPr/>
          <a:lstStyle/>
          <a:p>
            <a:fld id="{344AC7C3-F235-40DB-8A07-85DB8592B534}" type="datetimeFigureOut">
              <a:rPr lang="en-US" smtClean="0"/>
              <a:t>15/3/2022</a:t>
            </a:fld>
            <a:endParaRPr lang="en-US"/>
          </a:p>
        </p:txBody>
      </p:sp>
      <p:sp>
        <p:nvSpPr>
          <p:cNvPr id="6" name="Footer Placeholder 5">
            <a:extLst>
              <a:ext uri="{FF2B5EF4-FFF2-40B4-BE49-F238E27FC236}">
                <a16:creationId xmlns:a16="http://schemas.microsoft.com/office/drawing/2014/main" id="{04F98E23-FBCB-40E3-BF4E-481E36E45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E07A7-4649-44FF-A347-05D74F656175}"/>
              </a:ext>
            </a:extLst>
          </p:cNvPr>
          <p:cNvSpPr>
            <a:spLocks noGrp="1"/>
          </p:cNvSpPr>
          <p:nvPr>
            <p:ph type="sldNum" sz="quarter" idx="12"/>
          </p:nvPr>
        </p:nvSpPr>
        <p:spPr/>
        <p:txBody>
          <a:bodyPr/>
          <a:lstStyle/>
          <a:p>
            <a:fld id="{42DD3199-4031-401C-ABD1-474025736F7C}" type="slidenum">
              <a:rPr lang="en-US" smtClean="0"/>
              <a:t>‹#›</a:t>
            </a:fld>
            <a:endParaRPr lang="en-US"/>
          </a:p>
        </p:txBody>
      </p:sp>
    </p:spTree>
    <p:extLst>
      <p:ext uri="{BB962C8B-B14F-4D97-AF65-F5344CB8AC3E}">
        <p14:creationId xmlns:p14="http://schemas.microsoft.com/office/powerpoint/2010/main" val="234505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80F09-FD8E-4048-B525-3D0637A2B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8B9242-3B6A-40FF-82DB-8772DE9D1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7CF5E-7FF7-40FE-98D9-602233B29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AC7C3-F235-40DB-8A07-85DB8592B534}" type="datetimeFigureOut">
              <a:rPr lang="en-US" smtClean="0"/>
              <a:t>15/3/2022</a:t>
            </a:fld>
            <a:endParaRPr lang="en-US"/>
          </a:p>
        </p:txBody>
      </p:sp>
      <p:sp>
        <p:nvSpPr>
          <p:cNvPr id="5" name="Footer Placeholder 4">
            <a:extLst>
              <a:ext uri="{FF2B5EF4-FFF2-40B4-BE49-F238E27FC236}">
                <a16:creationId xmlns:a16="http://schemas.microsoft.com/office/drawing/2014/main" id="{E960E582-296A-42F2-A7E8-D1996CF96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2138B6-FAEE-42AA-ACF6-9A6A02A412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D3199-4031-401C-ABD1-474025736F7C}" type="slidenum">
              <a:rPr lang="en-US" smtClean="0"/>
              <a:t>‹#›</a:t>
            </a:fld>
            <a:endParaRPr lang="en-US"/>
          </a:p>
        </p:txBody>
      </p:sp>
    </p:spTree>
    <p:extLst>
      <p:ext uri="{BB962C8B-B14F-4D97-AF65-F5344CB8AC3E}">
        <p14:creationId xmlns:p14="http://schemas.microsoft.com/office/powerpoint/2010/main" val="335197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D5A3C1F4-7FE3-4DD4-BAC8-6DC230069ECD}"/>
              </a:ext>
            </a:extLst>
          </p:cNvPr>
          <p:cNvSpPr>
            <a:spLocks noGrp="1"/>
          </p:cNvSpPr>
          <p:nvPr>
            <p:ph type="title"/>
          </p:nvPr>
        </p:nvSpPr>
        <p:spPr>
          <a:xfrm>
            <a:off x="3204372" y="726468"/>
            <a:ext cx="5348785" cy="941676"/>
          </a:xfrm>
        </p:spPr>
        <p:txBody>
          <a:bodyPr/>
          <a:lstStyle/>
          <a:p>
            <a:pPr algn="ctr" eaLnBrk="1" hangingPunct="1"/>
            <a:r>
              <a:rPr lang="en-US" altLang="en-US" sz="6068" b="1" dirty="0">
                <a:latin typeface="Times New Roman" panose="02020603050405020304" pitchFamily="18" charset="0"/>
                <a:cs typeface="Times New Roman" panose="02020603050405020304" pitchFamily="18" charset="0"/>
              </a:rPr>
              <a:t>KHỞI ĐỘNG</a:t>
            </a:r>
          </a:p>
        </p:txBody>
      </p:sp>
      <p:sp>
        <p:nvSpPr>
          <p:cNvPr id="4100" name="Text Box 5">
            <a:extLst>
              <a:ext uri="{FF2B5EF4-FFF2-40B4-BE49-F238E27FC236}">
                <a16:creationId xmlns:a16="http://schemas.microsoft.com/office/drawing/2014/main" id="{1FAEB0EA-E8BF-4F1F-9640-327CA367D58B}"/>
              </a:ext>
            </a:extLst>
          </p:cNvPr>
          <p:cNvSpPr txBox="1">
            <a:spLocks noChangeArrowheads="1"/>
          </p:cNvSpPr>
          <p:nvPr/>
        </p:nvSpPr>
        <p:spPr bwMode="auto">
          <a:xfrm>
            <a:off x="796764" y="2250421"/>
            <a:ext cx="9988871" cy="78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312" tIns="51657" rIns="103312" bIns="51657">
            <a:spAutoFit/>
          </a:bodyPr>
          <a:lstStyle>
            <a:lvl1pPr defTabSz="1514475">
              <a:spcBef>
                <a:spcPct val="20000"/>
              </a:spcBef>
              <a:buFont typeface="Arial" panose="020B0604020202020204" pitchFamily="34" charset="0"/>
              <a:buChar char="•"/>
              <a:defRPr sz="5300">
                <a:solidFill>
                  <a:schemeClr val="tx1"/>
                </a:solidFill>
                <a:latin typeface="Calibri" panose="020F0502020204030204" pitchFamily="34" charset="0"/>
              </a:defRPr>
            </a:lvl1pPr>
            <a:lvl2pPr marL="742950" indent="-285750" defTabSz="1514475">
              <a:spcBef>
                <a:spcPct val="20000"/>
              </a:spcBef>
              <a:buFont typeface="Arial" panose="020B0604020202020204" pitchFamily="34" charset="0"/>
              <a:buChar char="–"/>
              <a:defRPr sz="4600">
                <a:solidFill>
                  <a:schemeClr val="tx1"/>
                </a:solidFill>
                <a:latin typeface="Calibri" panose="020F0502020204030204" pitchFamily="34" charset="0"/>
              </a:defRPr>
            </a:lvl2pPr>
            <a:lvl3pPr marL="1143000" indent="-228600" defTabSz="1514475">
              <a:spcBef>
                <a:spcPct val="20000"/>
              </a:spcBef>
              <a:buFont typeface="Arial" panose="020B0604020202020204" pitchFamily="34" charset="0"/>
              <a:buChar char="•"/>
              <a:defRPr sz="4000">
                <a:solidFill>
                  <a:schemeClr val="tx1"/>
                </a:solidFill>
                <a:latin typeface="Calibri" panose="020F0502020204030204" pitchFamily="34" charset="0"/>
              </a:defRPr>
            </a:lvl3pPr>
            <a:lvl4pPr marL="16002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4pPr>
            <a:lvl5pPr marL="20574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5pPr>
            <a:lvl6pPr marL="25146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6pPr>
            <a:lvl7pPr marL="29718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7pPr>
            <a:lvl8pPr marL="34290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8pPr>
            <a:lvl9pPr marL="38862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9pPr>
          </a:lstStyle>
          <a:p>
            <a:pPr eaLnBrk="1" hangingPunct="1">
              <a:spcBef>
                <a:spcPct val="50000"/>
              </a:spcBef>
              <a:buFontTx/>
              <a:buNone/>
            </a:pPr>
            <a:r>
              <a:rPr lang="en-US" altLang="en-US" sz="4400" b="1" dirty="0" err="1">
                <a:solidFill>
                  <a:srgbClr val="0070C0"/>
                </a:solidFill>
                <a:latin typeface="Times New Roman" panose="02020603050405020304" pitchFamily="18" charset="0"/>
                <a:cs typeface="Times New Roman" panose="02020603050405020304" pitchFamily="18" charset="0"/>
              </a:rPr>
              <a:t>Em</a:t>
            </a:r>
            <a:r>
              <a:rPr lang="en-US" altLang="en-US" sz="4400" b="1" dirty="0">
                <a:solidFill>
                  <a:srgbClr val="0070C0"/>
                </a:solidFill>
                <a:latin typeface="Times New Roman" panose="02020603050405020304" pitchFamily="18" charset="0"/>
                <a:cs typeface="Times New Roman" panose="02020603050405020304" pitchFamily="18" charset="0"/>
              </a:rPr>
              <a:t> </a:t>
            </a:r>
            <a:r>
              <a:rPr lang="en-US" altLang="en-US" sz="4400" b="1" dirty="0" err="1">
                <a:solidFill>
                  <a:srgbClr val="0070C0"/>
                </a:solidFill>
                <a:latin typeface="Times New Roman" panose="02020603050405020304" pitchFamily="18" charset="0"/>
                <a:cs typeface="Times New Roman" panose="02020603050405020304" pitchFamily="18" charset="0"/>
              </a:rPr>
              <a:t>hãy</a:t>
            </a:r>
            <a:r>
              <a:rPr lang="en-US" altLang="en-US" sz="4400" b="1" dirty="0">
                <a:solidFill>
                  <a:srgbClr val="0070C0"/>
                </a:solidFill>
                <a:latin typeface="Times New Roman" panose="02020603050405020304" pitchFamily="18" charset="0"/>
                <a:cs typeface="Times New Roman" panose="02020603050405020304" pitchFamily="18" charset="0"/>
              </a:rPr>
              <a:t> </a:t>
            </a:r>
            <a:r>
              <a:rPr lang="en-US" altLang="en-US" sz="4400" b="1" dirty="0" err="1">
                <a:solidFill>
                  <a:srgbClr val="0070C0"/>
                </a:solidFill>
                <a:latin typeface="Times New Roman" panose="02020603050405020304" pitchFamily="18" charset="0"/>
                <a:cs typeface="Times New Roman" panose="02020603050405020304" pitchFamily="18" charset="0"/>
              </a:rPr>
              <a:t>nêu</a:t>
            </a:r>
            <a:r>
              <a:rPr lang="en-US" altLang="en-US" sz="4400" b="1" dirty="0">
                <a:solidFill>
                  <a:srgbClr val="0070C0"/>
                </a:solidFill>
                <a:latin typeface="Times New Roman" panose="02020603050405020304" pitchFamily="18" charset="0"/>
                <a:cs typeface="Times New Roman" panose="02020603050405020304" pitchFamily="18" charset="0"/>
              </a:rPr>
              <a:t> </a:t>
            </a:r>
            <a:r>
              <a:rPr lang="vi-VN" altLang="en-US" sz="4400" b="1" dirty="0">
                <a:solidFill>
                  <a:srgbClr val="0070C0"/>
                </a:solidFill>
                <a:latin typeface="Times New Roman" panose="02020603050405020304" pitchFamily="18" charset="0"/>
                <a:cs typeface="Times New Roman" panose="02020603050405020304" pitchFamily="18" charset="0"/>
              </a:rPr>
              <a:t>nội dung</a:t>
            </a:r>
            <a:r>
              <a:rPr lang="en-US" altLang="en-US" sz="4400" b="1" dirty="0">
                <a:solidFill>
                  <a:srgbClr val="0070C0"/>
                </a:solidFill>
                <a:latin typeface="Times New Roman" panose="02020603050405020304" pitchFamily="18" charset="0"/>
                <a:cs typeface="Times New Roman" panose="02020603050405020304" pitchFamily="18" charset="0"/>
              </a:rPr>
              <a:t> </a:t>
            </a:r>
            <a:r>
              <a:rPr lang="en-US" altLang="en-US" sz="4400" b="1" dirty="0" err="1">
                <a:solidFill>
                  <a:srgbClr val="0070C0"/>
                </a:solidFill>
                <a:latin typeface="Times New Roman" panose="02020603050405020304" pitchFamily="18" charset="0"/>
                <a:cs typeface="Times New Roman" panose="02020603050405020304" pitchFamily="18" charset="0"/>
              </a:rPr>
              <a:t>bài</a:t>
            </a:r>
            <a:r>
              <a:rPr lang="en-US" altLang="en-US" sz="4400" b="1" dirty="0">
                <a:solidFill>
                  <a:srgbClr val="0070C0"/>
                </a:solidFill>
                <a:latin typeface="Times New Roman" panose="02020603050405020304" pitchFamily="18" charset="0"/>
                <a:cs typeface="Times New Roman" panose="02020603050405020304" pitchFamily="18" charset="0"/>
              </a:rPr>
              <a:t> </a:t>
            </a:r>
            <a:r>
              <a:rPr lang="vi-VN" altLang="en-US" sz="4400" b="1" dirty="0">
                <a:solidFill>
                  <a:srgbClr val="0070C0"/>
                </a:solidFill>
                <a:latin typeface="Times New Roman" panose="02020603050405020304" pitchFamily="18" charset="0"/>
                <a:cs typeface="Times New Roman" panose="02020603050405020304" pitchFamily="18" charset="0"/>
              </a:rPr>
              <a:t>“Thắng biển</a:t>
            </a:r>
            <a:endParaRPr lang="en-US" altLang="en-US" sz="4400" b="1" dirty="0">
              <a:solidFill>
                <a:srgbClr val="0070C0"/>
              </a:solidFill>
              <a:latin typeface="Times New Roman" panose="02020603050405020304" pitchFamily="18" charset="0"/>
              <a:cs typeface="Times New Roman" panose="02020603050405020304" pitchFamily="18" charset="0"/>
            </a:endParaRPr>
          </a:p>
        </p:txBody>
      </p:sp>
      <p:sp>
        <p:nvSpPr>
          <p:cNvPr id="8" name="Text Box 7">
            <a:extLst>
              <a:ext uri="{FF2B5EF4-FFF2-40B4-BE49-F238E27FC236}">
                <a16:creationId xmlns:a16="http://schemas.microsoft.com/office/drawing/2014/main" id="{69B488F1-9680-4AFC-98EE-93E638E8950D}"/>
              </a:ext>
            </a:extLst>
          </p:cNvPr>
          <p:cNvSpPr txBox="1">
            <a:spLocks noChangeArrowheads="1"/>
          </p:cNvSpPr>
          <p:nvPr/>
        </p:nvSpPr>
        <p:spPr bwMode="auto">
          <a:xfrm>
            <a:off x="1235002" y="3614129"/>
            <a:ext cx="9721994" cy="220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312" tIns="51657" rIns="103312" bIns="51657">
            <a:spAutoFit/>
          </a:bodyPr>
          <a:lstStyle>
            <a:lvl1pPr defTabSz="1514475">
              <a:spcBef>
                <a:spcPct val="20000"/>
              </a:spcBef>
              <a:buFont typeface="Arial" panose="020B0604020202020204" pitchFamily="34" charset="0"/>
              <a:buChar char="•"/>
              <a:defRPr sz="5300">
                <a:solidFill>
                  <a:schemeClr val="tx1"/>
                </a:solidFill>
                <a:latin typeface="Calibri" panose="020F0502020204030204" pitchFamily="34" charset="0"/>
              </a:defRPr>
            </a:lvl1pPr>
            <a:lvl2pPr marL="742950" indent="-285750" defTabSz="1514475">
              <a:spcBef>
                <a:spcPct val="20000"/>
              </a:spcBef>
              <a:buFont typeface="Arial" panose="020B0604020202020204" pitchFamily="34" charset="0"/>
              <a:buChar char="–"/>
              <a:defRPr sz="4600">
                <a:solidFill>
                  <a:schemeClr val="tx1"/>
                </a:solidFill>
                <a:latin typeface="Calibri" panose="020F0502020204030204" pitchFamily="34" charset="0"/>
              </a:defRPr>
            </a:lvl2pPr>
            <a:lvl3pPr marL="1143000" indent="-228600" defTabSz="1514475">
              <a:spcBef>
                <a:spcPct val="20000"/>
              </a:spcBef>
              <a:buFont typeface="Arial" panose="020B0604020202020204" pitchFamily="34" charset="0"/>
              <a:buChar char="•"/>
              <a:defRPr sz="4000">
                <a:solidFill>
                  <a:schemeClr val="tx1"/>
                </a:solidFill>
                <a:latin typeface="Calibri" panose="020F0502020204030204" pitchFamily="34" charset="0"/>
              </a:defRPr>
            </a:lvl3pPr>
            <a:lvl4pPr marL="16002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4pPr>
            <a:lvl5pPr marL="20574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5pPr>
            <a:lvl6pPr marL="25146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6pPr>
            <a:lvl7pPr marL="29718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7pPr>
            <a:lvl8pPr marL="34290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8pPr>
            <a:lvl9pPr marL="38862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9pPr>
          </a:lstStyle>
          <a:p>
            <a:pPr>
              <a:lnSpc>
                <a:spcPct val="130000"/>
              </a:lnSpc>
              <a:spcBef>
                <a:spcPct val="50000"/>
              </a:spcBef>
              <a:buNone/>
            </a:pPr>
            <a:r>
              <a:rPr lang="en-US" altLang="en-US" sz="3614" b="1" dirty="0" err="1">
                <a:solidFill>
                  <a:srgbClr val="C00000"/>
                </a:solidFill>
                <a:latin typeface="Times New Roman" panose="02020603050405020304" pitchFamily="18" charset="0"/>
                <a:cs typeface="Times New Roman" panose="02020603050405020304" pitchFamily="18" charset="0"/>
              </a:rPr>
              <a:t>Trả</a:t>
            </a:r>
            <a:r>
              <a:rPr lang="en-US" altLang="en-US" sz="3614" b="1" dirty="0">
                <a:solidFill>
                  <a:srgbClr val="C00000"/>
                </a:solidFill>
                <a:latin typeface="Times New Roman" panose="02020603050405020304" pitchFamily="18" charset="0"/>
                <a:cs typeface="Times New Roman" panose="02020603050405020304" pitchFamily="18" charset="0"/>
              </a:rPr>
              <a:t> </a:t>
            </a:r>
            <a:r>
              <a:rPr lang="en-US" altLang="en-US" sz="3614" b="1" dirty="0" err="1">
                <a:solidFill>
                  <a:srgbClr val="C00000"/>
                </a:solidFill>
                <a:latin typeface="Times New Roman" panose="02020603050405020304" pitchFamily="18" charset="0"/>
                <a:cs typeface="Times New Roman" panose="02020603050405020304" pitchFamily="18" charset="0"/>
              </a:rPr>
              <a:t>lời</a:t>
            </a:r>
            <a:r>
              <a:rPr lang="en-US" altLang="en-US" sz="3614" b="1" dirty="0">
                <a:solidFill>
                  <a:srgbClr val="C00000"/>
                </a:solidFill>
                <a:latin typeface="Times New Roman" panose="02020603050405020304" pitchFamily="18" charset="0"/>
                <a:cs typeface="Times New Roman" panose="02020603050405020304" pitchFamily="18" charset="0"/>
              </a:rPr>
              <a:t>: </a:t>
            </a:r>
            <a:r>
              <a:rPr lang="vi-VN" altLang="en-US" sz="3614" b="1" i="1" dirty="0">
                <a:solidFill>
                  <a:srgbClr val="C00000"/>
                </a:solidFill>
                <a:latin typeface="Times New Roman" panose="02020603050405020304" pitchFamily="18" charset="0"/>
                <a:cs typeface="Times New Roman" panose="02020603050405020304" pitchFamily="18" charset="0"/>
              </a:rPr>
              <a:t>Bài văn ca ngợi lòng dũng cảm, ý chí quyết thắng của con người trong cuộc đấu tranh chống thiên tai, bảo vệ đê biển.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EF97B1-5DFB-4381-9986-130474EA015C}"/>
              </a:ext>
            </a:extLst>
          </p:cNvPr>
          <p:cNvSpPr txBox="1"/>
          <p:nvPr/>
        </p:nvSpPr>
        <p:spPr>
          <a:xfrm>
            <a:off x="2905126" y="203982"/>
            <a:ext cx="6873153" cy="931665"/>
          </a:xfrm>
          <a:prstGeom prst="rect">
            <a:avLst/>
          </a:prstGeom>
          <a:noFill/>
        </p:spPr>
        <p:txBody>
          <a:bodyPr>
            <a:spAutoFit/>
          </a:bodyPr>
          <a:lstStyle/>
          <a:p>
            <a:pPr algn="ctr">
              <a:defRPr/>
            </a:pPr>
            <a:r>
              <a:rPr lang="en-US" sz="545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BÀI</a:t>
            </a:r>
            <a:endParaRPr lang="vi-VN" sz="5454"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2995731-5B43-4A62-BAE9-6C09A195B2BB}"/>
              </a:ext>
            </a:extLst>
          </p:cNvPr>
          <p:cNvPicPr>
            <a:picLocks noChangeAspect="1"/>
          </p:cNvPicPr>
          <p:nvPr/>
        </p:nvPicPr>
        <p:blipFill rotWithShape="1">
          <a:blip r:embed="rId2"/>
          <a:srcRect l="29290" t="36687" r="28940" b="28219"/>
          <a:stretch/>
        </p:blipFill>
        <p:spPr>
          <a:xfrm>
            <a:off x="743203" y="1301536"/>
            <a:ext cx="10705594" cy="50570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AD470-9449-4A65-BCF3-E8A1700D000F}"/>
              </a:ext>
            </a:extLst>
          </p:cNvPr>
          <p:cNvSpPr>
            <a:spLocks noGrp="1"/>
          </p:cNvSpPr>
          <p:nvPr>
            <p:ph idx="1"/>
          </p:nvPr>
        </p:nvSpPr>
        <p:spPr>
          <a:xfrm>
            <a:off x="1133259" y="186093"/>
            <a:ext cx="10100830" cy="1103341"/>
          </a:xfrm>
        </p:spPr>
        <p:txBody>
          <a:bodyPr>
            <a:noAutofit/>
          </a:bodyPr>
          <a:lstStyle/>
          <a:p>
            <a:pPr marL="0" indent="0" algn="ctr">
              <a:lnSpc>
                <a:spcPct val="130000"/>
              </a:lnSpc>
              <a:buNone/>
            </a:pPr>
            <a:r>
              <a:rPr lang="en-US" altLang="en-US" sz="6600" b="1" dirty="0" err="1">
                <a:ln>
                  <a:solidFill>
                    <a:schemeClr val="tx1"/>
                  </a:solidFill>
                </a:ln>
                <a:solidFill>
                  <a:srgbClr val="C00000"/>
                </a:solidFill>
                <a:latin typeface="Times New Roman" panose="02020603050405020304" pitchFamily="18" charset="0"/>
                <a:cs typeface="Times New Roman" panose="02020603050405020304" pitchFamily="18" charset="0"/>
              </a:rPr>
              <a:t>Đọc</a:t>
            </a:r>
            <a:r>
              <a:rPr lang="en-US" altLang="en-US" sz="6600" b="1" dirty="0">
                <a:ln>
                  <a:solidFill>
                    <a:schemeClr val="tx1"/>
                  </a:solidFill>
                </a:ln>
                <a:solidFill>
                  <a:srgbClr val="C00000"/>
                </a:solidFill>
                <a:latin typeface="Times New Roman" panose="02020603050405020304" pitchFamily="18" charset="0"/>
                <a:cs typeface="Times New Roman" panose="02020603050405020304" pitchFamily="18" charset="0"/>
              </a:rPr>
              <a:t> </a:t>
            </a:r>
            <a:r>
              <a:rPr lang="en-US" altLang="en-US" sz="6600" b="1" dirty="0" err="1">
                <a:ln>
                  <a:solidFill>
                    <a:schemeClr val="tx1"/>
                  </a:solidFill>
                </a:ln>
                <a:solidFill>
                  <a:srgbClr val="C00000"/>
                </a:solidFill>
                <a:latin typeface="Times New Roman" panose="02020603050405020304" pitchFamily="18" charset="0"/>
                <a:cs typeface="Times New Roman" panose="02020603050405020304" pitchFamily="18" charset="0"/>
              </a:rPr>
              <a:t>thầm</a:t>
            </a:r>
            <a:r>
              <a:rPr lang="en-US" altLang="en-US" sz="6600" b="1" dirty="0">
                <a:ln>
                  <a:solidFill>
                    <a:schemeClr val="tx1"/>
                  </a:solidFill>
                </a:ln>
                <a:solidFill>
                  <a:srgbClr val="C00000"/>
                </a:solidFill>
                <a:latin typeface="Times New Roman" panose="02020603050405020304" pitchFamily="18" charset="0"/>
                <a:cs typeface="Times New Roman" panose="02020603050405020304" pitchFamily="18" charset="0"/>
              </a:rPr>
              <a:t> </a:t>
            </a:r>
            <a:r>
              <a:rPr lang="en-US" altLang="en-US" sz="6600" b="1" dirty="0" err="1">
                <a:ln>
                  <a:solidFill>
                    <a:schemeClr val="tx1"/>
                  </a:solidFill>
                </a:ln>
                <a:solidFill>
                  <a:srgbClr val="C00000"/>
                </a:solidFill>
                <a:latin typeface="Times New Roman" panose="02020603050405020304" pitchFamily="18" charset="0"/>
                <a:cs typeface="Times New Roman" panose="02020603050405020304" pitchFamily="18" charset="0"/>
              </a:rPr>
              <a:t>và</a:t>
            </a:r>
            <a:r>
              <a:rPr lang="en-US" altLang="en-US" sz="6600" b="1" dirty="0">
                <a:ln>
                  <a:solidFill>
                    <a:schemeClr val="tx1"/>
                  </a:solidFill>
                </a:ln>
                <a:solidFill>
                  <a:srgbClr val="C00000"/>
                </a:solidFill>
                <a:latin typeface="Times New Roman" panose="02020603050405020304" pitchFamily="18" charset="0"/>
                <a:cs typeface="Times New Roman" panose="02020603050405020304" pitchFamily="18" charset="0"/>
              </a:rPr>
              <a:t> </a:t>
            </a:r>
            <a:r>
              <a:rPr lang="en-US" altLang="en-US" sz="6600" b="1" dirty="0" err="1">
                <a:ln>
                  <a:solidFill>
                    <a:schemeClr val="tx1"/>
                  </a:solidFill>
                </a:ln>
                <a:solidFill>
                  <a:srgbClr val="C00000"/>
                </a:solidFill>
                <a:latin typeface="Times New Roman" panose="02020603050405020304" pitchFamily="18" charset="0"/>
                <a:cs typeface="Times New Roman" panose="02020603050405020304" pitchFamily="18" charset="0"/>
              </a:rPr>
              <a:t>trả</a:t>
            </a:r>
            <a:r>
              <a:rPr lang="en-US" altLang="en-US" sz="6600" b="1" dirty="0">
                <a:ln>
                  <a:solidFill>
                    <a:schemeClr val="tx1"/>
                  </a:solidFill>
                </a:ln>
                <a:solidFill>
                  <a:srgbClr val="C00000"/>
                </a:solidFill>
                <a:latin typeface="Times New Roman" panose="02020603050405020304" pitchFamily="18" charset="0"/>
                <a:cs typeface="Times New Roman" panose="02020603050405020304" pitchFamily="18" charset="0"/>
              </a:rPr>
              <a:t> </a:t>
            </a:r>
            <a:r>
              <a:rPr lang="en-US" altLang="en-US" sz="6600" b="1" dirty="0" err="1">
                <a:ln>
                  <a:solidFill>
                    <a:schemeClr val="tx1"/>
                  </a:solidFill>
                </a:ln>
                <a:solidFill>
                  <a:srgbClr val="C00000"/>
                </a:solidFill>
                <a:latin typeface="Times New Roman" panose="02020603050405020304" pitchFamily="18" charset="0"/>
                <a:cs typeface="Times New Roman" panose="02020603050405020304" pitchFamily="18" charset="0"/>
              </a:rPr>
              <a:t>lời</a:t>
            </a:r>
            <a:r>
              <a:rPr lang="en-US" altLang="en-US" sz="6600" b="1" dirty="0">
                <a:ln>
                  <a:solidFill>
                    <a:schemeClr val="tx1"/>
                  </a:solidFill>
                </a:ln>
                <a:solidFill>
                  <a:srgbClr val="C00000"/>
                </a:solidFill>
                <a:latin typeface="Times New Roman" panose="02020603050405020304" pitchFamily="18" charset="0"/>
                <a:cs typeface="Times New Roman" panose="02020603050405020304" pitchFamily="18" charset="0"/>
              </a:rPr>
              <a:t>.</a:t>
            </a:r>
            <a:endParaRPr lang="en-US" altLang="en-US" sz="6000" b="1" dirty="0">
              <a:ln>
                <a:solidFill>
                  <a:schemeClr val="tx1"/>
                </a:solidFill>
              </a:ln>
              <a:solidFill>
                <a:srgbClr val="C00000"/>
              </a:solidFill>
              <a:latin typeface="Times New Roman" panose="02020603050405020304" pitchFamily="18" charset="0"/>
              <a:cs typeface="Times New Roman" panose="02020603050405020304" pitchFamily="18" charset="0"/>
            </a:endParaRPr>
          </a:p>
        </p:txBody>
      </p:sp>
      <p:sp>
        <p:nvSpPr>
          <p:cNvPr id="14339" name="Sun 4">
            <a:extLst>
              <a:ext uri="{FF2B5EF4-FFF2-40B4-BE49-F238E27FC236}">
                <a16:creationId xmlns:a16="http://schemas.microsoft.com/office/drawing/2014/main" id="{C24B7ABD-864D-4639-9341-92B9E31DD602}"/>
              </a:ext>
            </a:extLst>
          </p:cNvPr>
          <p:cNvSpPr>
            <a:spLocks noChangeArrowheads="1"/>
          </p:cNvSpPr>
          <p:nvPr/>
        </p:nvSpPr>
        <p:spPr bwMode="auto">
          <a:xfrm>
            <a:off x="1133259" y="2215645"/>
            <a:ext cx="265184" cy="251114"/>
          </a:xfrm>
          <a:prstGeom prst="sun">
            <a:avLst>
              <a:gd name="adj" fmla="val 25000"/>
            </a:avLst>
          </a:prstGeom>
          <a:solidFill>
            <a:schemeClr val="accent1"/>
          </a:solidFill>
          <a:ln w="25400" algn="ctr">
            <a:solidFill>
              <a:srgbClr val="385D8A"/>
            </a:solidFill>
            <a:miter lim="800000"/>
            <a:headEnd/>
            <a:tailEnd/>
          </a:ln>
        </p:spPr>
        <p:txBody>
          <a:bodyPr lIns="103312" tIns="51657" rIns="103312" bIns="51657" anchor="ctr"/>
          <a:lstStyle>
            <a:lvl1pPr defTabSz="1514475">
              <a:spcBef>
                <a:spcPct val="20000"/>
              </a:spcBef>
              <a:buFont typeface="Arial" panose="020B0604020202020204" pitchFamily="34" charset="0"/>
              <a:buChar char="•"/>
              <a:defRPr sz="5300">
                <a:solidFill>
                  <a:schemeClr val="tx1"/>
                </a:solidFill>
                <a:latin typeface="Calibri" panose="020F0502020204030204" pitchFamily="34" charset="0"/>
              </a:defRPr>
            </a:lvl1pPr>
            <a:lvl2pPr marL="742950" indent="-285750" defTabSz="1514475">
              <a:spcBef>
                <a:spcPct val="20000"/>
              </a:spcBef>
              <a:buFont typeface="Arial" panose="020B0604020202020204" pitchFamily="34" charset="0"/>
              <a:buChar char="–"/>
              <a:defRPr sz="4600">
                <a:solidFill>
                  <a:schemeClr val="tx1"/>
                </a:solidFill>
                <a:latin typeface="Calibri" panose="020F0502020204030204" pitchFamily="34" charset="0"/>
              </a:defRPr>
            </a:lvl2pPr>
            <a:lvl3pPr marL="1143000" indent="-228600" defTabSz="1514475">
              <a:spcBef>
                <a:spcPct val="20000"/>
              </a:spcBef>
              <a:buFont typeface="Arial" panose="020B0604020202020204" pitchFamily="34" charset="0"/>
              <a:buChar char="•"/>
              <a:defRPr sz="4000">
                <a:solidFill>
                  <a:schemeClr val="tx1"/>
                </a:solidFill>
                <a:latin typeface="Calibri" panose="020F0502020204030204" pitchFamily="34" charset="0"/>
              </a:defRPr>
            </a:lvl3pPr>
            <a:lvl4pPr marL="16002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4pPr>
            <a:lvl5pPr marL="20574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5pPr>
            <a:lvl6pPr marL="25146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6pPr>
            <a:lvl7pPr marL="29718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7pPr>
            <a:lvl8pPr marL="34290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8pPr>
            <a:lvl9pPr marL="38862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9pPr>
          </a:lstStyle>
          <a:p>
            <a:pPr algn="ctr" eaLnBrk="1" hangingPunct="1">
              <a:spcBef>
                <a:spcPct val="0"/>
              </a:spcBef>
              <a:buFontTx/>
              <a:buNone/>
            </a:pPr>
            <a:endParaRPr lang="en-US" altLang="en-US" sz="3614">
              <a:solidFill>
                <a:srgbClr val="FFFFFF"/>
              </a:solidFill>
            </a:endParaRPr>
          </a:p>
        </p:txBody>
      </p:sp>
      <p:sp>
        <p:nvSpPr>
          <p:cNvPr id="2" name="Rectangle: Rounded Corners 1">
            <a:extLst>
              <a:ext uri="{FF2B5EF4-FFF2-40B4-BE49-F238E27FC236}">
                <a16:creationId xmlns:a16="http://schemas.microsoft.com/office/drawing/2014/main" id="{144774DC-3FCF-412F-8803-FCA1D06B3791}"/>
              </a:ext>
            </a:extLst>
          </p:cNvPr>
          <p:cNvSpPr/>
          <p:nvPr/>
        </p:nvSpPr>
        <p:spPr>
          <a:xfrm>
            <a:off x="1398443" y="1965951"/>
            <a:ext cx="10100830" cy="1249904"/>
          </a:xfrm>
          <a:prstGeom prst="roundRect">
            <a:avLst/>
          </a:prstGeom>
          <a:solidFill>
            <a:schemeClr val="accent2">
              <a:lumMod val="20000"/>
              <a:lumOff val="80000"/>
            </a:schemeClr>
          </a:solidFill>
          <a:ln>
            <a:solidFill>
              <a:schemeClr val="accent2">
                <a:lumMod val="60000"/>
                <a:lumOff val="4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dirty="0">
                <a:solidFill>
                  <a:srgbClr val="002060"/>
                </a:solidFill>
                <a:latin typeface="Times New Roman" panose="02020603050405020304" pitchFamily="18" charset="0"/>
                <a:cs typeface="Times New Roman" panose="02020603050405020304" pitchFamily="18" charset="0"/>
              </a:rPr>
              <a:t>1. Ga-vrốt ra ngoài chiến lũy để làm gì?</a:t>
            </a:r>
          </a:p>
        </p:txBody>
      </p:sp>
      <p:sp>
        <p:nvSpPr>
          <p:cNvPr id="5" name="Rectangle: Rounded Corners 4">
            <a:extLst>
              <a:ext uri="{FF2B5EF4-FFF2-40B4-BE49-F238E27FC236}">
                <a16:creationId xmlns:a16="http://schemas.microsoft.com/office/drawing/2014/main" id="{9790EB59-5F47-446A-85AF-F9991CC17E1C}"/>
              </a:ext>
            </a:extLst>
          </p:cNvPr>
          <p:cNvSpPr/>
          <p:nvPr/>
        </p:nvSpPr>
        <p:spPr>
          <a:xfrm>
            <a:off x="2720975" y="3907301"/>
            <a:ext cx="7455765" cy="1645920"/>
          </a:xfrm>
          <a:prstGeom prst="roundRect">
            <a:avLst/>
          </a:prstGeom>
          <a:solidFill>
            <a:schemeClr val="accent5">
              <a:lumMod val="20000"/>
              <a:lumOff val="80000"/>
            </a:schemeClr>
          </a:solidFill>
          <a:ln>
            <a:solidFill>
              <a:schemeClr val="accent5">
                <a:lumMod val="20000"/>
                <a:lumOff val="8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altLang="en-US" sz="3600" b="1" dirty="0">
                <a:solidFill>
                  <a:srgbClr val="632523"/>
                </a:solidFill>
                <a:latin typeface="Times New Roman" panose="02020603050405020304" pitchFamily="18" charset="0"/>
                <a:cs typeface="Times New Roman" panose="02020603050405020304" pitchFamily="18" charset="0"/>
              </a:rPr>
              <a:t>Ga-vrốt ra ngoài chiến lũy để nhặt đạn giúp nghĩa quân.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E22327F-EC72-4EA4-8BDE-FFE16F34F918}"/>
              </a:ext>
            </a:extLst>
          </p:cNvPr>
          <p:cNvSpPr>
            <a:spLocks noGrp="1"/>
          </p:cNvSpPr>
          <p:nvPr>
            <p:ph idx="1"/>
          </p:nvPr>
        </p:nvSpPr>
        <p:spPr>
          <a:xfrm>
            <a:off x="180535" y="140678"/>
            <a:ext cx="11830930" cy="661182"/>
          </a:xfrm>
        </p:spPr>
        <p:txBody>
          <a:bodyPr>
            <a:noAutofit/>
          </a:bodyPr>
          <a:lstStyle/>
          <a:p>
            <a:pPr marL="0" indent="0" algn="just">
              <a:lnSpc>
                <a:spcPct val="114000"/>
              </a:lnSpc>
              <a:buNone/>
              <a:defRPr/>
            </a:pPr>
            <a:r>
              <a:rPr lang="vi-VN" altLang="en-US" b="1" dirty="0">
                <a:solidFill>
                  <a:srgbClr val="C00000"/>
                </a:solidFill>
                <a:latin typeface="+mj-lt"/>
              </a:rPr>
              <a:t>2. Đọc thầm đoạn 2, tìm những chi tiết thể hiện lòng dũng cảm của Ga- vrốt?</a:t>
            </a:r>
          </a:p>
        </p:txBody>
      </p:sp>
      <p:sp>
        <p:nvSpPr>
          <p:cNvPr id="2" name="Rectangle 1">
            <a:extLst>
              <a:ext uri="{FF2B5EF4-FFF2-40B4-BE49-F238E27FC236}">
                <a16:creationId xmlns:a16="http://schemas.microsoft.com/office/drawing/2014/main" id="{6CDE2344-520C-4FF5-BFCB-F6A0E0DF4832}"/>
              </a:ext>
            </a:extLst>
          </p:cNvPr>
          <p:cNvSpPr/>
          <p:nvPr/>
        </p:nvSpPr>
        <p:spPr>
          <a:xfrm>
            <a:off x="862819" y="801860"/>
            <a:ext cx="10264726" cy="4125553"/>
          </a:xfrm>
          <a:prstGeom prst="rect">
            <a:avLst/>
          </a:prstGeom>
          <a:solidFill>
            <a:schemeClr val="bg1"/>
          </a:solidFill>
          <a:ln>
            <a:solidFill>
              <a:schemeClr val="accent6">
                <a:lumMod val="75000"/>
              </a:schemeClr>
            </a:solidFill>
          </a:ln>
        </p:spPr>
        <p:txBody>
          <a:bodyPr wrap="square">
            <a:spAutoFit/>
          </a:bodyPr>
          <a:lstStyle/>
          <a:p>
            <a:pPr algn="just">
              <a:lnSpc>
                <a:spcPct val="110000"/>
              </a:lnSpc>
              <a:tabLst>
                <a:tab pos="180340" algn="l"/>
              </a:tabLst>
            </a:pPr>
            <a:r>
              <a:rPr lang="vi-VN" sz="2400" b="1" dirty="0">
                <a:solidFill>
                  <a:srgbClr val="C00000"/>
                </a:solidFill>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Thì ra Ga-vrốt đã lấy một cái giỏ đựng chai trong quán và ra khỏi chiến lũy. Nó dốc vào miệng giỏ những chiếc bao đầy đạn của bọn lính chết gần chiến lũy.</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 Cậu làm trò gì đấy? – Cuốc-phây-rắc hỏi.</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 Em nhặt cho đầy giỏ đây!</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 Cậu không thấy đạn réo à?</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Ga-vrốt trả lời:</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 Có chứ, nó rơi như mưa ấy. Nhưng làm sao nào?</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Cuốc-phây-rắc thét lên:</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 Vào ngay!</a:t>
            </a:r>
            <a:endParaRPr lang="en-US" sz="24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400" dirty="0">
                <a:latin typeface="Times New Roman" panose="02020603050405020304" pitchFamily="18" charset="0"/>
                <a:cs typeface="Times New Roman" panose="02020603050405020304" pitchFamily="18" charset="0"/>
              </a:rPr>
              <a:t>	- Tí ti thôi! - Ga-vrốt nói.</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819DFF-5F8B-42D5-BF9B-F4EE7A5F948E}"/>
              </a:ext>
            </a:extLst>
          </p:cNvPr>
          <p:cNvSpPr txBox="1"/>
          <p:nvPr/>
        </p:nvSpPr>
        <p:spPr>
          <a:xfrm>
            <a:off x="301283" y="5037502"/>
            <a:ext cx="11589434" cy="1820498"/>
          </a:xfrm>
          <a:prstGeom prst="rect">
            <a:avLst/>
          </a:prstGeom>
          <a:noFill/>
        </p:spPr>
        <p:txBody>
          <a:bodyPr wrap="square" rtlCol="0">
            <a:spAutoFit/>
          </a:bodyPr>
          <a:lstStyle/>
          <a:p>
            <a:pPr algn="just">
              <a:lnSpc>
                <a:spcPct val="110000"/>
              </a:lnSpc>
            </a:pPr>
            <a:r>
              <a:rPr lang="en-US" sz="2600" dirty="0">
                <a:solidFill>
                  <a:schemeClr val="accent1">
                    <a:lumMod val="50000"/>
                  </a:schemeClr>
                </a:solidFill>
                <a:latin typeface="Times New Roman" pitchFamily="18" charset="0"/>
              </a:rPr>
              <a:t>Ga-</a:t>
            </a:r>
            <a:r>
              <a:rPr lang="en-US" sz="2600" dirty="0" err="1">
                <a:solidFill>
                  <a:schemeClr val="accent1">
                    <a:lumMod val="50000"/>
                  </a:schemeClr>
                </a:solidFill>
                <a:latin typeface="Times New Roman" pitchFamily="18" charset="0"/>
              </a:rPr>
              <a:t>vrốt</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không</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sợ</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nguy</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hiểm</a:t>
            </a:r>
            <a:r>
              <a:rPr lang="en-US" sz="2600" dirty="0">
                <a:solidFill>
                  <a:schemeClr val="accent1">
                    <a:lumMod val="50000"/>
                  </a:schemeClr>
                </a:solidFill>
                <a:latin typeface="Times New Roman" pitchFamily="18" charset="0"/>
              </a:rPr>
              <a:t>, ra </a:t>
            </a:r>
            <a:r>
              <a:rPr lang="en-US" sz="2600" dirty="0" err="1">
                <a:solidFill>
                  <a:schemeClr val="accent1">
                    <a:lumMod val="50000"/>
                  </a:schemeClr>
                </a:solidFill>
                <a:latin typeface="Times New Roman" pitchFamily="18" charset="0"/>
              </a:rPr>
              <a:t>ngoài</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chiến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lũy</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để</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nhặt</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đạn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cho</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nghĩa</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quân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dưới</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làn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mưa</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đạn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của</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địch</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Cuốc-phây-rắc</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hét</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lên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giục</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cậu</a:t>
            </a:r>
            <a:r>
              <a:rPr lang="en-US" sz="2600" dirty="0">
                <a:solidFill>
                  <a:schemeClr val="accent1">
                    <a:lumMod val="50000"/>
                  </a:schemeClr>
                </a:solidFill>
                <a:latin typeface="Times New Roman" pitchFamily="18" charset="0"/>
              </a:rPr>
              <a:t> quay </a:t>
            </a:r>
            <a:r>
              <a:rPr lang="en-US" sz="2600" dirty="0" err="1">
                <a:solidFill>
                  <a:schemeClr val="accent1">
                    <a:lumMod val="50000"/>
                  </a:schemeClr>
                </a:solidFill>
                <a:latin typeface="Times New Roman" pitchFamily="18" charset="0"/>
              </a:rPr>
              <a:t>vào</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chiến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lũy</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nhưng</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cậu</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vẫn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nán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lại</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để</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nhặt</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đạn</a:t>
            </a:r>
            <a:r>
              <a:rPr lang="en-US" sz="2600" dirty="0">
                <a:solidFill>
                  <a:schemeClr val="accent1">
                    <a:lumMod val="50000"/>
                  </a:schemeClr>
                </a:solidFill>
                <a:latin typeface="Times New Roman" pitchFamily="18" charset="0"/>
              </a:rPr>
              <a:t>; Ga-</a:t>
            </a:r>
            <a:r>
              <a:rPr lang="en-US" sz="2600" dirty="0" err="1">
                <a:solidFill>
                  <a:schemeClr val="accent1">
                    <a:lumMod val="50000"/>
                  </a:schemeClr>
                </a:solidFill>
                <a:latin typeface="Times New Roman" pitchFamily="18" charset="0"/>
              </a:rPr>
              <a:t>vrốt</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lúc</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ẩn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lúc</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hiện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giữa</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làn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đạn</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giặc</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cậu</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chơi</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trò</a:t>
            </a:r>
            <a:r>
              <a:rPr lang="en-US" sz="2600" dirty="0">
                <a:solidFill>
                  <a:schemeClr val="accent1">
                    <a:lumMod val="50000"/>
                  </a:schemeClr>
                </a:solidFill>
                <a:latin typeface="Times New Roman" pitchFamily="18" charset="0"/>
              </a:rPr>
              <a:t> ú </a:t>
            </a:r>
            <a:r>
              <a:rPr lang="en-US" sz="2600" dirty="0" err="1">
                <a:solidFill>
                  <a:schemeClr val="accent1">
                    <a:lumMod val="50000"/>
                  </a:schemeClr>
                </a:solidFill>
                <a:latin typeface="Times New Roman" pitchFamily="18" charset="0"/>
              </a:rPr>
              <a:t>tim</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với</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cái</a:t>
            </a:r>
            <a:r>
              <a:rPr lang="en-US" sz="2600" dirty="0">
                <a:solidFill>
                  <a:schemeClr val="accent1">
                    <a:lumMod val="50000"/>
                  </a:schemeClr>
                </a:solidFill>
                <a:latin typeface="Times New Roman" pitchFamily="18" charset="0"/>
              </a:rPr>
              <a:t> </a:t>
            </a:r>
            <a:r>
              <a:rPr lang="en-US" sz="2600" dirty="0" err="1">
                <a:solidFill>
                  <a:schemeClr val="accent1">
                    <a:lumMod val="50000"/>
                  </a:schemeClr>
                </a:solidFill>
                <a:latin typeface="Times New Roman" pitchFamily="18" charset="0"/>
              </a:rPr>
              <a:t>chết</a:t>
            </a:r>
            <a:r>
              <a:rPr lang="en-US" sz="2600" dirty="0">
                <a:solidFill>
                  <a:schemeClr val="accent1">
                    <a:lumMod val="50000"/>
                  </a:schemeClr>
                </a:solidFill>
                <a:latin typeface="Times New Roman" pitchFamily="18" charset="0"/>
              </a:rPr>
              <a:t>.</a:t>
            </a:r>
            <a:endParaRPr lang="vi-VN" altLang="en-US" sz="26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Text Box 15">
            <a:extLst>
              <a:ext uri="{FF2B5EF4-FFF2-40B4-BE49-F238E27FC236}">
                <a16:creationId xmlns:a16="http://schemas.microsoft.com/office/drawing/2014/main" id="{5742647F-8784-4F23-8A89-D4DA38858198}"/>
              </a:ext>
            </a:extLst>
          </p:cNvPr>
          <p:cNvSpPr txBox="1">
            <a:spLocks noChangeArrowheads="1"/>
          </p:cNvSpPr>
          <p:nvPr/>
        </p:nvSpPr>
        <p:spPr bwMode="auto">
          <a:xfrm>
            <a:off x="-154161" y="4415266"/>
            <a:ext cx="12500319"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lnSpc>
                <a:spcPct val="80000"/>
              </a:lnSpc>
              <a:spcBef>
                <a:spcPct val="50000"/>
              </a:spcBef>
            </a:pPr>
            <a:r>
              <a:rPr lang="en-US" altLang="en-US" sz="2800"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hãy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ý </a:t>
            </a:r>
            <a:r>
              <a:rPr lang="vi-VN" altLang="en-US" sz="2800" b="1" dirty="0">
                <a:latin typeface="Times New Roman" panose="02020603050405020304" pitchFamily="18" charset="0"/>
              </a:rPr>
              <a:t>đ</a:t>
            </a:r>
            <a:r>
              <a:rPr lang="en-US" altLang="en-US" sz="2800" b="1" dirty="0" err="1">
                <a:latin typeface="Times New Roman" panose="02020603050405020304" pitchFamily="18" charset="0"/>
              </a:rPr>
              <a:t>úng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nhất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trong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các</a:t>
            </a:r>
            <a:r>
              <a:rPr lang="en-US" altLang="en-US" sz="2800" b="1" dirty="0">
                <a:latin typeface="Times New Roman" panose="02020603050405020304" pitchFamily="18" charset="0"/>
              </a:rPr>
              <a:t> ý </a:t>
            </a:r>
            <a:r>
              <a:rPr lang="en-US" altLang="en-US" sz="2800" b="1" dirty="0" err="1">
                <a:latin typeface="Times New Roman" panose="02020603050405020304" pitchFamily="18" charset="0"/>
              </a:rPr>
              <a:t>sau</a:t>
            </a:r>
            <a:r>
              <a:rPr lang="en-US" altLang="en-US" sz="2800" b="1" dirty="0">
                <a:latin typeface="Times New Roman" panose="02020603050405020304" pitchFamily="18" charset="0"/>
              </a:rPr>
              <a:t>:</a:t>
            </a:r>
          </a:p>
          <a:p>
            <a:pPr eaLnBrk="1" hangingPunct="1">
              <a:lnSpc>
                <a:spcPct val="80000"/>
              </a:lnSpc>
              <a:spcBef>
                <a:spcPct val="50000"/>
              </a:spcBef>
            </a:pPr>
            <a:r>
              <a:rPr lang="en-US" altLang="en-US" sz="2800" dirty="0">
                <a:latin typeface="Times New Roman" panose="02020603050405020304" pitchFamily="18" charset="0"/>
              </a:rPr>
              <a:t>	</a:t>
            </a:r>
            <a:r>
              <a:rPr lang="en-US" altLang="en-US" sz="2800" b="1" dirty="0">
                <a:latin typeface="Times New Roman" panose="02020603050405020304" pitchFamily="18" charset="0"/>
              </a:rPr>
              <a:t>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chạy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nhanh</a:t>
            </a:r>
            <a:r>
              <a:rPr lang="en-US" altLang="en-US" sz="2800" dirty="0">
                <a:latin typeface="Times New Roman" panose="02020603050405020304" pitchFamily="18" charset="0"/>
              </a:rPr>
              <a:t> h</a:t>
            </a:r>
            <a:r>
              <a:rPr lang="vi-VN" altLang="en-US" sz="2800" dirty="0">
                <a:latin typeface="Times New Roman" panose="02020603050405020304" pitchFamily="18" charset="0"/>
              </a:rPr>
              <a:t>ơ</a:t>
            </a:r>
            <a:r>
              <a:rPr lang="en-US" altLang="en-US" sz="2800" dirty="0">
                <a:latin typeface="Times New Roman" panose="02020603050405020304" pitchFamily="18" charset="0"/>
              </a:rPr>
              <a:t>n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chú</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chạy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giặc</a:t>
            </a:r>
            <a:r>
              <a:rPr lang="en-US" altLang="en-US" sz="2800" dirty="0">
                <a:latin typeface="Times New Roman" panose="02020603050405020304" pitchFamily="18" charset="0"/>
              </a:rPr>
              <a:t>.</a:t>
            </a:r>
          </a:p>
          <a:p>
            <a:pPr eaLnBrk="1" hangingPunct="1">
              <a:lnSpc>
                <a:spcPct val="80000"/>
              </a:lnSpc>
              <a:spcBef>
                <a:spcPct val="50000"/>
              </a:spcBef>
            </a:pPr>
            <a:r>
              <a:rPr lang="en-US" altLang="en-US" sz="2800" dirty="0">
                <a:latin typeface="Times New Roman" panose="02020603050405020304" pitchFamily="18" charset="0"/>
              </a:rPr>
              <a:t>	</a:t>
            </a:r>
            <a:r>
              <a:rPr lang="en-US" altLang="en-US" sz="2800" b="1" dirty="0">
                <a:latin typeface="Times New Roman" panose="02020603050405020304" pitchFamily="18" charset="0"/>
              </a:rPr>
              <a:t>B</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chú</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dũng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cảm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phép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a:t>
            </a:r>
            <a:r>
              <a:rPr lang="vi-VN" altLang="en-US" sz="2800" dirty="0">
                <a:latin typeface="Times New Roman" panose="02020603050405020304" pitchFamily="18" charset="0"/>
              </a:rPr>
              <a:t>ư</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thiên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a:t>
            </a:r>
            <a:r>
              <a:rPr lang="en-US" altLang="en-US" sz="2800" dirty="0">
                <a:latin typeface="Times New Roman" panose="02020603050405020304" pitchFamily="18" charset="0"/>
              </a:rPr>
              <a:t>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tới</a:t>
            </a:r>
            <a:r>
              <a:rPr lang="en-US" altLang="en-US" sz="2800" dirty="0">
                <a:latin typeface="Times New Roman" panose="02020603050405020304" pitchFamily="18" charset="0"/>
              </a:rPr>
              <a:t> </a:t>
            </a:r>
            <a:r>
              <a:rPr lang="vi-VN" altLang="en-US" sz="2800" dirty="0">
                <a:latin typeface="Times New Roman" panose="02020603050405020304" pitchFamily="18" charset="0"/>
              </a:rPr>
              <a:t>đư</a:t>
            </a:r>
            <a:r>
              <a:rPr lang="en-US" altLang="en-US" sz="2800" dirty="0" err="1">
                <a:latin typeface="Times New Roman" panose="02020603050405020304" pitchFamily="18" charset="0"/>
              </a:rPr>
              <a:t>ợc</a:t>
            </a:r>
            <a:endParaRPr lang="en-US" altLang="en-US" sz="2800" dirty="0">
              <a:latin typeface="Times New Roman" panose="02020603050405020304" pitchFamily="18" charset="0"/>
            </a:endParaRPr>
          </a:p>
          <a:p>
            <a:pPr eaLnBrk="1" hangingPunct="1">
              <a:lnSpc>
                <a:spcPct val="80000"/>
              </a:lnSpc>
              <a:spcBef>
                <a:spcPct val="50000"/>
              </a:spcBef>
            </a:pPr>
            <a:r>
              <a:rPr lang="en-US" altLang="en-US" sz="2800" dirty="0">
                <a:latin typeface="Times New Roman" panose="02020603050405020304" pitchFamily="18" charset="0"/>
              </a:rPr>
              <a:t>	</a:t>
            </a:r>
            <a:r>
              <a:rPr lang="en-US" altLang="en-US" sz="2800" b="1" dirty="0">
                <a:latin typeface="Times New Roman" panose="02020603050405020304" pitchFamily="18" charset="0"/>
              </a:rPr>
              <a:t>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chú</a:t>
            </a:r>
            <a:r>
              <a:rPr lang="en-US" altLang="en-US" sz="2800" dirty="0">
                <a:latin typeface="Times New Roman" panose="02020603050405020304" pitchFamily="18" charset="0"/>
              </a:rPr>
              <a:t> </a:t>
            </a:r>
            <a:r>
              <a:rPr lang="vi-VN" altLang="en-US" sz="2800" dirty="0">
                <a:latin typeface="Times New Roman" panose="02020603050405020304" pitchFamily="18" charset="0"/>
              </a:rPr>
              <a:t>đ</a:t>
            </a:r>
            <a:r>
              <a:rPr lang="en-US" altLang="en-US" sz="2800" dirty="0">
                <a:latin typeface="Times New Roman" panose="02020603050405020304" pitchFamily="18" charset="0"/>
              </a:rPr>
              <a:t>ang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ùa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chết</a:t>
            </a:r>
            <a:r>
              <a:rPr lang="en-US" altLang="en-US" sz="2800" dirty="0">
                <a:latin typeface="Times New Roman" panose="02020603050405020304" pitchFamily="18" charset="0"/>
              </a:rPr>
              <a:t>.</a:t>
            </a:r>
          </a:p>
        </p:txBody>
      </p:sp>
      <p:grpSp>
        <p:nvGrpSpPr>
          <p:cNvPr id="2" name="Group 11">
            <a:extLst>
              <a:ext uri="{FF2B5EF4-FFF2-40B4-BE49-F238E27FC236}">
                <a16:creationId xmlns:a16="http://schemas.microsoft.com/office/drawing/2014/main" id="{C05C862F-1FFD-408A-BA31-A788D6A34D97}"/>
              </a:ext>
            </a:extLst>
          </p:cNvPr>
          <p:cNvGrpSpPr>
            <a:grpSpLocks/>
          </p:cNvGrpSpPr>
          <p:nvPr/>
        </p:nvGrpSpPr>
        <p:grpSpPr bwMode="auto">
          <a:xfrm>
            <a:off x="199292" y="5445881"/>
            <a:ext cx="457200" cy="563562"/>
            <a:chOff x="3360" y="4128"/>
            <a:chExt cx="288" cy="355"/>
          </a:xfrm>
        </p:grpSpPr>
        <p:sp>
          <p:nvSpPr>
            <p:cNvPr id="20486" name="Oval 12">
              <a:extLst>
                <a:ext uri="{FF2B5EF4-FFF2-40B4-BE49-F238E27FC236}">
                  <a16:creationId xmlns:a16="http://schemas.microsoft.com/office/drawing/2014/main" id="{F9915673-6DBC-4EFA-920C-4058E7B34C6F}"/>
                </a:ext>
              </a:extLst>
            </p:cNvPr>
            <p:cNvSpPr>
              <a:spLocks noChangeArrowheads="1"/>
            </p:cNvSpPr>
            <p:nvPr/>
          </p:nvSpPr>
          <p:spPr bwMode="auto">
            <a:xfrm>
              <a:off x="3360" y="4128"/>
              <a:ext cx="240" cy="35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endParaRPr lang="en-US" altLang="en-US"/>
            </a:p>
          </p:txBody>
        </p:sp>
        <p:sp>
          <p:nvSpPr>
            <p:cNvPr id="20487" name="Text Box 13">
              <a:extLst>
                <a:ext uri="{FF2B5EF4-FFF2-40B4-BE49-F238E27FC236}">
                  <a16:creationId xmlns:a16="http://schemas.microsoft.com/office/drawing/2014/main" id="{DB3D1D81-BFE9-41BD-BE98-E68D9897EF99}"/>
                </a:ext>
              </a:extLst>
            </p:cNvPr>
            <p:cNvSpPr txBox="1">
              <a:spLocks noChangeArrowheads="1"/>
            </p:cNvSpPr>
            <p:nvPr/>
          </p:nvSpPr>
          <p:spPr bwMode="auto">
            <a:xfrm>
              <a:off x="3360" y="412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tLang="en-US" sz="2800" b="1" dirty="0">
                  <a:solidFill>
                    <a:srgbClr val="CC3300"/>
                  </a:solidFill>
                  <a:latin typeface="Times New Roman" panose="02020603050405020304" pitchFamily="18" charset="0"/>
                </a:rPr>
                <a:t>B</a:t>
              </a:r>
            </a:p>
          </p:txBody>
        </p:sp>
      </p:grpSp>
      <p:sp>
        <p:nvSpPr>
          <p:cNvPr id="3" name="Rectangle 2">
            <a:extLst>
              <a:ext uri="{FF2B5EF4-FFF2-40B4-BE49-F238E27FC236}">
                <a16:creationId xmlns:a16="http://schemas.microsoft.com/office/drawing/2014/main" id="{A162D872-C80D-44A9-965D-6DD5CC9A9BDC}"/>
              </a:ext>
            </a:extLst>
          </p:cNvPr>
          <p:cNvSpPr/>
          <p:nvPr/>
        </p:nvSpPr>
        <p:spPr>
          <a:xfrm>
            <a:off x="456028" y="689323"/>
            <a:ext cx="11279943" cy="3581430"/>
          </a:xfrm>
          <a:prstGeom prst="rect">
            <a:avLst/>
          </a:prstGeom>
          <a:solidFill>
            <a:schemeClr val="bg1"/>
          </a:solidFill>
          <a:ln>
            <a:solidFill>
              <a:schemeClr val="accent6">
                <a:lumMod val="75000"/>
              </a:schemeClr>
            </a:solidFill>
          </a:ln>
        </p:spPr>
        <p:txBody>
          <a:bodyPr wrap="square">
            <a:spAutoFit/>
          </a:bodyPr>
          <a:lstStyle/>
          <a:p>
            <a:pPr algn="just">
              <a:lnSpc>
                <a:spcPct val="110000"/>
              </a:lnSpc>
              <a:tabLst>
                <a:tab pos="180340" algn="l"/>
              </a:tabLst>
            </a:pPr>
            <a:r>
              <a:rPr lang="vi-VN" sz="2600" b="1" dirty="0">
                <a:solidFill>
                  <a:srgbClr val="C00000"/>
                </a:solidFill>
                <a:latin typeface="Times New Roman" panose="02020603050405020304" pitchFamily="18" charset="0"/>
                <a:cs typeface="Times New Roman" panose="02020603050405020304" pitchFamily="18" charset="0"/>
              </a:rPr>
              <a:t>  3. </a:t>
            </a:r>
            <a:r>
              <a:rPr lang="vi-VN" sz="2600" dirty="0">
                <a:latin typeface="Times New Roman" panose="02020603050405020304" pitchFamily="18" charset="0"/>
                <a:cs typeface="Times New Roman" panose="02020603050405020304" pitchFamily="18" charset="0"/>
              </a:rPr>
              <a:t>Ngoài đường, lửa khói mịt mù. Điều đó rất có lợi cho Ga-vrốt. Dưới màn khói và với thân hình bé nhỏ, cậu bé có thể tiến ra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endParaRPr lang="en-US" sz="2600" dirty="0">
              <a:latin typeface="Times New Roman" panose="02020603050405020304" pitchFamily="18" charset="0"/>
              <a:cs typeface="Times New Roman" panose="02020603050405020304" pitchFamily="18" charset="0"/>
            </a:endParaRPr>
          </a:p>
          <a:p>
            <a:pPr algn="just">
              <a:lnSpc>
                <a:spcPct val="110000"/>
              </a:lnSpc>
              <a:tabLst>
                <a:tab pos="180340" algn="l"/>
              </a:tabLst>
            </a:pPr>
            <a:r>
              <a:rPr lang="vi-VN" sz="2600" dirty="0">
                <a:latin typeface="Times New Roman" panose="02020603050405020304" pitchFamily="18" charset="0"/>
                <a:cs typeface="Times New Roman" panose="02020603050405020304" pitchFamily="18" charset="0"/>
              </a:rPr>
              <a:t>	Nghĩa quân mắt không rời cậu bé. Đó không phải là một em nhỏ, không phải là một con người nữa, mà là một thiên thần. Đạn bắn theo em, em nhanh hơn đạn. Em chơi trò ú tim với cái chết một cách thật ghê rợn.</a:t>
            </a:r>
            <a:endParaRPr lang="en-US" sz="2600" dirty="0">
              <a:latin typeface="Times New Roman" panose="02020603050405020304" pitchFamily="18" charset="0"/>
              <a:cs typeface="Times New Roman" panose="02020603050405020304" pitchFamily="18" charset="0"/>
            </a:endParaRPr>
          </a:p>
        </p:txBody>
      </p:sp>
      <p:sp>
        <p:nvSpPr>
          <p:cNvPr id="9" name="Content Placeholder 4">
            <a:extLst>
              <a:ext uri="{FF2B5EF4-FFF2-40B4-BE49-F238E27FC236}">
                <a16:creationId xmlns:a16="http://schemas.microsoft.com/office/drawing/2014/main" id="{E7D3EB47-E115-4479-9A78-1BF39DB3B574}"/>
              </a:ext>
            </a:extLst>
          </p:cNvPr>
          <p:cNvSpPr txBox="1">
            <a:spLocks/>
          </p:cNvSpPr>
          <p:nvPr/>
        </p:nvSpPr>
        <p:spPr>
          <a:xfrm>
            <a:off x="48063" y="0"/>
            <a:ext cx="11830930" cy="6611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defRPr/>
            </a:pPr>
            <a:r>
              <a:rPr lang="vi-VN" altLang="en-US" sz="3000" b="1" dirty="0">
                <a:solidFill>
                  <a:srgbClr val="C00000"/>
                </a:solidFill>
                <a:latin typeface="+mj-lt"/>
              </a:rPr>
              <a:t>3. Vì sao tác giả nói chú bé Ga-vrốt như một thiên thần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339" name="Sun 4">
            <a:extLst>
              <a:ext uri="{FF2B5EF4-FFF2-40B4-BE49-F238E27FC236}">
                <a16:creationId xmlns:a16="http://schemas.microsoft.com/office/drawing/2014/main" id="{C24B7ABD-864D-4639-9341-92B9E31DD602}"/>
              </a:ext>
            </a:extLst>
          </p:cNvPr>
          <p:cNvSpPr>
            <a:spLocks noChangeArrowheads="1"/>
          </p:cNvSpPr>
          <p:nvPr/>
        </p:nvSpPr>
        <p:spPr bwMode="auto">
          <a:xfrm>
            <a:off x="528349" y="1080674"/>
            <a:ext cx="265184" cy="251114"/>
          </a:xfrm>
          <a:prstGeom prst="sun">
            <a:avLst>
              <a:gd name="adj" fmla="val 25000"/>
            </a:avLst>
          </a:prstGeom>
          <a:solidFill>
            <a:schemeClr val="accent1"/>
          </a:solidFill>
          <a:ln w="25400" algn="ctr">
            <a:solidFill>
              <a:srgbClr val="385D8A"/>
            </a:solidFill>
            <a:miter lim="800000"/>
            <a:headEnd/>
            <a:tailEnd/>
          </a:ln>
        </p:spPr>
        <p:txBody>
          <a:bodyPr lIns="103312" tIns="51657" rIns="103312" bIns="51657" anchor="ctr"/>
          <a:lstStyle>
            <a:lvl1pPr defTabSz="1514475">
              <a:spcBef>
                <a:spcPct val="20000"/>
              </a:spcBef>
              <a:buFont typeface="Arial" panose="020B0604020202020204" pitchFamily="34" charset="0"/>
              <a:buChar char="•"/>
              <a:defRPr sz="5300">
                <a:solidFill>
                  <a:schemeClr val="tx1"/>
                </a:solidFill>
                <a:latin typeface="Calibri" panose="020F0502020204030204" pitchFamily="34" charset="0"/>
              </a:defRPr>
            </a:lvl1pPr>
            <a:lvl2pPr marL="742950" indent="-285750" defTabSz="1514475">
              <a:spcBef>
                <a:spcPct val="20000"/>
              </a:spcBef>
              <a:buFont typeface="Arial" panose="020B0604020202020204" pitchFamily="34" charset="0"/>
              <a:buChar char="–"/>
              <a:defRPr sz="4600">
                <a:solidFill>
                  <a:schemeClr val="tx1"/>
                </a:solidFill>
                <a:latin typeface="Calibri" panose="020F0502020204030204" pitchFamily="34" charset="0"/>
              </a:defRPr>
            </a:lvl2pPr>
            <a:lvl3pPr marL="1143000" indent="-228600" defTabSz="1514475">
              <a:spcBef>
                <a:spcPct val="20000"/>
              </a:spcBef>
              <a:buFont typeface="Arial" panose="020B0604020202020204" pitchFamily="34" charset="0"/>
              <a:buChar char="•"/>
              <a:defRPr sz="4000">
                <a:solidFill>
                  <a:schemeClr val="tx1"/>
                </a:solidFill>
                <a:latin typeface="Calibri" panose="020F0502020204030204" pitchFamily="34" charset="0"/>
              </a:defRPr>
            </a:lvl3pPr>
            <a:lvl4pPr marL="16002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4pPr>
            <a:lvl5pPr marL="2057400" indent="-228600" defTabSz="1514475">
              <a:spcBef>
                <a:spcPct val="20000"/>
              </a:spcBef>
              <a:buFont typeface="Arial" panose="020B0604020202020204" pitchFamily="34" charset="0"/>
              <a:buChar char="»"/>
              <a:defRPr sz="3300">
                <a:solidFill>
                  <a:schemeClr val="tx1"/>
                </a:solidFill>
                <a:latin typeface="Calibri" panose="020F0502020204030204" pitchFamily="34" charset="0"/>
              </a:defRPr>
            </a:lvl5pPr>
            <a:lvl6pPr marL="25146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6pPr>
            <a:lvl7pPr marL="29718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7pPr>
            <a:lvl8pPr marL="34290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8pPr>
            <a:lvl9pPr marL="3886200" indent="-228600" defTabSz="1514475"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9pPr>
          </a:lstStyle>
          <a:p>
            <a:pPr algn="ctr" eaLnBrk="1" hangingPunct="1">
              <a:spcBef>
                <a:spcPct val="0"/>
              </a:spcBef>
              <a:buFontTx/>
              <a:buNone/>
            </a:pPr>
            <a:endParaRPr lang="en-US" altLang="en-US" sz="3614">
              <a:solidFill>
                <a:srgbClr val="FFFFFF"/>
              </a:solidFill>
            </a:endParaRPr>
          </a:p>
        </p:txBody>
      </p:sp>
      <p:sp>
        <p:nvSpPr>
          <p:cNvPr id="2" name="Rectangle: Rounded Corners 1">
            <a:extLst>
              <a:ext uri="{FF2B5EF4-FFF2-40B4-BE49-F238E27FC236}">
                <a16:creationId xmlns:a16="http://schemas.microsoft.com/office/drawing/2014/main" id="{144774DC-3FCF-412F-8803-FCA1D06B3791}"/>
              </a:ext>
            </a:extLst>
          </p:cNvPr>
          <p:cNvSpPr/>
          <p:nvPr/>
        </p:nvSpPr>
        <p:spPr>
          <a:xfrm>
            <a:off x="1688107" y="1155661"/>
            <a:ext cx="8815785" cy="892885"/>
          </a:xfrm>
          <a:prstGeom prst="roundRect">
            <a:avLst/>
          </a:prstGeom>
          <a:solidFill>
            <a:schemeClr val="accent2">
              <a:lumMod val="20000"/>
              <a:lumOff val="80000"/>
            </a:schemeClr>
          </a:solidFill>
          <a:ln>
            <a:solidFill>
              <a:schemeClr val="accent2">
                <a:lumMod val="60000"/>
                <a:lumOff val="4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002060"/>
                </a:solidFill>
                <a:latin typeface="Times New Roman" panose="02020603050405020304" pitchFamily="18" charset="0"/>
                <a:cs typeface="Times New Roman" panose="02020603050405020304" pitchFamily="18" charset="0"/>
              </a:rPr>
              <a:t>Em có cảm nghĩ gì về nhân vật Ga-vrốt?</a:t>
            </a:r>
            <a:endParaRPr lang="vi-VN" alt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9790EB59-5F47-446A-85AF-F9991CC17E1C}"/>
              </a:ext>
            </a:extLst>
          </p:cNvPr>
          <p:cNvSpPr/>
          <p:nvPr/>
        </p:nvSpPr>
        <p:spPr>
          <a:xfrm>
            <a:off x="1383586" y="2689052"/>
            <a:ext cx="9706182" cy="2656672"/>
          </a:xfrm>
          <a:prstGeom prst="roundRect">
            <a:avLst/>
          </a:prstGeom>
          <a:solidFill>
            <a:schemeClr val="accent5">
              <a:lumMod val="20000"/>
              <a:lumOff val="80000"/>
            </a:schemeClr>
          </a:solidFill>
          <a:ln>
            <a:solidFill>
              <a:schemeClr val="accent5">
                <a:lumMod val="20000"/>
                <a:lumOff val="8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altLang="en-US" sz="3600" b="1" dirty="0">
                <a:solidFill>
                  <a:srgbClr val="632523"/>
                </a:solidFill>
                <a:latin typeface="Times New Roman" panose="02020603050405020304" pitchFamily="18" charset="0"/>
                <a:cs typeface="Times New Roman" panose="02020603050405020304" pitchFamily="18" charset="0"/>
              </a:rPr>
              <a:t>   Ga- vrốt là một cậu bé anh hùng, dũng cảm, là tấm gương sáng cho mọi người, đặc biệt là các bạn nhỏ.</a:t>
            </a:r>
          </a:p>
        </p:txBody>
      </p:sp>
    </p:spTree>
    <p:extLst>
      <p:ext uri="{BB962C8B-B14F-4D97-AF65-F5344CB8AC3E}">
        <p14:creationId xmlns:p14="http://schemas.microsoft.com/office/powerpoint/2010/main" val="10725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DE807-C77B-484A-AFA8-F24D87883CA7}"/>
              </a:ext>
            </a:extLst>
          </p:cNvPr>
          <p:cNvSpPr>
            <a:spLocks noGrp="1"/>
          </p:cNvSpPr>
          <p:nvPr>
            <p:ph idx="1"/>
          </p:nvPr>
        </p:nvSpPr>
        <p:spPr>
          <a:xfrm>
            <a:off x="2781664" y="954286"/>
            <a:ext cx="8509933" cy="1608426"/>
          </a:xfrm>
        </p:spPr>
        <p:txBody>
          <a:bodyPr>
            <a:normAutofit fontScale="92500"/>
          </a:bodyPr>
          <a:lstStyle/>
          <a:p>
            <a:pPr marL="0" indent="0" algn="ctr">
              <a:lnSpc>
                <a:spcPct val="130000"/>
              </a:lnSpc>
              <a:buNone/>
              <a:defRPr/>
            </a:pPr>
            <a:r>
              <a:rPr lang="vi-VN" altLang="en-US" sz="4000" b="1" u="sng" dirty="0">
                <a:solidFill>
                  <a:srgbClr val="C00000"/>
                </a:solidFill>
                <a:latin typeface="+mj-lt"/>
              </a:rPr>
              <a:t>Nội dung</a:t>
            </a:r>
            <a:r>
              <a:rPr lang="vi-VN" altLang="en-US" sz="4000" b="1" dirty="0">
                <a:solidFill>
                  <a:srgbClr val="C00000"/>
                </a:solidFill>
                <a:latin typeface="+mj-lt"/>
              </a:rPr>
              <a:t>: </a:t>
            </a:r>
          </a:p>
          <a:p>
            <a:pPr marL="0" indent="0" algn="ctr">
              <a:lnSpc>
                <a:spcPct val="130000"/>
              </a:lnSpc>
              <a:buNone/>
              <a:defRPr/>
            </a:pPr>
            <a:r>
              <a:rPr lang="vi-VN" altLang="en-US" sz="3600" b="1" dirty="0">
                <a:latin typeface="+mj-lt"/>
              </a:rPr>
              <a:t>Ca ngợi lòng dũng cảm của chú bé Ga-vrốt.</a:t>
            </a:r>
            <a:endParaRPr lang="vi-VN" altLang="en-US" sz="4000" b="1" dirty="0">
              <a:latin typeface="+mj-lt"/>
            </a:endParaRPr>
          </a:p>
        </p:txBody>
      </p:sp>
      <p:sp>
        <p:nvSpPr>
          <p:cNvPr id="2" name="Rectangle 1">
            <a:extLst>
              <a:ext uri="{FF2B5EF4-FFF2-40B4-BE49-F238E27FC236}">
                <a16:creationId xmlns:a16="http://schemas.microsoft.com/office/drawing/2014/main" id="{D0BDD612-B354-4C17-BC03-E0D26E9656E4}"/>
              </a:ext>
            </a:extLst>
          </p:cNvPr>
          <p:cNvSpPr/>
          <p:nvPr/>
        </p:nvSpPr>
        <p:spPr>
          <a:xfrm>
            <a:off x="2295559" y="195274"/>
            <a:ext cx="7366119" cy="784830"/>
          </a:xfrm>
          <a:prstGeom prst="rect">
            <a:avLst/>
          </a:prstGeom>
        </p:spPr>
        <p:txBody>
          <a:bodyPr wrap="none">
            <a:spAutoFit/>
          </a:bodyPr>
          <a:lstStyle/>
          <a:p>
            <a:pPr>
              <a:defRPr/>
            </a:pPr>
            <a:r>
              <a:rPr lang="vi-VN" altLang="en-US" sz="4500" b="1" dirty="0">
                <a:solidFill>
                  <a:srgbClr val="C00000"/>
                </a:solidFill>
                <a:latin typeface="Times New Roman"/>
              </a:rPr>
              <a:t>Nội dung chính của bài là gì?</a:t>
            </a:r>
          </a:p>
        </p:txBody>
      </p:sp>
      <p:pic>
        <p:nvPicPr>
          <p:cNvPr id="18436" name="Picture 4">
            <a:extLst>
              <a:ext uri="{FF2B5EF4-FFF2-40B4-BE49-F238E27FC236}">
                <a16:creationId xmlns:a16="http://schemas.microsoft.com/office/drawing/2014/main" id="{36B2D203-EDF9-4C75-A96B-A18C77881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52" y="374351"/>
            <a:ext cx="1416843" cy="16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1AC3080-6207-4CD0-9E2A-D6EA25B83820}"/>
              </a:ext>
            </a:extLst>
          </p:cNvPr>
          <p:cNvSpPr/>
          <p:nvPr/>
        </p:nvSpPr>
        <p:spPr>
          <a:xfrm>
            <a:off x="1001113" y="2741789"/>
            <a:ext cx="10231387" cy="3682418"/>
          </a:xfrm>
          <a:prstGeom prst="rect">
            <a:avLst/>
          </a:prstGeom>
        </p:spPr>
        <p:txBody>
          <a:bodyPr wrap="square">
            <a:spAutoFit/>
          </a:bodyPr>
          <a:lstStyle/>
          <a:p>
            <a:pPr algn="just">
              <a:lnSpc>
                <a:spcPct val="130000"/>
              </a:lnSpc>
            </a:pPr>
            <a:r>
              <a:rPr lang="vi-VN" sz="3200" b="1" u="sng" dirty="0">
                <a:solidFill>
                  <a:srgbClr val="C00000"/>
                </a:solidFill>
                <a:latin typeface="Times New Roman" panose="02020603050405020304" pitchFamily="18" charset="0"/>
                <a:ea typeface="Times New Roman" panose="02020603050405020304" pitchFamily="18" charset="0"/>
              </a:rPr>
              <a:t>Bài học</a:t>
            </a:r>
            <a:r>
              <a:rPr lang="vi-VN" sz="3200" b="1" dirty="0">
                <a:solidFill>
                  <a:srgbClr val="C00000"/>
                </a:solidFill>
                <a:latin typeface="Times New Roman" panose="02020603050405020304" pitchFamily="18" charset="0"/>
                <a:ea typeface="Times New Roman" panose="02020603050405020304" pitchFamily="18" charset="0"/>
              </a:rPr>
              <a:t>: </a:t>
            </a:r>
            <a:r>
              <a:rPr lang="nl-NL" sz="3000" dirty="0">
                <a:latin typeface="Times New Roman" panose="02020603050405020304" pitchFamily="18" charset="0"/>
                <a:ea typeface="Times New Roman" panose="02020603050405020304" pitchFamily="18" charset="0"/>
              </a:rPr>
              <a:t>Chú bé Ga-vrốt trong bài đã nhận thức được tầm quan trọng của việc có đạn trong chiến luỹ nên đã không quản nguy hiểm xông vào làn mưa đạn để nhặt những viên đạn còn sót lại cho đồng đội. Đó là hành động dũng cảm, thể hiện tinh thần trách nhiệm cao của một cậu bé mà chúng ta cần học tập khi làm việc trong một tập thể</a:t>
            </a:r>
            <a:r>
              <a:rPr lang="vi-VN" sz="3000" dirty="0">
                <a:latin typeface="Times New Roman" panose="02020603050405020304" pitchFamily="18" charset="0"/>
                <a:ea typeface="Times New Roman" panose="02020603050405020304" pitchFamily="18" charset="0"/>
              </a:rPr>
              <a: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1000" r="-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CF3A7-2F26-4DAD-AB6A-D505CD5646C7}"/>
              </a:ext>
            </a:extLst>
          </p:cNvPr>
          <p:cNvSpPr txBox="1"/>
          <p:nvPr/>
        </p:nvSpPr>
        <p:spPr>
          <a:xfrm>
            <a:off x="1021977" y="2321004"/>
            <a:ext cx="7584141" cy="1107996"/>
          </a:xfrm>
          <a:prstGeom prst="rect">
            <a:avLst/>
          </a:prstGeom>
          <a:noFill/>
        </p:spPr>
        <p:txBody>
          <a:bodyPr wrap="square">
            <a:spAutoFit/>
          </a:bodyPr>
          <a:lstStyle/>
          <a:p>
            <a:pPr>
              <a:defRPr/>
            </a:pPr>
            <a:r>
              <a:rPr lang="en-US" sz="6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6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6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sz="6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cảm</a:t>
            </a:r>
            <a:endParaRPr lang="vi-VN" sz="6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A7EF7C-B421-406C-BAC5-717C04DF489A}"/>
              </a:ext>
            </a:extLst>
          </p:cNvPr>
          <p:cNvSpPr/>
          <p:nvPr/>
        </p:nvSpPr>
        <p:spPr>
          <a:xfrm>
            <a:off x="783430" y="1128711"/>
            <a:ext cx="10625139" cy="5149871"/>
          </a:xfrm>
          <a:prstGeom prst="rect">
            <a:avLst/>
          </a:prstGeom>
          <a:solidFill>
            <a:schemeClr val="bg1"/>
          </a:solidFill>
          <a:ln>
            <a:solidFill>
              <a:schemeClr val="accent6">
                <a:lumMod val="75000"/>
              </a:schemeClr>
            </a:solidFill>
          </a:ln>
        </p:spPr>
        <p:txBody>
          <a:bodyPr wrap="square">
            <a:spAutoFit/>
          </a:bodyPr>
          <a:lstStyle/>
          <a:p>
            <a:pPr algn="just">
              <a:lnSpc>
                <a:spcPct val="130000"/>
              </a:lnSpc>
              <a:tabLst>
                <a:tab pos="180340" algn="l"/>
              </a:tabLst>
            </a:pPr>
            <a:r>
              <a:rPr lang="vi-VN" sz="3200" dirty="0">
                <a:latin typeface="Times New Roman" panose="02020603050405020304" pitchFamily="18" charset="0"/>
                <a:cs typeface="Times New Roman" panose="02020603050405020304" pitchFamily="18" charset="0"/>
              </a:rPr>
              <a:t>     Ga-vrốt dốc bảy, tám bao đạn đầu tiên không có gì nguy hiểm lắm. Em nằm xuống rồi lại đứng thẳng lên, ẩn vào một góc cửa, rồi lại phốc ra, tới, lui, dốc cạn các bao đạn và chất đầy giỏ.</a:t>
            </a:r>
            <a:endParaRPr lang="en-US" sz="3200" dirty="0">
              <a:latin typeface="Times New Roman" panose="02020603050405020304" pitchFamily="18" charset="0"/>
              <a:cs typeface="Times New Roman" panose="02020603050405020304" pitchFamily="18" charset="0"/>
            </a:endParaRPr>
          </a:p>
          <a:p>
            <a:pPr algn="just">
              <a:lnSpc>
                <a:spcPct val="130000"/>
              </a:lnSpc>
              <a:tabLst>
                <a:tab pos="180340" algn="l"/>
              </a:tabLst>
            </a:pPr>
            <a:r>
              <a:rPr lang="vi-VN" sz="3200" dirty="0">
                <a:latin typeface="Times New Roman" panose="02020603050405020304" pitchFamily="18" charset="0"/>
                <a:cs typeface="Times New Roman" panose="02020603050405020304" pitchFamily="18" charset="0"/>
              </a:rPr>
              <a:t> 	  Nghĩa quân mắt không rời cậu bé. Đó không phải là một em nhỏ, không phải là một con người nữa, mà là một thiên thần. Đạn bắn theo em, em nhanh hơn đạn. Em chơi trò ú tim với cái chết một cách thật ghê rợn.</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A7EF7C-B421-406C-BAC5-717C04DF489A}"/>
              </a:ext>
            </a:extLst>
          </p:cNvPr>
          <p:cNvSpPr/>
          <p:nvPr/>
        </p:nvSpPr>
        <p:spPr>
          <a:xfrm>
            <a:off x="783430" y="1128711"/>
            <a:ext cx="10625139" cy="5149871"/>
          </a:xfrm>
          <a:prstGeom prst="rect">
            <a:avLst/>
          </a:prstGeom>
          <a:solidFill>
            <a:schemeClr val="bg1"/>
          </a:solidFill>
          <a:ln>
            <a:solidFill>
              <a:schemeClr val="accent6">
                <a:lumMod val="75000"/>
              </a:schemeClr>
            </a:solidFill>
          </a:ln>
        </p:spPr>
        <p:txBody>
          <a:bodyPr wrap="square">
            <a:spAutoFit/>
          </a:bodyPr>
          <a:lstStyle/>
          <a:p>
            <a:pPr algn="just">
              <a:lnSpc>
                <a:spcPct val="130000"/>
              </a:lnSpc>
              <a:tabLst>
                <a:tab pos="180340" algn="l"/>
              </a:tabLst>
            </a:pPr>
            <a:r>
              <a:rPr lang="vi-VN" sz="3200" dirty="0">
                <a:latin typeface="Times New Roman" panose="02020603050405020304" pitchFamily="18" charset="0"/>
                <a:cs typeface="Times New Roman" panose="02020603050405020304" pitchFamily="18" charset="0"/>
              </a:rPr>
              <a:t>     Ga-vrốt dốc bảy, tám bao đạn đầu tiên không có gì nguy hiểm lắm. Em </a:t>
            </a:r>
            <a:r>
              <a:rPr lang="vi-VN" sz="3200" dirty="0">
                <a:solidFill>
                  <a:srgbClr val="C00000"/>
                </a:solidFill>
                <a:latin typeface="Times New Roman" panose="02020603050405020304" pitchFamily="18" charset="0"/>
                <a:cs typeface="Times New Roman" panose="02020603050405020304" pitchFamily="18" charset="0"/>
              </a:rPr>
              <a:t>nằm xuống</a:t>
            </a:r>
            <a:r>
              <a:rPr lang="vi-VN" sz="3200" dirty="0">
                <a:latin typeface="Times New Roman" panose="02020603050405020304" pitchFamily="18" charset="0"/>
                <a:cs typeface="Times New Roman" panose="02020603050405020304" pitchFamily="18" charset="0"/>
              </a:rPr>
              <a:t> rồi lại </a:t>
            </a:r>
            <a:r>
              <a:rPr lang="vi-VN" sz="3200" dirty="0">
                <a:solidFill>
                  <a:srgbClr val="C00000"/>
                </a:solidFill>
                <a:latin typeface="Times New Roman" panose="02020603050405020304" pitchFamily="18" charset="0"/>
                <a:cs typeface="Times New Roman" panose="02020603050405020304" pitchFamily="18" charset="0"/>
              </a:rPr>
              <a:t>đứng thẳng lên</a:t>
            </a:r>
            <a:r>
              <a:rPr lang="vi-VN" sz="3200" dirty="0">
                <a:latin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cs typeface="Times New Roman" panose="02020603050405020304" pitchFamily="18" charset="0"/>
              </a:rPr>
              <a:t>ẩn</a:t>
            </a:r>
            <a:r>
              <a:rPr lang="vi-VN" sz="3200" dirty="0">
                <a:latin typeface="Times New Roman" panose="02020603050405020304" pitchFamily="18" charset="0"/>
                <a:cs typeface="Times New Roman" panose="02020603050405020304" pitchFamily="18" charset="0"/>
              </a:rPr>
              <a:t> vào một góc cửa, rồi lại </a:t>
            </a:r>
            <a:r>
              <a:rPr lang="vi-VN" sz="3200" dirty="0">
                <a:solidFill>
                  <a:srgbClr val="C00000"/>
                </a:solidFill>
                <a:latin typeface="Times New Roman" panose="02020603050405020304" pitchFamily="18" charset="0"/>
                <a:cs typeface="Times New Roman" panose="02020603050405020304" pitchFamily="18" charset="0"/>
              </a:rPr>
              <a:t>phốc ra</a:t>
            </a:r>
            <a:r>
              <a:rPr lang="vi-VN" sz="3200" dirty="0">
                <a:latin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cs typeface="Times New Roman" panose="02020603050405020304" pitchFamily="18" charset="0"/>
              </a:rPr>
              <a:t>tới</a:t>
            </a:r>
            <a:r>
              <a:rPr lang="vi-VN" sz="3200" dirty="0">
                <a:latin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cs typeface="Times New Roman" panose="02020603050405020304" pitchFamily="18" charset="0"/>
              </a:rPr>
              <a:t>lui</a:t>
            </a:r>
            <a:r>
              <a:rPr lang="vi-VN" sz="3200" dirty="0">
                <a:latin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cs typeface="Times New Roman" panose="02020603050405020304" pitchFamily="18" charset="0"/>
              </a:rPr>
              <a:t>dốc cạn </a:t>
            </a:r>
            <a:r>
              <a:rPr lang="vi-VN" sz="3200" dirty="0">
                <a:latin typeface="Times New Roman" panose="02020603050405020304" pitchFamily="18" charset="0"/>
                <a:cs typeface="Times New Roman" panose="02020603050405020304" pitchFamily="18" charset="0"/>
              </a:rPr>
              <a:t>các bao đạn và chất đầy giỏ.</a:t>
            </a:r>
            <a:endParaRPr lang="en-US" sz="3200" dirty="0">
              <a:latin typeface="Times New Roman" panose="02020603050405020304" pitchFamily="18" charset="0"/>
              <a:cs typeface="Times New Roman" panose="02020603050405020304" pitchFamily="18" charset="0"/>
            </a:endParaRPr>
          </a:p>
          <a:p>
            <a:pPr algn="just">
              <a:lnSpc>
                <a:spcPct val="130000"/>
              </a:lnSpc>
              <a:tabLst>
                <a:tab pos="180340" algn="l"/>
              </a:tabLst>
            </a:pPr>
            <a:r>
              <a:rPr lang="vi-VN" sz="3200" dirty="0">
                <a:latin typeface="Times New Roman" panose="02020603050405020304" pitchFamily="18" charset="0"/>
                <a:cs typeface="Times New Roman" panose="02020603050405020304" pitchFamily="18" charset="0"/>
              </a:rPr>
              <a:t> 	  Nghĩa quân mắt </a:t>
            </a:r>
            <a:r>
              <a:rPr lang="vi-VN" sz="3200" dirty="0">
                <a:solidFill>
                  <a:srgbClr val="C00000"/>
                </a:solidFill>
                <a:latin typeface="Times New Roman" panose="02020603050405020304" pitchFamily="18" charset="0"/>
                <a:cs typeface="Times New Roman" panose="02020603050405020304" pitchFamily="18" charset="0"/>
              </a:rPr>
              <a:t>không rời </a:t>
            </a:r>
            <a:r>
              <a:rPr lang="vi-VN" sz="3200" dirty="0">
                <a:latin typeface="Times New Roman" panose="02020603050405020304" pitchFamily="18" charset="0"/>
                <a:cs typeface="Times New Roman" panose="02020603050405020304" pitchFamily="18" charset="0"/>
              </a:rPr>
              <a:t>cậu bé. Đó không phải là một em nhỏ, không phải là một con người nữa, mà là một </a:t>
            </a:r>
            <a:r>
              <a:rPr lang="vi-VN" sz="3200" dirty="0">
                <a:solidFill>
                  <a:srgbClr val="C00000"/>
                </a:solidFill>
                <a:latin typeface="Times New Roman" panose="02020603050405020304" pitchFamily="18" charset="0"/>
                <a:cs typeface="Times New Roman" panose="02020603050405020304" pitchFamily="18" charset="0"/>
              </a:rPr>
              <a:t>thiên thần</a:t>
            </a:r>
            <a:r>
              <a:rPr lang="vi-VN" sz="3200" dirty="0">
                <a:latin typeface="Times New Roman" panose="02020603050405020304" pitchFamily="18" charset="0"/>
                <a:cs typeface="Times New Roman" panose="02020603050405020304" pitchFamily="18" charset="0"/>
              </a:rPr>
              <a:t>. Đạn </a:t>
            </a:r>
            <a:r>
              <a:rPr lang="vi-VN" sz="3200" dirty="0">
                <a:solidFill>
                  <a:srgbClr val="C00000"/>
                </a:solidFill>
                <a:latin typeface="Times New Roman" panose="02020603050405020304" pitchFamily="18" charset="0"/>
                <a:cs typeface="Times New Roman" panose="02020603050405020304" pitchFamily="18" charset="0"/>
              </a:rPr>
              <a:t>bắn</a:t>
            </a:r>
            <a:r>
              <a:rPr lang="vi-VN" sz="3200" dirty="0">
                <a:latin typeface="Times New Roman" panose="02020603050405020304" pitchFamily="18" charset="0"/>
                <a:cs typeface="Times New Roman" panose="02020603050405020304" pitchFamily="18" charset="0"/>
              </a:rPr>
              <a:t> theo em, em </a:t>
            </a:r>
            <a:r>
              <a:rPr lang="vi-VN" sz="3200" dirty="0">
                <a:solidFill>
                  <a:srgbClr val="C00000"/>
                </a:solidFill>
                <a:latin typeface="Times New Roman" panose="02020603050405020304" pitchFamily="18" charset="0"/>
                <a:cs typeface="Times New Roman" panose="02020603050405020304" pitchFamily="18" charset="0"/>
              </a:rPr>
              <a:t>nhanh hơn </a:t>
            </a:r>
            <a:r>
              <a:rPr lang="vi-VN" sz="3200" dirty="0">
                <a:latin typeface="Times New Roman" panose="02020603050405020304" pitchFamily="18" charset="0"/>
                <a:cs typeface="Times New Roman" panose="02020603050405020304" pitchFamily="18" charset="0"/>
              </a:rPr>
              <a:t>đạn. Em chơi trò </a:t>
            </a:r>
            <a:r>
              <a:rPr lang="vi-VN" sz="3200" dirty="0">
                <a:solidFill>
                  <a:srgbClr val="C00000"/>
                </a:solidFill>
                <a:latin typeface="Times New Roman" panose="02020603050405020304" pitchFamily="18" charset="0"/>
                <a:cs typeface="Times New Roman" panose="02020603050405020304" pitchFamily="18" charset="0"/>
              </a:rPr>
              <a:t>ú tim </a:t>
            </a:r>
            <a:r>
              <a:rPr lang="vi-VN" sz="3200" dirty="0">
                <a:latin typeface="Times New Roman" panose="02020603050405020304" pitchFamily="18" charset="0"/>
                <a:cs typeface="Times New Roman" panose="02020603050405020304" pitchFamily="18" charset="0"/>
              </a:rPr>
              <a:t>với cái chết một cách thật </a:t>
            </a:r>
            <a:r>
              <a:rPr lang="vi-VN" sz="3200" dirty="0">
                <a:solidFill>
                  <a:srgbClr val="C00000"/>
                </a:solidFill>
                <a:latin typeface="Times New Roman" panose="02020603050405020304" pitchFamily="18" charset="0"/>
                <a:cs typeface="Times New Roman" panose="02020603050405020304" pitchFamily="18" charset="0"/>
              </a:rPr>
              <a:t>ghê rợn</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F80DAD5-11C8-480B-B6DC-4B611621452C}"/>
              </a:ext>
            </a:extLst>
          </p:cNvPr>
          <p:cNvSpPr/>
          <p:nvPr/>
        </p:nvSpPr>
        <p:spPr>
          <a:xfrm>
            <a:off x="337625" y="134270"/>
            <a:ext cx="11493304" cy="850468"/>
          </a:xfrm>
          <a:prstGeom prst="roundRect">
            <a:avLst/>
          </a:prstGeom>
          <a:solidFill>
            <a:schemeClr val="accent2">
              <a:lumMod val="20000"/>
              <a:lumOff val="80000"/>
            </a:schemeClr>
          </a:solidFill>
          <a:ln>
            <a:solidFill>
              <a:schemeClr val="accent2">
                <a:lumMod val="60000"/>
                <a:lumOff val="40000"/>
              </a:schemeClr>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chậm, giọng cảm động, nhấn mạnh các từ đánh dấu.</a:t>
            </a:r>
          </a:p>
        </p:txBody>
      </p:sp>
    </p:spTree>
    <p:extLst>
      <p:ext uri="{BB962C8B-B14F-4D97-AF65-F5344CB8AC3E}">
        <p14:creationId xmlns:p14="http://schemas.microsoft.com/office/powerpoint/2010/main" val="229209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8AAEACD-DDB3-43C9-8B71-4A2F69086781}"/>
              </a:ext>
            </a:extLst>
          </p:cNvPr>
          <p:cNvSpPr>
            <a:spLocks noGrp="1" noChangeArrowheads="1"/>
          </p:cNvSpPr>
          <p:nvPr>
            <p:ph type="title"/>
          </p:nvPr>
        </p:nvSpPr>
        <p:spPr>
          <a:xfrm>
            <a:off x="5031683" y="440823"/>
            <a:ext cx="6506224" cy="490321"/>
          </a:xfrm>
        </p:spPr>
        <p:txBody>
          <a:bodyPr>
            <a:normAutofit fontScale="90000"/>
          </a:bodyPr>
          <a:lstStyle/>
          <a:p>
            <a:pPr algn="r">
              <a:defRPr/>
            </a:pPr>
            <a:r>
              <a:rPr lang="en-US" altLang="en-US" sz="3314" b="1" i="1" dirty="0" err="1">
                <a:latin typeface="Times New Roman" panose="02020603050405020304" pitchFamily="18" charset="0"/>
                <a:cs typeface="Times New Roman" panose="02020603050405020304" pitchFamily="18" charset="0"/>
              </a:rPr>
              <a:t>Thứ</a:t>
            </a:r>
            <a:r>
              <a:rPr lang="en-US" altLang="en-US" sz="3314" b="1" i="1" dirty="0">
                <a:latin typeface="Times New Roman" panose="02020603050405020304" pitchFamily="18" charset="0"/>
                <a:cs typeface="Times New Roman" panose="02020603050405020304" pitchFamily="18" charset="0"/>
              </a:rPr>
              <a:t> </a:t>
            </a:r>
            <a:r>
              <a:rPr lang="vi-VN" altLang="en-US" sz="3314" b="1" i="1" dirty="0">
                <a:latin typeface="Times New Roman" panose="02020603050405020304" pitchFamily="18" charset="0"/>
                <a:cs typeface="Times New Roman" panose="02020603050405020304" pitchFamily="18" charset="0"/>
              </a:rPr>
              <a:t>tư</a:t>
            </a:r>
            <a:r>
              <a:rPr lang="en-US" altLang="en-US" sz="3314" b="1" i="1" dirty="0">
                <a:latin typeface="Times New Roman" panose="02020603050405020304" pitchFamily="18" charset="0"/>
                <a:cs typeface="Times New Roman" panose="02020603050405020304" pitchFamily="18" charset="0"/>
              </a:rPr>
              <a:t>, </a:t>
            </a:r>
            <a:r>
              <a:rPr lang="en-US" altLang="en-US" sz="3314" b="1" i="1" dirty="0" err="1">
                <a:latin typeface="Times New Roman" panose="02020603050405020304" pitchFamily="18" charset="0"/>
                <a:cs typeface="Times New Roman" panose="02020603050405020304" pitchFamily="18" charset="0"/>
              </a:rPr>
              <a:t>ngày</a:t>
            </a:r>
            <a:r>
              <a:rPr lang="en-US" altLang="en-US" sz="3314" b="1" i="1" dirty="0">
                <a:latin typeface="Times New Roman" panose="02020603050405020304" pitchFamily="18" charset="0"/>
                <a:cs typeface="Times New Roman" panose="02020603050405020304" pitchFamily="18" charset="0"/>
              </a:rPr>
              <a:t> </a:t>
            </a:r>
            <a:r>
              <a:rPr lang="vi-VN" altLang="en-US" sz="3314" b="1" i="1" dirty="0">
                <a:cs typeface="Times New Roman" panose="02020603050405020304" pitchFamily="18" charset="0"/>
              </a:rPr>
              <a:t>16</a:t>
            </a:r>
            <a:r>
              <a:rPr lang="en-US" altLang="en-US" sz="3314" b="1" i="1" dirty="0">
                <a:latin typeface="Times New Roman" panose="02020603050405020304" pitchFamily="18" charset="0"/>
                <a:cs typeface="Times New Roman" panose="02020603050405020304" pitchFamily="18" charset="0"/>
              </a:rPr>
              <a:t> </a:t>
            </a:r>
            <a:r>
              <a:rPr lang="en-US" altLang="en-US" sz="3314" b="1" i="1" dirty="0" err="1">
                <a:latin typeface="Times New Roman" panose="02020603050405020304" pitchFamily="18" charset="0"/>
                <a:cs typeface="Times New Roman" panose="02020603050405020304" pitchFamily="18" charset="0"/>
              </a:rPr>
              <a:t>tháng</a:t>
            </a:r>
            <a:r>
              <a:rPr lang="en-US" altLang="en-US" sz="3314" b="1" i="1" dirty="0">
                <a:latin typeface="Times New Roman" panose="02020603050405020304" pitchFamily="18" charset="0"/>
                <a:cs typeface="Times New Roman" panose="02020603050405020304" pitchFamily="18" charset="0"/>
              </a:rPr>
              <a:t> </a:t>
            </a:r>
            <a:r>
              <a:rPr lang="vi-VN" altLang="en-US" sz="3314" b="1" i="1" dirty="0">
                <a:cs typeface="Times New Roman" panose="02020603050405020304" pitchFamily="18" charset="0"/>
              </a:rPr>
              <a:t>3</a:t>
            </a:r>
            <a:r>
              <a:rPr lang="en-US" altLang="en-US" sz="3314" b="1" i="1" dirty="0">
                <a:latin typeface="Times New Roman" panose="02020603050405020304" pitchFamily="18" charset="0"/>
                <a:cs typeface="Times New Roman" panose="02020603050405020304" pitchFamily="18" charset="0"/>
              </a:rPr>
              <a:t> </a:t>
            </a:r>
            <a:r>
              <a:rPr lang="en-US" altLang="en-US" sz="3314" b="1" i="1" dirty="0" err="1">
                <a:latin typeface="Times New Roman" panose="02020603050405020304" pitchFamily="18" charset="0"/>
                <a:cs typeface="Times New Roman" panose="02020603050405020304" pitchFamily="18" charset="0"/>
              </a:rPr>
              <a:t>năm</a:t>
            </a:r>
            <a:r>
              <a:rPr lang="en-US" altLang="en-US" sz="3314" b="1" i="1" dirty="0">
                <a:latin typeface="Times New Roman" panose="02020603050405020304" pitchFamily="18" charset="0"/>
                <a:cs typeface="Times New Roman" panose="02020603050405020304" pitchFamily="18" charset="0"/>
              </a:rPr>
              <a:t> 2022</a:t>
            </a:r>
          </a:p>
        </p:txBody>
      </p:sp>
      <p:sp>
        <p:nvSpPr>
          <p:cNvPr id="8" name="Title 1">
            <a:extLst>
              <a:ext uri="{FF2B5EF4-FFF2-40B4-BE49-F238E27FC236}">
                <a16:creationId xmlns:a16="http://schemas.microsoft.com/office/drawing/2014/main" id="{D9460D7B-8B5D-40C7-8891-6ED31405449D}"/>
              </a:ext>
            </a:extLst>
          </p:cNvPr>
          <p:cNvSpPr txBox="1">
            <a:spLocks/>
          </p:cNvSpPr>
          <p:nvPr/>
        </p:nvSpPr>
        <p:spPr bwMode="auto">
          <a:xfrm>
            <a:off x="1424420" y="1270722"/>
            <a:ext cx="3476625" cy="49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01" tIns="53951" rIns="107901" bIns="53951" anchor="ctr" anchorCtr="1">
            <a:normAutofit fontScale="90000" lnSpcReduction="100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endParaRPr lang="en-US" sz="2946" dirty="0">
              <a:solidFill>
                <a:schemeClr val="tx1"/>
              </a:solidFill>
              <a:latin typeface="Times New Roman" panose="02020603050405020304" pitchFamily="18" charset="0"/>
              <a:cs typeface="Times New Roman" panose="02020603050405020304" pitchFamily="18" charset="0"/>
            </a:endParaRPr>
          </a:p>
        </p:txBody>
      </p:sp>
      <p:sp>
        <p:nvSpPr>
          <p:cNvPr id="5124" name="Title 1">
            <a:extLst>
              <a:ext uri="{FF2B5EF4-FFF2-40B4-BE49-F238E27FC236}">
                <a16:creationId xmlns:a16="http://schemas.microsoft.com/office/drawing/2014/main" id="{D2FDCD76-ED60-468E-8AA5-DED40A35A9F7}"/>
              </a:ext>
            </a:extLst>
          </p:cNvPr>
          <p:cNvSpPr txBox="1">
            <a:spLocks/>
          </p:cNvSpPr>
          <p:nvPr/>
        </p:nvSpPr>
        <p:spPr bwMode="auto">
          <a:xfrm>
            <a:off x="0" y="1454388"/>
            <a:ext cx="3785105" cy="49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01" tIns="53951" rIns="107901" bIns="53951" anchor="ctr" anchorCtr="1"/>
          <a:lstStyle>
            <a:lvl1pPr>
              <a:spcBef>
                <a:spcPct val="20000"/>
              </a:spcBef>
              <a:buFont typeface="Arial" panose="020B0604020202020204" pitchFamily="34" charset="0"/>
              <a:buChar char="•"/>
              <a:defRPr sz="5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4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3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9pPr>
          </a:lstStyle>
          <a:p>
            <a:pPr algn="ctr">
              <a:spcBef>
                <a:spcPct val="0"/>
              </a:spcBef>
              <a:buFontTx/>
              <a:buNone/>
            </a:pPr>
            <a:r>
              <a:rPr lang="en-US" altLang="en-US" sz="6545" b="1" u="sng" dirty="0" err="1">
                <a:latin typeface="Times New Roman" panose="02020603050405020304" pitchFamily="18" charset="0"/>
                <a:cs typeface="Times New Roman" panose="02020603050405020304" pitchFamily="18" charset="0"/>
              </a:rPr>
              <a:t>Tập</a:t>
            </a:r>
            <a:r>
              <a:rPr lang="en-US" altLang="en-US" sz="6545" b="1" u="sng" dirty="0">
                <a:latin typeface="Times New Roman" panose="02020603050405020304" pitchFamily="18" charset="0"/>
                <a:cs typeface="Times New Roman" panose="02020603050405020304" pitchFamily="18" charset="0"/>
              </a:rPr>
              <a:t> </a:t>
            </a:r>
            <a:r>
              <a:rPr lang="en-US" altLang="en-US" sz="6545" b="1" u="sng" dirty="0" err="1">
                <a:latin typeface="Times New Roman" panose="02020603050405020304" pitchFamily="18" charset="0"/>
                <a:cs typeface="Times New Roman" panose="02020603050405020304" pitchFamily="18" charset="0"/>
              </a:rPr>
              <a:t>đọc</a:t>
            </a:r>
            <a:endParaRPr lang="en-US" altLang="en-US" sz="6545" b="1" u="sng"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65FD6F86-98FD-4894-9830-C096B57A2B49}"/>
              </a:ext>
            </a:extLst>
          </p:cNvPr>
          <p:cNvSpPr txBox="1">
            <a:spLocks/>
          </p:cNvSpPr>
          <p:nvPr/>
        </p:nvSpPr>
        <p:spPr bwMode="auto">
          <a:xfrm>
            <a:off x="2614826" y="2213888"/>
            <a:ext cx="8346498" cy="234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01" tIns="53951" rIns="107901" bIns="53951"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vi-VN" sz="8000" dirty="0">
                <a:ln>
                  <a:solidFill>
                    <a:sysClr val="windowText" lastClr="000000"/>
                  </a:solidFill>
                </a:ln>
                <a:solidFill>
                  <a:srgbClr val="C00000"/>
                </a:solidFill>
                <a:cs typeface="Times New Roman" panose="02020603050405020304" pitchFamily="18" charset="0"/>
              </a:rPr>
              <a:t>Ga-vrốt ngoài chiến lũy</a:t>
            </a:r>
            <a:endParaRPr lang="en-US" sz="8000" dirty="0">
              <a:ln>
                <a:solidFill>
                  <a:sysClr val="windowText" lastClr="000000"/>
                </a:solidFill>
              </a:ln>
              <a:solidFill>
                <a:srgbClr val="C00000"/>
              </a:solidFill>
              <a:latin typeface="Times New Roman" panose="02020603050405020304" pitchFamily="18" charset="0"/>
              <a:cs typeface="Times New Roman" panose="02020603050405020304" pitchFamily="18" charset="0"/>
            </a:endParaRPr>
          </a:p>
        </p:txBody>
      </p:sp>
      <p:sp>
        <p:nvSpPr>
          <p:cNvPr id="5126" name="Title 1">
            <a:extLst>
              <a:ext uri="{FF2B5EF4-FFF2-40B4-BE49-F238E27FC236}">
                <a16:creationId xmlns:a16="http://schemas.microsoft.com/office/drawing/2014/main" id="{BA311180-3712-40B1-AD1D-3B5A71D5F2FB}"/>
              </a:ext>
            </a:extLst>
          </p:cNvPr>
          <p:cNvSpPr txBox="1">
            <a:spLocks/>
          </p:cNvSpPr>
          <p:nvPr/>
        </p:nvSpPr>
        <p:spPr bwMode="auto">
          <a:xfrm>
            <a:off x="7814830" y="4766671"/>
            <a:ext cx="3475543" cy="49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01" tIns="53951" rIns="107901" bIns="53951" anchor="ctr" anchorCtr="1"/>
          <a:lstStyle>
            <a:lvl1pPr>
              <a:spcBef>
                <a:spcPct val="20000"/>
              </a:spcBef>
              <a:buFont typeface="Arial" panose="020B0604020202020204" pitchFamily="34" charset="0"/>
              <a:buChar char="•"/>
              <a:defRPr sz="5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4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3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9pPr>
          </a:lstStyle>
          <a:p>
            <a:pPr algn="ctr">
              <a:spcBef>
                <a:spcPct val="0"/>
              </a:spcBef>
              <a:buFontTx/>
              <a:buNone/>
            </a:pPr>
            <a:r>
              <a:rPr lang="vi-VN" altLang="en-US" sz="3682" b="1" i="1" dirty="0">
                <a:latin typeface="Times New Roman" panose="02020603050405020304" pitchFamily="18" charset="0"/>
                <a:cs typeface="Times New Roman" panose="02020603050405020304" pitchFamily="18" charset="0"/>
              </a:rPr>
              <a:t>Theo HUY-GÔ</a:t>
            </a:r>
            <a:endParaRPr lang="en-US" altLang="en-US" sz="3682" b="1" i="1"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2D075CD5-5C52-4B91-B04B-B5A3B7EAF594}"/>
              </a:ext>
            </a:extLst>
          </p:cNvPr>
          <p:cNvSpPr txBox="1">
            <a:spLocks/>
          </p:cNvSpPr>
          <p:nvPr/>
        </p:nvSpPr>
        <p:spPr bwMode="auto">
          <a:xfrm>
            <a:off x="8786205" y="5473469"/>
            <a:ext cx="3476625" cy="49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01" tIns="53951" rIns="107901" bIns="53951"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vi-VN" altLang="en-US" sz="2400" b="1" dirty="0">
                <a:latin typeface="Times New Roman" panose="02020603050405020304" pitchFamily="18" charset="0"/>
                <a:cs typeface="Times New Roman" panose="02020603050405020304" pitchFamily="18" charset="0"/>
              </a:rPr>
              <a:t>Trang 80</a:t>
            </a:r>
            <a:endParaRPr lang="en-US" altLang="en-US" sz="24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073A09B-BD45-42CA-9948-01A28DED540F}"/>
              </a:ext>
            </a:extLst>
          </p:cNvPr>
          <p:cNvPicPr>
            <a:picLocks noChangeAspect="1"/>
          </p:cNvPicPr>
          <p:nvPr/>
        </p:nvPicPr>
        <p:blipFill rotWithShape="1">
          <a:blip r:embed="rId2"/>
          <a:srcRect l="28929" t="32273" r="29047" b="33491"/>
          <a:stretch/>
        </p:blipFill>
        <p:spPr>
          <a:xfrm>
            <a:off x="53054" y="4511278"/>
            <a:ext cx="5123544" cy="2346722"/>
          </a:xfrm>
          <a:prstGeom prst="rect">
            <a:avLst/>
          </a:prstGeom>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CD060E-BE4E-465A-87CC-171C4FA2F711}"/>
              </a:ext>
            </a:extLst>
          </p:cNvPr>
          <p:cNvSpPr/>
          <p:nvPr/>
        </p:nvSpPr>
        <p:spPr>
          <a:xfrm>
            <a:off x="6252136" y="1221287"/>
            <a:ext cx="5186289" cy="4628785"/>
          </a:xfrm>
          <a:prstGeom prst="roundRect">
            <a:avLst/>
          </a:prstGeom>
          <a:solidFill>
            <a:schemeClr val="accent6">
              <a:lumMod val="20000"/>
              <a:lumOff val="80000"/>
            </a:schemeClr>
          </a:solidFill>
        </p:spPr>
        <p:txBody>
          <a:bodyPr wrap="square">
            <a:spAutoFit/>
          </a:bodyPr>
          <a:lstStyle/>
          <a:p>
            <a:pPr>
              <a:lnSpc>
                <a:spcPct val="120000"/>
              </a:lnSpc>
            </a:pPr>
            <a:r>
              <a:rPr lang="vi-VN" sz="2800" b="1" i="0" dirty="0">
                <a:solidFill>
                  <a:srgbClr val="C00000"/>
                </a:solidFill>
                <a:effectLst/>
                <a:latin typeface="Times New Roman" panose="02020603050405020304" pitchFamily="18" charset="0"/>
                <a:cs typeface="Times New Roman" panose="02020603050405020304" pitchFamily="18" charset="0"/>
              </a:rPr>
              <a:t>Vích-to Huy-gô </a:t>
            </a:r>
            <a:r>
              <a:rPr lang="vi-VN" sz="2800" b="0" i="0" dirty="0">
                <a:solidFill>
                  <a:srgbClr val="000000"/>
                </a:solidFill>
                <a:effectLst/>
                <a:latin typeface="Times New Roman" panose="02020603050405020304" pitchFamily="18" charset="0"/>
                <a:cs typeface="Times New Roman" panose="02020603050405020304" pitchFamily="18" charset="0"/>
              </a:rPr>
              <a:t>(1802 – 1885)  </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L</a:t>
            </a:r>
            <a:r>
              <a:rPr lang="vi-VN" sz="2800" b="0" i="0" dirty="0">
                <a:solidFill>
                  <a:srgbClr val="000000"/>
                </a:solidFill>
                <a:effectLst/>
                <a:latin typeface="Times New Roman" panose="02020603050405020304" pitchFamily="18" charset="0"/>
                <a:cs typeface="Times New Roman" panose="02020603050405020304" pitchFamily="18" charset="0"/>
              </a:rPr>
              <a:t>à một nhà văn nổi tiếng nước Pháp thế kỉ XIX.</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a:t>
            </a:r>
            <a:r>
              <a:rPr lang="vi-VN" sz="2800" b="0" i="0" dirty="0">
                <a:solidFill>
                  <a:srgbClr val="000000"/>
                </a:solidFill>
                <a:effectLst/>
                <a:latin typeface="Times New Roman" panose="02020603050405020304" pitchFamily="18" charset="0"/>
                <a:cs typeface="Times New Roman" panose="02020603050405020304" pitchFamily="18" charset="0"/>
              </a:rPr>
              <a:t> Ông là nhà văn đầu tiên của nước Pháp sau khi mất được đưa vào chôn cất ở điện Păng-tê-ông, nơi trước đó chỉ dành cho vua, chúa.</a:t>
            </a:r>
          </a:p>
        </p:txBody>
      </p:sp>
      <p:pic>
        <p:nvPicPr>
          <p:cNvPr id="24578" name="Picture 2" descr="Victor Hugo – Wikipedia tiếng Việt">
            <a:extLst>
              <a:ext uri="{FF2B5EF4-FFF2-40B4-BE49-F238E27FC236}">
                <a16:creationId xmlns:a16="http://schemas.microsoft.com/office/drawing/2014/main" id="{DC79BD1F-89FE-4FE0-83AE-AA38E552F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75" y="175189"/>
            <a:ext cx="4920396" cy="6507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B83F47-E723-4997-AE12-3F5F749D5704}"/>
              </a:ext>
            </a:extLst>
          </p:cNvPr>
          <p:cNvSpPr txBox="1"/>
          <p:nvPr/>
        </p:nvSpPr>
        <p:spPr>
          <a:xfrm flipH="1">
            <a:off x="3875315" y="0"/>
            <a:ext cx="5010883" cy="523220"/>
          </a:xfrm>
          <a:prstGeom prst="rect">
            <a:avLst/>
          </a:prstGeom>
          <a:noFill/>
        </p:spPr>
        <p:txBody>
          <a:bodyPr wrap="square">
            <a:spAutoFit/>
          </a:bodyPr>
          <a:lstStyle/>
          <a:p>
            <a:pPr>
              <a:defRPr/>
            </a:pPr>
            <a:r>
              <a:rPr lang="vi-VN" sz="2800" b="1" dirty="0">
                <a:ln>
                  <a:solidFill>
                    <a:sysClr val="windowText" lastClr="000000"/>
                  </a:solidFill>
                </a:ln>
                <a:solidFill>
                  <a:srgbClr val="C00000"/>
                </a:solidFill>
                <a:latin typeface="+mj-lt"/>
                <a:cs typeface="Times New Roman" panose="02020603050405020304" pitchFamily="18" charset="0"/>
              </a:rPr>
              <a:t>Ga-vrốt ngoài chiến lũy</a:t>
            </a:r>
            <a:endParaRPr lang="en-US" sz="2800" b="1" dirty="0">
              <a:ln>
                <a:solidFill>
                  <a:sysClr val="windowText" lastClr="000000"/>
                </a:solidFill>
              </a:ln>
              <a:solidFill>
                <a:srgbClr val="C00000"/>
              </a:solidFill>
              <a:latin typeface="+mj-lt"/>
              <a:cs typeface="Times New Roman" panose="02020603050405020304" pitchFamily="18" charset="0"/>
            </a:endParaRPr>
          </a:p>
        </p:txBody>
      </p:sp>
      <p:sp>
        <p:nvSpPr>
          <p:cNvPr id="4" name="Rectangle 3">
            <a:extLst>
              <a:ext uri="{FF2B5EF4-FFF2-40B4-BE49-F238E27FC236}">
                <a16:creationId xmlns:a16="http://schemas.microsoft.com/office/drawing/2014/main" id="{D1E9ABCF-55D7-46A4-9A57-A17E57ED3617}"/>
              </a:ext>
            </a:extLst>
          </p:cNvPr>
          <p:cNvSpPr/>
          <p:nvPr/>
        </p:nvSpPr>
        <p:spPr>
          <a:xfrm>
            <a:off x="243840" y="261610"/>
            <a:ext cx="11704320" cy="6555641"/>
          </a:xfrm>
          <a:prstGeom prst="rect">
            <a:avLst/>
          </a:prstGeom>
        </p:spPr>
        <p:txBody>
          <a:bodyPr wrap="square">
            <a:spAutoFit/>
          </a:bodyPr>
          <a:lstStyle/>
          <a:p>
            <a:pPr algn="just">
              <a:tabLst>
                <a:tab pos="180340" algn="l"/>
              </a:tabLst>
            </a:pPr>
            <a:r>
              <a:rPr lang="vi-VN" sz="2100" dirty="0">
                <a:effectLst/>
                <a:latin typeface="Times New Roman" panose="02020603050405020304" pitchFamily="18" charset="0"/>
                <a:cs typeface="Times New Roman" panose="02020603050405020304" pitchFamily="18" charset="0"/>
              </a:rPr>
              <a:t>	Ăng-giôn-ra nói: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Chừng mười lăm phút nữa thì chiến lũy chúng ta không còn quá mười viên đạn.</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Ga-vrốt nghe rõ câu nói đó.</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Một lát sau, người ta thấy bóng cậu bé thấp thoáng ngoài đường phố, dưới làn mưa đạn.</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Thì ra Ga-vrốt đã lấy một cái giỏ đựng chai trong quán và ra khỏi chiến lũy. Nó dốc vào miệng giỏ những chiếc bao đầy đạn của bọn lính chết gần chiến lũy.</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Cậu làm trò gì đấy? – Cuốc-phây-rắc hỏi.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Em nhặt cho đầy giỏ đây!</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Cậu không thấy đạn réo à?</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Ga-vrốt trả lời: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Có chứ, nó rơi như mưa ấy. Nhưng làm sao nào?</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Cuốc-phây-rắc thét lên:</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Vào ngay!</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Tí ti thôi! - Ga-vrốt nói.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Ngoài đường, lửa khói mịt mù. Điều đó rất có lợi cho Ga-vrốt. Dưới màn khói và với thân hình bé nhỏ, cậu bé có thể tiến ra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Nghĩa quân mắt không rời cậu bé. Đó không phải là một em nhỏ, không phải là một con người nữa, mà là một thiên thần. Đạn bắn theo em, em nhanh hơn đạn. Em chơi trò ú tim với cái chết một cách thật ghê rợn.</a:t>
            </a:r>
            <a:endParaRPr lang="en-US" sz="2100"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ACA9088-38C3-45C9-938D-797A4817F2EA}"/>
              </a:ext>
            </a:extLst>
          </p:cNvPr>
          <p:cNvSpPr txBox="1"/>
          <p:nvPr/>
        </p:nvSpPr>
        <p:spPr>
          <a:xfrm>
            <a:off x="6539703" y="2593017"/>
            <a:ext cx="5220888" cy="1077218"/>
          </a:xfrm>
          <a:prstGeom prst="rect">
            <a:avLst/>
          </a:prstGeom>
          <a:solidFill>
            <a:schemeClr val="bg2"/>
          </a:solidFill>
        </p:spPr>
        <p:txBody>
          <a:bodyPr wrap="square">
            <a:spAutoFit/>
          </a:bodyPr>
          <a:lstStyle/>
          <a:p>
            <a:pPr algn="ctr">
              <a:defRPr/>
            </a:pPr>
            <a:r>
              <a:rPr lang="vi-VN" sz="3200" b="1" dirty="0">
                <a:solidFill>
                  <a:srgbClr val="C00000"/>
                </a:solidFill>
                <a:latin typeface="+mj-lt"/>
              </a:rPr>
              <a:t>Bài văn có thể được chia làm mấy đoạn?</a:t>
            </a:r>
            <a:endParaRPr lang="en-US" sz="3200" b="1" dirty="0">
              <a:solidFill>
                <a:srgbClr val="C00000"/>
              </a:solidFill>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B83F47-E723-4997-AE12-3F5F749D5704}"/>
              </a:ext>
            </a:extLst>
          </p:cNvPr>
          <p:cNvSpPr txBox="1"/>
          <p:nvPr/>
        </p:nvSpPr>
        <p:spPr>
          <a:xfrm flipH="1">
            <a:off x="3875315" y="0"/>
            <a:ext cx="5010883" cy="523220"/>
          </a:xfrm>
          <a:prstGeom prst="rect">
            <a:avLst/>
          </a:prstGeom>
          <a:noFill/>
        </p:spPr>
        <p:txBody>
          <a:bodyPr wrap="square">
            <a:spAutoFit/>
          </a:bodyPr>
          <a:lstStyle/>
          <a:p>
            <a:pPr>
              <a:defRPr/>
            </a:pPr>
            <a:r>
              <a:rPr lang="vi-VN" sz="2800" b="1" dirty="0">
                <a:ln>
                  <a:solidFill>
                    <a:sysClr val="windowText" lastClr="000000"/>
                  </a:solidFill>
                </a:ln>
                <a:solidFill>
                  <a:srgbClr val="C00000"/>
                </a:solidFill>
                <a:latin typeface="+mj-lt"/>
                <a:cs typeface="Times New Roman" panose="02020603050405020304" pitchFamily="18" charset="0"/>
              </a:rPr>
              <a:t>Ga-vrốt ngoài chiến lũy</a:t>
            </a:r>
            <a:endParaRPr lang="en-US" sz="2800" b="1" dirty="0">
              <a:ln>
                <a:solidFill>
                  <a:sysClr val="windowText" lastClr="000000"/>
                </a:solidFill>
              </a:ln>
              <a:solidFill>
                <a:srgbClr val="C00000"/>
              </a:solidFill>
              <a:latin typeface="+mj-lt"/>
              <a:cs typeface="Times New Roman" panose="02020603050405020304" pitchFamily="18" charset="0"/>
            </a:endParaRPr>
          </a:p>
        </p:txBody>
      </p:sp>
      <p:sp>
        <p:nvSpPr>
          <p:cNvPr id="4" name="Rectangle 3">
            <a:extLst>
              <a:ext uri="{FF2B5EF4-FFF2-40B4-BE49-F238E27FC236}">
                <a16:creationId xmlns:a16="http://schemas.microsoft.com/office/drawing/2014/main" id="{D1E9ABCF-55D7-46A4-9A57-A17E57ED3617}"/>
              </a:ext>
            </a:extLst>
          </p:cNvPr>
          <p:cNvSpPr/>
          <p:nvPr/>
        </p:nvSpPr>
        <p:spPr>
          <a:xfrm>
            <a:off x="243840" y="261610"/>
            <a:ext cx="11704320" cy="6555641"/>
          </a:xfrm>
          <a:prstGeom prst="rect">
            <a:avLst/>
          </a:prstGeom>
        </p:spPr>
        <p:txBody>
          <a:bodyPr wrap="square">
            <a:spAutoFit/>
          </a:bodyPr>
          <a:lstStyle/>
          <a:p>
            <a:pPr algn="just">
              <a:tabLst>
                <a:tab pos="180340" algn="l"/>
              </a:tabLst>
            </a:pPr>
            <a:r>
              <a:rPr lang="vi-VN" sz="2100" dirty="0">
                <a:effectLst/>
                <a:latin typeface="Times New Roman" panose="02020603050405020304" pitchFamily="18" charset="0"/>
                <a:cs typeface="Times New Roman" panose="02020603050405020304" pitchFamily="18" charset="0"/>
              </a:rPr>
              <a:t>	</a:t>
            </a:r>
            <a:r>
              <a:rPr lang="vi-VN" sz="2100" b="1" dirty="0">
                <a:solidFill>
                  <a:srgbClr val="C00000"/>
                </a:solidFill>
                <a:effectLst/>
                <a:latin typeface="Times New Roman" panose="02020603050405020304" pitchFamily="18" charset="0"/>
                <a:cs typeface="Times New Roman" panose="02020603050405020304" pitchFamily="18" charset="0"/>
              </a:rPr>
              <a:t>1. </a:t>
            </a:r>
            <a:r>
              <a:rPr lang="vi-VN" sz="2100" dirty="0">
                <a:effectLst/>
                <a:latin typeface="Times New Roman" panose="02020603050405020304" pitchFamily="18" charset="0"/>
                <a:cs typeface="Times New Roman" panose="02020603050405020304" pitchFamily="18" charset="0"/>
              </a:rPr>
              <a:t>Ăng-giôn-ra nói: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Chừng mười lăm phút nữa thì chiến lũy chúng ta không còn quá mười viên đạn.</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Ga-vrốt nghe rõ câu nói đó.</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Một lát sau, người ta thấy bóng cậu bé thấp thoáng ngoài đường phố, dưới làn mưa đạn.</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a:t>
            </a:r>
            <a:r>
              <a:rPr lang="vi-VN" sz="2100" b="1" dirty="0">
                <a:solidFill>
                  <a:srgbClr val="C00000"/>
                </a:solidFill>
                <a:effectLst/>
                <a:latin typeface="Times New Roman" panose="02020603050405020304" pitchFamily="18" charset="0"/>
                <a:cs typeface="Times New Roman" panose="02020603050405020304" pitchFamily="18" charset="0"/>
              </a:rPr>
              <a:t>2. </a:t>
            </a:r>
            <a:r>
              <a:rPr lang="vi-VN" sz="2100" dirty="0">
                <a:effectLst/>
                <a:latin typeface="Times New Roman" panose="02020603050405020304" pitchFamily="18" charset="0"/>
                <a:cs typeface="Times New Roman" panose="02020603050405020304" pitchFamily="18" charset="0"/>
              </a:rPr>
              <a:t>Thì ra Ga-vrốt đã lấy một cái giỏ đựng chai trong quán và ra khỏi chiến lũy. Nó dốc vào miệng giỏ những chiếc bao đầy đạn của bọn lính chết gần chiến lũy.</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Cậu làm trò gì đấy? – Cuốc-phây-rắc hỏi.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Em nhặt cho đầy giỏ đây!</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Cậu không thấy đạn réo à?</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Ga-vrốt trả lời: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Có chứ, nó rơi như mưa ấy. Nhưng làm sao nào?</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Cuốc-phây-rắc thét lên:</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Vào ngay!</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 Tí ti thôi! - Ga-vrốt nói.</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a:t>
            </a:r>
            <a:r>
              <a:rPr lang="vi-VN" sz="2100" b="1" dirty="0">
                <a:solidFill>
                  <a:srgbClr val="C00000"/>
                </a:solidFill>
                <a:effectLst/>
                <a:latin typeface="Times New Roman" panose="02020603050405020304" pitchFamily="18" charset="0"/>
                <a:cs typeface="Times New Roman" panose="02020603050405020304" pitchFamily="18" charset="0"/>
              </a:rPr>
              <a:t>3. </a:t>
            </a:r>
            <a:r>
              <a:rPr lang="vi-VN" sz="2100" dirty="0">
                <a:effectLst/>
                <a:latin typeface="Times New Roman" panose="02020603050405020304" pitchFamily="18" charset="0"/>
                <a:cs typeface="Times New Roman" panose="02020603050405020304" pitchFamily="18" charset="0"/>
              </a:rPr>
              <a:t>Ngoài đường, lửa khói mịt mù. Điều đó rất có lợi cho Ga-vrốt. Dưới màn khói và với thân hình bé nhỏ, cậu bé có thể tiến ra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endParaRPr lang="en-US" sz="2100" dirty="0">
              <a:effectLst/>
              <a:latin typeface="Times New Roman" panose="02020603050405020304" pitchFamily="18" charset="0"/>
              <a:cs typeface="Times New Roman" panose="02020603050405020304" pitchFamily="18" charset="0"/>
            </a:endParaRPr>
          </a:p>
          <a:p>
            <a:pPr algn="just">
              <a:tabLst>
                <a:tab pos="180340" algn="l"/>
              </a:tabLst>
            </a:pPr>
            <a:r>
              <a:rPr lang="vi-VN" sz="2100" dirty="0">
                <a:effectLst/>
                <a:latin typeface="Times New Roman" panose="02020603050405020304" pitchFamily="18" charset="0"/>
                <a:cs typeface="Times New Roman" panose="02020603050405020304" pitchFamily="18" charset="0"/>
              </a:rPr>
              <a:t>	Nghĩa quân mắt không rời cậu bé. Đó không phải là một em nhỏ, không phải là một con người nữa, mà là một thiên thần. Đạn bắn theo em, em nhanh hơn đạn. Em chơi trò ú tim với cái chết một cách thật ghê rợn.</a:t>
            </a:r>
            <a:endParaRPr lang="en-US" sz="2100"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4CC9F62-B205-4B27-91CD-C19DED2A36A6}"/>
              </a:ext>
            </a:extLst>
          </p:cNvPr>
          <p:cNvSpPr txBox="1"/>
          <p:nvPr/>
        </p:nvSpPr>
        <p:spPr>
          <a:xfrm>
            <a:off x="6539703" y="2593017"/>
            <a:ext cx="5220888" cy="1077218"/>
          </a:xfrm>
          <a:prstGeom prst="rect">
            <a:avLst/>
          </a:prstGeom>
          <a:solidFill>
            <a:schemeClr val="bg2"/>
          </a:solidFill>
        </p:spPr>
        <p:txBody>
          <a:bodyPr wrap="square">
            <a:spAutoFit/>
          </a:bodyPr>
          <a:lstStyle/>
          <a:p>
            <a:pPr algn="ctr">
              <a:defRPr/>
            </a:pPr>
            <a:r>
              <a:rPr lang="vi-VN" sz="3200" b="1" dirty="0">
                <a:solidFill>
                  <a:srgbClr val="C00000"/>
                </a:solidFill>
                <a:latin typeface="+mj-lt"/>
              </a:rPr>
              <a:t>Bài văn có thể được chia làm 3 đoạn như đã đánh dấu</a:t>
            </a:r>
            <a:endParaRPr lang="en-US" sz="3200" b="1" dirty="0">
              <a:solidFill>
                <a:srgbClr val="C00000"/>
              </a:solidFill>
              <a:latin typeface="+mj-lt"/>
            </a:endParaRPr>
          </a:p>
        </p:txBody>
      </p:sp>
    </p:spTree>
    <p:extLst>
      <p:ext uri="{BB962C8B-B14F-4D97-AF65-F5344CB8AC3E}">
        <p14:creationId xmlns:p14="http://schemas.microsoft.com/office/powerpoint/2010/main" val="234226634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BE1094E-D8E6-4B48-8E17-F247B9180449}"/>
              </a:ext>
            </a:extLst>
          </p:cNvPr>
          <p:cNvSpPr/>
          <p:nvPr/>
        </p:nvSpPr>
        <p:spPr>
          <a:xfrm>
            <a:off x="1055279" y="1695434"/>
            <a:ext cx="10081442" cy="4222067"/>
          </a:xfrm>
          <a:prstGeom prst="roundRect">
            <a:avLst/>
          </a:prstGeom>
          <a:solidFill>
            <a:schemeClr val="accent2">
              <a:lumMod val="20000"/>
              <a:lumOff val="80000"/>
            </a:schemeClr>
          </a:solidFill>
          <a:ln>
            <a:solidFill>
              <a:schemeClr val="accent2">
                <a:lumMod val="60000"/>
                <a:lumOff val="40000"/>
              </a:schemeClr>
            </a:solidFill>
          </a:ln>
          <a:effectLst>
            <a:glow rad="228600">
              <a:schemeClr val="accent2">
                <a:satMod val="175000"/>
                <a:alpha val="40000"/>
              </a:schemeClr>
            </a:glo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vi-VN" sz="3273" b="1" dirty="0">
                <a:solidFill>
                  <a:srgbClr val="C00000"/>
                </a:solidFill>
                <a:latin typeface="Times New Roman" panose="02020603050405020304" pitchFamily="18" charset="0"/>
                <a:cs typeface="Times New Roman" panose="02020603050405020304" pitchFamily="18" charset="0"/>
              </a:rPr>
              <a:t>- Giọng Ăng-giôn-ra </a:t>
            </a:r>
            <a:r>
              <a:rPr lang="vi-VN" sz="3273" dirty="0">
                <a:solidFill>
                  <a:schemeClr val="tx1"/>
                </a:solidFill>
                <a:latin typeface="Times New Roman" panose="02020603050405020304" pitchFamily="18" charset="0"/>
                <a:cs typeface="Times New Roman" panose="02020603050405020304" pitchFamily="18" charset="0"/>
              </a:rPr>
              <a:t>bình tĩnh. </a:t>
            </a:r>
          </a:p>
          <a:p>
            <a:pPr>
              <a:lnSpc>
                <a:spcPct val="130000"/>
              </a:lnSpc>
              <a:defRPr/>
            </a:pPr>
            <a:r>
              <a:rPr lang="vi-VN" sz="3273" b="1" dirty="0">
                <a:solidFill>
                  <a:srgbClr val="C00000"/>
                </a:solidFill>
                <a:latin typeface="Times New Roman" panose="02020603050405020304" pitchFamily="18" charset="0"/>
                <a:cs typeface="Times New Roman" panose="02020603050405020304" pitchFamily="18" charset="0"/>
              </a:rPr>
              <a:t>- Giọng Cuốc-phây-rắc </a:t>
            </a:r>
            <a:r>
              <a:rPr lang="vi-VN" sz="3273" dirty="0">
                <a:solidFill>
                  <a:schemeClr val="tx1"/>
                </a:solidFill>
                <a:latin typeface="Times New Roman" panose="02020603050405020304" pitchFamily="18" charset="0"/>
                <a:cs typeface="Times New Roman" panose="02020603050405020304" pitchFamily="18" charset="0"/>
              </a:rPr>
              <a:t>lúc đầu ngạc nhiên sau lo lắng. - </a:t>
            </a:r>
            <a:r>
              <a:rPr lang="vi-VN" sz="3273" b="1" dirty="0">
                <a:solidFill>
                  <a:srgbClr val="C00000"/>
                </a:solidFill>
                <a:latin typeface="Times New Roman" panose="02020603050405020304" pitchFamily="18" charset="0"/>
                <a:cs typeface="Times New Roman" panose="02020603050405020304" pitchFamily="18" charset="0"/>
              </a:rPr>
              <a:t>Giọng Ga -vrốt </a:t>
            </a:r>
            <a:r>
              <a:rPr lang="vi-VN" sz="3273" dirty="0">
                <a:solidFill>
                  <a:schemeClr val="tx1"/>
                </a:solidFill>
                <a:latin typeface="Times New Roman" panose="02020603050405020304" pitchFamily="18" charset="0"/>
                <a:cs typeface="Times New Roman" panose="02020603050405020304" pitchFamily="18" charset="0"/>
              </a:rPr>
              <a:t>bình thản, hồn nhiên, tinh nghịch.</a:t>
            </a:r>
          </a:p>
          <a:p>
            <a:pPr algn="just">
              <a:lnSpc>
                <a:spcPct val="130000"/>
              </a:lnSpc>
              <a:defRPr/>
            </a:pPr>
            <a:r>
              <a:rPr lang="vi-VN" sz="3273" b="1" dirty="0">
                <a:solidFill>
                  <a:schemeClr val="tx1"/>
                </a:solidFill>
                <a:latin typeface="Times New Roman" panose="02020603050405020304" pitchFamily="18" charset="0"/>
                <a:cs typeface="Times New Roman" panose="02020603050405020304" pitchFamily="18" charset="0"/>
              </a:rPr>
              <a:t>- Cần nhấn giọng ở những từ ngữ: </a:t>
            </a:r>
            <a:r>
              <a:rPr lang="vi-VN" sz="3273" dirty="0">
                <a:solidFill>
                  <a:schemeClr val="tx1"/>
                </a:solidFill>
                <a:latin typeface="Times New Roman" panose="02020603050405020304" pitchFamily="18" charset="0"/>
                <a:cs typeface="Times New Roman" panose="02020603050405020304" pitchFamily="18" charset="0"/>
              </a:rPr>
              <a:t>mịt mù, nằm xuống, đứng thẳng lên, ẩn vào, phốc ra, tới lui, dốc cạn.</a:t>
            </a:r>
          </a:p>
          <a:p>
            <a:pPr algn="just">
              <a:lnSpc>
                <a:spcPct val="130000"/>
              </a:lnSpc>
              <a:defRPr/>
            </a:pPr>
            <a:r>
              <a:rPr lang="vi-VN" sz="3273" dirty="0">
                <a:solidFill>
                  <a:schemeClr val="tx1"/>
                </a:solidFill>
                <a:latin typeface="Times New Roman" panose="02020603050405020304" pitchFamily="18" charset="0"/>
                <a:cs typeface="Times New Roman" panose="02020603050405020304" pitchFamily="18" charset="0"/>
              </a:rPr>
              <a:t>- Đoạn cuối đọc chậm, giọng cảm động.</a:t>
            </a:r>
          </a:p>
        </p:txBody>
      </p:sp>
      <p:sp>
        <p:nvSpPr>
          <p:cNvPr id="2" name="TextBox 1">
            <a:extLst>
              <a:ext uri="{FF2B5EF4-FFF2-40B4-BE49-F238E27FC236}">
                <a16:creationId xmlns:a16="http://schemas.microsoft.com/office/drawing/2014/main" id="{DBAB8A68-2B1A-4AF5-8C58-EBD14DC423D9}"/>
              </a:ext>
            </a:extLst>
          </p:cNvPr>
          <p:cNvSpPr txBox="1"/>
          <p:nvPr/>
        </p:nvSpPr>
        <p:spPr>
          <a:xfrm>
            <a:off x="3566784" y="362124"/>
            <a:ext cx="5816367" cy="931665"/>
          </a:xfrm>
          <a:prstGeom prst="rect">
            <a:avLst/>
          </a:prstGeom>
          <a:noFill/>
        </p:spPr>
        <p:txBody>
          <a:bodyPr wrap="square">
            <a:spAutoFit/>
          </a:bodyPr>
          <a:lstStyle/>
          <a:p>
            <a:pPr>
              <a:defRPr/>
            </a:pPr>
            <a:r>
              <a:rPr lang="vi-VN" sz="5454" b="1" u="sng" dirty="0">
                <a:solidFill>
                  <a:srgbClr val="C00000"/>
                </a:solidFill>
                <a:effectLst>
                  <a:outerShdw blurRad="38100" dist="38100" dir="2700000" algn="tl">
                    <a:srgbClr val="000000">
                      <a:alpha val="43137"/>
                    </a:srgbClr>
                  </a:outerShdw>
                </a:effectLst>
                <a:latin typeface="+mj-lt"/>
              </a:rPr>
              <a:t>Lưu ý giọng đọc</a:t>
            </a:r>
            <a:r>
              <a:rPr lang="vi-VN" sz="5454" b="1" dirty="0">
                <a:solidFill>
                  <a:srgbClr val="C00000"/>
                </a:solidFill>
                <a:effectLst>
                  <a:outerShdw blurRad="38100" dist="38100" dir="2700000" algn="tl">
                    <a:srgbClr val="000000">
                      <a:alpha val="43137"/>
                    </a:srgbClr>
                  </a:outerShdw>
                </a:effectLst>
                <a:latin typeface="+mj-lt"/>
              </a:rPr>
              <a:t>:</a:t>
            </a:r>
            <a:endParaRPr lang="en-US" sz="5454" b="1" dirty="0">
              <a:solidFill>
                <a:srgbClr val="C00000"/>
              </a:solidFill>
              <a:effectLst>
                <a:outerShdw blurRad="38100" dist="38100" dir="2700000" algn="tl">
                  <a:srgbClr val="000000">
                    <a:alpha val="43137"/>
                  </a:srgbClr>
                </a:outerShdw>
              </a:effectLs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3f9f67cdc384ea0a29f3943a16201251.jpg">
            <a:extLst>
              <a:ext uri="{FF2B5EF4-FFF2-40B4-BE49-F238E27FC236}">
                <a16:creationId xmlns:a16="http://schemas.microsoft.com/office/drawing/2014/main" id="{AC396EF8-9DCA-4215-814D-C4B7256D11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909" y="-6494"/>
            <a:ext cx="112221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7">
            <a:extLst>
              <a:ext uri="{FF2B5EF4-FFF2-40B4-BE49-F238E27FC236}">
                <a16:creationId xmlns:a16="http://schemas.microsoft.com/office/drawing/2014/main" id="{A4A96EF4-421D-48C4-9D8D-4644E84CBFF1}"/>
              </a:ext>
            </a:extLst>
          </p:cNvPr>
          <p:cNvSpPr txBox="1">
            <a:spLocks/>
          </p:cNvSpPr>
          <p:nvPr/>
        </p:nvSpPr>
        <p:spPr bwMode="auto">
          <a:xfrm>
            <a:off x="3163815" y="695973"/>
            <a:ext cx="5864369" cy="841015"/>
          </a:xfrm>
          <a:prstGeom prst="rect">
            <a:avLst/>
          </a:prstGeom>
          <a:noFill/>
          <a:ln w="9525">
            <a:noFill/>
            <a:miter lim="800000"/>
            <a:headEnd/>
            <a:tailEnd/>
          </a:ln>
          <a:effectLst/>
        </p:spPr>
        <p:txBody>
          <a:bodyPr>
            <a:normAutofit lnSpcReduction="10000"/>
          </a:bodyPr>
          <a:lstStyle/>
          <a:p>
            <a:pPr algn="ctr">
              <a:spcBef>
                <a:spcPct val="20000"/>
              </a:spcBef>
              <a:defRPr/>
            </a:pPr>
            <a:r>
              <a:rPr lang="en-US" sz="4970" b="1" u="sng" kern="0" dirty="0" err="1">
                <a:solidFill>
                  <a:srgbClr val="000099"/>
                </a:solidFill>
                <a:latin typeface="Times New Roman" panose="02020603050405020304" pitchFamily="18" charset="0"/>
                <a:cs typeface="Times New Roman" panose="02020603050405020304" pitchFamily="18" charset="0"/>
              </a:rPr>
              <a:t>Luyện</a:t>
            </a:r>
            <a:r>
              <a:rPr lang="en-US" sz="4970" b="1" u="sng" kern="0" dirty="0">
                <a:solidFill>
                  <a:srgbClr val="000099"/>
                </a:solidFill>
                <a:latin typeface="Times New Roman" panose="02020603050405020304" pitchFamily="18" charset="0"/>
                <a:cs typeface="Times New Roman" panose="02020603050405020304" pitchFamily="18" charset="0"/>
              </a:rPr>
              <a:t> </a:t>
            </a:r>
            <a:r>
              <a:rPr lang="en-US" sz="4970" b="1" u="sng" kern="0" dirty="0" err="1">
                <a:solidFill>
                  <a:srgbClr val="000099"/>
                </a:solidFill>
                <a:latin typeface="Times New Roman" panose="02020603050405020304" pitchFamily="18" charset="0"/>
                <a:cs typeface="Times New Roman" panose="02020603050405020304" pitchFamily="18" charset="0"/>
              </a:rPr>
              <a:t>đọc</a:t>
            </a:r>
            <a:r>
              <a:rPr lang="vi-VN" sz="4970" b="1" u="sng" kern="0" dirty="0">
                <a:solidFill>
                  <a:srgbClr val="000099"/>
                </a:solidFill>
                <a:latin typeface="Times New Roman" panose="02020603050405020304" pitchFamily="18" charset="0"/>
                <a:cs typeface="Times New Roman" panose="02020603050405020304" pitchFamily="18" charset="0"/>
              </a:rPr>
              <a:t> từ khó</a:t>
            </a:r>
            <a:endParaRPr lang="en-US" sz="4970" b="1" u="sng" kern="0" dirty="0">
              <a:solidFill>
                <a:srgbClr val="000099"/>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AF7EC71D-C290-4AA9-9460-7F58DF6D55AC}"/>
              </a:ext>
            </a:extLst>
          </p:cNvPr>
          <p:cNvSpPr txBox="1">
            <a:spLocks noChangeArrowheads="1"/>
          </p:cNvSpPr>
          <p:nvPr/>
        </p:nvSpPr>
        <p:spPr bwMode="auto">
          <a:xfrm>
            <a:off x="2070063" y="1549483"/>
            <a:ext cx="8051872" cy="3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5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4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3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3300">
                <a:solidFill>
                  <a:schemeClr val="tx1"/>
                </a:solidFill>
                <a:latin typeface="Calibri" panose="020F0502020204030204" pitchFamily="34" charset="0"/>
              </a:defRPr>
            </a:lvl9pPr>
          </a:lstStyle>
          <a:p>
            <a:pPr>
              <a:lnSpc>
                <a:spcPct val="150000"/>
              </a:lnSpc>
              <a:buNone/>
            </a:pPr>
            <a:r>
              <a:rPr lang="en-US" altLang="en-US" sz="4000" dirty="0">
                <a:latin typeface="Times New Roman" panose="02020603050405020304" pitchFamily="18" charset="0"/>
              </a:rPr>
              <a:t>Ga-</a:t>
            </a:r>
            <a:r>
              <a:rPr lang="en-US" altLang="en-US" sz="4000" dirty="0" err="1">
                <a:latin typeface="Times New Roman" panose="02020603050405020304" pitchFamily="18" charset="0"/>
              </a:rPr>
              <a:t>vrốt</a:t>
            </a:r>
            <a:r>
              <a:rPr lang="vi-VN" altLang="en-US" sz="4000" dirty="0">
                <a:latin typeface="Times New Roman" panose="02020603050405020304" pitchFamily="18" charset="0"/>
              </a:rPr>
              <a:t>; </a:t>
            </a:r>
            <a:r>
              <a:rPr lang="en-US" altLang="en-US" sz="4000" dirty="0" err="1">
                <a:latin typeface="Times New Roman" panose="02020603050405020304" pitchFamily="18" charset="0"/>
              </a:rPr>
              <a:t>Ăng</a:t>
            </a:r>
            <a:r>
              <a:rPr lang="en-US" altLang="en-US" sz="4000" dirty="0">
                <a:latin typeface="Times New Roman" panose="02020603050405020304" pitchFamily="18" charset="0"/>
              </a:rPr>
              <a:t>-</a:t>
            </a:r>
            <a:r>
              <a:rPr lang="en-US" altLang="en-US" sz="4000" dirty="0" err="1">
                <a:latin typeface="Times New Roman" panose="02020603050405020304" pitchFamily="18" charset="0"/>
              </a:rPr>
              <a:t>giôn</a:t>
            </a:r>
            <a:r>
              <a:rPr lang="en-US" altLang="en-US" sz="4000" dirty="0">
                <a:latin typeface="Times New Roman" panose="02020603050405020304" pitchFamily="18" charset="0"/>
              </a:rPr>
              <a:t>-ra</a:t>
            </a:r>
            <a:r>
              <a:rPr lang="vi-VN" altLang="en-US" sz="4000" dirty="0">
                <a:latin typeface="Times New Roman" panose="02020603050405020304" pitchFamily="18" charset="0"/>
              </a:rPr>
              <a:t>; </a:t>
            </a:r>
            <a:r>
              <a:rPr lang="en-US" altLang="en-US" sz="4000" dirty="0" err="1">
                <a:latin typeface="Times New Roman" panose="02020603050405020304" pitchFamily="18" charset="0"/>
              </a:rPr>
              <a:t>Cuốc-phây-rắc</a:t>
            </a:r>
            <a:r>
              <a:rPr lang="vi-VN" altLang="en-US" sz="4000" dirty="0">
                <a:latin typeface="Times New Roman" panose="02020603050405020304" pitchFamily="18" charset="0"/>
              </a:rPr>
              <a:t>;</a:t>
            </a:r>
          </a:p>
          <a:p>
            <a:pPr>
              <a:lnSpc>
                <a:spcPct val="150000"/>
              </a:lnSpc>
              <a:buNone/>
            </a:pPr>
            <a:r>
              <a:rPr lang="en-US" altLang="en-US" sz="4000" dirty="0">
                <a:latin typeface="Times New Roman" panose="02020603050405020304" pitchFamily="18" charset="0"/>
              </a:rPr>
              <a:t>m</a:t>
            </a:r>
            <a:r>
              <a:rPr lang="vi-VN" altLang="en-US" sz="4000" dirty="0">
                <a:latin typeface="Times New Roman" panose="02020603050405020304" pitchFamily="18" charset="0"/>
              </a:rPr>
              <a:t>ư</a:t>
            </a:r>
            <a:r>
              <a:rPr lang="en-US" altLang="en-US" sz="4000" dirty="0" err="1">
                <a:latin typeface="Times New Roman" panose="02020603050405020304" pitchFamily="18" charset="0"/>
              </a:rPr>
              <a:t>ời</a:t>
            </a:r>
            <a:r>
              <a:rPr lang="en-US" altLang="en-US" sz="4000" dirty="0">
                <a:latin typeface="Times New Roman" panose="02020603050405020304" pitchFamily="18" charset="0"/>
              </a:rPr>
              <a:t> l</a:t>
            </a:r>
            <a:r>
              <a:rPr lang="vi-VN" altLang="en-US" sz="4000" dirty="0">
                <a:latin typeface="Times New Roman" panose="02020603050405020304" pitchFamily="18" charset="0"/>
              </a:rPr>
              <a:t>ă</a:t>
            </a:r>
            <a:r>
              <a:rPr lang="en-US" altLang="en-US" sz="4000" dirty="0">
                <a:latin typeface="Times New Roman" panose="02020603050405020304" pitchFamily="18" charset="0"/>
              </a:rPr>
              <a:t>m </a:t>
            </a:r>
            <a:r>
              <a:rPr lang="en-US" altLang="en-US" sz="4000" dirty="0" err="1">
                <a:latin typeface="Times New Roman" panose="02020603050405020304" pitchFamily="18" charset="0"/>
              </a:rPr>
              <a:t>phút</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nữa</a:t>
            </a:r>
            <a:r>
              <a:rPr lang="vi-VN" altLang="en-US" sz="4000" dirty="0">
                <a:latin typeface="Times New Roman" panose="02020603050405020304" pitchFamily="18" charset="0"/>
              </a:rPr>
              <a:t>; </a:t>
            </a:r>
            <a:r>
              <a:rPr lang="en-US" altLang="en-US" sz="4000" dirty="0" err="1">
                <a:latin typeface="Times New Roman" panose="02020603050405020304" pitchFamily="18" charset="0"/>
              </a:rPr>
              <a:t>làm</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sao</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nào</a:t>
            </a:r>
            <a:r>
              <a:rPr lang="vi-VN" altLang="en-US" sz="4000" dirty="0">
                <a:latin typeface="Times New Roman" panose="02020603050405020304" pitchFamily="18" charset="0"/>
              </a:rPr>
              <a:t>; tí ti; phốc ra</a:t>
            </a:r>
            <a:endParaRPr lang="en-US" altLang="en-US" sz="4000" dirty="0">
              <a:latin typeface="Times New Roman" panose="02020603050405020304" pitchFamily="18" charset="0"/>
            </a:endParaRPr>
          </a:p>
          <a:p>
            <a:pPr>
              <a:lnSpc>
                <a:spcPct val="150000"/>
              </a:lnSpc>
              <a:buNone/>
            </a:pPr>
            <a:endParaRPr lang="en-US" altLang="en-US" sz="3682" dirty="0">
              <a:latin typeface="Times New Roman" panose="02020603050405020304" pitchFamily="18" charset="0"/>
              <a:cs typeface="Times New Roman" panose="02020603050405020304" pitchFamily="18" charset="0"/>
            </a:endParaRPr>
          </a:p>
        </p:txBody>
      </p:sp>
      <p:sp>
        <p:nvSpPr>
          <p:cNvPr id="12" name="Text Box 23">
            <a:extLst>
              <a:ext uri="{FF2B5EF4-FFF2-40B4-BE49-F238E27FC236}">
                <a16:creationId xmlns:a16="http://schemas.microsoft.com/office/drawing/2014/main" id="{4536B6DC-E7C6-414F-BCD4-0443CB5D2F83}"/>
              </a:ext>
            </a:extLst>
          </p:cNvPr>
          <p:cNvSpPr txBox="1">
            <a:spLocks noChangeArrowheads="1"/>
          </p:cNvSpPr>
          <p:nvPr/>
        </p:nvSpPr>
        <p:spPr bwMode="auto">
          <a:xfrm>
            <a:off x="1260230" y="4532424"/>
            <a:ext cx="329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tLang="en-US" sz="3600" b="1" dirty="0">
                <a:solidFill>
                  <a:srgbClr val="C00000"/>
                </a:solidFill>
                <a:latin typeface="Times New Roman" panose="02020603050405020304" pitchFamily="18" charset="0"/>
              </a:rPr>
              <a:t> </a:t>
            </a:r>
            <a:r>
              <a:rPr lang="vi-VN" altLang="en-US" sz="3600" b="1" dirty="0">
                <a:solidFill>
                  <a:srgbClr val="C00000"/>
                </a:solidFill>
                <a:latin typeface="Times New Roman" panose="02020603050405020304" pitchFamily="18" charset="0"/>
              </a:rPr>
              <a:t>Luyện đọc c</a:t>
            </a:r>
            <a:r>
              <a:rPr lang="en-US" altLang="en-US" sz="3600" b="1" dirty="0" err="1">
                <a:solidFill>
                  <a:srgbClr val="C00000"/>
                </a:solidFill>
                <a:latin typeface="Times New Roman" panose="02020603050405020304" pitchFamily="18" charset="0"/>
              </a:rPr>
              <a:t>âu</a:t>
            </a:r>
            <a:endParaRPr lang="en-US" altLang="en-US" sz="3600" b="1" dirty="0">
              <a:solidFill>
                <a:srgbClr val="C00000"/>
              </a:solidFill>
              <a:latin typeface="Times New Roman" panose="02020603050405020304" pitchFamily="18" charset="0"/>
            </a:endParaRPr>
          </a:p>
        </p:txBody>
      </p:sp>
      <p:sp>
        <p:nvSpPr>
          <p:cNvPr id="13" name="Text Box 24">
            <a:extLst>
              <a:ext uri="{FF2B5EF4-FFF2-40B4-BE49-F238E27FC236}">
                <a16:creationId xmlns:a16="http://schemas.microsoft.com/office/drawing/2014/main" id="{FC4B5012-7A4C-4195-86C0-7F9920C1AA41}"/>
              </a:ext>
            </a:extLst>
          </p:cNvPr>
          <p:cNvSpPr txBox="1">
            <a:spLocks noChangeArrowheads="1"/>
          </p:cNvSpPr>
          <p:nvPr/>
        </p:nvSpPr>
        <p:spPr bwMode="auto">
          <a:xfrm>
            <a:off x="4760742" y="4520198"/>
            <a:ext cx="49459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tLang="en-US" sz="3600" dirty="0">
                <a:latin typeface="Times New Roman" panose="02020603050405020304" pitchFamily="18" charset="0"/>
              </a:rPr>
              <a:t>- </a:t>
            </a:r>
            <a:r>
              <a:rPr lang="en-US" altLang="en-US" sz="3600" dirty="0" err="1">
                <a:latin typeface="Times New Roman" panose="02020603050405020304" pitchFamily="18" charset="0"/>
              </a:rPr>
              <a:t>Cậu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trò</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gì</a:t>
            </a:r>
            <a:r>
              <a:rPr lang="en-US" altLang="en-US" sz="3600" dirty="0">
                <a:latin typeface="Times New Roman" panose="02020603050405020304" pitchFamily="18" charset="0"/>
              </a:rPr>
              <a:t> </a:t>
            </a:r>
            <a:r>
              <a:rPr lang="vi-VN" altLang="en-US" sz="3600" dirty="0">
                <a:latin typeface="Times New Roman" panose="02020603050405020304" pitchFamily="18" charset="0"/>
              </a:rPr>
              <a:t>đ</a:t>
            </a:r>
            <a:r>
              <a:rPr lang="en-US" altLang="en-US" sz="3600" dirty="0" err="1">
                <a:latin typeface="Times New Roman" panose="02020603050405020304" pitchFamily="18" charset="0"/>
              </a:rPr>
              <a:t>ấy</a:t>
            </a:r>
            <a:r>
              <a:rPr lang="en-US" altLang="en-US" sz="3600" dirty="0">
                <a:latin typeface="Times New Roman" panose="02020603050405020304" pitchFamily="18" charset="0"/>
              </a:rPr>
              <a:t>?</a:t>
            </a:r>
          </a:p>
        </p:txBody>
      </p:sp>
      <p:sp>
        <p:nvSpPr>
          <p:cNvPr id="14" name="Text Box 25">
            <a:extLst>
              <a:ext uri="{FF2B5EF4-FFF2-40B4-BE49-F238E27FC236}">
                <a16:creationId xmlns:a16="http://schemas.microsoft.com/office/drawing/2014/main" id="{0A17DA48-223E-4C3C-9A67-45E11595FC1D}"/>
              </a:ext>
            </a:extLst>
          </p:cNvPr>
          <p:cNvSpPr txBox="1">
            <a:spLocks noChangeArrowheads="1"/>
          </p:cNvSpPr>
          <p:nvPr/>
        </p:nvSpPr>
        <p:spPr bwMode="auto">
          <a:xfrm>
            <a:off x="4760742" y="5299862"/>
            <a:ext cx="34072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tLang="en-US" sz="3600" dirty="0">
                <a:latin typeface="Times New Roman" panose="02020603050405020304" pitchFamily="18" charset="0"/>
              </a:rPr>
              <a:t>- </a:t>
            </a:r>
            <a:r>
              <a:rPr lang="en-US" altLang="en-US" sz="3600" dirty="0" err="1">
                <a:latin typeface="Times New Roman" panose="02020603050405020304" pitchFamily="18" charset="0"/>
              </a:rPr>
              <a:t>Vào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ngay</a:t>
            </a:r>
            <a:r>
              <a:rPr lang="en-US" altLang="en-US" sz="3600" dirty="0">
                <a:latin typeface="Times New Roman" panose="02020603050405020304" pitchFamily="18" charset="0"/>
              </a:rPr>
              <a:t> !</a:t>
            </a:r>
          </a:p>
        </p:txBody>
      </p:sp>
      <p:sp>
        <p:nvSpPr>
          <p:cNvPr id="15" name="Line 27">
            <a:extLst>
              <a:ext uri="{FF2B5EF4-FFF2-40B4-BE49-F238E27FC236}">
                <a16:creationId xmlns:a16="http://schemas.microsoft.com/office/drawing/2014/main" id="{4AF1B8C8-D98B-4C04-8075-42DC6B3A251C}"/>
              </a:ext>
            </a:extLst>
          </p:cNvPr>
          <p:cNvSpPr>
            <a:spLocks noChangeShapeType="1"/>
          </p:cNvSpPr>
          <p:nvPr/>
        </p:nvSpPr>
        <p:spPr bwMode="auto">
          <a:xfrm>
            <a:off x="7407519" y="5139126"/>
            <a:ext cx="103749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7">
            <a:extLst>
              <a:ext uri="{FF2B5EF4-FFF2-40B4-BE49-F238E27FC236}">
                <a16:creationId xmlns:a16="http://schemas.microsoft.com/office/drawing/2014/main" id="{C8AEC451-5ED2-4D78-83F8-6D72C760E6E6}"/>
              </a:ext>
            </a:extLst>
          </p:cNvPr>
          <p:cNvSpPr>
            <a:spLocks noChangeShapeType="1"/>
          </p:cNvSpPr>
          <p:nvPr/>
        </p:nvSpPr>
        <p:spPr bwMode="auto">
          <a:xfrm>
            <a:off x="6032162" y="5896435"/>
            <a:ext cx="85743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5EA8E71-0D4C-43A6-80EF-6EF9B1FA93BD}"/>
              </a:ext>
            </a:extLst>
          </p:cNvPr>
          <p:cNvSpPr>
            <a:spLocks noGrp="1"/>
          </p:cNvSpPr>
          <p:nvPr>
            <p:ph type="title"/>
          </p:nvPr>
        </p:nvSpPr>
        <p:spPr>
          <a:xfrm>
            <a:off x="365416" y="822702"/>
            <a:ext cx="11096858" cy="1143000"/>
          </a:xfrm>
        </p:spPr>
        <p:txBody>
          <a:bodyPr>
            <a:noAutofit/>
          </a:bodyPr>
          <a:lstStyle/>
          <a:p>
            <a:pPr eaLnBrk="1" hangingPunct="1">
              <a:lnSpc>
                <a:spcPct val="114000"/>
              </a:lnSpc>
            </a:pPr>
            <a:r>
              <a:rPr lang="vi-VN" altLang="en-US" sz="3600" b="1" dirty="0">
                <a:solidFill>
                  <a:srgbClr val="002060"/>
                </a:solidFill>
                <a:cs typeface="Times New Roman" panose="02020603050405020304" pitchFamily="18" charset="0"/>
              </a:rPr>
              <a:t>Chiến lũy: </a:t>
            </a:r>
            <a:r>
              <a:rPr lang="vi-VN" altLang="en-US" sz="3200" dirty="0">
                <a:solidFill>
                  <a:srgbClr val="002060"/>
                </a:solidFill>
                <a:latin typeface="Times New Roman" panose="02020603050405020304" pitchFamily="18" charset="0"/>
                <a:cs typeface="Times New Roman" panose="02020603050405020304" pitchFamily="18" charset="0"/>
              </a:rPr>
              <a:t>tuyến phòng thủ được xây dựng kiên cố hoặc dựng tạm bằng các vật dụng che đỡ như bao cát, giường, tủ, bàn, ghế,....</a:t>
            </a:r>
            <a:endParaRPr lang="en-US" altLang="en-US" sz="3600" dirty="0">
              <a:solidFill>
                <a:srgbClr val="002060"/>
              </a:solidFill>
              <a:latin typeface="Times New Roman" panose="02020603050405020304" pitchFamily="18" charset="0"/>
              <a:cs typeface="Times New Roman" panose="02020603050405020304" pitchFamily="18" charset="0"/>
            </a:endParaRPr>
          </a:p>
        </p:txBody>
      </p:sp>
      <p:sp>
        <p:nvSpPr>
          <p:cNvPr id="9222" name="Rectangle 1">
            <a:extLst>
              <a:ext uri="{FF2B5EF4-FFF2-40B4-BE49-F238E27FC236}">
                <a16:creationId xmlns:a16="http://schemas.microsoft.com/office/drawing/2014/main" id="{A6C1A49B-1814-4641-821F-C28E150B4B37}"/>
              </a:ext>
            </a:extLst>
          </p:cNvPr>
          <p:cNvSpPr>
            <a:spLocks noChangeArrowheads="1"/>
          </p:cNvSpPr>
          <p:nvPr/>
        </p:nvSpPr>
        <p:spPr bwMode="auto">
          <a:xfrm>
            <a:off x="4396629" y="0"/>
            <a:ext cx="33778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300">
                <a:solidFill>
                  <a:schemeClr val="tx1"/>
                </a:solidFill>
                <a:latin typeface="Arial" panose="020B0604020202020204" pitchFamily="34" charset="0"/>
                <a:cs typeface="Arial" panose="020B0604020202020204" pitchFamily="34" charset="0"/>
              </a:defRPr>
            </a:lvl1pPr>
            <a:lvl2pPr marL="742950" indent="-285750">
              <a:defRPr sz="5300">
                <a:solidFill>
                  <a:schemeClr val="tx1"/>
                </a:solidFill>
                <a:latin typeface="Arial" panose="020B0604020202020204" pitchFamily="34" charset="0"/>
                <a:cs typeface="Arial" panose="020B0604020202020204" pitchFamily="34" charset="0"/>
              </a:defRPr>
            </a:lvl2pPr>
            <a:lvl3pPr marL="1143000" indent="-228600">
              <a:defRPr sz="5300">
                <a:solidFill>
                  <a:schemeClr val="tx1"/>
                </a:solidFill>
                <a:latin typeface="Arial" panose="020B0604020202020204" pitchFamily="34" charset="0"/>
                <a:cs typeface="Arial" panose="020B0604020202020204" pitchFamily="34" charset="0"/>
              </a:defRPr>
            </a:lvl3pPr>
            <a:lvl4pPr marL="1600200" indent="-228600">
              <a:defRPr sz="5300">
                <a:solidFill>
                  <a:schemeClr val="tx1"/>
                </a:solidFill>
                <a:latin typeface="Arial" panose="020B0604020202020204" pitchFamily="34" charset="0"/>
                <a:cs typeface="Arial" panose="020B0604020202020204" pitchFamily="34" charset="0"/>
              </a:defRPr>
            </a:lvl4pPr>
            <a:lvl5pPr marL="2057400" indent="-228600">
              <a:defRPr sz="5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5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5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5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5300">
                <a:solidFill>
                  <a:schemeClr val="tx1"/>
                </a:solidFill>
                <a:latin typeface="Arial" panose="020B0604020202020204" pitchFamily="34" charset="0"/>
                <a:cs typeface="Arial" panose="020B0604020202020204" pitchFamily="34" charset="0"/>
              </a:defRPr>
            </a:lvl9pPr>
          </a:lstStyle>
          <a:p>
            <a:r>
              <a:rPr lang="en-US" altLang="en-US" sz="4400" b="1" dirty="0" err="1">
                <a:solidFill>
                  <a:srgbClr val="FF0000"/>
                </a:solidFill>
                <a:latin typeface="Times New Roman" panose="02020603050405020304" pitchFamily="18" charset="0"/>
                <a:cs typeface="Times New Roman" panose="02020603050405020304" pitchFamily="18" charset="0"/>
              </a:rPr>
              <a:t>Giải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nghĩa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từ</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7" name="Picture 55" descr="ANd9GcRa_gzQJtfTGtd6xUoZFZafGU5rsqDkgeWaitAz0-QSAE48FptK">
            <a:extLst>
              <a:ext uri="{FF2B5EF4-FFF2-40B4-BE49-F238E27FC236}">
                <a16:creationId xmlns:a16="http://schemas.microsoft.com/office/drawing/2014/main" id="{501949C1-540E-4698-B62E-86365A4795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01"/>
          <a:stretch/>
        </p:blipFill>
        <p:spPr bwMode="auto">
          <a:xfrm>
            <a:off x="126609" y="2018963"/>
            <a:ext cx="4541399" cy="32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Tập tin:Chiến lũy Phù Xa Sơn Tây.jpg – Wikipedia tiếng Việt">
            <a:extLst>
              <a:ext uri="{FF2B5EF4-FFF2-40B4-BE49-F238E27FC236}">
                <a16:creationId xmlns:a16="http://schemas.microsoft.com/office/drawing/2014/main" id="{80CA6149-05D7-4E8A-AC15-1FD697527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787" y="2183763"/>
            <a:ext cx="4453800" cy="3124308"/>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à Nội “Quyết tử để Tổ quốc quyết sinh”">
            <a:extLst>
              <a:ext uri="{FF2B5EF4-FFF2-40B4-BE49-F238E27FC236}">
                <a16:creationId xmlns:a16="http://schemas.microsoft.com/office/drawing/2014/main" id="{D56F6E3D-3E53-4F47-885A-99B90B584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444" y="3890735"/>
            <a:ext cx="4947322" cy="2941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fade">
                                      <p:cBhvr>
                                        <p:cTn id="15"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DA761E4-C695-4962-87A1-42CC8298859C}"/>
              </a:ext>
            </a:extLst>
          </p:cNvPr>
          <p:cNvSpPr>
            <a:spLocks noGrp="1"/>
          </p:cNvSpPr>
          <p:nvPr>
            <p:ph type="title"/>
          </p:nvPr>
        </p:nvSpPr>
        <p:spPr>
          <a:xfrm>
            <a:off x="253218" y="-67067"/>
            <a:ext cx="9359930" cy="3811753"/>
          </a:xfrm>
        </p:spPr>
        <p:txBody>
          <a:bodyPr>
            <a:normAutofit/>
          </a:bodyPr>
          <a:lstStyle/>
          <a:p>
            <a:pPr eaLnBrk="1" hangingPunct="1">
              <a:lnSpc>
                <a:spcPct val="130000"/>
              </a:lnSpc>
            </a:pPr>
            <a:r>
              <a:rPr lang="vi-VN" altLang="en-US" sz="3600" b="1" dirty="0">
                <a:solidFill>
                  <a:srgbClr val="002060"/>
                </a:solidFill>
                <a:latin typeface="Times New Roman" panose="02020603050405020304" pitchFamily="18" charset="0"/>
                <a:cs typeface="Times New Roman" panose="02020603050405020304" pitchFamily="18" charset="0"/>
              </a:rPr>
              <a:t>Nghĩa quân: </a:t>
            </a:r>
            <a:r>
              <a:rPr lang="vi-VN" altLang="en-US" sz="3600" dirty="0">
                <a:solidFill>
                  <a:srgbClr val="002060"/>
                </a:solidFill>
                <a:latin typeface="Times New Roman" panose="02020603050405020304" pitchFamily="18" charset="0"/>
                <a:cs typeface="Times New Roman" panose="02020603050405020304" pitchFamily="18" charset="0"/>
              </a:rPr>
              <a:t>Quân khởi nghĩa</a:t>
            </a:r>
            <a:br>
              <a:rPr lang="vi-VN" altLang="en-US" sz="3600" b="1" dirty="0">
                <a:solidFill>
                  <a:srgbClr val="002060"/>
                </a:solidFill>
                <a:latin typeface="Times New Roman" panose="02020603050405020304" pitchFamily="18" charset="0"/>
                <a:cs typeface="Times New Roman" panose="02020603050405020304" pitchFamily="18" charset="0"/>
              </a:rPr>
            </a:br>
            <a:r>
              <a:rPr lang="vi-VN" altLang="en-US" sz="3600" b="1" dirty="0">
                <a:solidFill>
                  <a:srgbClr val="002060"/>
                </a:solidFill>
                <a:latin typeface="Times New Roman" panose="02020603050405020304" pitchFamily="18" charset="0"/>
                <a:cs typeface="Times New Roman" panose="02020603050405020304" pitchFamily="18" charset="0"/>
              </a:rPr>
              <a:t>Thiên thần: </a:t>
            </a:r>
            <a:r>
              <a:rPr lang="vi-VN" altLang="en-US" sz="3600" dirty="0">
                <a:solidFill>
                  <a:srgbClr val="002060"/>
                </a:solidFill>
                <a:latin typeface="Times New Roman" panose="02020603050405020304" pitchFamily="18" charset="0"/>
                <a:cs typeface="Times New Roman" panose="02020603050405020304" pitchFamily="18" charset="0"/>
              </a:rPr>
              <a:t>Thần ở trên trời, thường được cho là rất đẹp và có nhiều phép lạ (theo quan niệm xưa)</a:t>
            </a:r>
            <a:br>
              <a:rPr lang="vi-VN" altLang="en-US" sz="3600" dirty="0">
                <a:solidFill>
                  <a:srgbClr val="002060"/>
                </a:solidFill>
                <a:latin typeface="Times New Roman" panose="02020603050405020304" pitchFamily="18" charset="0"/>
                <a:cs typeface="Times New Roman" panose="02020603050405020304" pitchFamily="18" charset="0"/>
              </a:rPr>
            </a:br>
            <a:r>
              <a:rPr lang="vi-VN" altLang="en-US" sz="3600" b="1" dirty="0">
                <a:solidFill>
                  <a:srgbClr val="002060"/>
                </a:solidFill>
                <a:latin typeface="Times New Roman" panose="02020603050405020304" pitchFamily="18" charset="0"/>
                <a:cs typeface="Times New Roman" panose="02020603050405020304" pitchFamily="18" charset="0"/>
              </a:rPr>
              <a:t>Ú tim: </a:t>
            </a:r>
            <a:r>
              <a:rPr lang="vi-VN" altLang="en-US" sz="3600" dirty="0">
                <a:solidFill>
                  <a:srgbClr val="002060"/>
                </a:solidFill>
                <a:latin typeface="Times New Roman" panose="02020603050405020304" pitchFamily="18" charset="0"/>
                <a:cs typeface="Times New Roman" panose="02020603050405020304" pitchFamily="18" charset="0"/>
              </a:rPr>
              <a:t>trò chơi trốn tìm của trẻ em</a:t>
            </a:r>
            <a:endParaRPr lang="en-US" altLang="en-US" sz="3600" dirty="0">
              <a:solidFill>
                <a:srgbClr val="002060"/>
              </a:solidFill>
              <a:latin typeface="Times New Roman" panose="02020603050405020304" pitchFamily="18" charset="0"/>
              <a:cs typeface="Times New Roman" panose="02020603050405020304" pitchFamily="18" charset="0"/>
            </a:endParaRPr>
          </a:p>
        </p:txBody>
      </p:sp>
      <p:pic>
        <p:nvPicPr>
          <p:cNvPr id="31748" name="Picture 4" descr="Giới thiệu trò chơi ú tim (trốn tìm)">
            <a:extLst>
              <a:ext uri="{FF2B5EF4-FFF2-40B4-BE49-F238E27FC236}">
                <a16:creationId xmlns:a16="http://schemas.microsoft.com/office/drawing/2014/main" id="{764C083D-B0B5-4D28-AD63-BC8FF1557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2" y="3587519"/>
            <a:ext cx="4469941" cy="313563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Nhân vật nào của nghĩa quân Lam Sơn được phong là Thần dược Thánh">
            <a:extLst>
              <a:ext uri="{FF2B5EF4-FFF2-40B4-BE49-F238E27FC236}">
                <a16:creationId xmlns:a16="http://schemas.microsoft.com/office/drawing/2014/main" id="{A83F942C-B576-4493-9547-5D182ADAB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883" y="3666103"/>
            <a:ext cx="3986504" cy="3135630"/>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Câu chuyện về những “Thiên thần hộ mệnh”">
            <a:extLst>
              <a:ext uri="{FF2B5EF4-FFF2-40B4-BE49-F238E27FC236}">
                <a16:creationId xmlns:a16="http://schemas.microsoft.com/office/drawing/2014/main" id="{05385417-A80F-4965-9C62-6CB96AC27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912" y="2836912"/>
            <a:ext cx="4021088" cy="402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1802</Words>
  <Application>Microsoft Office PowerPoint</Application>
  <PresentationFormat>Widescreen</PresentationFormat>
  <Paragraphs>95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.VnTime</vt:lpstr>
      <vt:lpstr>Arial</vt:lpstr>
      <vt:lpstr>Calibri</vt:lpstr>
      <vt:lpstr>Calibri Light</vt:lpstr>
      <vt:lpstr>Times New Roman</vt:lpstr>
      <vt:lpstr>Office Theme</vt:lpstr>
      <vt:lpstr>KHỞI ĐỘNG</vt:lpstr>
      <vt:lpstr>Thứ tư, ngày 16 tháng 3 năm 2022</vt:lpstr>
      <vt:lpstr>PowerPoint Presentation</vt:lpstr>
      <vt:lpstr>PowerPoint Presentation</vt:lpstr>
      <vt:lpstr>PowerPoint Presentation</vt:lpstr>
      <vt:lpstr>PowerPoint Presentation</vt:lpstr>
      <vt:lpstr>PowerPoint Presentation</vt:lpstr>
      <vt:lpstr>Chiến lũy: tuyến phòng thủ được xây dựng kiên cố hoặc dựng tạm bằng các vật dụng che đỡ như bao cát, giường, tủ, bàn, ghế,....</vt:lpstr>
      <vt:lpstr>Nghĩa quân: Quân khởi nghĩa Thiên thần: Thần ở trên trời, thường được cho là rất đẹp và có nhiều phép lạ (theo quan niệm xưa) Ú tim: trò chơi trốn tìm của trẻ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Admin</dc:creator>
  <cp:lastModifiedBy>Admin</cp:lastModifiedBy>
  <cp:revision>14</cp:revision>
  <dcterms:created xsi:type="dcterms:W3CDTF">2022-03-15T11:29:39Z</dcterms:created>
  <dcterms:modified xsi:type="dcterms:W3CDTF">2022-03-15T16:43:04Z</dcterms:modified>
</cp:coreProperties>
</file>