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9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9A5"/>
    <a:srgbClr val="99FF66"/>
    <a:srgbClr val="FF0000"/>
    <a:srgbClr val="AAF4AA"/>
    <a:srgbClr val="E6B8CD"/>
    <a:srgbClr val="EAF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BCFDA-A2FB-40E1-B12F-6775B7B3E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5EB0B-61FE-4FDF-800A-E14C0A23D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F7D12-2827-49D8-8FDD-3AAF25642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D766D-ADB8-4282-86DD-F3ED2CCBE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7E535-40DD-469C-9C3C-24D6C6AA5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E0828-FDFF-4711-94B3-55E73FD6A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82682-00BF-482E-9013-CC4134253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87EDD-7805-457C-8AB4-722E83A9C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1A28D-17DD-4E2F-B139-D8BFD76E4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28A03-1040-4236-9C30-D7835A580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550ED-462C-459D-9A9D-8419E75CA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3123E71-79E9-4969-9FFD-69F44E9EF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Anh dep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371600" y="1981200"/>
            <a:ext cx="5943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>
                <a:latin typeface="Arial" charset="0"/>
              </a:rPr>
              <a:t>TẬP ĐỌC LỚP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1524000" y="914400"/>
            <a:ext cx="6400800" cy="27432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676400" y="1828800"/>
            <a:ext cx="5943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Vì sao Bê Vàng phải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i tìm cỏ?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371600" y="3810000"/>
            <a:ext cx="6781800" cy="946150"/>
          </a:xfrm>
          <a:prstGeom prst="rect">
            <a:avLst/>
          </a:prstGeom>
          <a:solidFill>
            <a:srgbClr val="E6B8C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Arial" charset="0"/>
              </a:rPr>
              <a:t>Vì Trời hạn, thiếu n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ớc lâu ngày, cỏ cây khô héo,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ôi bạn không có gì </a:t>
            </a:r>
            <a:r>
              <a:rPr lang="vi-VN" sz="2800">
                <a:latin typeface="Arial" charset="0"/>
              </a:rPr>
              <a:t>ă</a:t>
            </a:r>
            <a:r>
              <a:rPr lang="en-US" sz="2800">
                <a:latin typeface="Arial" charset="0"/>
              </a:rPr>
              <a:t>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4" grpId="0"/>
      <p:bldP spid="122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Cloud"/>
          <p:cNvSpPr>
            <a:spLocks noChangeAspect="1" noEditPoints="1" noChangeArrowheads="1"/>
          </p:cNvSpPr>
          <p:nvPr/>
        </p:nvSpPr>
        <p:spPr bwMode="auto">
          <a:xfrm>
            <a:off x="914400" y="685800"/>
            <a:ext cx="7391400" cy="1905000"/>
          </a:xfrm>
          <a:custGeom>
            <a:avLst/>
            <a:gdLst>
              <a:gd name="T0" fmla="*/ 22927 w 21600"/>
              <a:gd name="T1" fmla="*/ 952500 h 21600"/>
              <a:gd name="T2" fmla="*/ 3695700 w 21600"/>
              <a:gd name="T3" fmla="*/ 1902972 h 21600"/>
              <a:gd name="T4" fmla="*/ 7385241 w 21600"/>
              <a:gd name="T5" fmla="*/ 952500 h 21600"/>
              <a:gd name="T6" fmla="*/ 3695700 w 21600"/>
              <a:gd name="T7" fmla="*/ 10892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752600" y="1066800"/>
            <a:ext cx="5867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Arial" charset="0"/>
              </a:rPr>
              <a:t>Khi Bê Vàng quên </a:t>
            </a:r>
            <a:r>
              <a:rPr lang="vi-VN" sz="2800">
                <a:latin typeface="Arial" charset="0"/>
              </a:rPr>
              <a:t>đư</a:t>
            </a:r>
            <a:r>
              <a:rPr lang="en-US" sz="2800">
                <a:latin typeface="Arial" charset="0"/>
              </a:rPr>
              <a:t>ờng về, Dê Trắng làm gì?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447800" y="4953000"/>
            <a:ext cx="548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800">
              <a:latin typeface="Arial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295400" y="3657600"/>
            <a:ext cx="6705600" cy="1190625"/>
          </a:xfrm>
          <a:prstGeom prst="rect">
            <a:avLst/>
          </a:prstGeom>
          <a:solidFill>
            <a:srgbClr val="E6B8C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Dê Trắng th</a:t>
            </a:r>
            <a:r>
              <a:rPr lang="vi-VN">
                <a:latin typeface="Arial" charset="0"/>
              </a:rPr>
              <a:t>ươ</a:t>
            </a:r>
            <a:r>
              <a:rPr lang="en-US">
                <a:latin typeface="Arial" charset="0"/>
              </a:rPr>
              <a:t>ng bạn chạy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i khắp n</a:t>
            </a:r>
            <a:r>
              <a:rPr lang="vi-VN">
                <a:latin typeface="Arial" charset="0"/>
              </a:rPr>
              <a:t>ơ</a:t>
            </a:r>
            <a:r>
              <a:rPr lang="en-US">
                <a:latin typeface="Arial" charset="0"/>
              </a:rPr>
              <a:t>i tìm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8" grpId="0"/>
      <p:bldP spid="133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143000" y="533400"/>
            <a:ext cx="7772400" cy="1600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828800" y="838200"/>
            <a:ext cx="6705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Arial" charset="0"/>
              </a:rPr>
              <a:t>Khi Bê Vàng lang thang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i tìm cỏ thì chuyện gì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ã xảy ra với Bê Vàng?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828800" y="3124200"/>
            <a:ext cx="6553200" cy="954088"/>
          </a:xfrm>
          <a:prstGeom prst="rect">
            <a:avLst/>
          </a:prstGeom>
          <a:solidFill>
            <a:srgbClr val="EAF8A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Arial" charset="0"/>
              </a:rPr>
              <a:t>Bê Vàng bị lạc , không tìm </a:t>
            </a:r>
            <a:r>
              <a:rPr lang="vi-VN" sz="2800">
                <a:latin typeface="Arial" charset="0"/>
              </a:rPr>
              <a:t>đư</a:t>
            </a:r>
            <a:r>
              <a:rPr lang="en-US" sz="2800">
                <a:latin typeface="Arial" charset="0"/>
              </a:rPr>
              <a:t>ợc </a:t>
            </a:r>
            <a:r>
              <a:rPr lang="vi-VN" sz="2800">
                <a:latin typeface="Arial" charset="0"/>
              </a:rPr>
              <a:t>đư</a:t>
            </a:r>
            <a:r>
              <a:rPr lang="en-US" sz="2800">
                <a:latin typeface="Arial" charset="0"/>
              </a:rPr>
              <a:t>ờng về.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/>
      <p:bldP spid="143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62000" y="1371600"/>
            <a:ext cx="7315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Arial" charset="0"/>
              </a:rPr>
              <a:t>Đến bây giờ Dê Trắng vẫn gọi bạn nh</a:t>
            </a:r>
            <a:r>
              <a:rPr lang="vi-VN" sz="3200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 thế nào?</a:t>
            </a:r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1066800" y="3276600"/>
            <a:ext cx="46482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362200" y="38100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Bê!Bê!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 animBg="1"/>
      <p:bldP spid="153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club%20mee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378325"/>
            <a:ext cx="4772025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228600" y="228600"/>
            <a:ext cx="4267200" cy="2971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762000" y="13716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Arial" charset="0"/>
              </a:rPr>
              <a:t>thảo luận nhóm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ôi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953000" y="2362200"/>
            <a:ext cx="3581400" cy="2308225"/>
          </a:xfrm>
          <a:prstGeom prst="rect">
            <a:avLst/>
          </a:prstGeom>
          <a:solidFill>
            <a:srgbClr val="AAF4A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Vì sao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ến tận bây giờ Dê Trắng vẫn gọi bạn?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/>
      <p:bldP spid="163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inh nen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028130" y="228599"/>
            <a:ext cx="720146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Arial" charset="0"/>
              </a:rPr>
              <a:t>Qua </a:t>
            </a:r>
            <a:r>
              <a:rPr lang="en-US" dirty="0" err="1">
                <a:latin typeface="Arial" charset="0"/>
              </a:rPr>
              <a:t>bài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th</a:t>
            </a:r>
            <a:r>
              <a:rPr lang="vi-VN" dirty="0">
                <a:latin typeface="Arial" charset="0"/>
              </a:rPr>
              <a:t>ơ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này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em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thích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Bê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Vàng</a:t>
            </a:r>
            <a:r>
              <a:rPr lang="en-US" dirty="0">
                <a:latin typeface="Arial" charset="0"/>
              </a:rPr>
              <a:t> hay </a:t>
            </a:r>
            <a:r>
              <a:rPr lang="en-US" dirty="0" err="1">
                <a:latin typeface="Arial" charset="0"/>
              </a:rPr>
              <a:t>Dê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Trắng</a:t>
            </a:r>
            <a:r>
              <a:rPr lang="en-US" dirty="0">
                <a:latin typeface="Arial" charset="0"/>
              </a:rPr>
              <a:t>?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33400" y="1600200"/>
            <a:ext cx="8305800" cy="2586038"/>
          </a:xfrm>
          <a:prstGeom prst="rect">
            <a:avLst/>
          </a:prstGeom>
          <a:solidFill>
            <a:srgbClr val="AAF4AA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  <a:latin typeface="Arial" charset="0"/>
              </a:rPr>
              <a:t>Bê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vàng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tốt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bụng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dirty="0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i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tìm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thức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dirty="0">
                <a:solidFill>
                  <a:srgbClr val="FF0000"/>
                </a:solidFill>
                <a:latin typeface="Arial" charset="0"/>
              </a:rPr>
              <a:t>ă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n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cho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bạn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algn="l"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  <a:latin typeface="Arial" charset="0"/>
              </a:rPr>
              <a:t>Dê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Trắng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th</a:t>
            </a:r>
            <a:r>
              <a:rPr lang="vi-VN" dirty="0">
                <a:solidFill>
                  <a:srgbClr val="FF0000"/>
                </a:solidFill>
                <a:latin typeface="Arial" charset="0"/>
              </a:rPr>
              <a:t>ươ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ng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bạn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vẫn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dirty="0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i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tìm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bạn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dirty="0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ến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tận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bây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giờ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124200" y="0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Gọi bạn 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0" y="781050"/>
            <a:ext cx="51816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err="1">
                <a:latin typeface="Arial" charset="0"/>
              </a:rPr>
              <a:t>Tự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xa</a:t>
            </a:r>
            <a:r>
              <a:rPr lang="en-US" sz="2800" b="1" dirty="0">
                <a:latin typeface="Arial" charset="0"/>
              </a:rPr>
              <a:t> x</a:t>
            </a:r>
            <a:r>
              <a:rPr lang="vi-VN" sz="2800" b="1" dirty="0">
                <a:latin typeface="Arial" charset="0"/>
              </a:rPr>
              <a:t>ư</a:t>
            </a:r>
            <a:r>
              <a:rPr lang="en-US" sz="2800" b="1" dirty="0">
                <a:latin typeface="Arial" charset="0"/>
              </a:rPr>
              <a:t>a </a:t>
            </a:r>
            <a:r>
              <a:rPr lang="en-US" sz="2800" b="1" dirty="0" err="1">
                <a:latin typeface="Arial" charset="0"/>
              </a:rPr>
              <a:t>thuở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nào</a:t>
            </a:r>
            <a:endParaRPr lang="en-US" sz="2800" b="1" dirty="0"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en-US" sz="2800" b="1" dirty="0" err="1">
                <a:latin typeface="Arial" charset="0"/>
              </a:rPr>
              <a:t>Trong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rừng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xanh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sâu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thẳm</a:t>
            </a:r>
            <a:r>
              <a:rPr lang="en-US" sz="2800" b="1" dirty="0">
                <a:latin typeface="Arial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sz="2800" b="1" dirty="0" err="1">
                <a:latin typeface="Arial" charset="0"/>
              </a:rPr>
              <a:t>Đôi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bạn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sống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bên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nhau</a:t>
            </a:r>
            <a:r>
              <a:rPr lang="en-US" sz="2800" b="1" dirty="0">
                <a:latin typeface="Arial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sz="2800" b="1" dirty="0" err="1">
                <a:latin typeface="Arial" charset="0"/>
              </a:rPr>
              <a:t>Bê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vàng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và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Dê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Trắng</a:t>
            </a:r>
            <a:r>
              <a:rPr lang="en-US" sz="2800" b="1" dirty="0">
                <a:latin typeface="Arial" charset="0"/>
              </a:rPr>
              <a:t>. </a:t>
            </a:r>
            <a:r>
              <a:rPr lang="en-US" sz="2800" b="1" dirty="0" smtClean="0">
                <a:latin typeface="Arial" charset="0"/>
              </a:rPr>
              <a:t> </a:t>
            </a:r>
          </a:p>
          <a:p>
            <a:pPr algn="l">
              <a:spcBef>
                <a:spcPct val="50000"/>
              </a:spcBef>
            </a:pPr>
            <a:endParaRPr lang="en-US" sz="2800" b="1" dirty="0"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en-US" sz="2800" b="1" dirty="0" err="1">
                <a:latin typeface="Arial" charset="0"/>
              </a:rPr>
              <a:t>Một</a:t>
            </a:r>
            <a:r>
              <a:rPr lang="en-US" sz="2800" b="1" dirty="0">
                <a:latin typeface="Arial" charset="0"/>
              </a:rPr>
              <a:t> n</a:t>
            </a:r>
            <a:r>
              <a:rPr lang="vi-VN" sz="2800" b="1" dirty="0">
                <a:latin typeface="Arial" charset="0"/>
              </a:rPr>
              <a:t>ă</a:t>
            </a:r>
            <a:r>
              <a:rPr lang="en-US" sz="2800" b="1" dirty="0">
                <a:latin typeface="Arial" charset="0"/>
              </a:rPr>
              <a:t>m, </a:t>
            </a:r>
            <a:r>
              <a:rPr lang="en-US" sz="2800" b="1" dirty="0" err="1">
                <a:latin typeface="Arial" charset="0"/>
              </a:rPr>
              <a:t>trời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hạn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hán</a:t>
            </a:r>
            <a:r>
              <a:rPr lang="en-US" sz="2800" b="1" dirty="0">
                <a:latin typeface="Arial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sz="2800" b="1" dirty="0" err="1">
                <a:latin typeface="Arial" charset="0"/>
              </a:rPr>
              <a:t>Suối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cạn</a:t>
            </a:r>
            <a:r>
              <a:rPr lang="en-US" sz="2800" b="1" dirty="0">
                <a:latin typeface="Arial" charset="0"/>
              </a:rPr>
              <a:t>, </a:t>
            </a:r>
            <a:r>
              <a:rPr lang="en-US" sz="2800" b="1" dirty="0" err="1">
                <a:latin typeface="Arial" charset="0"/>
              </a:rPr>
              <a:t>cỏ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héo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khô</a:t>
            </a:r>
            <a:r>
              <a:rPr lang="en-US" sz="2800" b="1" dirty="0">
                <a:latin typeface="Arial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sz="2800" b="1" dirty="0" err="1">
                <a:latin typeface="Arial" charset="0"/>
              </a:rPr>
              <a:t>Lấy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gì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nuôi</a:t>
            </a:r>
            <a:r>
              <a:rPr lang="en-US" sz="2800" b="1" dirty="0">
                <a:latin typeface="Arial" charset="0"/>
              </a:rPr>
              <a:t> </a:t>
            </a:r>
            <a:r>
              <a:rPr lang="vi-VN" sz="2800" b="1" dirty="0">
                <a:latin typeface="Arial" charset="0"/>
              </a:rPr>
              <a:t>đ</a:t>
            </a:r>
            <a:r>
              <a:rPr lang="en-US" sz="2800" b="1" dirty="0" err="1">
                <a:latin typeface="Arial" charset="0"/>
              </a:rPr>
              <a:t>ôi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bạn</a:t>
            </a:r>
            <a:r>
              <a:rPr lang="en-US" sz="2800" b="1" dirty="0">
                <a:latin typeface="Arial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sz="2800" b="1" dirty="0" err="1">
                <a:latin typeface="Arial" charset="0"/>
              </a:rPr>
              <a:t>Chờ</a:t>
            </a:r>
            <a:r>
              <a:rPr lang="en-US" sz="2800" b="1" dirty="0">
                <a:latin typeface="Arial" charset="0"/>
              </a:rPr>
              <a:t> m</a:t>
            </a:r>
            <a:r>
              <a:rPr lang="vi-VN" sz="2800" b="1" dirty="0">
                <a:latin typeface="Arial" charset="0"/>
              </a:rPr>
              <a:t>ư</a:t>
            </a:r>
            <a:r>
              <a:rPr lang="en-US" sz="2800" b="1" dirty="0">
                <a:latin typeface="Arial" charset="0"/>
              </a:rPr>
              <a:t>a </a:t>
            </a:r>
            <a:r>
              <a:rPr lang="vi-VN" sz="2800" b="1" dirty="0">
                <a:latin typeface="Arial" charset="0"/>
              </a:rPr>
              <a:t>đ</a:t>
            </a:r>
            <a:r>
              <a:rPr lang="en-US" sz="2800" b="1" dirty="0" err="1">
                <a:latin typeface="Arial" charset="0"/>
              </a:rPr>
              <a:t>ến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bao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giờ</a:t>
            </a:r>
            <a:r>
              <a:rPr lang="en-US" sz="2800" b="1" dirty="0">
                <a:latin typeface="Arial" charset="0"/>
              </a:rPr>
              <a:t>?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648200" y="838200"/>
            <a:ext cx="47244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err="1">
                <a:latin typeface="Arial" charset="0"/>
              </a:rPr>
              <a:t>Bê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vàng</a:t>
            </a:r>
            <a:r>
              <a:rPr lang="en-US" sz="2800" b="1" dirty="0">
                <a:latin typeface="Arial" charset="0"/>
              </a:rPr>
              <a:t> </a:t>
            </a:r>
            <a:r>
              <a:rPr lang="vi-VN" sz="2800" b="1" dirty="0">
                <a:latin typeface="Arial" charset="0"/>
              </a:rPr>
              <a:t>đ</a:t>
            </a:r>
            <a:r>
              <a:rPr lang="en-US" sz="2800" b="1" dirty="0">
                <a:latin typeface="Arial" charset="0"/>
              </a:rPr>
              <a:t>i </a:t>
            </a:r>
            <a:r>
              <a:rPr lang="en-US" sz="2800" b="1" dirty="0" err="1">
                <a:latin typeface="Arial" charset="0"/>
              </a:rPr>
              <a:t>tìm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cỏ</a:t>
            </a:r>
            <a:r>
              <a:rPr lang="en-US" sz="2800" b="1" dirty="0">
                <a:latin typeface="Arial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sz="2800" b="1" dirty="0">
                <a:latin typeface="Arial" charset="0"/>
              </a:rPr>
              <a:t>Lang </a:t>
            </a:r>
            <a:r>
              <a:rPr lang="en-US" sz="2800" b="1" dirty="0" err="1">
                <a:latin typeface="Arial" charset="0"/>
              </a:rPr>
              <a:t>thang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quê</a:t>
            </a:r>
            <a:r>
              <a:rPr lang="en-US" sz="2800" b="1" dirty="0">
                <a:latin typeface="Arial" charset="0"/>
              </a:rPr>
              <a:t> </a:t>
            </a:r>
            <a:r>
              <a:rPr lang="vi-VN" sz="2800" b="1" dirty="0">
                <a:latin typeface="Arial" charset="0"/>
              </a:rPr>
              <a:t>đư</a:t>
            </a:r>
            <a:r>
              <a:rPr lang="en-US" sz="2800" b="1" dirty="0" err="1">
                <a:latin typeface="Arial" charset="0"/>
              </a:rPr>
              <a:t>ờng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về</a:t>
            </a:r>
            <a:r>
              <a:rPr lang="en-US" sz="2800" b="1" dirty="0">
                <a:latin typeface="Arial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sz="2800" b="1" dirty="0" err="1">
                <a:latin typeface="Arial" charset="0"/>
              </a:rPr>
              <a:t>Dê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trắng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th</a:t>
            </a:r>
            <a:r>
              <a:rPr lang="vi-VN" sz="2800" b="1" dirty="0">
                <a:latin typeface="Arial" charset="0"/>
              </a:rPr>
              <a:t>ươ</a:t>
            </a:r>
            <a:r>
              <a:rPr lang="en-US" sz="2800" b="1" dirty="0" err="1">
                <a:latin typeface="Arial" charset="0"/>
              </a:rPr>
              <a:t>ng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bạn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quá</a:t>
            </a:r>
            <a:endParaRPr lang="en-US" sz="2800" b="1" dirty="0"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en-US" sz="2800" b="1" dirty="0" err="1">
                <a:latin typeface="Arial" charset="0"/>
              </a:rPr>
              <a:t>Chạy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khắp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nẻo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tìm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Bê</a:t>
            </a:r>
            <a:endParaRPr lang="en-US" sz="2800" b="1" dirty="0"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en-US" sz="2800" b="1" dirty="0" err="1">
                <a:latin typeface="Arial" charset="0"/>
              </a:rPr>
              <a:t>Đến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bây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giờ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Dê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Trắng</a:t>
            </a:r>
            <a:r>
              <a:rPr lang="en-US" sz="2800" b="1" dirty="0">
                <a:latin typeface="Arial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sz="2800" b="1" dirty="0" err="1">
                <a:latin typeface="Arial" charset="0"/>
              </a:rPr>
              <a:t>Vẫn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gọi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hoài</a:t>
            </a:r>
            <a:r>
              <a:rPr lang="en-US" sz="2800" b="1" dirty="0">
                <a:latin typeface="Arial" charset="0"/>
              </a:rPr>
              <a:t> :”</a:t>
            </a:r>
            <a:r>
              <a:rPr lang="en-US" sz="2800" b="1" dirty="0" err="1">
                <a:latin typeface="Arial" charset="0"/>
              </a:rPr>
              <a:t>Bê!Bê</a:t>
            </a:r>
            <a:r>
              <a:rPr lang="en-US" sz="2800" b="1" dirty="0">
                <a:latin typeface="Arial" charset="0"/>
              </a:rPr>
              <a:t>!”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4572000" y="641350"/>
            <a:ext cx="114300" cy="62166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  <p:bldP spid="194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Cloud"/>
          <p:cNvSpPr>
            <a:spLocks noChangeAspect="1" noEditPoints="1" noChangeArrowheads="1"/>
          </p:cNvSpPr>
          <p:nvPr/>
        </p:nvSpPr>
        <p:spPr bwMode="auto">
          <a:xfrm>
            <a:off x="838200" y="0"/>
            <a:ext cx="8077200" cy="1838325"/>
          </a:xfrm>
          <a:custGeom>
            <a:avLst/>
            <a:gdLst>
              <a:gd name="T0" fmla="*/ 25054 w 21600"/>
              <a:gd name="T1" fmla="*/ 919163 h 21600"/>
              <a:gd name="T2" fmla="*/ 4038600 w 21600"/>
              <a:gd name="T3" fmla="*/ 1836368 h 21600"/>
              <a:gd name="T4" fmla="*/ 8070469 w 21600"/>
              <a:gd name="T5" fmla="*/ 919163 h 21600"/>
              <a:gd name="T6" fmla="*/ 4038600 w 21600"/>
              <a:gd name="T7" fmla="*/ 1051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362200" y="6858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Học thuộc lòng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752600" y="2971800"/>
            <a:ext cx="5867400" cy="2800767"/>
          </a:xfrm>
          <a:prstGeom prst="rect">
            <a:avLst/>
          </a:prstGeom>
          <a:solidFill>
            <a:srgbClr val="AAF4AA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err="1">
                <a:latin typeface="Arial" charset="0"/>
              </a:rPr>
              <a:t>Tự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xa</a:t>
            </a:r>
            <a:r>
              <a:rPr lang="en-US" sz="3200" dirty="0">
                <a:latin typeface="Arial" charset="0"/>
              </a:rPr>
              <a:t> x</a:t>
            </a:r>
            <a:r>
              <a:rPr lang="vi-VN" sz="3200" dirty="0">
                <a:latin typeface="Arial" charset="0"/>
              </a:rPr>
              <a:t>ư</a:t>
            </a:r>
            <a:r>
              <a:rPr lang="en-US" sz="3200" dirty="0">
                <a:latin typeface="Arial" charset="0"/>
              </a:rPr>
              <a:t>a </a:t>
            </a:r>
            <a:r>
              <a:rPr lang="en-US" sz="3200" dirty="0" err="1">
                <a:latin typeface="Arial" charset="0"/>
              </a:rPr>
              <a:t>thuở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nào</a:t>
            </a:r>
            <a:r>
              <a:rPr lang="en-US" sz="3200" dirty="0">
                <a:latin typeface="Arial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sz="3200" dirty="0" err="1">
                <a:latin typeface="Arial" charset="0"/>
              </a:rPr>
              <a:t>Trong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rừng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xanh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sâu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thẳm</a:t>
            </a:r>
            <a:r>
              <a:rPr lang="en-US" sz="3200" dirty="0">
                <a:latin typeface="Arial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sz="3200" dirty="0" err="1">
                <a:latin typeface="Arial" charset="0"/>
              </a:rPr>
              <a:t>Đôi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bạn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sống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bên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nhau</a:t>
            </a:r>
            <a:endParaRPr lang="en-US" sz="3200" dirty="0"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en-US" sz="3200" dirty="0" err="1">
                <a:latin typeface="Arial" charset="0"/>
              </a:rPr>
              <a:t>Bê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Vàng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và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Dê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Trắng</a:t>
            </a:r>
            <a:endParaRPr lang="en-US" sz="3200" dirty="0">
              <a:latin typeface="Arial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484462" y="3029803"/>
            <a:ext cx="1249338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021554" y="3810000"/>
            <a:ext cx="1855245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752600" y="4495800"/>
            <a:ext cx="1447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1828800" y="5257800"/>
            <a:ext cx="1600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/>
      <p:bldP spid="20486" grpId="0" animBg="1"/>
      <p:bldP spid="20486" grpId="1" animBg="1"/>
      <p:bldP spid="20487" grpId="0" animBg="1"/>
      <p:bldP spid="20487" grpId="1" animBg="1"/>
      <p:bldP spid="20488" grpId="0" animBg="1"/>
      <p:bldP spid="20488" grpId="1" animBg="1"/>
      <p:bldP spid="20489" grpId="0" animBg="1"/>
      <p:bldP spid="20489" grpId="1" animBg="1"/>
      <p:bldP spid="20490" grpId="0" animBg="1"/>
      <p:bldP spid="2049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Cloud"/>
          <p:cNvSpPr>
            <a:spLocks noChangeAspect="1" noEditPoints="1" noChangeArrowheads="1"/>
          </p:cNvSpPr>
          <p:nvPr/>
        </p:nvSpPr>
        <p:spPr bwMode="auto">
          <a:xfrm>
            <a:off x="838200" y="0"/>
            <a:ext cx="8077200" cy="1838325"/>
          </a:xfrm>
          <a:custGeom>
            <a:avLst/>
            <a:gdLst>
              <a:gd name="T0" fmla="*/ 25054 w 21600"/>
              <a:gd name="T1" fmla="*/ 919163 h 21600"/>
              <a:gd name="T2" fmla="*/ 4038600 w 21600"/>
              <a:gd name="T3" fmla="*/ 1836368 h 21600"/>
              <a:gd name="T4" fmla="*/ 8070469 w 21600"/>
              <a:gd name="T5" fmla="*/ 919163 h 21600"/>
              <a:gd name="T6" fmla="*/ 4038600 w 21600"/>
              <a:gd name="T7" fmla="*/ 1051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362200" y="6858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Học thuộc lòng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209800" y="3703529"/>
            <a:ext cx="4648200" cy="2800767"/>
          </a:xfrm>
          <a:prstGeom prst="rect">
            <a:avLst/>
          </a:prstGeom>
          <a:solidFill>
            <a:srgbClr val="EAF8A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err="1">
                <a:latin typeface="Arial" charset="0"/>
              </a:rPr>
              <a:t>Một</a:t>
            </a:r>
            <a:r>
              <a:rPr lang="en-US" sz="3200" dirty="0">
                <a:latin typeface="Arial" charset="0"/>
              </a:rPr>
              <a:t> n</a:t>
            </a:r>
            <a:r>
              <a:rPr lang="vi-VN" sz="3200" dirty="0">
                <a:latin typeface="Arial" charset="0"/>
              </a:rPr>
              <a:t>ă</a:t>
            </a:r>
            <a:r>
              <a:rPr lang="en-US" sz="3200" dirty="0">
                <a:latin typeface="Arial" charset="0"/>
              </a:rPr>
              <a:t>m, </a:t>
            </a:r>
            <a:r>
              <a:rPr lang="en-US" sz="3200" dirty="0" err="1">
                <a:latin typeface="Arial" charset="0"/>
              </a:rPr>
              <a:t>trời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hạn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hán</a:t>
            </a:r>
            <a:r>
              <a:rPr lang="en-US" sz="3200" dirty="0">
                <a:latin typeface="Arial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sz="3200" dirty="0" err="1">
                <a:latin typeface="Arial" charset="0"/>
              </a:rPr>
              <a:t>Suối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cạn</a:t>
            </a:r>
            <a:r>
              <a:rPr lang="en-US" sz="3200" dirty="0">
                <a:latin typeface="Arial" charset="0"/>
              </a:rPr>
              <a:t>, </a:t>
            </a:r>
            <a:r>
              <a:rPr lang="en-US" sz="3200" dirty="0" err="1">
                <a:latin typeface="Arial" charset="0"/>
              </a:rPr>
              <a:t>cỏ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héo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khô</a:t>
            </a:r>
            <a:r>
              <a:rPr lang="en-US" sz="3200" dirty="0">
                <a:latin typeface="Arial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sz="3200" dirty="0" err="1">
                <a:latin typeface="Arial" charset="0"/>
              </a:rPr>
              <a:t>Lấy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gì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nuôi</a:t>
            </a:r>
            <a:r>
              <a:rPr lang="en-US" sz="3200" dirty="0">
                <a:latin typeface="Arial" charset="0"/>
              </a:rPr>
              <a:t> </a:t>
            </a:r>
            <a:r>
              <a:rPr lang="vi-VN" sz="3200" dirty="0">
                <a:latin typeface="Arial" charset="0"/>
              </a:rPr>
              <a:t>đ</a:t>
            </a:r>
            <a:r>
              <a:rPr lang="en-US" sz="3200" dirty="0" err="1">
                <a:latin typeface="Arial" charset="0"/>
              </a:rPr>
              <a:t>ôi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bạn</a:t>
            </a:r>
            <a:r>
              <a:rPr lang="en-US" sz="3200" dirty="0">
                <a:latin typeface="Arial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sz="3200" dirty="0" err="1">
                <a:latin typeface="Arial" charset="0"/>
              </a:rPr>
              <a:t>Chờ</a:t>
            </a:r>
            <a:r>
              <a:rPr lang="en-US" sz="3200" dirty="0">
                <a:latin typeface="Arial" charset="0"/>
              </a:rPr>
              <a:t> m</a:t>
            </a:r>
            <a:r>
              <a:rPr lang="vi-VN" sz="3200" dirty="0">
                <a:latin typeface="Arial" charset="0"/>
              </a:rPr>
              <a:t>ư</a:t>
            </a:r>
            <a:r>
              <a:rPr lang="en-US" sz="3200" dirty="0">
                <a:latin typeface="Arial" charset="0"/>
              </a:rPr>
              <a:t>a </a:t>
            </a:r>
            <a:r>
              <a:rPr lang="vi-VN" sz="3200" dirty="0">
                <a:latin typeface="Arial" charset="0"/>
              </a:rPr>
              <a:t>đ</a:t>
            </a:r>
            <a:r>
              <a:rPr lang="en-US" sz="3200" dirty="0" err="1">
                <a:latin typeface="Arial" charset="0"/>
              </a:rPr>
              <a:t>ến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bao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giờ</a:t>
            </a:r>
            <a:r>
              <a:rPr lang="en-US" sz="3200" dirty="0">
                <a:latin typeface="Arial" charset="0"/>
              </a:rPr>
              <a:t>?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-76200" y="1904999"/>
            <a:ext cx="3581400" cy="1524000"/>
            <a:chOff x="192" y="1728"/>
            <a:chExt cx="2256" cy="960"/>
          </a:xfrm>
        </p:grpSpPr>
        <p:sp>
          <p:nvSpPr>
            <p:cNvPr id="20491" name="Oval 7"/>
            <p:cNvSpPr>
              <a:spLocks noChangeArrowheads="1"/>
            </p:cNvSpPr>
            <p:nvPr/>
          </p:nvSpPr>
          <p:spPr bwMode="auto">
            <a:xfrm>
              <a:off x="240" y="1728"/>
              <a:ext cx="2160" cy="9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0492" name="Text Box 8"/>
            <p:cNvSpPr txBox="1">
              <a:spLocks noChangeArrowheads="1"/>
            </p:cNvSpPr>
            <p:nvPr/>
          </p:nvSpPr>
          <p:spPr bwMode="auto">
            <a:xfrm>
              <a:off x="192" y="1993"/>
              <a:ext cx="225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Arial" charset="0"/>
                </a:rPr>
                <a:t>Khổ</a:t>
              </a:r>
              <a:r>
                <a:rPr lang="en-US" dirty="0">
                  <a:latin typeface="Arial" charset="0"/>
                </a:rPr>
                <a:t> </a:t>
              </a:r>
              <a:r>
                <a:rPr lang="en-US" dirty="0" err="1">
                  <a:latin typeface="Arial" charset="0"/>
                </a:rPr>
                <a:t>th</a:t>
              </a:r>
              <a:r>
                <a:rPr lang="vi-VN" dirty="0">
                  <a:latin typeface="Arial" charset="0"/>
                </a:rPr>
                <a:t>ơ</a:t>
              </a:r>
              <a:r>
                <a:rPr lang="en-US" dirty="0">
                  <a:latin typeface="Arial" charset="0"/>
                </a:rPr>
                <a:t> </a:t>
              </a:r>
              <a:r>
                <a:rPr lang="en-US" dirty="0" err="1">
                  <a:latin typeface="Arial" charset="0"/>
                </a:rPr>
                <a:t>thứ</a:t>
              </a:r>
              <a:r>
                <a:rPr lang="en-US" dirty="0">
                  <a:latin typeface="Arial" charset="0"/>
                </a:rPr>
                <a:t> </a:t>
              </a:r>
              <a:r>
                <a:rPr lang="en-US" dirty="0" err="1">
                  <a:latin typeface="Arial" charset="0"/>
                </a:rPr>
                <a:t>hai</a:t>
              </a:r>
              <a:endParaRPr lang="en-US" dirty="0">
                <a:latin typeface="Arial" charset="0"/>
              </a:endParaRPr>
            </a:p>
          </p:txBody>
        </p:sp>
      </p:grp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4800600" y="3708515"/>
            <a:ext cx="1524000" cy="571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3238500" y="4572000"/>
            <a:ext cx="6477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4648200" y="4438650"/>
            <a:ext cx="1447800" cy="666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4392304" y="5181600"/>
            <a:ext cx="1371600" cy="571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4082956" y="5932796"/>
            <a:ext cx="2546444" cy="571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/>
      <p:bldP spid="21510" grpId="0" animBg="1"/>
      <p:bldP spid="21510" grpId="1" animBg="1"/>
      <p:bldP spid="21514" grpId="0" animBg="1"/>
      <p:bldP spid="21514" grpId="1" animBg="1"/>
      <p:bldP spid="21515" grpId="0" animBg="1"/>
      <p:bldP spid="21515" grpId="1" animBg="1"/>
      <p:bldP spid="21516" grpId="0" animBg="1"/>
      <p:bldP spid="21516" grpId="1" animBg="1"/>
      <p:bldP spid="21517" grpId="0" animBg="1"/>
      <p:bldP spid="21517" grpId="1" animBg="1"/>
      <p:bldP spid="21518" grpId="0" animBg="1"/>
      <p:bldP spid="2151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oi b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4876800" cy="3505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447800" y="9144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xa x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505200"/>
            <a:ext cx="4876800" cy="3352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447800" y="49530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hạn hán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4876800" y="0"/>
            <a:ext cx="42672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791200" y="28956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715000" y="29718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Bê!Bê!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3" grpId="1" animBg="1"/>
      <p:bldP spid="25604" grpId="0"/>
      <p:bldP spid="25604" grpId="1"/>
      <p:bldP spid="25605" grpId="0" animBg="1"/>
      <p:bldP spid="25606" grpId="0"/>
      <p:bldP spid="25607" grpId="0" animBg="1"/>
      <p:bldP spid="256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Goi b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752600" y="2286000"/>
            <a:ext cx="4876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Arial" charset="0"/>
              </a:rPr>
              <a:t>Gọi bạn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286000" y="3810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Gọi bạn 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85800" y="1208088"/>
            <a:ext cx="43434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Arial" charset="0"/>
              </a:rPr>
              <a:t>Tự xa x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a thuở nào</a:t>
            </a:r>
          </a:p>
          <a:p>
            <a:pPr algn="l">
              <a:spcBef>
                <a:spcPct val="50000"/>
              </a:spcBef>
            </a:pPr>
            <a:r>
              <a:rPr lang="en-US" sz="2800">
                <a:latin typeface="Arial" charset="0"/>
              </a:rPr>
              <a:t>Trong rừng xanh sâu thẳm</a:t>
            </a:r>
          </a:p>
          <a:p>
            <a:pPr algn="l">
              <a:spcBef>
                <a:spcPct val="50000"/>
              </a:spcBef>
            </a:pPr>
            <a:r>
              <a:rPr lang="en-US" sz="2800">
                <a:latin typeface="Arial" charset="0"/>
              </a:rPr>
              <a:t>Đôi bạn sống bên nhau</a:t>
            </a:r>
          </a:p>
          <a:p>
            <a:pPr algn="l">
              <a:spcBef>
                <a:spcPct val="50000"/>
              </a:spcBef>
            </a:pPr>
            <a:r>
              <a:rPr lang="en-US" sz="2800">
                <a:latin typeface="Arial" charset="0"/>
              </a:rPr>
              <a:t>Bê Vàng và Dê Trắng.</a:t>
            </a:r>
          </a:p>
          <a:p>
            <a:pPr algn="l">
              <a:spcBef>
                <a:spcPct val="50000"/>
              </a:spcBef>
            </a:pPr>
            <a:endParaRPr lang="en-US" sz="2800"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en-US" sz="2800">
                <a:latin typeface="Arial" charset="0"/>
              </a:rPr>
              <a:t>Một n</a:t>
            </a:r>
            <a:r>
              <a:rPr lang="vi-VN" sz="2800">
                <a:latin typeface="Arial" charset="0"/>
              </a:rPr>
              <a:t>ă</a:t>
            </a:r>
            <a:r>
              <a:rPr lang="en-US" sz="2800">
                <a:latin typeface="Arial" charset="0"/>
              </a:rPr>
              <a:t>m, trời hạn hán </a:t>
            </a:r>
          </a:p>
          <a:p>
            <a:pPr algn="l">
              <a:spcBef>
                <a:spcPct val="50000"/>
              </a:spcBef>
            </a:pPr>
            <a:r>
              <a:rPr lang="en-US" sz="2800">
                <a:latin typeface="Arial" charset="0"/>
              </a:rPr>
              <a:t>Suối cạn, cỏ héo khô </a:t>
            </a:r>
          </a:p>
          <a:p>
            <a:pPr algn="l">
              <a:spcBef>
                <a:spcPct val="50000"/>
              </a:spcBef>
            </a:pPr>
            <a:r>
              <a:rPr lang="en-US" sz="2800">
                <a:latin typeface="Arial" charset="0"/>
              </a:rPr>
              <a:t>Lấy gì nuôi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ôi bạn </a:t>
            </a:r>
          </a:p>
          <a:p>
            <a:pPr algn="l">
              <a:spcBef>
                <a:spcPct val="50000"/>
              </a:spcBef>
            </a:pPr>
            <a:r>
              <a:rPr lang="en-US" sz="2800">
                <a:latin typeface="Arial" charset="0"/>
              </a:rPr>
              <a:t>Chờ m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a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ến bao giờ ?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800600" y="1143000"/>
            <a:ext cx="43434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Arial" charset="0"/>
              </a:rPr>
              <a:t>Bê Vàng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i tìm cỏ </a:t>
            </a:r>
          </a:p>
          <a:p>
            <a:pPr algn="l">
              <a:spcBef>
                <a:spcPct val="50000"/>
              </a:spcBef>
            </a:pPr>
            <a:r>
              <a:rPr lang="en-US" sz="2800">
                <a:latin typeface="Arial" charset="0"/>
              </a:rPr>
              <a:t>Lang thang quên </a:t>
            </a:r>
            <a:r>
              <a:rPr lang="vi-VN" sz="2800">
                <a:latin typeface="Arial" charset="0"/>
              </a:rPr>
              <a:t>đư</a:t>
            </a:r>
            <a:r>
              <a:rPr lang="en-US" sz="2800">
                <a:latin typeface="Arial" charset="0"/>
              </a:rPr>
              <a:t>ờng về </a:t>
            </a:r>
          </a:p>
          <a:p>
            <a:pPr algn="l">
              <a:spcBef>
                <a:spcPct val="50000"/>
              </a:spcBef>
            </a:pPr>
            <a:r>
              <a:rPr lang="en-US" sz="2800">
                <a:latin typeface="Arial" charset="0"/>
              </a:rPr>
              <a:t>Dê Trắng th</a:t>
            </a:r>
            <a:r>
              <a:rPr lang="vi-VN" sz="2800">
                <a:latin typeface="Arial" charset="0"/>
              </a:rPr>
              <a:t>ươ</a:t>
            </a:r>
            <a:r>
              <a:rPr lang="en-US" sz="2800">
                <a:latin typeface="Arial" charset="0"/>
              </a:rPr>
              <a:t>ng bạn quá </a:t>
            </a:r>
          </a:p>
          <a:p>
            <a:pPr algn="l">
              <a:spcBef>
                <a:spcPct val="50000"/>
              </a:spcBef>
            </a:pPr>
            <a:r>
              <a:rPr lang="en-US" sz="2800">
                <a:latin typeface="Arial" charset="0"/>
              </a:rPr>
              <a:t>Chạy khắp nẻo tìm Bê</a:t>
            </a:r>
          </a:p>
          <a:p>
            <a:pPr algn="l">
              <a:spcBef>
                <a:spcPct val="50000"/>
              </a:spcBef>
            </a:pPr>
            <a:r>
              <a:rPr lang="en-US" sz="2800">
                <a:latin typeface="Arial" charset="0"/>
              </a:rPr>
              <a:t>Đến bây giờ Dê Trắng</a:t>
            </a:r>
          </a:p>
          <a:p>
            <a:pPr algn="l">
              <a:spcBef>
                <a:spcPct val="50000"/>
              </a:spcBef>
            </a:pPr>
            <a:r>
              <a:rPr lang="en-US" sz="2800">
                <a:latin typeface="Arial" charset="0"/>
              </a:rPr>
              <a:t>Vẫn gọi hoài :”Bê!Bê!”</a:t>
            </a:r>
          </a:p>
        </p:txBody>
      </p:sp>
      <p:sp>
        <p:nvSpPr>
          <p:cNvPr id="6149" name="Text Box 12"/>
          <p:cNvSpPr txBox="1">
            <a:spLocks noChangeArrowheads="1"/>
          </p:cNvSpPr>
          <p:nvPr/>
        </p:nvSpPr>
        <p:spPr bwMode="auto">
          <a:xfrm>
            <a:off x="5029200" y="17526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4" grpId="0"/>
      <p:bldP spid="61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381000" y="533400"/>
            <a:ext cx="8458200" cy="61722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200400" y="28956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667000" y="3124200"/>
            <a:ext cx="441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Arial" charset="0"/>
              </a:rPr>
              <a:t>Luyện </a:t>
            </a:r>
            <a:r>
              <a:rPr lang="vi-VN" sz="4800">
                <a:latin typeface="Arial" charset="0"/>
              </a:rPr>
              <a:t>đ</a:t>
            </a:r>
            <a:r>
              <a:rPr lang="en-US" sz="4800">
                <a:latin typeface="Arial" charset="0"/>
              </a:rPr>
              <a:t>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 algn="l"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 algn="l"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 algn="l"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 algn="l"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 algn="l"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 algn="l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81000" y="0"/>
            <a:ext cx="8382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Tập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ọc 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Gọi bạn</a:t>
            </a:r>
          </a:p>
        </p:txBody>
      </p:sp>
      <p:sp>
        <p:nvSpPr>
          <p:cNvPr id="8197" name="Line 8"/>
          <p:cNvSpPr>
            <a:spLocks noChangeShapeType="1"/>
          </p:cNvSpPr>
          <p:nvPr/>
        </p:nvSpPr>
        <p:spPr bwMode="auto">
          <a:xfrm>
            <a:off x="4572000" y="27432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914400" y="19050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Arial" charset="0"/>
              </a:rPr>
              <a:t>Luyện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ọc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029200" y="19050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Arial" charset="0"/>
              </a:rPr>
              <a:t>Tìm hiểu nội dung bài 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838200" y="25908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Arial" charset="0"/>
              </a:rPr>
              <a:t>thuở nào 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28600" y="3200400"/>
            <a:ext cx="46482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Arial" charset="0"/>
              </a:rPr>
              <a:t>Tự xa x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a /thuở nào </a:t>
            </a:r>
          </a:p>
          <a:p>
            <a:pPr algn="l">
              <a:spcBef>
                <a:spcPct val="50000"/>
              </a:spcBef>
            </a:pPr>
            <a:r>
              <a:rPr lang="en-US" sz="2800">
                <a:latin typeface="Arial" charset="0"/>
              </a:rPr>
              <a:t>Trong rừng xanh/ sâu thẳm</a:t>
            </a:r>
          </a:p>
          <a:p>
            <a:pPr algn="l">
              <a:spcBef>
                <a:spcPct val="50000"/>
              </a:spcBef>
            </a:pPr>
            <a:r>
              <a:rPr lang="en-US" sz="2800">
                <a:latin typeface="Arial" charset="0"/>
              </a:rPr>
              <a:t>Đôi bạn/ sống bên nhau </a:t>
            </a:r>
          </a:p>
          <a:p>
            <a:pPr algn="l">
              <a:spcBef>
                <a:spcPct val="50000"/>
              </a:spcBef>
            </a:pPr>
            <a:r>
              <a:rPr lang="en-US" sz="2800">
                <a:latin typeface="Arial" charset="0"/>
              </a:rPr>
              <a:t>Bê vàng/ và Dê Trắng.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28600" y="6096000"/>
            <a:ext cx="3810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Arial" charset="0"/>
              </a:rPr>
              <a:t>Vẫn gọi hoài :/”Bê!/Bê!//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4953000" y="28194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Arial" charset="0"/>
              </a:rPr>
              <a:t>sâu thẳm 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5029200" y="3657600"/>
            <a:ext cx="1371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Arial" charset="0"/>
              </a:rPr>
              <a:t>hạn hán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029200" y="47244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Arial" charset="0"/>
              </a:rPr>
              <a:t>lang thang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1" grpId="0"/>
      <p:bldP spid="8202" grpId="0"/>
      <p:bldP spid="8203" grpId="0"/>
      <p:bldP spid="8205" grpId="0"/>
      <p:bldP spid="8207" grpId="0"/>
      <p:bldP spid="8208" grpId="0"/>
      <p:bldP spid="8209" grpId="0"/>
      <p:bldP spid="82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066800" y="838200"/>
            <a:ext cx="6858000" cy="2286000"/>
          </a:xfrm>
          <a:prstGeom prst="irregularSeal2">
            <a:avLst/>
          </a:prstGeom>
          <a:solidFill>
            <a:srgbClr val="E6B8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438400" y="1752600"/>
            <a:ext cx="41466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vi-VN" dirty="0">
                <a:latin typeface="Arial" charset="0"/>
              </a:rPr>
              <a:t>đ</a:t>
            </a:r>
            <a:r>
              <a:rPr lang="en-US" dirty="0" err="1">
                <a:latin typeface="Arial" charset="0"/>
              </a:rPr>
              <a:t>ọc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theo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nhóm</a:t>
            </a:r>
            <a:r>
              <a:rPr lang="en-US" dirty="0">
                <a:latin typeface="Arial" charset="0"/>
              </a:rPr>
              <a:t> 3 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1371600" y="3505200"/>
            <a:ext cx="6400800" cy="2286000"/>
          </a:xfrm>
          <a:prstGeom prst="star16">
            <a:avLst>
              <a:gd name="adj" fmla="val 37500"/>
            </a:avLst>
          </a:prstGeom>
          <a:solidFill>
            <a:srgbClr val="AAF4A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743200" y="4419600"/>
            <a:ext cx="396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ọc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ồng thanh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/>
      <p:bldP spid="9223" grpId="0" animBg="1"/>
      <p:bldP spid="92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838200" y="838200"/>
            <a:ext cx="7620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62000" y="914400"/>
            <a:ext cx="777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Đôi bạn Bê Vàng và Dê Trắng sống ở </a:t>
            </a:r>
            <a:r>
              <a:rPr lang="vi-VN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âu?</a:t>
            </a:r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1066800" y="2743200"/>
            <a:ext cx="7543800" cy="2209800"/>
          </a:xfrm>
          <a:prstGeom prst="ellipse">
            <a:avLst/>
          </a:prstGeom>
          <a:solidFill>
            <a:srgbClr val="E6B8C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514600" y="3429000"/>
            <a:ext cx="502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Trong rừng xanh sâu thẳm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/>
      <p:bldP spid="10249" grpId="0" animBg="1"/>
      <p:bldP spid="102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1371600" y="1295400"/>
            <a:ext cx="7543800" cy="25908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590800" y="1600200"/>
            <a:ext cx="5410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Câu th</a:t>
            </a:r>
            <a:r>
              <a:rPr lang="vi-VN">
                <a:latin typeface="Arial" charset="0"/>
              </a:rPr>
              <a:t>ơ</a:t>
            </a:r>
            <a:r>
              <a:rPr lang="en-US">
                <a:latin typeface="Arial" charset="0"/>
              </a:rPr>
              <a:t> nào cho biết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ôi bạn sống ở bên nhau từ rất lâu?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905000" y="4114800"/>
            <a:ext cx="4313208" cy="461665"/>
          </a:xfrm>
          <a:prstGeom prst="rect">
            <a:avLst/>
          </a:prstGeom>
          <a:solidFill>
            <a:srgbClr val="E6B8C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a. </a:t>
            </a:r>
            <a:r>
              <a:rPr lang="en-US" sz="2400" dirty="0" err="1">
                <a:latin typeface="Arial" charset="0"/>
              </a:rPr>
              <a:t>Tự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xa</a:t>
            </a:r>
            <a:r>
              <a:rPr lang="en-US" sz="2400" dirty="0">
                <a:latin typeface="Arial" charset="0"/>
              </a:rPr>
              <a:t> x</a:t>
            </a:r>
            <a:r>
              <a:rPr lang="vi-VN" sz="2400" dirty="0">
                <a:latin typeface="Arial" charset="0"/>
              </a:rPr>
              <a:t>ư</a:t>
            </a:r>
            <a:r>
              <a:rPr lang="en-US" sz="2400" dirty="0">
                <a:latin typeface="Arial" charset="0"/>
              </a:rPr>
              <a:t>a </a:t>
            </a:r>
            <a:r>
              <a:rPr lang="en-US" sz="2400" dirty="0" err="1">
                <a:latin typeface="Arial" charset="0"/>
              </a:rPr>
              <a:t>thuở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nào</a:t>
            </a:r>
            <a:r>
              <a:rPr lang="en-US" sz="2400" dirty="0">
                <a:latin typeface="Arial" charset="0"/>
              </a:rPr>
              <a:t> 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905000" y="4724400"/>
            <a:ext cx="5715000" cy="461665"/>
          </a:xfrm>
          <a:prstGeom prst="rect">
            <a:avLst/>
          </a:prstGeom>
          <a:solidFill>
            <a:srgbClr val="AAF4AA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Arial" charset="0"/>
              </a:rPr>
              <a:t>b. Trong rừng xanh sâu thẳm 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905000" y="5334000"/>
            <a:ext cx="4852358" cy="46166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Arial" charset="0"/>
              </a:rPr>
              <a:t>c. Đôi bạn sống bên nhau 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905000" y="5943600"/>
            <a:ext cx="4852358" cy="4619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Arial" charset="0"/>
              </a:rPr>
              <a:t>d.Bê Vàng và Dê Trắng </a:t>
            </a: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1828799" y="4114800"/>
            <a:ext cx="457201" cy="533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/>
      <p:bldP spid="11271" grpId="0" animBg="1"/>
      <p:bldP spid="11273" grpId="0" animBg="1"/>
      <p:bldP spid="11274" grpId="0" animBg="1"/>
      <p:bldP spid="11275" grpId="0" animBg="1"/>
      <p:bldP spid="1127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557</Words>
  <Application>Microsoft Office PowerPoint</Application>
  <PresentationFormat>On-screen Show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DANG KHOA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Chungnt</dc:creator>
  <cp:lastModifiedBy>Admin</cp:lastModifiedBy>
  <cp:revision>33</cp:revision>
  <dcterms:created xsi:type="dcterms:W3CDTF">2008-08-12T10:25:52Z</dcterms:created>
  <dcterms:modified xsi:type="dcterms:W3CDTF">2020-09-23T00:54:08Z</dcterms:modified>
</cp:coreProperties>
</file>