
<file path=[Content_Types].xml><?xml version="1.0" encoding="utf-8"?>
<Types xmlns="http://schemas.openxmlformats.org/package/2006/content-types">
  <Default Extension="png" ContentType="image/png"/>
  <Default Extension="svg" ContentType="image/svg+xml"/>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Lst>
  <p:notesMasterIdLst>
    <p:notesMasterId r:id="rId24"/>
  </p:notesMasterIdLst>
  <p:sldIdLst>
    <p:sldId id="281" r:id="rId3"/>
    <p:sldId id="257" r:id="rId4"/>
    <p:sldId id="288" r:id="rId5"/>
    <p:sldId id="2632" r:id="rId6"/>
    <p:sldId id="2642" r:id="rId7"/>
    <p:sldId id="2643" r:id="rId8"/>
    <p:sldId id="318" r:id="rId9"/>
    <p:sldId id="2644" r:id="rId10"/>
    <p:sldId id="2633" r:id="rId11"/>
    <p:sldId id="2645" r:id="rId12"/>
    <p:sldId id="2646" r:id="rId13"/>
    <p:sldId id="2647" r:id="rId14"/>
    <p:sldId id="2649" r:id="rId15"/>
    <p:sldId id="2648" r:id="rId16"/>
    <p:sldId id="287" r:id="rId17"/>
    <p:sldId id="2650" r:id="rId18"/>
    <p:sldId id="2651" r:id="rId19"/>
    <p:sldId id="2652" r:id="rId20"/>
    <p:sldId id="2653" r:id="rId21"/>
    <p:sldId id="2654" r:id="rId22"/>
    <p:sldId id="2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5" d="100"/>
          <a:sy n="85" d="100"/>
        </p:scale>
        <p:origin x="8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D9B38-9F30-4ED7-ACCD-3BF1C71F8EC7}" type="datetimeFigureOut">
              <a:rPr lang="en-US" smtClean="0"/>
              <a:t>10/28/2023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B415A-5A04-4B4C-ACBB-0E987FE2C23E}" type="slidenum">
              <a:rPr lang="en-US" smtClean="0"/>
              <a:t>‹#›</a:t>
            </a:fld>
            <a:endParaRPr lang="en-US"/>
          </a:p>
        </p:txBody>
      </p:sp>
    </p:spTree>
    <p:extLst>
      <p:ext uri="{BB962C8B-B14F-4D97-AF65-F5344CB8AC3E}">
        <p14:creationId xmlns:p14="http://schemas.microsoft.com/office/powerpoint/2010/main" val="253694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9428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7814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1094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a:t>
            </a:r>
            <a:r>
              <a:rPr lang="en-US" altLang="zh-CN"/>
              <a:t>.com</a:t>
            </a:r>
            <a:endParaRPr lang="zh-CN" altLang="en-US"/>
          </a:p>
        </p:txBody>
      </p:sp>
    </p:spTree>
    <p:extLst>
      <p:ext uri="{BB962C8B-B14F-4D97-AF65-F5344CB8AC3E}">
        <p14:creationId xmlns:p14="http://schemas.microsoft.com/office/powerpoint/2010/main" val="375606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76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91864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5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4270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9540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0353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8362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14963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3770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883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738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2023/10/28</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95468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2023/10/28</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22998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2023/10/28</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168422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333236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78243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844924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433076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765999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78921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21316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303575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2023/10/28</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88046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012180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505338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168088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864557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2023/10/28</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9239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2023/10/28</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39873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2023/10/28</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434159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2023/10/28</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765122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2023/10/28</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1432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2023/10/28</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08360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2023/10/28</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580083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8DBFB947-38FF-4725-8881-3694FE25DA6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31234" y="294861"/>
            <a:ext cx="1121995" cy="1121995"/>
          </a:xfrm>
          <a:prstGeom prst="rect">
            <a:avLst/>
          </a:prstGeom>
        </p:spPr>
      </p:pic>
    </p:spTree>
    <p:extLst>
      <p:ext uri="{BB962C8B-B14F-4D97-AF65-F5344CB8AC3E}">
        <p14:creationId xmlns:p14="http://schemas.microsoft.com/office/powerpoint/2010/main" val="1660822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FD2EC49A-03A4-47EF-BAA0-E91C31E2A5C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2063621711"/>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5.emf"/><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5.emf"/><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34.emf"/><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5.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1.wdp"/><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5.png"/><Relationship Id="rId11" Type="http://schemas.openxmlformats.org/officeDocument/2006/relationships/image" Target="../media/image27.png"/><Relationship Id="rId5" Type="http://schemas.openxmlformats.org/officeDocument/2006/relationships/image" Target="../media/image22.png"/><Relationship Id="rId15" Type="http://schemas.openxmlformats.org/officeDocument/2006/relationships/image" Target="../media/image37.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jpg"/><Relationship Id="rId1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40.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openxmlformats.org/officeDocument/2006/relationships/image" Target="../media/image1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5.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jp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3" name="图片 2" descr="be63a2bb084e4dcc6af2fd21eb4c43b0"/>
          <p:cNvPicPr>
            <a:picLocks noChangeAspect="1"/>
          </p:cNvPicPr>
          <p:nvPr/>
        </p:nvPicPr>
        <p:blipFill>
          <a:blip r:embed="rId5"/>
          <a:stretch>
            <a:fillRect/>
          </a:stretch>
        </p:blipFill>
        <p:spPr>
          <a:xfrm rot="540000">
            <a:off x="9320587" y="547736"/>
            <a:ext cx="2524125" cy="2300605"/>
          </a:xfrm>
          <a:prstGeom prst="rect">
            <a:avLst/>
          </a:prstGeom>
        </p:spPr>
      </p:pic>
      <p:pic>
        <p:nvPicPr>
          <p:cNvPr id="10" name="Picture 3">
            <a:extLst>
              <a:ext uri="{FF2B5EF4-FFF2-40B4-BE49-F238E27FC236}">
                <a16:creationId xmlns:a16="http://schemas.microsoft.com/office/drawing/2014/main" id="{39331F39-217B-4886-9FC3-1C0DE2221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7815" y="4337304"/>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rId7" action="ppaction://hlinksldjump"/>
            <a:extLst>
              <a:ext uri="{FF2B5EF4-FFF2-40B4-BE49-F238E27FC236}">
                <a16:creationId xmlns:a16="http://schemas.microsoft.com/office/drawing/2014/main" id="{2C7EF4B8-477E-41D7-B04D-71C9E9A6BD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853" y="4016502"/>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37747452-5C2D-424A-A67C-9496A9164C73}"/>
              </a:ext>
            </a:extLst>
          </p:cNvPr>
          <p:cNvPicPr>
            <a:picLocks noChangeAspect="1"/>
          </p:cNvPicPr>
          <p:nvPr/>
        </p:nvPicPr>
        <p:blipFill>
          <a:blip r:embed="rId9"/>
          <a:stretch>
            <a:fillRect/>
          </a:stretch>
        </p:blipFill>
        <p:spPr>
          <a:xfrm>
            <a:off x="2681829" y="1918730"/>
            <a:ext cx="6059949" cy="237155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4" name="Picture 3">
            <a:extLst>
              <a:ext uri="{FF2B5EF4-FFF2-40B4-BE49-F238E27FC236}">
                <a16:creationId xmlns:a16="http://schemas.microsoft.com/office/drawing/2014/main" id="{3CA9CBA7-9DD4-4D6F-A422-5242BA935C9A}"/>
              </a:ext>
            </a:extLst>
          </p:cNvPr>
          <p:cNvPicPr>
            <a:picLocks noChangeAspect="1"/>
          </p:cNvPicPr>
          <p:nvPr/>
        </p:nvPicPr>
        <p:blipFill>
          <a:blip r:embed="rId7"/>
          <a:stretch>
            <a:fillRect/>
          </a:stretch>
        </p:blipFill>
        <p:spPr>
          <a:xfrm>
            <a:off x="3843316" y="439837"/>
            <a:ext cx="4889416" cy="1603387"/>
          </a:xfrm>
          <a:prstGeom prst="rect">
            <a:avLst/>
          </a:prstGeom>
        </p:spPr>
      </p:pic>
    </p:spTree>
    <p:extLst>
      <p:ext uri="{BB962C8B-B14F-4D97-AF65-F5344CB8AC3E}">
        <p14:creationId xmlns:p14="http://schemas.microsoft.com/office/powerpoint/2010/main" val="17353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a16="http://schemas.microsoft.com/office/drawing/2014/main" id="{46B9EF05-038C-4ABD-9CF2-0B75BB492471}"/>
              </a:ext>
            </a:extLst>
          </p:cNvPr>
          <p:cNvSpPr/>
          <p:nvPr/>
        </p:nvSpPr>
        <p:spPr>
          <a:xfrm>
            <a:off x="1289304" y="1122610"/>
            <a:ext cx="9921240"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US" sz="3200" dirty="0" err="1">
                <a:solidFill>
                  <a:srgbClr val="FFC000"/>
                </a:solidFill>
                <a:latin typeface="UTMAVOBOLD" panose="02040603050506020204" pitchFamily="18" charset="0"/>
              </a:rPr>
              <a:t>Sắm</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vai</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xử</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lý</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tình</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huống</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về</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tiêu</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dùng</a:t>
            </a:r>
            <a:endParaRPr lang="en-US" sz="3200" dirty="0">
              <a:solidFill>
                <a:srgbClr val="FFC000"/>
              </a:solidFill>
              <a:latin typeface="UTMAVOBOLD" panose="02040603050506020204" pitchFamily="18" charset="0"/>
            </a:endParaRPr>
          </a:p>
        </p:txBody>
      </p:sp>
      <p:pic>
        <p:nvPicPr>
          <p:cNvPr id="4" name="Picture 3">
            <a:extLst>
              <a:ext uri="{FF2B5EF4-FFF2-40B4-BE49-F238E27FC236}">
                <a16:creationId xmlns:a16="http://schemas.microsoft.com/office/drawing/2014/main" id="{DA9D3C2D-E6C6-4A96-9CE8-CDD7AB40B507}"/>
              </a:ext>
            </a:extLst>
          </p:cNvPr>
          <p:cNvPicPr>
            <a:picLocks noChangeAspect="1"/>
          </p:cNvPicPr>
          <p:nvPr/>
        </p:nvPicPr>
        <p:blipFill>
          <a:blip r:embed="rId4"/>
          <a:stretch>
            <a:fillRect/>
          </a:stretch>
        </p:blipFill>
        <p:spPr>
          <a:xfrm>
            <a:off x="679704" y="2158643"/>
            <a:ext cx="6646735" cy="3657114"/>
          </a:xfrm>
          <a:prstGeom prst="rect">
            <a:avLst/>
          </a:prstGeom>
        </p:spPr>
      </p:pic>
      <p:sp>
        <p:nvSpPr>
          <p:cNvPr id="20" name="Speech Bubble: Rectangle with Corners Rounded 19">
            <a:extLst>
              <a:ext uri="{FF2B5EF4-FFF2-40B4-BE49-F238E27FC236}">
                <a16:creationId xmlns:a16="http://schemas.microsoft.com/office/drawing/2014/main" id="{13B97406-7A79-4889-8393-D228280456B0}"/>
              </a:ext>
            </a:extLst>
          </p:cNvPr>
          <p:cNvSpPr/>
          <p:nvPr/>
        </p:nvSpPr>
        <p:spPr>
          <a:xfrm flipH="1">
            <a:off x="6958584" y="2158643"/>
            <a:ext cx="4553712"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thêm</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cặp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để</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đổi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theo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màu</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mỗi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ngày</a:t>
            </a:r>
            <a:r>
              <a:rPr lang="en-US" sz="2800" b="1" dirty="0">
                <a:solidFill>
                  <a:srgbClr val="00B050"/>
                </a:solidFill>
                <a:latin typeface="Arial" panose="020B0604020202020204" pitchFamily="34" charset="0"/>
                <a:cs typeface="Arial" panose="020B0604020202020204" pitchFamily="34" charset="0"/>
              </a:rPr>
              <a:t>.</a:t>
            </a:r>
          </a:p>
        </p:txBody>
      </p:sp>
      <p:sp>
        <p:nvSpPr>
          <p:cNvPr id="22" name="Speech Bubble: Rectangle with Corners Rounded 21">
            <a:extLst>
              <a:ext uri="{FF2B5EF4-FFF2-40B4-BE49-F238E27FC236}">
                <a16:creationId xmlns:a16="http://schemas.microsoft.com/office/drawing/2014/main" id="{4876FF1C-3A04-4A15-9466-382BD1AF31D4}"/>
              </a:ext>
            </a:extLst>
          </p:cNvPr>
          <p:cNvSpPr/>
          <p:nvPr/>
        </p:nvSpPr>
        <p:spPr>
          <a:xfrm flipH="1">
            <a:off x="7114032" y="3961754"/>
            <a:ext cx="4306824" cy="130519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mới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cho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cũ</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bị</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rách</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một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góc</a:t>
            </a:r>
            <a:r>
              <a:rPr lang="en-US" sz="2800" b="1" dirty="0">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98649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grpSp>
        <p:nvGrpSpPr>
          <p:cNvPr id="15" name="Group 14">
            <a:extLst>
              <a:ext uri="{FF2B5EF4-FFF2-40B4-BE49-F238E27FC236}">
                <a16:creationId xmlns:a16="http://schemas.microsoft.com/office/drawing/2014/main" id="{7B102164-E7D1-4732-A3C2-4AB041C28A0E}"/>
              </a:ext>
            </a:extLst>
          </p:cNvPr>
          <p:cNvGrpSpPr/>
          <p:nvPr/>
        </p:nvGrpSpPr>
        <p:grpSpPr>
          <a:xfrm>
            <a:off x="3784115" y="3536559"/>
            <a:ext cx="3916499" cy="2746185"/>
            <a:chOff x="1197026" y="4232126"/>
            <a:chExt cx="3751815" cy="2630711"/>
          </a:xfrm>
        </p:grpSpPr>
        <p:pic>
          <p:nvPicPr>
            <p:cNvPr id="16" name="Picture 15">
              <a:extLst>
                <a:ext uri="{FF2B5EF4-FFF2-40B4-BE49-F238E27FC236}">
                  <a16:creationId xmlns:a16="http://schemas.microsoft.com/office/drawing/2014/main" id="{DB0D42B5-75D6-4B08-B9C0-5AA26A65DA08}"/>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7" name="Picture 16">
              <a:extLst>
                <a:ext uri="{FF2B5EF4-FFF2-40B4-BE49-F238E27FC236}">
                  <a16:creationId xmlns:a16="http://schemas.microsoft.com/office/drawing/2014/main" id="{470D2ED6-ABA2-44D8-A0A5-6121A8624F74}"/>
                </a:ext>
              </a:extLst>
            </p:cNvPr>
            <p:cNvPicPr>
              <a:picLocks noChangeAspect="1"/>
            </p:cNvPicPr>
            <p:nvPr/>
          </p:nvPicPr>
          <p:blipFill>
            <a:blip r:embed="rId5"/>
            <a:stretch>
              <a:fillRect/>
            </a:stretch>
          </p:blipFill>
          <p:spPr>
            <a:xfrm>
              <a:off x="1197026" y="4232126"/>
              <a:ext cx="1811038" cy="2616200"/>
            </a:xfrm>
            <a:prstGeom prst="rect">
              <a:avLst/>
            </a:prstGeom>
          </p:spPr>
        </p:pic>
      </p:grpSp>
      <p:grpSp>
        <p:nvGrpSpPr>
          <p:cNvPr id="21" name="Group 20">
            <a:extLst>
              <a:ext uri="{FF2B5EF4-FFF2-40B4-BE49-F238E27FC236}">
                <a16:creationId xmlns:a16="http://schemas.microsoft.com/office/drawing/2014/main" id="{B0059423-93E1-43B4-9BB9-D4441348E5CC}"/>
              </a:ext>
            </a:extLst>
          </p:cNvPr>
          <p:cNvGrpSpPr/>
          <p:nvPr/>
        </p:nvGrpSpPr>
        <p:grpSpPr>
          <a:xfrm flipH="1">
            <a:off x="5293235" y="1728216"/>
            <a:ext cx="4278100" cy="1425727"/>
            <a:chOff x="1883" y="2287988"/>
            <a:chExt cx="3294616" cy="1035968"/>
          </a:xfrm>
          <a:solidFill>
            <a:srgbClr val="F0F9E0"/>
          </a:solidFill>
        </p:grpSpPr>
        <p:sp>
          <p:nvSpPr>
            <p:cNvPr id="23" name="Rounded Rectangular Callout 7">
              <a:extLst>
                <a:ext uri="{FF2B5EF4-FFF2-40B4-BE49-F238E27FC236}">
                  <a16:creationId xmlns:a16="http://schemas.microsoft.com/office/drawing/2014/main" id="{92CE832F-9F65-436B-91AE-669DB04970FB}"/>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4" name="TextBox 23">
              <a:extLst>
                <a:ext uri="{FF2B5EF4-FFF2-40B4-BE49-F238E27FC236}">
                  <a16:creationId xmlns:a16="http://schemas.microsoft.com/office/drawing/2014/main" id="{DB2D1996-510C-4A19-81F8-0BF869002A2B}"/>
                </a:ext>
              </a:extLst>
            </p:cNvPr>
            <p:cNvSpPr txBox="1"/>
            <p:nvPr/>
          </p:nvSpPr>
          <p:spPr>
            <a:xfrm>
              <a:off x="1883" y="2328919"/>
              <a:ext cx="3294616" cy="654256"/>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muốn mua con gấu bông màu hồng</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5" name="Group 24">
            <a:extLst>
              <a:ext uri="{FF2B5EF4-FFF2-40B4-BE49-F238E27FC236}">
                <a16:creationId xmlns:a16="http://schemas.microsoft.com/office/drawing/2014/main" id="{F9E71643-8F0D-48D1-9F3F-9B4F12BC67D5}"/>
              </a:ext>
            </a:extLst>
          </p:cNvPr>
          <p:cNvGrpSpPr/>
          <p:nvPr/>
        </p:nvGrpSpPr>
        <p:grpSpPr>
          <a:xfrm flipH="1">
            <a:off x="533518" y="1858756"/>
            <a:ext cx="4278100" cy="1425727"/>
            <a:chOff x="1883" y="2287988"/>
            <a:chExt cx="3294616" cy="1035968"/>
          </a:xfrm>
          <a:solidFill>
            <a:srgbClr val="F0F9E0"/>
          </a:solidFill>
        </p:grpSpPr>
        <p:sp>
          <p:nvSpPr>
            <p:cNvPr id="26" name="Rounded Rectangular Callout 7">
              <a:extLst>
                <a:ext uri="{FF2B5EF4-FFF2-40B4-BE49-F238E27FC236}">
                  <a16:creationId xmlns:a16="http://schemas.microsoft.com/office/drawing/2014/main" id="{3D03FCF0-CE37-4E30-9E82-42C8A0959044}"/>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7" name="TextBox 26">
              <a:extLst>
                <a:ext uri="{FF2B5EF4-FFF2-40B4-BE49-F238E27FC236}">
                  <a16:creationId xmlns:a16="http://schemas.microsoft.com/office/drawing/2014/main" id="{BA3D5560-0238-44C1-AB42-0A8A3AD5ACF9}"/>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Bạn có con gấu bông nào chưa?</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8" name="Group 27">
            <a:extLst>
              <a:ext uri="{FF2B5EF4-FFF2-40B4-BE49-F238E27FC236}">
                <a16:creationId xmlns:a16="http://schemas.microsoft.com/office/drawing/2014/main" id="{B78F06E2-0EB3-440D-8FF0-EA9EAC2A578D}"/>
              </a:ext>
            </a:extLst>
          </p:cNvPr>
          <p:cNvGrpSpPr/>
          <p:nvPr/>
        </p:nvGrpSpPr>
        <p:grpSpPr>
          <a:xfrm flipH="1">
            <a:off x="5280317" y="1713068"/>
            <a:ext cx="4278100" cy="1425727"/>
            <a:chOff x="1883" y="2287988"/>
            <a:chExt cx="3294616" cy="1035968"/>
          </a:xfrm>
          <a:solidFill>
            <a:srgbClr val="F0F9E0"/>
          </a:solidFill>
        </p:grpSpPr>
        <p:sp>
          <p:nvSpPr>
            <p:cNvPr id="29" name="Rounded Rectangular Callout 7">
              <a:extLst>
                <a:ext uri="{FF2B5EF4-FFF2-40B4-BE49-F238E27FC236}">
                  <a16:creationId xmlns:a16="http://schemas.microsoft.com/office/drawing/2014/main" id="{F2C28C6A-163B-434E-85D9-10A584B1E4C4}"/>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0" name="TextBox 29">
              <a:extLst>
                <a:ext uri="{FF2B5EF4-FFF2-40B4-BE49-F238E27FC236}">
                  <a16:creationId xmlns:a16="http://schemas.microsoft.com/office/drawing/2014/main" id="{47EAB92A-476B-4DC9-9F02-A6A90D628857}"/>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có rồi nhưng nó hơi cũ.</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1" name="Group 30">
            <a:extLst>
              <a:ext uri="{FF2B5EF4-FFF2-40B4-BE49-F238E27FC236}">
                <a16:creationId xmlns:a16="http://schemas.microsoft.com/office/drawing/2014/main" id="{9E5EB153-358E-4851-A691-EFA64802F9EE}"/>
              </a:ext>
            </a:extLst>
          </p:cNvPr>
          <p:cNvGrpSpPr/>
          <p:nvPr/>
        </p:nvGrpSpPr>
        <p:grpSpPr>
          <a:xfrm flipH="1">
            <a:off x="533518" y="1879976"/>
            <a:ext cx="4278100" cy="1437477"/>
            <a:chOff x="1883" y="2287988"/>
            <a:chExt cx="3294616" cy="1044506"/>
          </a:xfrm>
          <a:solidFill>
            <a:srgbClr val="F0F9E0"/>
          </a:solidFill>
        </p:grpSpPr>
        <p:sp>
          <p:nvSpPr>
            <p:cNvPr id="32" name="Rounded Rectangular Callout 7">
              <a:extLst>
                <a:ext uri="{FF2B5EF4-FFF2-40B4-BE49-F238E27FC236}">
                  <a16:creationId xmlns:a16="http://schemas.microsoft.com/office/drawing/2014/main" id="{77703363-17AC-436E-A30E-A75F8C2CAB37}"/>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3" name="TextBox 32">
              <a:extLst>
                <a:ext uri="{FF2B5EF4-FFF2-40B4-BE49-F238E27FC236}">
                  <a16:creationId xmlns:a16="http://schemas.microsoft.com/office/drawing/2014/main" id="{28D15B3D-7709-4C35-A647-1031EAEDE2BA}"/>
                </a:ext>
              </a:extLst>
            </p:cNvPr>
            <p:cNvSpPr txBox="1"/>
            <p:nvPr/>
          </p:nvSpPr>
          <p:spPr>
            <a:xfrm>
              <a:off x="1883" y="2328919"/>
              <a:ext cx="3294616" cy="1003575"/>
            </a:xfrm>
            <a:prstGeom prst="rect">
              <a:avLst/>
            </a:prstGeom>
            <a:noFill/>
          </p:spPr>
          <p:txBody>
            <a:bodyPr wrap="square" rtlCol="0">
              <a:spAutoFit/>
            </a:bodyPr>
            <a:lstStyle/>
            <a:p>
              <a:pPr marL="0" marR="0" algn="ctr">
                <a:lnSpc>
                  <a:spcPct val="120000"/>
                </a:lnSpc>
                <a:spcBef>
                  <a:spcPts val="0"/>
                </a:spcBef>
                <a:spcAft>
                  <a:spcPts val="0"/>
                </a:spcAft>
              </a:pPr>
              <a:r>
                <a:rPr lang="en-US" sz="2400" b="1" dirty="0" err="1">
                  <a:effectLst/>
                  <a:latin typeface="Arial" panose="020B0604020202020204" pitchFamily="34" charset="0"/>
                  <a:ea typeface="Times New Roman" panose="02020603050405020304" pitchFamily="18" charset="0"/>
                  <a:cs typeface="Arial" panose="020B0604020202020204" pitchFamily="34" charset="0"/>
                </a:rPr>
                <a:t>Vậy</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bạn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chơi</a:t>
              </a:r>
              <a:r>
                <a:rPr lang="en-US" sz="2400" b="1" dirty="0">
                  <a:effectLst/>
                  <a:latin typeface="Arial" panose="020B0604020202020204" pitchFamily="34" charset="0"/>
                  <a:ea typeface="Times New Roman" panose="02020603050405020304" pitchFamily="18" charset="0"/>
                  <a:cs typeface="Arial" panose="020B0604020202020204" pitchFamily="34" charset="0"/>
                </a:rPr>
                <a:t> con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gấu</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bông</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cũ</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đó</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sẽ</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tiết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kiệm</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một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khoản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tiền</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64428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grpSp>
        <p:nvGrpSpPr>
          <p:cNvPr id="17" name="Group 16">
            <a:extLst>
              <a:ext uri="{FF2B5EF4-FFF2-40B4-BE49-F238E27FC236}">
                <a16:creationId xmlns:a16="http://schemas.microsoft.com/office/drawing/2014/main" id="{991985B2-271C-4FF3-974E-3C936E723C52}"/>
              </a:ext>
            </a:extLst>
          </p:cNvPr>
          <p:cNvGrpSpPr/>
          <p:nvPr/>
        </p:nvGrpSpPr>
        <p:grpSpPr>
          <a:xfrm>
            <a:off x="4462041" y="3498240"/>
            <a:ext cx="3916499" cy="2746185"/>
            <a:chOff x="1197026" y="4232126"/>
            <a:chExt cx="3751815" cy="2630711"/>
          </a:xfrm>
        </p:grpSpPr>
        <p:pic>
          <p:nvPicPr>
            <p:cNvPr id="18" name="Picture 17">
              <a:extLst>
                <a:ext uri="{FF2B5EF4-FFF2-40B4-BE49-F238E27FC236}">
                  <a16:creationId xmlns:a16="http://schemas.microsoft.com/office/drawing/2014/main" id="{42B496E0-F5B7-4486-960E-E6CC46CEBD6C}"/>
                </a:ext>
              </a:extLst>
            </p:cNvPr>
            <p:cNvPicPr>
              <a:picLocks noChangeAspect="1"/>
            </p:cNvPicPr>
            <p:nvPr/>
          </p:nvPicPr>
          <p:blipFill>
            <a:blip r:embed="rId12"/>
            <a:stretch>
              <a:fillRect/>
            </a:stretch>
          </p:blipFill>
          <p:spPr>
            <a:xfrm>
              <a:off x="2901180" y="4246637"/>
              <a:ext cx="2047661" cy="2616200"/>
            </a:xfrm>
            <a:prstGeom prst="rect">
              <a:avLst/>
            </a:prstGeom>
          </p:spPr>
        </p:pic>
        <p:pic>
          <p:nvPicPr>
            <p:cNvPr id="19" name="Picture 18">
              <a:extLst>
                <a:ext uri="{FF2B5EF4-FFF2-40B4-BE49-F238E27FC236}">
                  <a16:creationId xmlns:a16="http://schemas.microsoft.com/office/drawing/2014/main" id="{D2E11461-5A5D-464C-A82C-E18D5532AE49}"/>
                </a:ext>
              </a:extLst>
            </p:cNvPr>
            <p:cNvPicPr>
              <a:picLocks noChangeAspect="1"/>
            </p:cNvPicPr>
            <p:nvPr/>
          </p:nvPicPr>
          <p:blipFill>
            <a:blip r:embed="rId13"/>
            <a:stretch>
              <a:fillRect/>
            </a:stretch>
          </p:blipFill>
          <p:spPr>
            <a:xfrm>
              <a:off x="1197026" y="4232126"/>
              <a:ext cx="1811038" cy="2616200"/>
            </a:xfrm>
            <a:prstGeom prst="rect">
              <a:avLst/>
            </a:prstGeom>
          </p:spPr>
        </p:pic>
      </p:grpSp>
      <p:sp>
        <p:nvSpPr>
          <p:cNvPr id="2" name="TextBox 1">
            <a:extLst>
              <a:ext uri="{FF2B5EF4-FFF2-40B4-BE49-F238E27FC236}">
                <a16:creationId xmlns:a16="http://schemas.microsoft.com/office/drawing/2014/main" id="{4E97C438-DB9D-491E-BBF5-FF998824DF09}"/>
              </a:ext>
            </a:extLst>
          </p:cNvPr>
          <p:cNvSpPr txBox="1"/>
          <p:nvPr/>
        </p:nvSpPr>
        <p:spPr>
          <a:xfrm>
            <a:off x="3621024" y="1725753"/>
            <a:ext cx="4855464" cy="1323439"/>
          </a:xfrm>
          <a:prstGeom prst="rect">
            <a:avLst/>
          </a:prstGeom>
          <a:noFill/>
        </p:spPr>
        <p:txBody>
          <a:bodyPr wrap="square" rtlCol="0">
            <a:spAutoFit/>
          </a:bodyPr>
          <a:lstStyle/>
          <a:p>
            <a:pPr algn="ctr"/>
            <a:r>
              <a:rPr lang="en-US" sz="4000" dirty="0" err="1">
                <a:solidFill>
                  <a:srgbClr val="FF0000"/>
                </a:solidFill>
                <a:latin typeface="Coiny" panose="02000903060500060000" pitchFamily="2" charset="0"/>
              </a:rPr>
              <a:t>Thực</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hành</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nhóm</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đôi</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trước</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lớp</a:t>
            </a:r>
            <a:endParaRPr lang="en-US" sz="4000" dirty="0">
              <a:solidFill>
                <a:srgbClr val="FF0000"/>
              </a:solidFill>
              <a:latin typeface="Coiny" panose="02000903060500060000" pitchFamily="2" charset="0"/>
            </a:endParaRPr>
          </a:p>
        </p:txBody>
      </p:sp>
    </p:spTree>
    <p:extLst>
      <p:ext uri="{BB962C8B-B14F-4D97-AF65-F5344CB8AC3E}">
        <p14:creationId xmlns:p14="http://schemas.microsoft.com/office/powerpoint/2010/main" val="21463318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585216" y="3525887"/>
            <a:ext cx="10689933" cy="1384995"/>
          </a:xfrm>
          <a:prstGeom prst="rect">
            <a:avLst/>
          </a:prstGeom>
          <a:noFill/>
        </p:spPr>
        <p:txBody>
          <a:bodyPr wrap="square" rtlCol="0">
            <a:spAutoFit/>
          </a:bodyPr>
          <a:lstStyle/>
          <a:p>
            <a:pPr lvl="0" algn="ctr"/>
            <a:r>
              <a:rPr lang="en-US" sz="4200" b="1" dirty="0">
                <a:solidFill>
                  <a:srgbClr val="FF2D4E"/>
                </a:solidFill>
                <a:latin typeface="Calibri" panose="020F0502020204030204" pitchFamily="34" charset="0"/>
                <a:cs typeface="Calibri" panose="020F0502020204030204" pitchFamily="34" charset="0"/>
              </a:rPr>
              <a:t>M</a:t>
            </a:r>
            <a:r>
              <a:rPr lang="vi-VN" sz="4200" b="1" dirty="0">
                <a:solidFill>
                  <a:srgbClr val="FF2D4E"/>
                </a:solidFill>
                <a:latin typeface="Calibri" panose="020F0502020204030204" pitchFamily="34" charset="0"/>
                <a:cs typeface="Calibri" panose="020F0502020204030204" pitchFamily="34" charset="0"/>
              </a:rPr>
              <a:t>ỗi khi đi mua sắm, luôn nên “nghĩ lại” bằng cách đặt câu hỏi: Có thật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585216" y="685084"/>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18440634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0E727E12-3D70-4902-A810-7034262B1D64}"/>
              </a:ext>
            </a:extLst>
          </p:cNvPr>
          <p:cNvPicPr>
            <a:picLocks noChangeAspect="1"/>
          </p:cNvPicPr>
          <p:nvPr/>
        </p:nvPicPr>
        <p:blipFill>
          <a:blip r:embed="rId7"/>
          <a:stretch>
            <a:fillRect/>
          </a:stretch>
        </p:blipFill>
        <p:spPr>
          <a:xfrm>
            <a:off x="3367764" y="667452"/>
            <a:ext cx="6370872" cy="1390008"/>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314960"/>
            <a:ext cx="11283696" cy="6400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a16="http://schemas.microsoft.com/office/drawing/2014/main" id="{46B9EF05-038C-4ABD-9CF2-0B75BB492471}"/>
              </a:ext>
            </a:extLst>
          </p:cNvPr>
          <p:cNvSpPr/>
          <p:nvPr/>
        </p:nvSpPr>
        <p:spPr>
          <a:xfrm>
            <a:off x="932688" y="642042"/>
            <a:ext cx="10326624"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solidFill>
                <a:effectLst/>
                <a:uLnTx/>
                <a:uFillTx/>
                <a:latin typeface="UTMAVOBOLD" panose="02040603050506020204" pitchFamily="18" charset="0"/>
                <a:ea typeface="+mn-ea"/>
                <a:cs typeface="+mn-cs"/>
              </a:rPr>
              <a:t>Cùng</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đọc</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bí</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kíp</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Muốn</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cần</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có</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thể</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a:t>
            </a:r>
            <a:endParaRPr kumimoji="0" lang="en-US" sz="3200" b="0" i="0" u="none" strike="noStrike" kern="1200" cap="none" spc="0" normalizeH="0" baseline="0" noProof="0" dirty="0">
              <a:ln>
                <a:noFill/>
              </a:ln>
              <a:solidFill>
                <a:srgbClr val="FFC000"/>
              </a:solidFill>
              <a:effectLst/>
              <a:uLnTx/>
              <a:uFillTx/>
              <a:latin typeface="UTMAVOBOLD" panose="02040603050506020204" pitchFamily="18" charset="0"/>
              <a:ea typeface="+mn-ea"/>
              <a:cs typeface="+mn-cs"/>
            </a:endParaRPr>
          </a:p>
        </p:txBody>
      </p:sp>
      <p:pic>
        <p:nvPicPr>
          <p:cNvPr id="5" name="Picture 4">
            <a:extLst>
              <a:ext uri="{FF2B5EF4-FFF2-40B4-BE49-F238E27FC236}">
                <a16:creationId xmlns:a16="http://schemas.microsoft.com/office/drawing/2014/main" id="{A9E021F5-A52D-4F19-9C1F-FD441BFCEB35}"/>
              </a:ext>
            </a:extLst>
          </p:cNvPr>
          <p:cNvPicPr>
            <a:picLocks noChangeAspect="1"/>
          </p:cNvPicPr>
          <p:nvPr/>
        </p:nvPicPr>
        <p:blipFill>
          <a:blip r:embed="rId4"/>
          <a:stretch>
            <a:fillRect/>
          </a:stretch>
        </p:blipFill>
        <p:spPr>
          <a:xfrm>
            <a:off x="1933575" y="1486535"/>
            <a:ext cx="8324850" cy="5229225"/>
          </a:xfrm>
          <a:prstGeom prst="rect">
            <a:avLst/>
          </a:prstGeom>
        </p:spPr>
      </p:pic>
    </p:spTree>
    <p:extLst>
      <p:ext uri="{BB962C8B-B14F-4D97-AF65-F5344CB8AC3E}">
        <p14:creationId xmlns:p14="http://schemas.microsoft.com/office/powerpoint/2010/main" val="1414572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4085017"/>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636586"/>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EA3E46A-5841-4D51-BE18-EB8603A468F0}"/>
              </a:ext>
            </a:extLst>
          </p:cNvPr>
          <p:cNvPicPr>
            <a:picLocks noChangeAspect="1"/>
          </p:cNvPicPr>
          <p:nvPr/>
        </p:nvPicPr>
        <p:blipFill>
          <a:blip r:embed="rId14"/>
          <a:stretch>
            <a:fillRect/>
          </a:stretch>
        </p:blipFill>
        <p:spPr>
          <a:xfrm>
            <a:off x="3458735" y="993578"/>
            <a:ext cx="5383235" cy="1847248"/>
          </a:xfrm>
          <a:prstGeom prst="rect">
            <a:avLst/>
          </a:prstGeom>
        </p:spPr>
      </p:pic>
      <p:pic>
        <p:nvPicPr>
          <p:cNvPr id="19" name="Picture 18">
            <a:extLst>
              <a:ext uri="{FF2B5EF4-FFF2-40B4-BE49-F238E27FC236}">
                <a16:creationId xmlns:a16="http://schemas.microsoft.com/office/drawing/2014/main" id="{727EDCE2-06B9-45BF-8631-D39F10FF3CF7}"/>
              </a:ext>
            </a:extLst>
          </p:cNvPr>
          <p:cNvPicPr>
            <a:picLocks noChangeAspect="1"/>
          </p:cNvPicPr>
          <p:nvPr/>
        </p:nvPicPr>
        <p:blipFill>
          <a:blip r:embed="rId15"/>
          <a:stretch>
            <a:fillRect/>
          </a:stretch>
        </p:blipFill>
        <p:spPr>
          <a:xfrm>
            <a:off x="4267200" y="2541035"/>
            <a:ext cx="3384899" cy="2126212"/>
          </a:xfrm>
          <a:prstGeom prst="rect">
            <a:avLst/>
          </a:prstGeom>
        </p:spPr>
      </p:pic>
    </p:spTree>
    <p:extLst>
      <p:ext uri="{BB962C8B-B14F-4D97-AF65-F5344CB8AC3E}">
        <p14:creationId xmlns:p14="http://schemas.microsoft.com/office/powerpoint/2010/main" val="25905561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585216" y="3670522"/>
            <a:ext cx="10689933" cy="1384995"/>
          </a:xfrm>
          <a:prstGeom prst="rect">
            <a:avLst/>
          </a:prstGeom>
          <a:noFill/>
        </p:spPr>
        <p:txBody>
          <a:bodyPr wrap="square" rtlCol="0">
            <a:spAutoFit/>
          </a:bodyPr>
          <a:lstStyle/>
          <a:p>
            <a:pPr lvl="0" algn="ctr"/>
            <a:r>
              <a:rPr lang="en-US" sz="4200" b="1">
                <a:solidFill>
                  <a:srgbClr val="FF2D4E"/>
                </a:solidFill>
                <a:latin typeface="Calibri" panose="020F0502020204030204" pitchFamily="34" charset="0"/>
                <a:cs typeface="Calibri" panose="020F0502020204030204" pitchFamily="34" charset="0"/>
              </a:rPr>
              <a:t>Chúng ta cần phải luôn nhớ bí kíp NGHĨ LẠI về việc : MUỐN – CẦN – CÓ THỂ”.</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585216" y="685084"/>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363920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3" name="Picture 2">
            <a:extLst>
              <a:ext uri="{FF2B5EF4-FFF2-40B4-BE49-F238E27FC236}">
                <a16:creationId xmlns:a16="http://schemas.microsoft.com/office/drawing/2014/main" id="{8A2A9272-73EC-4321-BCEC-5698D6B9829F}"/>
              </a:ext>
            </a:extLst>
          </p:cNvPr>
          <p:cNvPicPr>
            <a:picLocks noChangeAspect="1"/>
          </p:cNvPicPr>
          <p:nvPr/>
        </p:nvPicPr>
        <p:blipFill>
          <a:blip r:embed="rId7"/>
          <a:stretch>
            <a:fillRect/>
          </a:stretch>
        </p:blipFill>
        <p:spPr>
          <a:xfrm>
            <a:off x="1891412" y="111674"/>
            <a:ext cx="8754615" cy="1981372"/>
          </a:xfrm>
          <a:prstGeom prst="rect">
            <a:avLst/>
          </a:prstGeom>
        </p:spPr>
      </p:pic>
    </p:spTree>
    <p:extLst>
      <p:ext uri="{BB962C8B-B14F-4D97-AF65-F5344CB8AC3E}">
        <p14:creationId xmlns:p14="http://schemas.microsoft.com/office/powerpoint/2010/main" val="318529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22" name="Picture 21">
            <a:extLst>
              <a:ext uri="{FF2B5EF4-FFF2-40B4-BE49-F238E27FC236}">
                <a16:creationId xmlns:a16="http://schemas.microsoft.com/office/drawing/2014/main" id="{F86361D7-FAF1-48D7-A2B5-D4C636BBD762}"/>
              </a:ext>
            </a:extLst>
          </p:cNvPr>
          <p:cNvPicPr>
            <a:picLocks noChangeAspect="1"/>
          </p:cNvPicPr>
          <p:nvPr/>
        </p:nvPicPr>
        <p:blipFill>
          <a:blip r:embed="rId4"/>
          <a:stretch>
            <a:fillRect/>
          </a:stretch>
        </p:blipFill>
        <p:spPr>
          <a:xfrm>
            <a:off x="1681050" y="1831560"/>
            <a:ext cx="9316746" cy="2832571"/>
          </a:xfrm>
          <a:prstGeom prst="rect">
            <a:avLst/>
          </a:prstGeom>
        </p:spPr>
      </p:pic>
      <p:grpSp>
        <p:nvGrpSpPr>
          <p:cNvPr id="34" name="Group 33">
            <a:extLst>
              <a:ext uri="{FF2B5EF4-FFF2-40B4-BE49-F238E27FC236}">
                <a16:creationId xmlns:a16="http://schemas.microsoft.com/office/drawing/2014/main" id="{71D5F8C1-12AC-4845-AEE0-A109E877CB8B}"/>
              </a:ext>
            </a:extLst>
          </p:cNvPr>
          <p:cNvGrpSpPr/>
          <p:nvPr/>
        </p:nvGrpSpPr>
        <p:grpSpPr>
          <a:xfrm>
            <a:off x="4488203" y="4240647"/>
            <a:ext cx="3916499" cy="2746185"/>
            <a:chOff x="1197026" y="4232126"/>
            <a:chExt cx="3751815" cy="2630711"/>
          </a:xfrm>
        </p:grpSpPr>
        <p:pic>
          <p:nvPicPr>
            <p:cNvPr id="35" name="Picture 34">
              <a:extLst>
                <a:ext uri="{FF2B5EF4-FFF2-40B4-BE49-F238E27FC236}">
                  <a16:creationId xmlns:a16="http://schemas.microsoft.com/office/drawing/2014/main" id="{F57BC93E-A92A-4CD3-8373-21116AB6C2E2}"/>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6" name="Picture 35">
              <a:extLst>
                <a:ext uri="{FF2B5EF4-FFF2-40B4-BE49-F238E27FC236}">
                  <a16:creationId xmlns:a16="http://schemas.microsoft.com/office/drawing/2014/main" id="{BC4FB733-4946-4FAC-B502-E36459C5BE05}"/>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7" name="Picture 36">
            <a:extLst>
              <a:ext uri="{FF2B5EF4-FFF2-40B4-BE49-F238E27FC236}">
                <a16:creationId xmlns:a16="http://schemas.microsoft.com/office/drawing/2014/main" id="{1D2021BA-A33A-4F4C-98D2-58183365FBB5}"/>
              </a:ext>
            </a:extLst>
          </p:cNvPr>
          <p:cNvPicPr>
            <a:picLocks noChangeAspect="1"/>
          </p:cNvPicPr>
          <p:nvPr/>
        </p:nvPicPr>
        <p:blipFill>
          <a:blip r:embed="rId7"/>
          <a:stretch>
            <a:fillRect/>
          </a:stretch>
        </p:blipFill>
        <p:spPr>
          <a:xfrm>
            <a:off x="4351909" y="571811"/>
            <a:ext cx="3830502" cy="1615473"/>
          </a:xfrm>
          <a:prstGeom prst="rect">
            <a:avLst/>
          </a:prstGeom>
        </p:spPr>
      </p:pic>
      <p:sp>
        <p:nvSpPr>
          <p:cNvPr id="3" name="TextBox 2">
            <a:extLst>
              <a:ext uri="{FF2B5EF4-FFF2-40B4-BE49-F238E27FC236}">
                <a16:creationId xmlns:a16="http://schemas.microsoft.com/office/drawing/2014/main" id="{CA964178-E39F-47C5-B036-CE414B23235A}"/>
              </a:ext>
            </a:extLst>
          </p:cNvPr>
          <p:cNvSpPr txBox="1"/>
          <p:nvPr/>
        </p:nvSpPr>
        <p:spPr>
          <a:xfrm>
            <a:off x="2133600" y="2346153"/>
            <a:ext cx="8209280" cy="1754326"/>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a:latin typeface="Calibri" panose="020F0502020204030204" pitchFamily="34" charset="0"/>
                <a:cs typeface="Calibri" panose="020F0502020204030204" pitchFamily="34" charset="0"/>
              </a:rPr>
              <a:t>K</a:t>
            </a:r>
            <a:r>
              <a:rPr lang="vi-VN" sz="3600" dirty="0">
                <a:latin typeface="Calibri" panose="020F0502020204030204" pitchFamily="34" charset="0"/>
                <a:cs typeface="Calibri" panose="020F0502020204030204" pitchFamily="34" charset="0"/>
              </a:rPr>
              <a:t>iểm tra đồ dùng học tập và đồ dùng cá nhân của mình, sau đó lập danh mục các món đồ đã mua mà chưa dùng đến.</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07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421497" y="1559232"/>
            <a:ext cx="7171205" cy="327089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TẠM BIỆT</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VÀ</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HẸN GẶP LẠI</a:t>
            </a:r>
          </a:p>
        </p:txBody>
      </p:sp>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656883" y="500913"/>
            <a:ext cx="7401517" cy="1745062"/>
            <a:chOff x="5625979" y="3429000"/>
            <a:chExt cx="5736545" cy="2688775"/>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688775"/>
              <a:chOff x="3649055" y="2289634"/>
              <a:chExt cx="7931467" cy="4107044"/>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3350999"/>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chuyện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Tôi</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thực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sự</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cần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gì</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918F41A4-CE88-4AB2-AB6D-C5F2CB0D059D}"/>
              </a:ext>
            </a:extLst>
          </p:cNvPr>
          <p:cNvPicPr>
            <a:picLocks noChangeAspect="1"/>
          </p:cNvPicPr>
          <p:nvPr/>
        </p:nvPicPr>
        <p:blipFill>
          <a:blip r:embed="rId4"/>
          <a:stretch>
            <a:fillRect/>
          </a:stretch>
        </p:blipFill>
        <p:spPr>
          <a:xfrm>
            <a:off x="4358354" y="2333574"/>
            <a:ext cx="3475292" cy="4428382"/>
          </a:xfrm>
          <a:prstGeom prst="rect">
            <a:avLst/>
          </a:prstGeom>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图片 21">
            <a:extLst>
              <a:ext uri="{FF2B5EF4-FFF2-40B4-BE49-F238E27FC236}">
                <a16:creationId xmlns:a16="http://schemas.microsoft.com/office/drawing/2014/main" id="{0DC20793-2B5B-458F-B590-5B9B851443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19" name="Tiếng-âm thanh gõ bàn phím ghép vào video - Typing chat sound effect">
            <a:hlinkClick r:id="" action="ppaction://media"/>
            <a:extLst>
              <a:ext uri="{FF2B5EF4-FFF2-40B4-BE49-F238E27FC236}">
                <a16:creationId xmlns:a16="http://schemas.microsoft.com/office/drawing/2014/main" id="{B4732BA8-1FBF-43D7-B947-B391B8D4373B}"/>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7"/>
          <a:stretch>
            <a:fillRect/>
          </a:stretch>
        </p:blipFill>
        <p:spPr>
          <a:xfrm>
            <a:off x="143442" y="85837"/>
            <a:ext cx="634323" cy="634323"/>
          </a:xfrm>
          <a:prstGeom prst="rect">
            <a:avLst/>
          </a:prstGeom>
        </p:spPr>
      </p:pic>
      <p:sp>
        <p:nvSpPr>
          <p:cNvPr id="20" name="TextBox 19">
            <a:extLst>
              <a:ext uri="{FF2B5EF4-FFF2-40B4-BE49-F238E27FC236}">
                <a16:creationId xmlns:a16="http://schemas.microsoft.com/office/drawing/2014/main" id="{FC9CE5F7-032C-42DD-81CA-6043947C1158}"/>
              </a:ext>
            </a:extLst>
          </p:cNvPr>
          <p:cNvSpPr txBox="1"/>
          <p:nvPr/>
        </p:nvSpPr>
        <p:spPr>
          <a:xfrm>
            <a:off x="679704" y="1121870"/>
            <a:ext cx="10649712" cy="1569660"/>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Trong rừng, có hai mẹ con nhà thỏ. Thỏ mẹ rất chiều thỏ con. Thỏ con muốn mua gì, thỏ mẹ cũng đồng ý. Một hôm, thỏ con đi chơi, thấy người ta đội mũ đẹp quá, cũng đòi mẹ mua.</a:t>
            </a:r>
            <a:endParaRPr lang="en-US" sz="3200" b="1" i="1" dirty="0">
              <a:solidFill>
                <a:prstClr val="black"/>
              </a:solidFill>
              <a:latin typeface="Calibri"/>
              <a:ea typeface="字魂59号-创粗黑"/>
            </a:endParaRPr>
          </a:p>
        </p:txBody>
      </p:sp>
      <p:pic>
        <p:nvPicPr>
          <p:cNvPr id="6" name="Picture 5" descr="A picture containing text, doll&#10;&#10;Description automatically generated">
            <a:extLst>
              <a:ext uri="{FF2B5EF4-FFF2-40B4-BE49-F238E27FC236}">
                <a16:creationId xmlns:a16="http://schemas.microsoft.com/office/drawing/2014/main" id="{CB5840F4-0520-4D24-AB18-425BE5515B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9868" y="3017872"/>
            <a:ext cx="3472263" cy="3356065"/>
          </a:xfrm>
          <a:prstGeom prst="rect">
            <a:avLst/>
          </a:prstGeom>
        </p:spPr>
      </p:pic>
    </p:spTree>
    <p:extLst>
      <p:ext uri="{BB962C8B-B14F-4D97-AF65-F5344CB8AC3E}">
        <p14:creationId xmlns:p14="http://schemas.microsoft.com/office/powerpoint/2010/main" val="2585413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par>
                                <p:cTn id="8" presetID="1" presetClass="mediacall" presetSubtype="0" fill="hold" nodeType="withEffect">
                                  <p:stCondLst>
                                    <p:cond delay="0"/>
                                  </p:stCondLst>
                                  <p:childTnLst>
                                    <p:cmd type="call" cmd="playFrom(0.0)">
                                      <p:cBhvr>
                                        <p:cTn id="9" dur="6565" fill="hold"/>
                                        <p:tgtEl>
                                          <p:spTgt spid="19"/>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2000" fill="hold" display="0">
                  <p:stCondLst>
                    <p:cond delay="indefinite"/>
                  </p:stCondLst>
                  <p:endCondLst>
                    <p:cond evt="onStopAudio" delay="0">
                      <p:tgtEl>
                        <p:sldTgt/>
                      </p:tgtEl>
                    </p:cond>
                  </p:endCondLst>
                </p:cTn>
                <p:tgtEl>
                  <p:spTgt spid="19"/>
                </p:tgtEl>
              </p:cMediaNode>
            </p:audio>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0" name="图片 21">
            <a:extLst>
              <a:ext uri="{FF2B5EF4-FFF2-40B4-BE49-F238E27FC236}">
                <a16:creationId xmlns:a16="http://schemas.microsoft.com/office/drawing/2014/main" id="{0DC20793-2B5B-458F-B590-5B9B851443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4">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4">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4">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4">
            <a:alphaModFix/>
          </a:blip>
          <a:stretch>
            <a:fillRect/>
          </a:stretch>
        </p:blipFill>
        <p:spPr>
          <a:xfrm>
            <a:off x="9429233" y="1"/>
            <a:ext cx="2762768" cy="1036033"/>
          </a:xfrm>
          <a:prstGeom prst="rect">
            <a:avLst/>
          </a:prstGeom>
          <a:noFill/>
          <a:ln>
            <a:noFill/>
          </a:ln>
        </p:spPr>
      </p:pic>
      <p:pic>
        <p:nvPicPr>
          <p:cNvPr id="6" name="Picture 5" descr="A picture containing text, doll&#10;&#10;Description automatically generated">
            <a:extLst>
              <a:ext uri="{FF2B5EF4-FFF2-40B4-BE49-F238E27FC236}">
                <a16:creationId xmlns:a16="http://schemas.microsoft.com/office/drawing/2014/main" id="{CB5840F4-0520-4D24-AB18-425BE5515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3326" y="2788629"/>
            <a:ext cx="3472263" cy="3356065"/>
          </a:xfrm>
          <a:prstGeom prst="rect">
            <a:avLst/>
          </a:prstGeom>
        </p:spPr>
      </p:pic>
      <p:grpSp>
        <p:nvGrpSpPr>
          <p:cNvPr id="14" name="Group 13">
            <a:extLst>
              <a:ext uri="{FF2B5EF4-FFF2-40B4-BE49-F238E27FC236}">
                <a16:creationId xmlns:a16="http://schemas.microsoft.com/office/drawing/2014/main" id="{F357EABB-0071-44CF-B7CB-310E0C2C18BD}"/>
              </a:ext>
            </a:extLst>
          </p:cNvPr>
          <p:cNvGrpSpPr/>
          <p:nvPr/>
        </p:nvGrpSpPr>
        <p:grpSpPr>
          <a:xfrm flipH="1">
            <a:off x="1441625" y="2107632"/>
            <a:ext cx="3569739" cy="1150746"/>
            <a:chOff x="4126041" y="366563"/>
            <a:chExt cx="3876590" cy="1150746"/>
          </a:xfrm>
          <a:solidFill>
            <a:srgbClr val="FFFF99"/>
          </a:solidFill>
        </p:grpSpPr>
        <p:sp>
          <p:nvSpPr>
            <p:cNvPr id="15" name="Rounded Rectangular Callout 3">
              <a:extLst>
                <a:ext uri="{FF2B5EF4-FFF2-40B4-BE49-F238E27FC236}">
                  <a16:creationId xmlns:a16="http://schemas.microsoft.com/office/drawing/2014/main" id="{002104E7-E4C2-4308-A71B-9B222D0DAEB2}"/>
                </a:ext>
              </a:extLst>
            </p:cNvPr>
            <p:cNvSpPr/>
            <p:nvPr/>
          </p:nvSpPr>
          <p:spPr>
            <a:xfrm>
              <a:off x="4162151" y="366563"/>
              <a:ext cx="3840480" cy="1117828"/>
            </a:xfrm>
            <a:prstGeom prst="wedgeRoundRectCallout">
              <a:avLst>
                <a:gd name="adj1" fmla="val -39871"/>
                <a:gd name="adj2" fmla="val 83116"/>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DC54E5B7-4B21-4760-A6F9-F3EC350F8B6A}"/>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Mẹ</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ơi</a:t>
              </a:r>
              <a:r>
                <a:rPr lang="en-US" sz="3200" dirty="0">
                  <a:solidFill>
                    <a:srgbClr val="0064D2">
                      <a:lumMod val="75000"/>
                    </a:srgbClr>
                  </a:solidFill>
                  <a:latin typeface="Arial"/>
                  <a:ea typeface="微软雅黑"/>
                </a:rPr>
                <a:t>, con </a:t>
              </a:r>
              <a:r>
                <a:rPr lang="en-US" sz="3200" dirty="0" err="1">
                  <a:solidFill>
                    <a:srgbClr val="0064D2">
                      <a:lumMod val="75000"/>
                    </a:srgbClr>
                  </a:solidFill>
                  <a:latin typeface="Arial"/>
                  <a:ea typeface="微软雅黑"/>
                </a:rPr>
                <a:t>muốn</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mua</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chiếc</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mũ</a:t>
              </a:r>
              <a:r>
                <a:rPr lang="en-US" sz="3200" dirty="0">
                  <a:solidFill>
                    <a:srgbClr val="0064D2">
                      <a:lumMod val="75000"/>
                    </a:srgbClr>
                  </a:solidFill>
                  <a:latin typeface="Arial"/>
                  <a:ea typeface="微软雅黑"/>
                </a:rPr>
                <a:t>.</a:t>
              </a:r>
              <a:endPar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grpSp>
      <p:pic>
        <p:nvPicPr>
          <p:cNvPr id="4" name="Picture 3" descr="A picture containing circle&#10;&#10;Description automatically generated">
            <a:extLst>
              <a:ext uri="{FF2B5EF4-FFF2-40B4-BE49-F238E27FC236}">
                <a16:creationId xmlns:a16="http://schemas.microsoft.com/office/drawing/2014/main" id="{33B025C3-6721-4E37-997D-20DD6BB37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1708" y="925503"/>
            <a:ext cx="2604387" cy="1773565"/>
          </a:xfrm>
          <a:prstGeom prst="rect">
            <a:avLst/>
          </a:prstGeom>
        </p:spPr>
      </p:pic>
      <p:grpSp>
        <p:nvGrpSpPr>
          <p:cNvPr id="17" name="Group 16">
            <a:extLst>
              <a:ext uri="{FF2B5EF4-FFF2-40B4-BE49-F238E27FC236}">
                <a16:creationId xmlns:a16="http://schemas.microsoft.com/office/drawing/2014/main" id="{906498F5-9037-4935-96FD-C6C812665111}"/>
              </a:ext>
            </a:extLst>
          </p:cNvPr>
          <p:cNvGrpSpPr/>
          <p:nvPr/>
        </p:nvGrpSpPr>
        <p:grpSpPr>
          <a:xfrm flipH="1">
            <a:off x="5525221" y="1581240"/>
            <a:ext cx="3569739" cy="1150746"/>
            <a:chOff x="4126041" y="366563"/>
            <a:chExt cx="3876590" cy="1150746"/>
          </a:xfrm>
          <a:solidFill>
            <a:srgbClr val="FFFF99"/>
          </a:solidFill>
        </p:grpSpPr>
        <p:sp>
          <p:nvSpPr>
            <p:cNvPr id="21" name="Rounded Rectangular Callout 3">
              <a:extLst>
                <a:ext uri="{FF2B5EF4-FFF2-40B4-BE49-F238E27FC236}">
                  <a16:creationId xmlns:a16="http://schemas.microsoft.com/office/drawing/2014/main" id="{A74D802C-B94E-4C71-9AB9-12173B42DF41}"/>
                </a:ext>
              </a:extLst>
            </p:cNvPr>
            <p:cNvSpPr/>
            <p:nvPr/>
          </p:nvSpPr>
          <p:spPr>
            <a:xfrm>
              <a:off x="4162151" y="366563"/>
              <a:ext cx="3840480" cy="1117828"/>
            </a:xfrm>
            <a:prstGeom prst="wedgeRoundRectCallout">
              <a:avLst>
                <a:gd name="adj1" fmla="val 38732"/>
                <a:gd name="adj2" fmla="val 8229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2" name="TextBox 21">
              <a:extLst>
                <a:ext uri="{FF2B5EF4-FFF2-40B4-BE49-F238E27FC236}">
                  <a16:creationId xmlns:a16="http://schemas.microsoft.com/office/drawing/2014/main" id="{25B61470-A837-4579-8DAF-C091ADE5A531}"/>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Con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muốn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mua</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mũ</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gì</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a:t>
              </a:r>
            </a:p>
          </p:txBody>
        </p:sp>
      </p:grpSp>
    </p:spTree>
    <p:extLst>
      <p:ext uri="{BB962C8B-B14F-4D97-AF65-F5344CB8AC3E}">
        <p14:creationId xmlns:p14="http://schemas.microsoft.com/office/powerpoint/2010/main" val="148739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4" name="Picture 3" descr="A picture containing circle&#10;&#10;Description automatically generated">
            <a:extLst>
              <a:ext uri="{FF2B5EF4-FFF2-40B4-BE49-F238E27FC236}">
                <a16:creationId xmlns:a16="http://schemas.microsoft.com/office/drawing/2014/main" id="{33B025C3-6721-4E37-997D-20DD6BB37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9578" y="944778"/>
            <a:ext cx="2604387" cy="1773565"/>
          </a:xfrm>
          <a:prstGeom prst="rect">
            <a:avLst/>
          </a:prstGeom>
        </p:spPr>
      </p:pic>
      <p:pic>
        <p:nvPicPr>
          <p:cNvPr id="19" name="Google Shape;1019;p13">
            <a:extLst>
              <a:ext uri="{FF2B5EF4-FFF2-40B4-BE49-F238E27FC236}">
                <a16:creationId xmlns:a16="http://schemas.microsoft.com/office/drawing/2014/main" id="{7D2A50E9-1CC2-452A-BE8B-479399E4B2C9}"/>
              </a:ext>
            </a:extLst>
          </p:cNvPr>
          <p:cNvPicPr preferRelativeResize="0"/>
          <p:nvPr/>
        </p:nvPicPr>
        <p:blipFill rotWithShape="1">
          <a:blip r:embed="rId5">
            <a:alphaModFix/>
          </a:blip>
          <a:srcRect/>
          <a:stretch/>
        </p:blipFill>
        <p:spPr>
          <a:xfrm rot="663866">
            <a:off x="850198" y="2599565"/>
            <a:ext cx="1777334" cy="3784736"/>
          </a:xfrm>
          <a:prstGeom prst="rect">
            <a:avLst/>
          </a:prstGeom>
          <a:noFill/>
          <a:ln>
            <a:noFill/>
          </a:ln>
          <a:effectLst>
            <a:outerShdw blurRad="50800" dist="38100" dir="5400000" algn="t" rotWithShape="0">
              <a:srgbClr val="000000">
                <a:alpha val="40000"/>
              </a:srgbClr>
            </a:outerShdw>
          </a:effectLst>
        </p:spPr>
      </p:pic>
      <p:sp>
        <p:nvSpPr>
          <p:cNvPr id="20" name="Rounded Rectangular Callout 16">
            <a:extLst>
              <a:ext uri="{FF2B5EF4-FFF2-40B4-BE49-F238E27FC236}">
                <a16:creationId xmlns:a16="http://schemas.microsoft.com/office/drawing/2014/main" id="{B85EE02C-A3CF-40C3-9BE6-EAB7771FC13D}"/>
              </a:ext>
            </a:extLst>
          </p:cNvPr>
          <p:cNvSpPr/>
          <p:nvPr/>
        </p:nvSpPr>
        <p:spPr>
          <a:xfrm>
            <a:off x="1261784" y="1261872"/>
            <a:ext cx="7657719" cy="1036033"/>
          </a:xfrm>
          <a:prstGeom prst="wedgeRoundRectCallout">
            <a:avLst>
              <a:gd name="adj1" fmla="val -33829"/>
              <a:gd name="adj2" fmla="val 9191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cs typeface="Arial" panose="020B0604020202020204" pitchFamily="34" charset="0"/>
              </a:rPr>
              <a:t>Theo các bạn, thỏ có thể đội mũ được không? Vì sao?</a:t>
            </a:r>
            <a:r>
              <a:rPr lang="en-US" sz="3200" kern="0" dirty="0">
                <a:solidFill>
                  <a:srgbClr val="005279"/>
                </a:solidFill>
                <a:cs typeface="Arial" panose="020B0604020202020204" pitchFamily="34" charset="0"/>
              </a:rPr>
              <a:t> </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23" name="Rounded Rectangular Callout 18">
            <a:extLst>
              <a:ext uri="{FF2B5EF4-FFF2-40B4-BE49-F238E27FC236}">
                <a16:creationId xmlns:a16="http://schemas.microsoft.com/office/drawing/2014/main" id="{A520993F-94F1-455F-94ED-C50DDB52A785}"/>
              </a:ext>
            </a:extLst>
          </p:cNvPr>
          <p:cNvSpPr/>
          <p:nvPr/>
        </p:nvSpPr>
        <p:spPr>
          <a:xfrm>
            <a:off x="3097368" y="2791493"/>
            <a:ext cx="7184118" cy="1036033"/>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r>
              <a:rPr lang="vi-VN" sz="3200" dirty="0"/>
              <a:t>Các bạn khuyên và thuyết phục thỏ con không mua mũ như thế nào?</a:t>
            </a:r>
            <a:endParaRPr lang="en-US" sz="3200" dirty="0"/>
          </a:p>
        </p:txBody>
      </p:sp>
      <p:sp>
        <p:nvSpPr>
          <p:cNvPr id="24" name="Rounded Rectangular Callout 18">
            <a:extLst>
              <a:ext uri="{FF2B5EF4-FFF2-40B4-BE49-F238E27FC236}">
                <a16:creationId xmlns:a16="http://schemas.microsoft.com/office/drawing/2014/main" id="{F839807A-DB8C-4303-9E45-9FE907060C21}"/>
              </a:ext>
            </a:extLst>
          </p:cNvPr>
          <p:cNvSpPr/>
          <p:nvPr/>
        </p:nvSpPr>
        <p:spPr>
          <a:xfrm>
            <a:off x="2752344" y="4321114"/>
            <a:ext cx="8622792" cy="1188721"/>
          </a:xfrm>
          <a:prstGeom prst="wedgeRoundRectCallout">
            <a:avLst>
              <a:gd name="adj1" fmla="val -41116"/>
              <a:gd name="adj2" fmla="val 80371"/>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r>
              <a:rPr lang="en-US" sz="2800" dirty="0">
                <a:latin typeface="Arial" panose="020B0604020202020204" pitchFamily="34" charset="0"/>
                <a:cs typeface="Arial" panose="020B0604020202020204" pitchFamily="34" charset="0"/>
              </a:rPr>
              <a:t>T</a:t>
            </a:r>
            <a:r>
              <a:rPr lang="vi-VN" sz="2800" dirty="0">
                <a:latin typeface="Arial" panose="020B0604020202020204" pitchFamily="34" charset="0"/>
                <a:cs typeface="Arial" panose="020B0604020202020204" pitchFamily="34" charset="0"/>
              </a:rPr>
              <a:t>hỏ con MUỐN mua mũ điệu để đội cho đẹp, nhưng chiếc mũ ấy thỏ có thực sự CẦN không?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4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400" fill="hold">
                                          <p:stCondLst>
                                            <p:cond delay="0"/>
                                          </p:stCondLst>
                                        </p:cTn>
                                        <p:tgtEl>
                                          <p:spTgt spid="19"/>
                                        </p:tgtEl>
                                        <p:attrNameLst>
                                          <p:attrName>r</p:attrName>
                                        </p:attrNameLst>
                                      </p:cBhvr>
                                    </p:animRot>
                                    <p:animRot by="-240000">
                                      <p:cBhvr>
                                        <p:cTn id="17" dur="800" fill="hold">
                                          <p:stCondLst>
                                            <p:cond delay="800"/>
                                          </p:stCondLst>
                                        </p:cTn>
                                        <p:tgtEl>
                                          <p:spTgt spid="19"/>
                                        </p:tgtEl>
                                        <p:attrNameLst>
                                          <p:attrName>r</p:attrName>
                                        </p:attrNameLst>
                                      </p:cBhvr>
                                    </p:animRot>
                                    <p:animRot by="240000">
                                      <p:cBhvr>
                                        <p:cTn id="18" dur="800" fill="hold">
                                          <p:stCondLst>
                                            <p:cond delay="1600"/>
                                          </p:stCondLst>
                                        </p:cTn>
                                        <p:tgtEl>
                                          <p:spTgt spid="19"/>
                                        </p:tgtEl>
                                        <p:attrNameLst>
                                          <p:attrName>r</p:attrName>
                                        </p:attrNameLst>
                                      </p:cBhvr>
                                    </p:animRot>
                                    <p:animRot by="-240000">
                                      <p:cBhvr>
                                        <p:cTn id="19" dur="800" fill="hold">
                                          <p:stCondLst>
                                            <p:cond delay="2400"/>
                                          </p:stCondLst>
                                        </p:cTn>
                                        <p:tgtEl>
                                          <p:spTgt spid="19"/>
                                        </p:tgtEl>
                                        <p:attrNameLst>
                                          <p:attrName>r</p:attrName>
                                        </p:attrNameLst>
                                      </p:cBhvr>
                                    </p:animRot>
                                    <p:animRot by="120000">
                                      <p:cBhvr>
                                        <p:cTn id="20" dur="800" fill="hold">
                                          <p:stCondLst>
                                            <p:cond delay="3200"/>
                                          </p:stCondLst>
                                        </p:cTn>
                                        <p:tgtEl>
                                          <p:spTgt spid="1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0"/>
                                  </p:iterate>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15" presetClass="emph" presetSubtype="0" grpId="1" nodeType="withEffect">
                                  <p:stCondLst>
                                    <p:cond delay="0"/>
                                  </p:stCondLst>
                                  <p:iterate type="lt">
                                    <p:tmAbs val="25"/>
                                  </p:iterate>
                                  <p:childTnLst>
                                    <p:set>
                                      <p:cBhvr override="childStyle">
                                        <p:cTn id="27" dur="indefinite"/>
                                        <p:tgtEl>
                                          <p:spTgt spid="20"/>
                                        </p:tgtEl>
                                        <p:attrNameLst>
                                          <p:attrName>style.fontWeight</p:attrName>
                                        </p:attrNameLst>
                                      </p:cBhvr>
                                      <p:to>
                                        <p:strVal val="bold"/>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0"/>
                                  </p:iterate>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15" presetClass="emph" presetSubtype="0" grpId="1" nodeType="withEffect">
                                  <p:stCondLst>
                                    <p:cond delay="0"/>
                                  </p:stCondLst>
                                  <p:iterate type="lt">
                                    <p:tmAbs val="25"/>
                                  </p:iterate>
                                  <p:childTnLst>
                                    <p:set>
                                      <p:cBhvr override="childStyle">
                                        <p:cTn id="34" dur="indefinite"/>
                                        <p:tgtEl>
                                          <p:spTgt spid="23"/>
                                        </p:tgtEl>
                                        <p:attrNameLst>
                                          <p:attrName>style.fontWeight</p:attrName>
                                        </p:attrNameLst>
                                      </p:cBhvr>
                                      <p:to>
                                        <p:strVal val="bold"/>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lt">
                                    <p:tmPct val="0"/>
                                  </p:iterate>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15" presetClass="emph" presetSubtype="0" grpId="1" nodeType="withEffect">
                                  <p:stCondLst>
                                    <p:cond delay="0"/>
                                  </p:stCondLst>
                                  <p:iterate type="lt">
                                    <p:tmAbs val="25"/>
                                  </p:iterate>
                                  <p:childTnLst>
                                    <p:set>
                                      <p:cBhvr override="childStyle">
                                        <p:cTn id="41" dur="indefinite"/>
                                        <p:tgtEl>
                                          <p:spTgt spid="2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3" grpId="1" animBg="1"/>
      <p:bldP spid="24" grpId="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14" name="Picture 13" descr="A picture containing text, doll&#10;&#10;Description automatically generated">
            <a:extLst>
              <a:ext uri="{FF2B5EF4-FFF2-40B4-BE49-F238E27FC236}">
                <a16:creationId xmlns:a16="http://schemas.microsoft.com/office/drawing/2014/main" id="{1C078E64-5EE4-4887-8221-4B9F4E6B5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36" y="2861781"/>
            <a:ext cx="3472263" cy="3356065"/>
          </a:xfrm>
          <a:prstGeom prst="rect">
            <a:avLst/>
          </a:prstGeom>
        </p:spPr>
      </p:pic>
      <p:sp>
        <p:nvSpPr>
          <p:cNvPr id="15" name="Rounded Rectangular Callout 16">
            <a:extLst>
              <a:ext uri="{FF2B5EF4-FFF2-40B4-BE49-F238E27FC236}">
                <a16:creationId xmlns:a16="http://schemas.microsoft.com/office/drawing/2014/main" id="{2584ABB9-507C-445D-B5DE-A0F3531F32EB}"/>
              </a:ext>
            </a:extLst>
          </p:cNvPr>
          <p:cNvSpPr/>
          <p:nvPr/>
        </p:nvSpPr>
        <p:spPr>
          <a:xfrm>
            <a:off x="2671330" y="961116"/>
            <a:ext cx="7657719" cy="1337785"/>
          </a:xfrm>
          <a:prstGeom prst="wedgeRoundRectCallout">
            <a:avLst>
              <a:gd name="adj1" fmla="val -40755"/>
              <a:gd name="adj2" fmla="val 8303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latin typeface="Calibri" panose="020F0502020204030204" pitchFamily="34" charset="0"/>
                <a:cs typeface="Calibri" panose="020F0502020204030204" pitchFamily="34" charset="0"/>
              </a:rPr>
              <a:t>Thỏ không thể đội mũ, </a:t>
            </a:r>
            <a:r>
              <a:rPr lang="en-US" sz="4000" kern="0" dirty="0" err="1">
                <a:solidFill>
                  <a:srgbClr val="005279"/>
                </a:solidFill>
                <a:latin typeface="Calibri" panose="020F0502020204030204" pitchFamily="34" charset="0"/>
                <a:cs typeface="Calibri" panose="020F0502020204030204" pitchFamily="34" charset="0"/>
              </a:rPr>
              <a:t>vì</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vi-VN" sz="4000" kern="0" dirty="0">
                <a:solidFill>
                  <a:srgbClr val="005279"/>
                </a:solidFill>
                <a:latin typeface="Calibri" panose="020F0502020204030204" pitchFamily="34" charset="0"/>
                <a:cs typeface="Calibri" panose="020F0502020204030204" pitchFamily="34" charset="0"/>
              </a:rPr>
              <a:t>có đôi tai dài.</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pic>
        <p:nvPicPr>
          <p:cNvPr id="16" name="Picture 15" descr="A picture containing circle&#10;&#10;Description automatically generated">
            <a:extLst>
              <a:ext uri="{FF2B5EF4-FFF2-40B4-BE49-F238E27FC236}">
                <a16:creationId xmlns:a16="http://schemas.microsoft.com/office/drawing/2014/main" id="{FE6F39F6-2AB3-40CD-8338-1E17ADFD3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2605" y="1682310"/>
            <a:ext cx="1521360" cy="1036033"/>
          </a:xfrm>
          <a:prstGeom prst="rect">
            <a:avLst/>
          </a:prstGeom>
        </p:spPr>
      </p:pic>
      <p:sp>
        <p:nvSpPr>
          <p:cNvPr id="17" name="Rounded Rectangular Callout 16">
            <a:extLst>
              <a:ext uri="{FF2B5EF4-FFF2-40B4-BE49-F238E27FC236}">
                <a16:creationId xmlns:a16="http://schemas.microsoft.com/office/drawing/2014/main" id="{066AC2D7-35EA-4AF2-AC50-38D7F798976D}"/>
              </a:ext>
            </a:extLst>
          </p:cNvPr>
          <p:cNvSpPr/>
          <p:nvPr/>
        </p:nvSpPr>
        <p:spPr>
          <a:xfrm>
            <a:off x="4168521" y="2718343"/>
            <a:ext cx="6822567" cy="1337785"/>
          </a:xfrm>
          <a:prstGeom prst="wedgeRoundRectCallout">
            <a:avLst>
              <a:gd name="adj1" fmla="val -50180"/>
              <a:gd name="adj2" fmla="val 79614"/>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ơi</a:t>
            </a:r>
            <a:r>
              <a:rPr lang="en-US" sz="4000" kern="0" dirty="0">
                <a:solidFill>
                  <a:srgbClr val="005279"/>
                </a:solidFill>
                <a:latin typeface="Calibri" panose="020F0502020204030204" pitchFamily="34" charset="0"/>
                <a:cs typeface="Calibri" panose="020F0502020204030204" pitchFamily="34" charset="0"/>
              </a:rPr>
              <a:t>, tai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rất</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dài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đội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mũ</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sẽ</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vướng</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lắm</a:t>
            </a:r>
            <a:r>
              <a:rPr lang="en-US" sz="4000" kern="0" dirty="0">
                <a:solidFill>
                  <a:srgbClr val="005279"/>
                </a:solidFill>
                <a:latin typeface="Calibri" panose="020F0502020204030204" pitchFamily="34" charset="0"/>
                <a:cs typeface="Calibri" panose="020F0502020204030204" pitchFamily="34" charset="0"/>
              </a:rPr>
              <a:t>!</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21" name="Rounded Rectangular Callout 16">
            <a:extLst>
              <a:ext uri="{FF2B5EF4-FFF2-40B4-BE49-F238E27FC236}">
                <a16:creationId xmlns:a16="http://schemas.microsoft.com/office/drawing/2014/main" id="{611155BC-C154-48CF-94BE-87E5D246CCEC}"/>
              </a:ext>
            </a:extLst>
          </p:cNvPr>
          <p:cNvSpPr/>
          <p:nvPr/>
        </p:nvSpPr>
        <p:spPr>
          <a:xfrm>
            <a:off x="3988050" y="4544090"/>
            <a:ext cx="7359654" cy="1454467"/>
          </a:xfrm>
          <a:prstGeom prst="wedgeRoundRectCallout">
            <a:avLst>
              <a:gd name="adj1" fmla="val -57015"/>
              <a:gd name="adj2" fmla="val 6867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latin typeface="Calibri" panose="020F0502020204030204" pitchFamily="34" charset="0"/>
                <a:cs typeface="Calibri" panose="020F0502020204030204" pitchFamily="34" charset="0"/>
              </a:rPr>
              <a:t>Như vậy thỏ con MUỐN mua mũ điệu để đội cho đẹp, nhưng chiếc mũ ấy thỏ không thực sự CẦN.</a:t>
            </a:r>
            <a:endParaRPr kumimoji="0" lang="vi-VN" sz="32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899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15"/>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17"/>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15" presetClass="emph" presetSubtype="0" grpId="1" nodeType="withEffect">
                                  <p:stCondLst>
                                    <p:cond delay="0"/>
                                  </p:stCondLst>
                                  <p:iterate type="lt">
                                    <p:tmAbs val="25"/>
                                  </p:iterate>
                                  <p:childTnLst>
                                    <p:set>
                                      <p:cBhvr override="childStyle">
                                        <p:cTn id="35" dur="indefinite"/>
                                        <p:tgtEl>
                                          <p:spTgt spid="2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21" grpId="0" animBg="1"/>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2363136" y="3341716"/>
            <a:ext cx="9439138"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1444752" y="2242106"/>
            <a:ext cx="9830397" cy="2677656"/>
          </a:xfrm>
          <a:prstGeom prst="rect">
            <a:avLst/>
          </a:prstGeom>
          <a:noFill/>
        </p:spPr>
        <p:txBody>
          <a:bodyPr wrap="square" rtlCol="0">
            <a:spAutoFit/>
          </a:bodyPr>
          <a:lstStyle/>
          <a:p>
            <a:pPr lvl="0" algn="ctr"/>
            <a:r>
              <a:rPr lang="vi-VN" sz="4200" b="1" dirty="0">
                <a:solidFill>
                  <a:srgbClr val="FF2D4E"/>
                </a:solidFill>
                <a:latin typeface="Calibri" panose="020F0502020204030204" pitchFamily="34" charset="0"/>
                <a:cs typeface="Calibri" panose="020F0502020204030204" pitchFamily="34" charset="0"/>
              </a:rPr>
              <a:t>Có những thứ mua về rất cần thiết và có những thứ không dùng đến. Khi muốn mua một món đồ, chúng ta cần nghĩ xem, món đồ ấy có thực sự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0" y="-161129"/>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22464303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452</Words>
  <Application>Microsoft Office PowerPoint</Application>
  <PresentationFormat>Widescreen</PresentationFormat>
  <Paragraphs>50</Paragraphs>
  <Slides>21</Slides>
  <Notes>21</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21</vt:i4>
      </vt:variant>
    </vt:vector>
  </HeadingPairs>
  <TitlesOfParts>
    <vt:vector size="35" baseType="lpstr">
      <vt:lpstr>Coiny</vt:lpstr>
      <vt:lpstr>等线</vt:lpstr>
      <vt:lpstr>等线 Light</vt:lpstr>
      <vt:lpstr>微软雅黑</vt:lpstr>
      <vt:lpstr>宋体</vt:lpstr>
      <vt:lpstr>字魂36号-正文宋楷</vt:lpstr>
      <vt:lpstr>字魂59号-创粗黑</vt:lpstr>
      <vt:lpstr>Arial</vt:lpstr>
      <vt:lpstr>Calibri</vt:lpstr>
      <vt:lpstr>Georgia</vt:lpstr>
      <vt:lpstr>Times New Roman</vt:lpstr>
      <vt:lpstr>UTMAVOBOLD</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Laptop</cp:lastModifiedBy>
  <cp:revision>25</cp:revision>
  <dcterms:created xsi:type="dcterms:W3CDTF">2022-07-19T10:00:07Z</dcterms:created>
  <dcterms:modified xsi:type="dcterms:W3CDTF">2023-10-28T08:21:08Z</dcterms:modified>
</cp:coreProperties>
</file>