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7"/>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87" d="100"/>
          <a:sy n="87" d="100"/>
        </p:scale>
        <p:origin x="528" y="4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AB9BF50-6D0C-49E3-8566-DCF504667058}" type="datetimeFigureOut">
              <a:rPr lang="en-US" smtClean="0"/>
              <a:t>2/6/2023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810EC72-A301-495A-B183-651B823A247E}" type="slidenum">
              <a:rPr lang="en-US" smtClean="0"/>
              <a:t>‹#›</a:t>
            </a:fld>
            <a:endParaRPr lang="en-US"/>
          </a:p>
        </p:txBody>
      </p:sp>
    </p:spTree>
    <p:extLst>
      <p:ext uri="{BB962C8B-B14F-4D97-AF65-F5344CB8AC3E}">
        <p14:creationId xmlns:p14="http://schemas.microsoft.com/office/powerpoint/2010/main" val="378813621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x-none" dirty="0"/>
          </a:p>
        </p:txBody>
      </p:sp>
    </p:spTree>
    <p:extLst>
      <p:ext uri="{BB962C8B-B14F-4D97-AF65-F5344CB8AC3E}">
        <p14:creationId xmlns:p14="http://schemas.microsoft.com/office/powerpoint/2010/main" val="46362023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x-none" dirty="0"/>
          </a:p>
        </p:txBody>
      </p:sp>
    </p:spTree>
    <p:extLst>
      <p:ext uri="{BB962C8B-B14F-4D97-AF65-F5344CB8AC3E}">
        <p14:creationId xmlns:p14="http://schemas.microsoft.com/office/powerpoint/2010/main" val="381620258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x-none" dirty="0"/>
          </a:p>
        </p:txBody>
      </p:sp>
    </p:spTree>
    <p:extLst>
      <p:ext uri="{BB962C8B-B14F-4D97-AF65-F5344CB8AC3E}">
        <p14:creationId xmlns:p14="http://schemas.microsoft.com/office/powerpoint/2010/main" val="124342368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x-none" dirty="0"/>
          </a:p>
        </p:txBody>
      </p:sp>
    </p:spTree>
    <p:extLst>
      <p:ext uri="{BB962C8B-B14F-4D97-AF65-F5344CB8AC3E}">
        <p14:creationId xmlns:p14="http://schemas.microsoft.com/office/powerpoint/2010/main" val="306815197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x-none" dirty="0"/>
          </a:p>
        </p:txBody>
      </p:sp>
    </p:spTree>
    <p:extLst>
      <p:ext uri="{BB962C8B-B14F-4D97-AF65-F5344CB8AC3E}">
        <p14:creationId xmlns:p14="http://schemas.microsoft.com/office/powerpoint/2010/main" val="252674181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x-none" dirty="0"/>
          </a:p>
        </p:txBody>
      </p:sp>
    </p:spTree>
    <p:extLst>
      <p:ext uri="{BB962C8B-B14F-4D97-AF65-F5344CB8AC3E}">
        <p14:creationId xmlns:p14="http://schemas.microsoft.com/office/powerpoint/2010/main" val="222397729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x-none" dirty="0"/>
          </a:p>
        </p:txBody>
      </p:sp>
    </p:spTree>
    <p:extLst>
      <p:ext uri="{BB962C8B-B14F-4D97-AF65-F5344CB8AC3E}">
        <p14:creationId xmlns:p14="http://schemas.microsoft.com/office/powerpoint/2010/main" val="133396021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x-none" dirty="0"/>
          </a:p>
        </p:txBody>
      </p:sp>
    </p:spTree>
    <p:extLst>
      <p:ext uri="{BB962C8B-B14F-4D97-AF65-F5344CB8AC3E}">
        <p14:creationId xmlns:p14="http://schemas.microsoft.com/office/powerpoint/2010/main" val="132389766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A4A6130A-8299-443F-8D54-A0E38FDDDCA5}" type="datetimeFigureOut">
              <a:rPr lang="en-US" smtClean="0"/>
              <a:t>2/6/2023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B288E2A-B7ED-4AE7-939B-389904048175}" type="slidenum">
              <a:rPr lang="en-US" smtClean="0"/>
              <a:t>‹#›</a:t>
            </a:fld>
            <a:endParaRPr lang="en-US"/>
          </a:p>
        </p:txBody>
      </p:sp>
    </p:spTree>
    <p:extLst>
      <p:ext uri="{BB962C8B-B14F-4D97-AF65-F5344CB8AC3E}">
        <p14:creationId xmlns:p14="http://schemas.microsoft.com/office/powerpoint/2010/main" val="64333958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4A6130A-8299-443F-8D54-A0E38FDDDCA5}" type="datetimeFigureOut">
              <a:rPr lang="en-US" smtClean="0"/>
              <a:t>2/6/2023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B288E2A-B7ED-4AE7-939B-389904048175}" type="slidenum">
              <a:rPr lang="en-US" smtClean="0"/>
              <a:t>‹#›</a:t>
            </a:fld>
            <a:endParaRPr lang="en-US"/>
          </a:p>
        </p:txBody>
      </p:sp>
    </p:spTree>
    <p:extLst>
      <p:ext uri="{BB962C8B-B14F-4D97-AF65-F5344CB8AC3E}">
        <p14:creationId xmlns:p14="http://schemas.microsoft.com/office/powerpoint/2010/main" val="155867029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4A6130A-8299-443F-8D54-A0E38FDDDCA5}" type="datetimeFigureOut">
              <a:rPr lang="en-US" smtClean="0"/>
              <a:t>2/6/2023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B288E2A-B7ED-4AE7-939B-389904048175}" type="slidenum">
              <a:rPr lang="en-US" smtClean="0"/>
              <a:t>‹#›</a:t>
            </a:fld>
            <a:endParaRPr lang="en-US"/>
          </a:p>
        </p:txBody>
      </p:sp>
    </p:spTree>
    <p:extLst>
      <p:ext uri="{BB962C8B-B14F-4D97-AF65-F5344CB8AC3E}">
        <p14:creationId xmlns:p14="http://schemas.microsoft.com/office/powerpoint/2010/main" val="7716245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318994361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4A6130A-8299-443F-8D54-A0E38FDDDCA5}" type="datetimeFigureOut">
              <a:rPr lang="en-US" smtClean="0"/>
              <a:t>2/6/2023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B288E2A-B7ED-4AE7-939B-389904048175}" type="slidenum">
              <a:rPr lang="en-US" smtClean="0"/>
              <a:t>‹#›</a:t>
            </a:fld>
            <a:endParaRPr lang="en-US"/>
          </a:p>
        </p:txBody>
      </p:sp>
    </p:spTree>
    <p:extLst>
      <p:ext uri="{BB962C8B-B14F-4D97-AF65-F5344CB8AC3E}">
        <p14:creationId xmlns:p14="http://schemas.microsoft.com/office/powerpoint/2010/main" val="239924099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A4A6130A-8299-443F-8D54-A0E38FDDDCA5}" type="datetimeFigureOut">
              <a:rPr lang="en-US" smtClean="0"/>
              <a:t>2/6/2023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B288E2A-B7ED-4AE7-939B-389904048175}" type="slidenum">
              <a:rPr lang="en-US" smtClean="0"/>
              <a:t>‹#›</a:t>
            </a:fld>
            <a:endParaRPr lang="en-US"/>
          </a:p>
        </p:txBody>
      </p:sp>
    </p:spTree>
    <p:extLst>
      <p:ext uri="{BB962C8B-B14F-4D97-AF65-F5344CB8AC3E}">
        <p14:creationId xmlns:p14="http://schemas.microsoft.com/office/powerpoint/2010/main" val="91582753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A4A6130A-8299-443F-8D54-A0E38FDDDCA5}" type="datetimeFigureOut">
              <a:rPr lang="en-US" smtClean="0"/>
              <a:t>2/6/2023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B288E2A-B7ED-4AE7-939B-389904048175}" type="slidenum">
              <a:rPr lang="en-US" smtClean="0"/>
              <a:t>‹#›</a:t>
            </a:fld>
            <a:endParaRPr lang="en-US"/>
          </a:p>
        </p:txBody>
      </p:sp>
    </p:spTree>
    <p:extLst>
      <p:ext uri="{BB962C8B-B14F-4D97-AF65-F5344CB8AC3E}">
        <p14:creationId xmlns:p14="http://schemas.microsoft.com/office/powerpoint/2010/main" val="7227321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A4A6130A-8299-443F-8D54-A0E38FDDDCA5}" type="datetimeFigureOut">
              <a:rPr lang="en-US" smtClean="0"/>
              <a:t>2/6/2023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B288E2A-B7ED-4AE7-939B-389904048175}" type="slidenum">
              <a:rPr lang="en-US" smtClean="0"/>
              <a:t>‹#›</a:t>
            </a:fld>
            <a:endParaRPr lang="en-US"/>
          </a:p>
        </p:txBody>
      </p:sp>
    </p:spTree>
    <p:extLst>
      <p:ext uri="{BB962C8B-B14F-4D97-AF65-F5344CB8AC3E}">
        <p14:creationId xmlns:p14="http://schemas.microsoft.com/office/powerpoint/2010/main" val="298050641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A4A6130A-8299-443F-8D54-A0E38FDDDCA5}" type="datetimeFigureOut">
              <a:rPr lang="en-US" smtClean="0"/>
              <a:t>2/6/2023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B288E2A-B7ED-4AE7-939B-389904048175}" type="slidenum">
              <a:rPr lang="en-US" smtClean="0"/>
              <a:t>‹#›</a:t>
            </a:fld>
            <a:endParaRPr lang="en-US"/>
          </a:p>
        </p:txBody>
      </p:sp>
    </p:spTree>
    <p:extLst>
      <p:ext uri="{BB962C8B-B14F-4D97-AF65-F5344CB8AC3E}">
        <p14:creationId xmlns:p14="http://schemas.microsoft.com/office/powerpoint/2010/main" val="331714532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4A6130A-8299-443F-8D54-A0E38FDDDCA5}" type="datetimeFigureOut">
              <a:rPr lang="en-US" smtClean="0"/>
              <a:t>2/6/2023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B288E2A-B7ED-4AE7-939B-389904048175}" type="slidenum">
              <a:rPr lang="en-US" smtClean="0"/>
              <a:t>‹#›</a:t>
            </a:fld>
            <a:endParaRPr lang="en-US"/>
          </a:p>
        </p:txBody>
      </p:sp>
    </p:spTree>
    <p:extLst>
      <p:ext uri="{BB962C8B-B14F-4D97-AF65-F5344CB8AC3E}">
        <p14:creationId xmlns:p14="http://schemas.microsoft.com/office/powerpoint/2010/main" val="17982248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A4A6130A-8299-443F-8D54-A0E38FDDDCA5}" type="datetimeFigureOut">
              <a:rPr lang="en-US" smtClean="0"/>
              <a:t>2/6/2023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B288E2A-B7ED-4AE7-939B-389904048175}" type="slidenum">
              <a:rPr lang="en-US" smtClean="0"/>
              <a:t>‹#›</a:t>
            </a:fld>
            <a:endParaRPr lang="en-US"/>
          </a:p>
        </p:txBody>
      </p:sp>
    </p:spTree>
    <p:extLst>
      <p:ext uri="{BB962C8B-B14F-4D97-AF65-F5344CB8AC3E}">
        <p14:creationId xmlns:p14="http://schemas.microsoft.com/office/powerpoint/2010/main" val="100283171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A4A6130A-8299-443F-8D54-A0E38FDDDCA5}" type="datetimeFigureOut">
              <a:rPr lang="en-US" smtClean="0"/>
              <a:t>2/6/2023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B288E2A-B7ED-4AE7-939B-389904048175}" type="slidenum">
              <a:rPr lang="en-US" smtClean="0"/>
              <a:t>‹#›</a:t>
            </a:fld>
            <a:endParaRPr lang="en-US"/>
          </a:p>
        </p:txBody>
      </p:sp>
    </p:spTree>
    <p:extLst>
      <p:ext uri="{BB962C8B-B14F-4D97-AF65-F5344CB8AC3E}">
        <p14:creationId xmlns:p14="http://schemas.microsoft.com/office/powerpoint/2010/main" val="29631235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4A6130A-8299-443F-8D54-A0E38FDDDCA5}" type="datetimeFigureOut">
              <a:rPr lang="en-US" smtClean="0"/>
              <a:t>2/6/2023</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B288E2A-B7ED-4AE7-939B-389904048175}" type="slidenum">
              <a:rPr lang="en-US" smtClean="0"/>
              <a:t>‹#›</a:t>
            </a:fld>
            <a:endParaRPr lang="en-US"/>
          </a:p>
        </p:txBody>
      </p:sp>
    </p:spTree>
    <p:extLst>
      <p:ext uri="{BB962C8B-B14F-4D97-AF65-F5344CB8AC3E}">
        <p14:creationId xmlns:p14="http://schemas.microsoft.com/office/powerpoint/2010/main" val="361633521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image" Target="../media/image11.png"/><Relationship Id="rId7" Type="http://schemas.microsoft.com/office/2007/relationships/hdphoto" Target="../media/hdphoto6.wdp"/><Relationship Id="rId2" Type="http://schemas.openxmlformats.org/officeDocument/2006/relationships/notesSlide" Target="../notesSlides/notesSlide6.xml"/><Relationship Id="rId1" Type="http://schemas.openxmlformats.org/officeDocument/2006/relationships/slideLayout" Target="../slideLayouts/slideLayout12.xml"/><Relationship Id="rId6" Type="http://schemas.openxmlformats.org/officeDocument/2006/relationships/image" Target="../media/image13.png"/><Relationship Id="rId5" Type="http://schemas.openxmlformats.org/officeDocument/2006/relationships/image" Target="../media/image12.png"/><Relationship Id="rId4" Type="http://schemas.microsoft.com/office/2007/relationships/hdphoto" Target="../media/hdphoto5.wdp"/><Relationship Id="rId9" Type="http://schemas.openxmlformats.org/officeDocument/2006/relationships/image" Target="../media/image15.png"/></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png"/><Relationship Id="rId1" Type="http://schemas.openxmlformats.org/officeDocument/2006/relationships/slideLayout" Target="../slideLayouts/slideLayout7.xml"/><Relationship Id="rId4" Type="http://schemas.openxmlformats.org/officeDocument/2006/relationships/image" Target="../media/image20.jpeg"/></Relationships>
</file>

<file path=ppt/slides/_rels/slide14.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image" Target="../media/image11.png"/><Relationship Id="rId7" Type="http://schemas.microsoft.com/office/2007/relationships/hdphoto" Target="../media/hdphoto6.wdp"/><Relationship Id="rId2" Type="http://schemas.openxmlformats.org/officeDocument/2006/relationships/notesSlide" Target="../notesSlides/notesSlide8.xml"/><Relationship Id="rId1" Type="http://schemas.openxmlformats.org/officeDocument/2006/relationships/slideLayout" Target="../slideLayouts/slideLayout12.xml"/><Relationship Id="rId6" Type="http://schemas.openxmlformats.org/officeDocument/2006/relationships/image" Target="../media/image13.png"/><Relationship Id="rId5" Type="http://schemas.openxmlformats.org/officeDocument/2006/relationships/image" Target="../media/image12.png"/><Relationship Id="rId4" Type="http://schemas.microsoft.com/office/2007/relationships/hdphoto" Target="../media/hdphoto5.wdp"/><Relationship Id="rId9" Type="http://schemas.openxmlformats.org/officeDocument/2006/relationships/image" Target="../media/image15.png"/></Relationships>
</file>

<file path=ppt/slides/_rels/slide15.xml.rels><?xml version="1.0" encoding="UTF-8" standalone="yes"?>
<Relationships xmlns="http://schemas.openxmlformats.org/package/2006/relationships"><Relationship Id="rId3" Type="http://schemas.microsoft.com/office/2007/relationships/hdphoto" Target="../media/hdphoto8.wdp"/><Relationship Id="rId2" Type="http://schemas.openxmlformats.org/officeDocument/2006/relationships/image" Target="../media/image21.png"/><Relationship Id="rId1" Type="http://schemas.openxmlformats.org/officeDocument/2006/relationships/slideLayout" Target="../slideLayouts/slideLayout7.xml"/><Relationship Id="rId5" Type="http://schemas.openxmlformats.org/officeDocument/2006/relationships/image" Target="../media/image23.png"/><Relationship Id="rId4" Type="http://schemas.openxmlformats.org/officeDocument/2006/relationships/image" Target="../media/image22.png"/></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Layout" Target="../slideLayouts/slideLayout7.xml"/><Relationship Id="rId1" Type="http://schemas.openxmlformats.org/officeDocument/2006/relationships/tags" Target="../tags/tag1.xml"/><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3.jpeg"/><Relationship Id="rId7" Type="http://schemas.microsoft.com/office/2007/relationships/hdphoto" Target="../media/hdphoto2.wdp"/><Relationship Id="rId12" Type="http://schemas.openxmlformats.org/officeDocument/2006/relationships/image" Target="../media/image8.pn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5.png"/><Relationship Id="rId11" Type="http://schemas.microsoft.com/office/2007/relationships/hdphoto" Target="../media/hdphoto4.wdp"/><Relationship Id="rId5" Type="http://schemas.microsoft.com/office/2007/relationships/hdphoto" Target="../media/hdphoto1.wdp"/><Relationship Id="rId10" Type="http://schemas.openxmlformats.org/officeDocument/2006/relationships/image" Target="../media/image7.png"/><Relationship Id="rId4" Type="http://schemas.openxmlformats.org/officeDocument/2006/relationships/image" Target="../media/image4.png"/><Relationship Id="rId9" Type="http://schemas.microsoft.com/office/2007/relationships/hdphoto" Target="../media/hdphoto3.wdp"/></Relationships>
</file>

<file path=ppt/slides/_rels/slide4.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image" Target="../media/image11.png"/><Relationship Id="rId7" Type="http://schemas.microsoft.com/office/2007/relationships/hdphoto" Target="../media/hdphoto6.wdp"/><Relationship Id="rId2" Type="http://schemas.openxmlformats.org/officeDocument/2006/relationships/notesSlide" Target="../notesSlides/notesSlide2.xml"/><Relationship Id="rId1" Type="http://schemas.openxmlformats.org/officeDocument/2006/relationships/slideLayout" Target="../slideLayouts/slideLayout12.xml"/><Relationship Id="rId6" Type="http://schemas.openxmlformats.org/officeDocument/2006/relationships/image" Target="../media/image13.png"/><Relationship Id="rId5" Type="http://schemas.openxmlformats.org/officeDocument/2006/relationships/image" Target="../media/image12.png"/><Relationship Id="rId4" Type="http://schemas.microsoft.com/office/2007/relationships/hdphoto" Target="../media/hdphoto5.wdp"/><Relationship Id="rId9" Type="http://schemas.openxmlformats.org/officeDocument/2006/relationships/image" Target="../media/image15.png"/></Relationships>
</file>

<file path=ppt/slides/_rels/slide6.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image" Target="../media/image11.png"/><Relationship Id="rId7" Type="http://schemas.microsoft.com/office/2007/relationships/hdphoto" Target="../media/hdphoto6.wdp"/><Relationship Id="rId2" Type="http://schemas.openxmlformats.org/officeDocument/2006/relationships/notesSlide" Target="../notesSlides/notesSlide3.xml"/><Relationship Id="rId1" Type="http://schemas.openxmlformats.org/officeDocument/2006/relationships/slideLayout" Target="../slideLayouts/slideLayout12.xml"/><Relationship Id="rId6" Type="http://schemas.openxmlformats.org/officeDocument/2006/relationships/image" Target="../media/image13.png"/><Relationship Id="rId5" Type="http://schemas.openxmlformats.org/officeDocument/2006/relationships/image" Target="../media/image12.png"/><Relationship Id="rId4" Type="http://schemas.microsoft.com/office/2007/relationships/hdphoto" Target="../media/hdphoto5.wdp"/><Relationship Id="rId9" Type="http://schemas.openxmlformats.org/officeDocument/2006/relationships/image" Target="../media/image15.png"/></Relationships>
</file>

<file path=ppt/slides/_rels/slide7.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image" Target="../media/image11.png"/><Relationship Id="rId7" Type="http://schemas.microsoft.com/office/2007/relationships/hdphoto" Target="../media/hdphoto6.wdp"/><Relationship Id="rId2" Type="http://schemas.openxmlformats.org/officeDocument/2006/relationships/notesSlide" Target="../notesSlides/notesSlide4.xml"/><Relationship Id="rId1" Type="http://schemas.openxmlformats.org/officeDocument/2006/relationships/slideLayout" Target="../slideLayouts/slideLayout12.xml"/><Relationship Id="rId6" Type="http://schemas.openxmlformats.org/officeDocument/2006/relationships/image" Target="../media/image13.png"/><Relationship Id="rId5" Type="http://schemas.openxmlformats.org/officeDocument/2006/relationships/image" Target="../media/image12.png"/><Relationship Id="rId4" Type="http://schemas.microsoft.com/office/2007/relationships/hdphoto" Target="../media/hdphoto5.wdp"/><Relationship Id="rId9" Type="http://schemas.openxmlformats.org/officeDocument/2006/relationships/image" Target="../media/image15.png"/></Relationships>
</file>

<file path=ppt/slides/_rels/slide8.xml.rels><?xml version="1.0" encoding="UTF-8" standalone="yes"?>
<Relationships xmlns="http://schemas.openxmlformats.org/package/2006/relationships"><Relationship Id="rId3" Type="http://schemas.microsoft.com/office/2007/relationships/hdphoto" Target="../media/hdphoto5.wdp"/><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7" Type="http://schemas.openxmlformats.org/officeDocument/2006/relationships/image" Target="../media/image17.jpeg"/><Relationship Id="rId2" Type="http://schemas.openxmlformats.org/officeDocument/2006/relationships/notesSlide" Target="../notesSlides/notesSlide5.xml"/><Relationship Id="rId1" Type="http://schemas.openxmlformats.org/officeDocument/2006/relationships/slideLayout" Target="../slideLayouts/slideLayout7.xml"/><Relationship Id="rId6" Type="http://schemas.microsoft.com/office/2007/relationships/hdphoto" Target="../media/hdphoto7.wdp"/><Relationship Id="rId5" Type="http://schemas.openxmlformats.org/officeDocument/2006/relationships/image" Target="../media/image16.png"/><Relationship Id="rId4" Type="http://schemas.microsoft.com/office/2007/relationships/hdphoto" Target="../media/hdphoto5.wdp"/></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a:p>
        </p:txBody>
      </p:sp>
      <p:sp>
        <p:nvSpPr>
          <p:cNvPr id="3" name="Subtitle 2"/>
          <p:cNvSpPr>
            <a:spLocks noGrp="1"/>
          </p:cNvSpPr>
          <p:nvPr>
            <p:ph type="subTitle" idx="1"/>
          </p:nvPr>
        </p:nvSpPr>
        <p:spPr/>
        <p:txBody>
          <a:bodyPr/>
          <a:lstStyle/>
          <a:p>
            <a:endParaRPr lang="en-US"/>
          </a:p>
        </p:txBody>
      </p:sp>
    </p:spTree>
    <p:extLst>
      <p:ext uri="{BB962C8B-B14F-4D97-AF65-F5344CB8AC3E}">
        <p14:creationId xmlns:p14="http://schemas.microsoft.com/office/powerpoint/2010/main" val="256411360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F3DD3406-2712-834B-AB0F-2A570271E8D5}"/>
              </a:ext>
            </a:extLst>
          </p:cNvPr>
          <p:cNvGrpSpPr/>
          <p:nvPr/>
        </p:nvGrpSpPr>
        <p:grpSpPr>
          <a:xfrm>
            <a:off x="1620510" y="22813"/>
            <a:ext cx="1861191" cy="740290"/>
            <a:chOff x="635794" y="386605"/>
            <a:chExt cx="1395893" cy="555217"/>
          </a:xfrm>
        </p:grpSpPr>
        <p:sp>
          <p:nvSpPr>
            <p:cNvPr id="3" name="TextBox 2">
              <a:extLst>
                <a:ext uri="{FF2B5EF4-FFF2-40B4-BE49-F238E27FC236}">
                  <a16:creationId xmlns:a16="http://schemas.microsoft.com/office/drawing/2014/main" id="{C07B3502-F58A-46C0-88F8-3DE26F98CD3F}"/>
                </a:ext>
              </a:extLst>
            </p:cNvPr>
            <p:cNvSpPr txBox="1"/>
            <p:nvPr/>
          </p:nvSpPr>
          <p:spPr>
            <a:xfrm>
              <a:off x="1218102" y="386605"/>
              <a:ext cx="813585" cy="484748"/>
            </a:xfrm>
            <a:prstGeom prst="rect">
              <a:avLst/>
            </a:prstGeom>
            <a:noFill/>
          </p:spPr>
          <p:txBody>
            <a:bodyPr wrap="square" rtlCol="0">
              <a:spAutoFit/>
            </a:bodyPr>
            <a:lstStyle/>
            <a:p>
              <a:pPr algn="ctr" defTabSz="1219170">
                <a:lnSpc>
                  <a:spcPct val="150000"/>
                </a:lnSpc>
                <a:buClr>
                  <a:srgbClr val="000000"/>
                </a:buClr>
                <a:defRPr/>
              </a:pPr>
              <a:r>
                <a:rPr lang="vi-VN" sz="2400" b="1" kern="0" dirty="0">
                  <a:solidFill>
                    <a:srgbClr val="17479D"/>
                  </a:solidFill>
                  <a:latin typeface="UTM Avo" panose="02040603050506020204" pitchFamily="18" charset="0"/>
                  <a:cs typeface="Arial"/>
                  <a:sym typeface="Arial"/>
                </a:rPr>
                <a:t>ĐỌC</a:t>
              </a:r>
              <a:endParaRPr lang="en-US" sz="2400" b="1" kern="0" dirty="0">
                <a:solidFill>
                  <a:srgbClr val="17479D"/>
                </a:solidFill>
                <a:latin typeface="UTM Avo" panose="02040603050506020204" pitchFamily="18" charset="0"/>
                <a:cs typeface="Arial"/>
                <a:sym typeface="Arial"/>
              </a:endParaRPr>
            </a:p>
          </p:txBody>
        </p:sp>
        <p:pic>
          <p:nvPicPr>
            <p:cNvPr id="4" name="Picture 3">
              <a:extLst>
                <a:ext uri="{FF2B5EF4-FFF2-40B4-BE49-F238E27FC236}">
                  <a16:creationId xmlns:a16="http://schemas.microsoft.com/office/drawing/2014/main" id="{313B8F63-C1DC-4BF0-9681-7D14EF947D76}"/>
                </a:ext>
              </a:extLst>
            </p:cNvPr>
            <p:cNvPicPr>
              <a:picLocks noChangeAspect="1"/>
            </p:cNvPicPr>
            <p:nvPr/>
          </p:nvPicPr>
          <p:blipFill rotWithShape="1">
            <a:blip r:embed="rId3">
              <a:clrChange>
                <a:clrFrom>
                  <a:srgbClr val="FFFCFF"/>
                </a:clrFrom>
                <a:clrTo>
                  <a:srgbClr val="FFFCFF">
                    <a:alpha val="0"/>
                  </a:srgbClr>
                </a:clrTo>
              </a:clrChange>
              <a:extLst>
                <a:ext uri="{BEBA8EAE-BF5A-486C-A8C5-ECC9F3942E4B}">
                  <a14:imgProps xmlns:a14="http://schemas.microsoft.com/office/drawing/2010/main">
                    <a14:imgLayer r:embed="rId4">
                      <a14:imgEffect>
                        <a14:sharpenSoften amount="25000"/>
                      </a14:imgEffect>
                      <a14:imgEffect>
                        <a14:saturation sat="200000"/>
                      </a14:imgEffect>
                    </a14:imgLayer>
                  </a14:imgProps>
                </a:ext>
              </a:extLst>
            </a:blip>
            <a:srcRect l="1772" t="2351" r="1"/>
            <a:stretch/>
          </p:blipFill>
          <p:spPr>
            <a:xfrm>
              <a:off x="635794" y="416650"/>
              <a:ext cx="582308" cy="525172"/>
            </a:xfrm>
            <a:prstGeom prst="rect">
              <a:avLst/>
            </a:prstGeom>
          </p:spPr>
        </p:pic>
      </p:grpSp>
      <p:sp>
        <p:nvSpPr>
          <p:cNvPr id="5" name="TextBox 4">
            <a:extLst>
              <a:ext uri="{FF2B5EF4-FFF2-40B4-BE49-F238E27FC236}">
                <a16:creationId xmlns:a16="http://schemas.microsoft.com/office/drawing/2014/main" id="{83C8FAFC-C1D0-49BB-A45E-D744951A028F}"/>
              </a:ext>
            </a:extLst>
          </p:cNvPr>
          <p:cNvSpPr txBox="1"/>
          <p:nvPr/>
        </p:nvSpPr>
        <p:spPr>
          <a:xfrm>
            <a:off x="4716827" y="197953"/>
            <a:ext cx="2758344" cy="646331"/>
          </a:xfrm>
          <a:prstGeom prst="rect">
            <a:avLst/>
          </a:prstGeom>
          <a:noFill/>
        </p:spPr>
        <p:txBody>
          <a:bodyPr wrap="square" rtlCol="0">
            <a:spAutoFit/>
          </a:bodyPr>
          <a:lstStyle/>
          <a:p>
            <a:pPr algn="ctr" defTabSz="1219170">
              <a:lnSpc>
                <a:spcPct val="150000"/>
              </a:lnSpc>
              <a:buClr>
                <a:srgbClr val="000000"/>
              </a:buClr>
              <a:defRPr/>
            </a:pPr>
            <a:r>
              <a:rPr lang="vi-VN" sz="2400" b="1" kern="0" dirty="0">
                <a:solidFill>
                  <a:srgbClr val="FFAB40">
                    <a:lumMod val="50000"/>
                  </a:srgbClr>
                </a:solidFill>
                <a:latin typeface="Times New Roman" panose="02020603050405020304" pitchFamily="18" charset="0"/>
                <a:cs typeface="Times New Roman" panose="02020603050405020304" pitchFamily="18" charset="0"/>
                <a:sym typeface="Arial"/>
              </a:rPr>
              <a:t>Tết đến rồi</a:t>
            </a:r>
            <a:endParaRPr lang="en-US" sz="2400" b="1" kern="0" dirty="0">
              <a:solidFill>
                <a:srgbClr val="FFAB40">
                  <a:lumMod val="50000"/>
                </a:srgbClr>
              </a:solidFill>
              <a:latin typeface="Times New Roman" panose="02020603050405020304" pitchFamily="18" charset="0"/>
              <a:cs typeface="Times New Roman" panose="02020603050405020304" pitchFamily="18" charset="0"/>
              <a:sym typeface="Arial"/>
            </a:endParaRPr>
          </a:p>
        </p:txBody>
      </p:sp>
      <p:sp>
        <p:nvSpPr>
          <p:cNvPr id="6" name="TextBox 5">
            <a:extLst>
              <a:ext uri="{FF2B5EF4-FFF2-40B4-BE49-F238E27FC236}">
                <a16:creationId xmlns:a16="http://schemas.microsoft.com/office/drawing/2014/main" id="{7BF6BCDF-9F5D-43EF-8D2F-74DA0EBB0C5C}"/>
              </a:ext>
            </a:extLst>
          </p:cNvPr>
          <p:cNvSpPr txBox="1"/>
          <p:nvPr/>
        </p:nvSpPr>
        <p:spPr>
          <a:xfrm>
            <a:off x="1770307" y="832969"/>
            <a:ext cx="8608292" cy="5170646"/>
          </a:xfrm>
          <a:prstGeom prst="rect">
            <a:avLst/>
          </a:prstGeom>
          <a:noFill/>
        </p:spPr>
        <p:txBody>
          <a:bodyPr wrap="square" rtlCol="0">
            <a:spAutoFit/>
          </a:bodyPr>
          <a:lstStyle/>
          <a:p>
            <a:pPr marL="59265" algn="just">
              <a:lnSpc>
                <a:spcPct val="150000"/>
              </a:lnSpc>
              <a:defRPr/>
            </a:pPr>
            <a:r>
              <a:rPr lang="vi-VN" sz="2000" kern="0" dirty="0">
                <a:solidFill>
                  <a:srgbClr val="000000"/>
                </a:solidFill>
                <a:latin typeface="UTM Avo" panose="02040603050506020204" pitchFamily="18" charset="0"/>
                <a:sym typeface="Arial"/>
              </a:rPr>
              <a:t>        </a:t>
            </a:r>
            <a:r>
              <a:rPr lang="vi-VN" sz="2000" dirty="0">
                <a:latin typeface="Times New Roman" panose="02020603050405020304" pitchFamily="18" charset="0"/>
                <a:cs typeface="Times New Roman" panose="02020603050405020304" pitchFamily="18" charset="0"/>
              </a:rPr>
              <a:t>Tết là khởi đầu cho một năm mới, là dịp lễ được mong chờ nhất trong năm.</a:t>
            </a:r>
          </a:p>
          <a:p>
            <a:pPr marL="59265" algn="just">
              <a:lnSpc>
                <a:spcPct val="150000"/>
              </a:lnSpc>
              <a:defRPr/>
            </a:pPr>
            <a:r>
              <a:rPr lang="vi-VN" sz="2000" dirty="0">
                <a:latin typeface="Times New Roman" panose="02020603050405020304" pitchFamily="18" charset="0"/>
                <a:cs typeface="Times New Roman" panose="02020603050405020304" pitchFamily="18" charset="0"/>
              </a:rPr>
              <a:t>        Vào dịp Tết, các gia đình thường gói bánh chưng hoặc bánh tét. Bánh chưng hình vuông, gói bằng lá dong. Bánh tét hình trụ, thường gói bằng lá chuối. Cả hai loại bánh đều làm từ gạo nếp, đỗ xanh, thịt lợn.</a:t>
            </a:r>
          </a:p>
          <a:p>
            <a:pPr marL="59265" algn="just">
              <a:lnSpc>
                <a:spcPct val="150000"/>
              </a:lnSpc>
              <a:defRPr/>
            </a:pPr>
            <a:r>
              <a:rPr lang="vi-VN" sz="2000" dirty="0">
                <a:latin typeface="Times New Roman" panose="02020603050405020304" pitchFamily="18" charset="0"/>
                <a:cs typeface="Times New Roman" panose="02020603050405020304" pitchFamily="18" charset="0"/>
              </a:rPr>
              <a:t>        Mai và đào là hai loài hoa đặc trưng cho Tết ở hai miền Nam, Bắc. Hoa mai rực rỡ sắc vàng. Hoa đào thường có màu hồng tươi, xen lẫn lá xanh và nụ hồng chúm chím.</a:t>
            </a:r>
          </a:p>
          <a:p>
            <a:pPr marL="59265" algn="just">
              <a:lnSpc>
                <a:spcPct val="150000"/>
              </a:lnSpc>
              <a:defRPr/>
            </a:pPr>
            <a:r>
              <a:rPr lang="vi-VN" sz="2000" dirty="0">
                <a:latin typeface="Times New Roman" panose="02020603050405020304" pitchFamily="18" charset="0"/>
                <a:cs typeface="Times New Roman" panose="02020603050405020304" pitchFamily="18" charset="0"/>
              </a:rPr>
              <a:t>        Ngày Tết, người lớn thường tặng trẻ em những bao lì xì xinh xắn, với mong ước các em mạnh khoẻ, giỏi giang. Tết là dịp mọi người quây quần bên nhau và dành cho nhau những lời chúc tốt đẹp.</a:t>
            </a:r>
          </a:p>
          <a:p>
            <a:pPr marL="59265" algn="just">
              <a:lnSpc>
                <a:spcPct val="150000"/>
              </a:lnSpc>
              <a:defRPr/>
            </a:pPr>
            <a:endParaRPr lang="vi-VN" sz="2000" kern="0" dirty="0">
              <a:solidFill>
                <a:srgbClr val="000000"/>
              </a:solidFill>
              <a:latin typeface="UTM Avo" panose="02040603050506020204" pitchFamily="18" charset="0"/>
              <a:sym typeface="Arial"/>
            </a:endParaRPr>
          </a:p>
        </p:txBody>
      </p:sp>
      <p:pic>
        <p:nvPicPr>
          <p:cNvPr id="8" name="Picture 7">
            <a:extLst>
              <a:ext uri="{FF2B5EF4-FFF2-40B4-BE49-F238E27FC236}">
                <a16:creationId xmlns:a16="http://schemas.microsoft.com/office/drawing/2014/main" id="{36BD7BCD-94CA-D343-AEAC-E9536830F32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052060" y="955479"/>
            <a:ext cx="406360" cy="384000"/>
          </a:xfrm>
          <a:prstGeom prst="rect">
            <a:avLst/>
          </a:prstGeom>
        </p:spPr>
      </p:pic>
      <p:pic>
        <p:nvPicPr>
          <p:cNvPr id="9" name="Picture 8">
            <a:extLst>
              <a:ext uri="{FF2B5EF4-FFF2-40B4-BE49-F238E27FC236}">
                <a16:creationId xmlns:a16="http://schemas.microsoft.com/office/drawing/2014/main" id="{8C029C62-412F-CD48-8690-F39AAE9A3BAC}"/>
              </a:ext>
            </a:extLst>
          </p:cNvPr>
          <p:cNvPicPr>
            <a:picLocks noChangeAspect="1"/>
          </p:cNvPicPr>
          <p:nvPr/>
        </p:nvPicPr>
        <p:blipFill>
          <a:blip r:embed="rId6">
            <a:duotone>
              <a:schemeClr val="accent6">
                <a:shade val="45000"/>
                <a:satMod val="135000"/>
              </a:schemeClr>
              <a:prstClr val="white"/>
            </a:duotone>
            <a:extLst>
              <a:ext uri="{BEBA8EAE-BF5A-486C-A8C5-ECC9F3942E4B}">
                <a14:imgProps xmlns:a14="http://schemas.microsoft.com/office/drawing/2010/main">
                  <a14:imgLayer r:embed="rId7">
                    <a14:imgEffect>
                      <a14:sharpenSoften amount="50000"/>
                    </a14:imgEffect>
                    <a14:imgEffect>
                      <a14:colorTemperature colorTemp="4700"/>
                    </a14:imgEffect>
                    <a14:imgEffect>
                      <a14:saturation sat="0"/>
                    </a14:imgEffect>
                  </a14:imgLayer>
                </a14:imgProps>
              </a:ext>
              <a:ext uri="{28A0092B-C50C-407E-A947-70E740481C1C}">
                <a14:useLocalDpi xmlns:a14="http://schemas.microsoft.com/office/drawing/2010/main" val="0"/>
              </a:ext>
            </a:extLst>
          </a:blip>
          <a:stretch>
            <a:fillRect/>
          </a:stretch>
        </p:blipFill>
        <p:spPr>
          <a:xfrm>
            <a:off x="2012912" y="1461989"/>
            <a:ext cx="384000" cy="384000"/>
          </a:xfrm>
          <a:prstGeom prst="rect">
            <a:avLst/>
          </a:prstGeom>
        </p:spPr>
      </p:pic>
      <p:pic>
        <p:nvPicPr>
          <p:cNvPr id="10" name="Picture 9">
            <a:extLst>
              <a:ext uri="{FF2B5EF4-FFF2-40B4-BE49-F238E27FC236}">
                <a16:creationId xmlns:a16="http://schemas.microsoft.com/office/drawing/2014/main" id="{47842D01-2E06-8946-A357-A62E51EBFF56}"/>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2008707" y="2797741"/>
            <a:ext cx="384000" cy="384000"/>
          </a:xfrm>
          <a:prstGeom prst="rect">
            <a:avLst/>
          </a:prstGeom>
        </p:spPr>
      </p:pic>
      <p:pic>
        <p:nvPicPr>
          <p:cNvPr id="14" name="Picture 13">
            <a:extLst>
              <a:ext uri="{FF2B5EF4-FFF2-40B4-BE49-F238E27FC236}">
                <a16:creationId xmlns:a16="http://schemas.microsoft.com/office/drawing/2014/main" id="{90DD7CD7-AD83-3846-9598-3D1394BBBD22}"/>
              </a:ext>
            </a:extLst>
          </p:cNvPr>
          <p:cNvPicPr>
            <a:picLocks noChangeAspect="1"/>
          </p:cNvPicPr>
          <p:nvPr/>
        </p:nvPicPr>
        <p:blipFill rotWithShape="1">
          <a:blip r:embed="rId9"/>
          <a:srcRect l="26090" t="28446" r="16812" b="22809"/>
          <a:stretch/>
        </p:blipFill>
        <p:spPr>
          <a:xfrm>
            <a:off x="2008716" y="4133493"/>
            <a:ext cx="457057" cy="502763"/>
          </a:xfrm>
          <a:prstGeom prst="rect">
            <a:avLst/>
          </a:prstGeom>
        </p:spPr>
      </p:pic>
    </p:spTree>
    <p:extLst>
      <p:ext uri="{BB962C8B-B14F-4D97-AF65-F5344CB8AC3E}">
        <p14:creationId xmlns:p14="http://schemas.microsoft.com/office/powerpoint/2010/main" val="30425843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a:extLst>
              <a:ext uri="{FF2B5EF4-FFF2-40B4-BE49-F238E27FC236}">
                <a16:creationId xmlns:a16="http://schemas.microsoft.com/office/drawing/2014/main" id="{B600F577-F819-4602-BCEB-985221633540}"/>
              </a:ext>
            </a:extLst>
          </p:cNvPr>
          <p:cNvSpPr txBox="1"/>
          <p:nvPr/>
        </p:nvSpPr>
        <p:spPr>
          <a:xfrm>
            <a:off x="1787960" y="2135079"/>
            <a:ext cx="8880049" cy="584712"/>
          </a:xfrm>
          <a:prstGeom prst="rect">
            <a:avLst/>
          </a:prstGeom>
          <a:noFill/>
        </p:spPr>
        <p:txBody>
          <a:bodyPr wrap="square" rtlCol="0">
            <a:spAutoFit/>
          </a:bodyPr>
          <a:lstStyle/>
          <a:p>
            <a:pPr algn="just">
              <a:lnSpc>
                <a:spcPct val="150000"/>
              </a:lnSpc>
            </a:pPr>
            <a:r>
              <a:rPr lang="vi-VN" sz="2133" b="1" dirty="0">
                <a:solidFill>
                  <a:schemeClr val="accent6">
                    <a:lumMod val="75000"/>
                  </a:schemeClr>
                </a:solidFill>
                <a:latin typeface="UTM Avo" panose="02040603050506020204" pitchFamily="18" charset="0"/>
              </a:rPr>
              <a:t>1. </a:t>
            </a:r>
            <a:r>
              <a:rPr lang="vi-VN" sz="2133" dirty="0">
                <a:latin typeface="Times New Roman" panose="02020603050405020304" pitchFamily="18" charset="0"/>
                <a:cs typeface="Times New Roman" panose="02020603050405020304" pitchFamily="18" charset="0"/>
              </a:rPr>
              <a:t>Sắp xếp các ý dưới đây theo trình tự các đoạn trong bài đọc. </a:t>
            </a:r>
          </a:p>
        </p:txBody>
      </p:sp>
      <p:sp>
        <p:nvSpPr>
          <p:cNvPr id="15" name="TextBox 14">
            <a:extLst>
              <a:ext uri="{FF2B5EF4-FFF2-40B4-BE49-F238E27FC236}">
                <a16:creationId xmlns:a16="http://schemas.microsoft.com/office/drawing/2014/main" id="{CC238813-6EDC-49C5-8D5C-B80523462C08}"/>
              </a:ext>
            </a:extLst>
          </p:cNvPr>
          <p:cNvSpPr txBox="1"/>
          <p:nvPr/>
        </p:nvSpPr>
        <p:spPr>
          <a:xfrm>
            <a:off x="3774891" y="655067"/>
            <a:ext cx="6026836" cy="830997"/>
          </a:xfrm>
          <a:prstGeom prst="rect">
            <a:avLst/>
          </a:prstGeom>
          <a:noFill/>
        </p:spPr>
        <p:txBody>
          <a:bodyPr wrap="square" rtlCol="0">
            <a:spAutoFit/>
          </a:bodyPr>
          <a:lstStyle/>
          <a:p>
            <a:pPr algn="ctr"/>
            <a:r>
              <a:rPr lang="vi-VN" sz="4800" dirty="0">
                <a:solidFill>
                  <a:schemeClr val="accent2"/>
                </a:solidFill>
                <a:latin typeface="UTM Cookies" panose="02040603050506020204" pitchFamily="18" charset="0"/>
              </a:rPr>
              <a:t>TRẢ LỜI CÂU HỎI</a:t>
            </a:r>
            <a:endParaRPr lang="en-US" sz="4800" dirty="0">
              <a:solidFill>
                <a:schemeClr val="accent2"/>
              </a:solidFill>
              <a:latin typeface="UTM Cookies" panose="02040603050506020204" pitchFamily="18" charset="0"/>
            </a:endParaRPr>
          </a:p>
        </p:txBody>
      </p:sp>
      <p:pic>
        <p:nvPicPr>
          <p:cNvPr id="20" name="Picture 19">
            <a:extLst>
              <a:ext uri="{FF2B5EF4-FFF2-40B4-BE49-F238E27FC236}">
                <a16:creationId xmlns:a16="http://schemas.microsoft.com/office/drawing/2014/main" id="{03999C35-5A95-C44D-8472-5DCBD89EB916}"/>
              </a:ext>
            </a:extLst>
          </p:cNvPr>
          <p:cNvPicPr>
            <a:picLocks noChangeAspect="1"/>
          </p:cNvPicPr>
          <p:nvPr/>
        </p:nvPicPr>
        <p:blipFill>
          <a:blip r:embed="rId3">
            <a:clrChange>
              <a:clrFrom>
                <a:srgbClr val="FFFFFF"/>
              </a:clrFrom>
              <a:clrTo>
                <a:srgbClr val="FFFFFF">
                  <a:alpha val="0"/>
                </a:srgbClr>
              </a:clrTo>
            </a:clrChange>
          </a:blip>
          <a:stretch>
            <a:fillRect/>
          </a:stretch>
        </p:blipFill>
        <p:spPr>
          <a:xfrm>
            <a:off x="1926779" y="544998"/>
            <a:ext cx="1865304" cy="1607885"/>
          </a:xfrm>
          <a:prstGeom prst="ellipse">
            <a:avLst/>
          </a:prstGeom>
        </p:spPr>
      </p:pic>
      <p:sp>
        <p:nvSpPr>
          <p:cNvPr id="2" name="Rounded Rectangle 1">
            <a:extLst>
              <a:ext uri="{FF2B5EF4-FFF2-40B4-BE49-F238E27FC236}">
                <a16:creationId xmlns:a16="http://schemas.microsoft.com/office/drawing/2014/main" id="{CD1B5006-F322-9248-A061-5D5A58E298CB}"/>
              </a:ext>
            </a:extLst>
          </p:cNvPr>
          <p:cNvSpPr/>
          <p:nvPr/>
        </p:nvSpPr>
        <p:spPr>
          <a:xfrm>
            <a:off x="2665831" y="2826913"/>
            <a:ext cx="6748208" cy="731292"/>
          </a:xfrm>
          <a:prstGeom prst="roundRect">
            <a:avLst/>
          </a:prstGeom>
          <a:solidFill>
            <a:schemeClr val="accent4"/>
          </a:solidFill>
          <a:ln>
            <a:solidFill>
              <a:srgbClr val="E6F7F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133" dirty="0">
                <a:solidFill>
                  <a:srgbClr val="000000"/>
                </a:solidFill>
                <a:latin typeface="UTM Avo" panose="02040603050506020204" pitchFamily="18" charset="0"/>
              </a:rPr>
              <a:t>1. </a:t>
            </a:r>
            <a:r>
              <a:rPr lang="en-US" sz="2133" dirty="0" err="1">
                <a:solidFill>
                  <a:srgbClr val="000000"/>
                </a:solidFill>
                <a:latin typeface="Times New Roman" panose="02020603050405020304" pitchFamily="18" charset="0"/>
                <a:cs typeface="Times New Roman" panose="02020603050405020304" pitchFamily="18" charset="0"/>
              </a:rPr>
              <a:t>Nói</a:t>
            </a:r>
            <a:r>
              <a:rPr lang="en-US" sz="2133" dirty="0">
                <a:solidFill>
                  <a:srgbClr val="000000"/>
                </a:solidFill>
                <a:latin typeface="Times New Roman" panose="02020603050405020304" pitchFamily="18" charset="0"/>
                <a:cs typeface="Times New Roman" panose="02020603050405020304" pitchFamily="18" charset="0"/>
              </a:rPr>
              <a:t> </a:t>
            </a:r>
            <a:r>
              <a:rPr lang="en-US" sz="2133" dirty="0" err="1">
                <a:solidFill>
                  <a:srgbClr val="000000"/>
                </a:solidFill>
                <a:latin typeface="Times New Roman" panose="02020603050405020304" pitchFamily="18" charset="0"/>
                <a:cs typeface="Times New Roman" panose="02020603050405020304" pitchFamily="18" charset="0"/>
              </a:rPr>
              <a:t>về</a:t>
            </a:r>
            <a:r>
              <a:rPr lang="en-US" sz="2133" dirty="0">
                <a:solidFill>
                  <a:srgbClr val="000000"/>
                </a:solidFill>
                <a:latin typeface="Times New Roman" panose="02020603050405020304" pitchFamily="18" charset="0"/>
                <a:cs typeface="Times New Roman" panose="02020603050405020304" pitchFamily="18" charset="0"/>
              </a:rPr>
              <a:t> </a:t>
            </a:r>
            <a:r>
              <a:rPr lang="en-US" sz="2133" dirty="0" err="1">
                <a:solidFill>
                  <a:srgbClr val="000000"/>
                </a:solidFill>
                <a:latin typeface="Times New Roman" panose="02020603050405020304" pitchFamily="18" charset="0"/>
                <a:cs typeface="Times New Roman" panose="02020603050405020304" pitchFamily="18" charset="0"/>
              </a:rPr>
              <a:t>hoa</a:t>
            </a:r>
            <a:r>
              <a:rPr lang="en-US" sz="2133" dirty="0">
                <a:solidFill>
                  <a:srgbClr val="000000"/>
                </a:solidFill>
                <a:latin typeface="Times New Roman" panose="02020603050405020304" pitchFamily="18" charset="0"/>
                <a:cs typeface="Times New Roman" panose="02020603050405020304" pitchFamily="18" charset="0"/>
              </a:rPr>
              <a:t> </a:t>
            </a:r>
            <a:r>
              <a:rPr lang="en-US" sz="2133" dirty="0" err="1">
                <a:solidFill>
                  <a:srgbClr val="000000"/>
                </a:solidFill>
                <a:latin typeface="Times New Roman" panose="02020603050405020304" pitchFamily="18" charset="0"/>
                <a:cs typeface="Times New Roman" panose="02020603050405020304" pitchFamily="18" charset="0"/>
              </a:rPr>
              <a:t>mai</a:t>
            </a:r>
            <a:r>
              <a:rPr lang="en-US" sz="2133" dirty="0">
                <a:solidFill>
                  <a:srgbClr val="000000"/>
                </a:solidFill>
                <a:latin typeface="Times New Roman" panose="02020603050405020304" pitchFamily="18" charset="0"/>
                <a:cs typeface="Times New Roman" panose="02020603050405020304" pitchFamily="18" charset="0"/>
              </a:rPr>
              <a:t>, </a:t>
            </a:r>
            <a:r>
              <a:rPr lang="en-US" sz="2133" dirty="0" err="1">
                <a:solidFill>
                  <a:srgbClr val="000000"/>
                </a:solidFill>
                <a:latin typeface="Times New Roman" panose="02020603050405020304" pitchFamily="18" charset="0"/>
                <a:cs typeface="Times New Roman" panose="02020603050405020304" pitchFamily="18" charset="0"/>
              </a:rPr>
              <a:t>hoa</a:t>
            </a:r>
            <a:r>
              <a:rPr lang="en-US" sz="2133" dirty="0">
                <a:solidFill>
                  <a:srgbClr val="000000"/>
                </a:solidFill>
                <a:latin typeface="Times New Roman" panose="02020603050405020304" pitchFamily="18" charset="0"/>
                <a:cs typeface="Times New Roman" panose="02020603050405020304" pitchFamily="18" charset="0"/>
              </a:rPr>
              <a:t> </a:t>
            </a:r>
            <a:r>
              <a:rPr lang="en-US" sz="2133" dirty="0" err="1">
                <a:solidFill>
                  <a:srgbClr val="000000"/>
                </a:solidFill>
                <a:latin typeface="Times New Roman" panose="02020603050405020304" pitchFamily="18" charset="0"/>
                <a:cs typeface="Times New Roman" panose="02020603050405020304" pitchFamily="18" charset="0"/>
              </a:rPr>
              <a:t>đào</a:t>
            </a:r>
            <a:r>
              <a:rPr lang="en-US" sz="2133" dirty="0">
                <a:solidFill>
                  <a:srgbClr val="000000"/>
                </a:solidFill>
                <a:latin typeface="Times New Roman" panose="02020603050405020304" pitchFamily="18" charset="0"/>
                <a:cs typeface="Times New Roman" panose="02020603050405020304" pitchFamily="18" charset="0"/>
              </a:rPr>
              <a:t>.</a:t>
            </a:r>
          </a:p>
        </p:txBody>
      </p:sp>
      <p:sp>
        <p:nvSpPr>
          <p:cNvPr id="21" name="Rounded Rectangle 20">
            <a:extLst>
              <a:ext uri="{FF2B5EF4-FFF2-40B4-BE49-F238E27FC236}">
                <a16:creationId xmlns:a16="http://schemas.microsoft.com/office/drawing/2014/main" id="{99531C73-D2F3-6046-A3F3-352C6669C5B6}"/>
              </a:ext>
            </a:extLst>
          </p:cNvPr>
          <p:cNvSpPr/>
          <p:nvPr/>
        </p:nvSpPr>
        <p:spPr>
          <a:xfrm>
            <a:off x="2665831" y="3689423"/>
            <a:ext cx="6748208" cy="731292"/>
          </a:xfrm>
          <a:prstGeom prst="roundRect">
            <a:avLst/>
          </a:prstGeom>
          <a:solidFill>
            <a:schemeClr val="accent1">
              <a:lumMod val="60000"/>
              <a:lumOff val="40000"/>
            </a:schemeClr>
          </a:solidFill>
          <a:ln>
            <a:solidFill>
              <a:schemeClr val="accent1">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133" dirty="0">
                <a:solidFill>
                  <a:srgbClr val="000000"/>
                </a:solidFill>
                <a:latin typeface="Times New Roman" panose="02020603050405020304" pitchFamily="18" charset="0"/>
                <a:cs typeface="Times New Roman" panose="02020603050405020304" pitchFamily="18" charset="0"/>
              </a:rPr>
              <a:t>2. </a:t>
            </a:r>
            <a:r>
              <a:rPr lang="en-US" sz="2133" dirty="0" err="1">
                <a:solidFill>
                  <a:srgbClr val="000000"/>
                </a:solidFill>
                <a:latin typeface="Times New Roman" panose="02020603050405020304" pitchFamily="18" charset="0"/>
                <a:cs typeface="Times New Roman" panose="02020603050405020304" pitchFamily="18" charset="0"/>
              </a:rPr>
              <a:t>Giới</a:t>
            </a:r>
            <a:r>
              <a:rPr lang="en-US" sz="2133" dirty="0">
                <a:solidFill>
                  <a:srgbClr val="000000"/>
                </a:solidFill>
                <a:latin typeface="Times New Roman" panose="02020603050405020304" pitchFamily="18" charset="0"/>
                <a:cs typeface="Times New Roman" panose="02020603050405020304" pitchFamily="18" charset="0"/>
              </a:rPr>
              <a:t> </a:t>
            </a:r>
            <a:r>
              <a:rPr lang="en-US" sz="2133" dirty="0" err="1">
                <a:solidFill>
                  <a:srgbClr val="000000"/>
                </a:solidFill>
                <a:latin typeface="Times New Roman" panose="02020603050405020304" pitchFamily="18" charset="0"/>
                <a:cs typeface="Times New Roman" panose="02020603050405020304" pitchFamily="18" charset="0"/>
              </a:rPr>
              <a:t>thiệu</a:t>
            </a:r>
            <a:r>
              <a:rPr lang="en-US" sz="2133" dirty="0">
                <a:solidFill>
                  <a:srgbClr val="000000"/>
                </a:solidFill>
                <a:latin typeface="Times New Roman" panose="02020603050405020304" pitchFamily="18" charset="0"/>
                <a:cs typeface="Times New Roman" panose="02020603050405020304" pitchFamily="18" charset="0"/>
              </a:rPr>
              <a:t> </a:t>
            </a:r>
            <a:r>
              <a:rPr lang="en-US" sz="2133" dirty="0" err="1">
                <a:solidFill>
                  <a:srgbClr val="000000"/>
                </a:solidFill>
                <a:latin typeface="Times New Roman" panose="02020603050405020304" pitchFamily="18" charset="0"/>
                <a:cs typeface="Times New Roman" panose="02020603050405020304" pitchFamily="18" charset="0"/>
              </a:rPr>
              <a:t>chung</a:t>
            </a:r>
            <a:r>
              <a:rPr lang="en-US" sz="2133" dirty="0">
                <a:solidFill>
                  <a:srgbClr val="000000"/>
                </a:solidFill>
                <a:latin typeface="Times New Roman" panose="02020603050405020304" pitchFamily="18" charset="0"/>
                <a:cs typeface="Times New Roman" panose="02020603050405020304" pitchFamily="18" charset="0"/>
              </a:rPr>
              <a:t> </a:t>
            </a:r>
            <a:r>
              <a:rPr lang="en-US" sz="2133" dirty="0" err="1">
                <a:solidFill>
                  <a:srgbClr val="000000"/>
                </a:solidFill>
                <a:latin typeface="Times New Roman" panose="02020603050405020304" pitchFamily="18" charset="0"/>
                <a:cs typeface="Times New Roman" panose="02020603050405020304" pitchFamily="18" charset="0"/>
              </a:rPr>
              <a:t>về</a:t>
            </a:r>
            <a:r>
              <a:rPr lang="en-US" sz="2133" dirty="0">
                <a:solidFill>
                  <a:srgbClr val="000000"/>
                </a:solidFill>
                <a:latin typeface="Times New Roman" panose="02020603050405020304" pitchFamily="18" charset="0"/>
                <a:cs typeface="Times New Roman" panose="02020603050405020304" pitchFamily="18" charset="0"/>
              </a:rPr>
              <a:t> </a:t>
            </a:r>
            <a:r>
              <a:rPr lang="en-US" sz="2133" dirty="0" err="1">
                <a:solidFill>
                  <a:srgbClr val="000000"/>
                </a:solidFill>
                <a:latin typeface="Times New Roman" panose="02020603050405020304" pitchFamily="18" charset="0"/>
                <a:cs typeface="Times New Roman" panose="02020603050405020304" pitchFamily="18" charset="0"/>
              </a:rPr>
              <a:t>Tết</a:t>
            </a:r>
            <a:r>
              <a:rPr lang="en-US" sz="2133" dirty="0">
                <a:solidFill>
                  <a:srgbClr val="000000"/>
                </a:solidFill>
                <a:latin typeface="Times New Roman" panose="02020603050405020304" pitchFamily="18" charset="0"/>
                <a:cs typeface="Times New Roman" panose="02020603050405020304" pitchFamily="18" charset="0"/>
              </a:rPr>
              <a:t>.</a:t>
            </a:r>
          </a:p>
        </p:txBody>
      </p:sp>
      <p:sp>
        <p:nvSpPr>
          <p:cNvPr id="22" name="Rounded Rectangle 21">
            <a:extLst>
              <a:ext uri="{FF2B5EF4-FFF2-40B4-BE49-F238E27FC236}">
                <a16:creationId xmlns:a16="http://schemas.microsoft.com/office/drawing/2014/main" id="{0426D265-6AF4-C949-A55E-23A607E25725}"/>
              </a:ext>
            </a:extLst>
          </p:cNvPr>
          <p:cNvSpPr/>
          <p:nvPr/>
        </p:nvSpPr>
        <p:spPr>
          <a:xfrm>
            <a:off x="2665831" y="4551926"/>
            <a:ext cx="6748208" cy="731292"/>
          </a:xfrm>
          <a:prstGeom prst="roundRect">
            <a:avLst/>
          </a:prstGeom>
          <a:solidFill>
            <a:schemeClr val="accent6">
              <a:lumMod val="40000"/>
              <a:lumOff val="60000"/>
            </a:schemeClr>
          </a:solidFill>
          <a:ln>
            <a:solidFill>
              <a:schemeClr val="accent6">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vi-VN" sz="2133" dirty="0">
                <a:solidFill>
                  <a:srgbClr val="000000"/>
                </a:solidFill>
                <a:latin typeface="Times New Roman" panose="02020603050405020304" pitchFamily="18" charset="0"/>
                <a:cs typeface="Times New Roman" panose="02020603050405020304" pitchFamily="18" charset="0"/>
              </a:rPr>
              <a:t>3. Nói về hoạt dộng của mọi người trong dịp Tết.</a:t>
            </a:r>
          </a:p>
        </p:txBody>
      </p:sp>
      <p:sp>
        <p:nvSpPr>
          <p:cNvPr id="23" name="Rounded Rectangle 22">
            <a:extLst>
              <a:ext uri="{FF2B5EF4-FFF2-40B4-BE49-F238E27FC236}">
                <a16:creationId xmlns:a16="http://schemas.microsoft.com/office/drawing/2014/main" id="{B9F36AD6-6775-AF41-88E0-F5EB5247BDB9}"/>
              </a:ext>
            </a:extLst>
          </p:cNvPr>
          <p:cNvSpPr/>
          <p:nvPr/>
        </p:nvSpPr>
        <p:spPr>
          <a:xfrm>
            <a:off x="2665831" y="5414445"/>
            <a:ext cx="6748208" cy="731292"/>
          </a:xfrm>
          <a:prstGeom prst="roundRect">
            <a:avLst/>
          </a:prstGeom>
          <a:solidFill>
            <a:srgbClr val="B7D574"/>
          </a:solidFill>
          <a:ln>
            <a:solidFill>
              <a:srgbClr val="E2F7E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vi-VN" sz="2133" dirty="0">
                <a:solidFill>
                  <a:srgbClr val="000000"/>
                </a:solidFill>
                <a:latin typeface="Times New Roman" panose="02020603050405020304" pitchFamily="18" charset="0"/>
                <a:cs typeface="Times New Roman" panose="02020603050405020304" pitchFamily="18" charset="0"/>
              </a:rPr>
              <a:t>4. Nói về bánh chưng, bánh tét.</a:t>
            </a:r>
          </a:p>
        </p:txBody>
      </p:sp>
    </p:spTree>
    <p:extLst>
      <p:ext uri="{BB962C8B-B14F-4D97-AF65-F5344CB8AC3E}">
        <p14:creationId xmlns:p14="http://schemas.microsoft.com/office/powerpoint/2010/main" val="1384262408"/>
      </p:ext>
    </p:extLst>
  </p:cSld>
  <p:clrMapOvr>
    <a:masterClrMapping/>
  </p:clrMapOvr>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500"/>
                                            <p:tgtEl>
                                              <p:spTgt spid="2"/>
                                            </p:tgtEl>
                                          </p:cBhvr>
                                        </p:animEffect>
                                      </p:childTnLst>
                                    </p:cTn>
                                  </p:par>
                                </p:childTnLst>
                              </p:cTn>
                            </p:par>
                            <p:par>
                              <p:cTn id="13" fill="hold">
                                <p:stCondLst>
                                  <p:cond delay="500"/>
                                </p:stCondLst>
                                <p:childTnLst>
                                  <p:par>
                                    <p:cTn id="14" presetID="10" presetClass="entr" presetSubtype="0" fill="hold" grpId="0" nodeType="afterEffect">
                                      <p:stCondLst>
                                        <p:cond delay="0"/>
                                      </p:stCondLst>
                                      <p:childTnLst>
                                        <p:set>
                                          <p:cBhvr>
                                            <p:cTn id="15" dur="1" fill="hold">
                                              <p:stCondLst>
                                                <p:cond delay="0"/>
                                              </p:stCondLst>
                                            </p:cTn>
                                            <p:tgtEl>
                                              <p:spTgt spid="21"/>
                                            </p:tgtEl>
                                            <p:attrNameLst>
                                              <p:attrName>style.visibility</p:attrName>
                                            </p:attrNameLst>
                                          </p:cBhvr>
                                          <p:to>
                                            <p:strVal val="visible"/>
                                          </p:to>
                                        </p:set>
                                        <p:animEffect transition="in" filter="fade">
                                          <p:cBhvr>
                                            <p:cTn id="16" dur="500"/>
                                            <p:tgtEl>
                                              <p:spTgt spid="21"/>
                                            </p:tgtEl>
                                          </p:cBhvr>
                                        </p:animEffect>
                                      </p:childTnLst>
                                    </p:cTn>
                                  </p:par>
                                </p:childTnLst>
                              </p:cTn>
                            </p:par>
                            <p:par>
                              <p:cTn id="17" fill="hold">
                                <p:stCondLst>
                                  <p:cond delay="1000"/>
                                </p:stCondLst>
                                <p:childTnLst>
                                  <p:par>
                                    <p:cTn id="18" presetID="10" presetClass="entr" presetSubtype="0" fill="hold" grpId="0" nodeType="afterEffect">
                                      <p:stCondLst>
                                        <p:cond delay="0"/>
                                      </p:stCondLst>
                                      <p:childTnLst>
                                        <p:set>
                                          <p:cBhvr>
                                            <p:cTn id="19" dur="1" fill="hold">
                                              <p:stCondLst>
                                                <p:cond delay="0"/>
                                              </p:stCondLst>
                                            </p:cTn>
                                            <p:tgtEl>
                                              <p:spTgt spid="22"/>
                                            </p:tgtEl>
                                            <p:attrNameLst>
                                              <p:attrName>style.visibility</p:attrName>
                                            </p:attrNameLst>
                                          </p:cBhvr>
                                          <p:to>
                                            <p:strVal val="visible"/>
                                          </p:to>
                                        </p:set>
                                        <p:animEffect transition="in" filter="fade">
                                          <p:cBhvr>
                                            <p:cTn id="20" dur="500"/>
                                            <p:tgtEl>
                                              <p:spTgt spid="22"/>
                                            </p:tgtEl>
                                          </p:cBhvr>
                                        </p:animEffect>
                                      </p:childTnLst>
                                    </p:cTn>
                                  </p:par>
                                </p:childTnLst>
                              </p:cTn>
                            </p:par>
                            <p:par>
                              <p:cTn id="21" fill="hold">
                                <p:stCondLst>
                                  <p:cond delay="1500"/>
                                </p:stCondLst>
                                <p:childTnLst>
                                  <p:par>
                                    <p:cTn id="22" presetID="10" presetClass="entr" presetSubtype="0" fill="hold" grpId="0" nodeType="afterEffect">
                                      <p:stCondLst>
                                        <p:cond delay="0"/>
                                      </p:stCondLst>
                                      <p:childTnLst>
                                        <p:set>
                                          <p:cBhvr>
                                            <p:cTn id="23" dur="1" fill="hold">
                                              <p:stCondLst>
                                                <p:cond delay="0"/>
                                              </p:stCondLst>
                                            </p:cTn>
                                            <p:tgtEl>
                                              <p:spTgt spid="23"/>
                                            </p:tgtEl>
                                            <p:attrNameLst>
                                              <p:attrName>style.visibility</p:attrName>
                                            </p:attrNameLst>
                                          </p:cBhvr>
                                          <p:to>
                                            <p:strVal val="visible"/>
                                          </p:to>
                                        </p:set>
                                        <p:animEffect transition="in" filter="fade">
                                          <p:cBhvr>
                                            <p:cTn id="24" dur="500"/>
                                            <p:tgtEl>
                                              <p:spTgt spid="23"/>
                                            </p:tgtEl>
                                          </p:cBhvr>
                                        </p:animEffect>
                                      </p:childTnLst>
                                    </p:cTn>
                                  </p:par>
                                </p:childTnLst>
                              </p:cTn>
                            </p:par>
                          </p:childTnLst>
                        </p:cTn>
                      </p:par>
                      <p:par>
                        <p:cTn id="25" fill="hold">
                          <p:stCondLst>
                            <p:cond delay="indefinite"/>
                          </p:stCondLst>
                          <p:childTnLst>
                            <p:par>
                              <p:cTn id="26" fill="hold">
                                <p:stCondLst>
                                  <p:cond delay="0"/>
                                </p:stCondLst>
                                <p:childTnLst>
                                  <p:par>
                                    <p:cTn id="27" presetID="64" presetClass="path" presetSubtype="0" fill="hold" grpId="1" nodeType="clickEffect" p14:presetBounceEnd="50000">
                                      <p:stCondLst>
                                        <p:cond delay="0"/>
                                      </p:stCondLst>
                                      <p:childTnLst>
                                        <p:animMotion origin="layout" path="M 0 1.97531E-6 L 0 -0.12562 " pathEditMode="relative" rAng="0" ptsTypes="AA" p14:bounceEnd="50000">
                                          <p:cBhvr>
                                            <p:cTn id="28" dur="2000" fill="hold"/>
                                            <p:tgtEl>
                                              <p:spTgt spid="21"/>
                                            </p:tgtEl>
                                            <p:attrNameLst>
                                              <p:attrName>ppt_x</p:attrName>
                                              <p:attrName>ppt_y</p:attrName>
                                            </p:attrNameLst>
                                          </p:cBhvr>
                                          <p:rCtr x="0" y="-6296"/>
                                        </p:animMotion>
                                      </p:childTnLst>
                                    </p:cTn>
                                  </p:par>
                                  <p:par>
                                    <p:cTn id="29" presetID="42" presetClass="path" presetSubtype="0" fill="hold" grpId="1" nodeType="withEffect" p14:presetBounceEnd="50000">
                                      <p:stCondLst>
                                        <p:cond delay="0"/>
                                      </p:stCondLst>
                                      <p:childTnLst>
                                        <p:animMotion origin="layout" path="M 0 -2.09877E-6 L 0 0.12562 " pathEditMode="relative" rAng="0" ptsTypes="AA" p14:bounceEnd="50000">
                                          <p:cBhvr>
                                            <p:cTn id="30" dur="2000" fill="hold"/>
                                            <p:tgtEl>
                                              <p:spTgt spid="2"/>
                                            </p:tgtEl>
                                            <p:attrNameLst>
                                              <p:attrName>ppt_x</p:attrName>
                                              <p:attrName>ppt_y</p:attrName>
                                            </p:attrNameLst>
                                          </p:cBhvr>
                                          <p:rCtr x="0" y="6265"/>
                                        </p:animMotion>
                                      </p:childTnLst>
                                    </p:cTn>
                                  </p:par>
                                </p:childTnLst>
                              </p:cTn>
                            </p:par>
                          </p:childTnLst>
                        </p:cTn>
                      </p:par>
                      <p:par>
                        <p:cTn id="31" fill="hold">
                          <p:stCondLst>
                            <p:cond delay="indefinite"/>
                          </p:stCondLst>
                          <p:childTnLst>
                            <p:par>
                              <p:cTn id="32" fill="hold">
                                <p:stCondLst>
                                  <p:cond delay="0"/>
                                </p:stCondLst>
                                <p:childTnLst>
                                  <p:par>
                                    <p:cTn id="33" presetID="42" presetClass="path" presetSubtype="0" fill="hold" grpId="2" nodeType="clickEffect" p14:presetBounceEnd="50000">
                                      <p:stCondLst>
                                        <p:cond delay="0"/>
                                      </p:stCondLst>
                                      <p:childTnLst>
                                        <p:animMotion origin="layout" path="M 0 0.12561 L 0 0.25 " pathEditMode="relative" rAng="0" ptsTypes="AA" p14:bounceEnd="50000">
                                          <p:cBhvr>
                                            <p:cTn id="34" dur="2000" fill="hold"/>
                                            <p:tgtEl>
                                              <p:spTgt spid="2"/>
                                            </p:tgtEl>
                                            <p:attrNameLst>
                                              <p:attrName>ppt_x</p:attrName>
                                              <p:attrName>ppt_y</p:attrName>
                                            </p:attrNameLst>
                                          </p:cBhvr>
                                          <p:rCtr x="0" y="6265"/>
                                        </p:animMotion>
                                      </p:childTnLst>
                                    </p:cTn>
                                  </p:par>
                                  <p:par>
                                    <p:cTn id="35" presetID="42" presetClass="path" presetSubtype="0" fill="hold" grpId="1" nodeType="withEffect" p14:presetBounceEnd="50000">
                                      <p:stCondLst>
                                        <p:cond delay="0"/>
                                      </p:stCondLst>
                                      <p:childTnLst>
                                        <p:animMotion origin="layout" path="M 0 4.69136E-6 L 0 0.12561 " pathEditMode="relative" rAng="0" ptsTypes="AA" p14:bounceEnd="50000">
                                          <p:cBhvr>
                                            <p:cTn id="36" dur="2000" fill="hold"/>
                                            <p:tgtEl>
                                              <p:spTgt spid="22"/>
                                            </p:tgtEl>
                                            <p:attrNameLst>
                                              <p:attrName>ppt_x</p:attrName>
                                              <p:attrName>ppt_y</p:attrName>
                                            </p:attrNameLst>
                                          </p:cBhvr>
                                          <p:rCtr x="0" y="6265"/>
                                        </p:animMotion>
                                      </p:childTnLst>
                                    </p:cTn>
                                  </p:par>
                                  <p:par>
                                    <p:cTn id="37" presetID="64" presetClass="path" presetSubtype="0" fill="hold" grpId="1" nodeType="withEffect" p14:presetBounceEnd="50000">
                                      <p:stCondLst>
                                        <p:cond delay="0"/>
                                      </p:stCondLst>
                                      <p:childTnLst>
                                        <p:animMotion origin="layout" path="M 0 1.23457E-7 L 0 -0.25 " pathEditMode="relative" rAng="0" ptsTypes="AA" p14:bounceEnd="50000">
                                          <p:cBhvr>
                                            <p:cTn id="38" dur="2000" fill="hold"/>
                                            <p:tgtEl>
                                              <p:spTgt spid="23"/>
                                            </p:tgtEl>
                                            <p:attrNameLst>
                                              <p:attrName>ppt_x</p:attrName>
                                              <p:attrName>ppt_y</p:attrName>
                                            </p:attrNameLst>
                                          </p:cBhvr>
                                          <p:rCtr x="0" y="-12531"/>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2" grpId="0" animBg="1"/>
          <p:bldP spid="2" grpId="1" animBg="1"/>
          <p:bldP spid="2" grpId="2" animBg="1"/>
          <p:bldP spid="21" grpId="0" animBg="1"/>
          <p:bldP spid="21" grpId="1" animBg="1"/>
          <p:bldP spid="22" grpId="0" animBg="1"/>
          <p:bldP spid="22" grpId="1" animBg="1"/>
          <p:bldP spid="23" grpId="0" animBg="1"/>
          <p:bldP spid="23" grpId="1" animBg="1"/>
        </p:bldLst>
      </p:timing>
    </mc:Choice>
    <mc:Fallback xmlns="">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500"/>
                                            <p:tgtEl>
                                              <p:spTgt spid="2"/>
                                            </p:tgtEl>
                                          </p:cBhvr>
                                        </p:animEffect>
                                      </p:childTnLst>
                                    </p:cTn>
                                  </p:par>
                                </p:childTnLst>
                              </p:cTn>
                            </p:par>
                            <p:par>
                              <p:cTn id="13" fill="hold">
                                <p:stCondLst>
                                  <p:cond delay="500"/>
                                </p:stCondLst>
                                <p:childTnLst>
                                  <p:par>
                                    <p:cTn id="14" presetID="10" presetClass="entr" presetSubtype="0" fill="hold" grpId="0" nodeType="afterEffect">
                                      <p:stCondLst>
                                        <p:cond delay="0"/>
                                      </p:stCondLst>
                                      <p:childTnLst>
                                        <p:set>
                                          <p:cBhvr>
                                            <p:cTn id="15" dur="1" fill="hold">
                                              <p:stCondLst>
                                                <p:cond delay="0"/>
                                              </p:stCondLst>
                                            </p:cTn>
                                            <p:tgtEl>
                                              <p:spTgt spid="21"/>
                                            </p:tgtEl>
                                            <p:attrNameLst>
                                              <p:attrName>style.visibility</p:attrName>
                                            </p:attrNameLst>
                                          </p:cBhvr>
                                          <p:to>
                                            <p:strVal val="visible"/>
                                          </p:to>
                                        </p:set>
                                        <p:animEffect transition="in" filter="fade">
                                          <p:cBhvr>
                                            <p:cTn id="16" dur="500"/>
                                            <p:tgtEl>
                                              <p:spTgt spid="21"/>
                                            </p:tgtEl>
                                          </p:cBhvr>
                                        </p:animEffect>
                                      </p:childTnLst>
                                    </p:cTn>
                                  </p:par>
                                </p:childTnLst>
                              </p:cTn>
                            </p:par>
                            <p:par>
                              <p:cTn id="17" fill="hold">
                                <p:stCondLst>
                                  <p:cond delay="1000"/>
                                </p:stCondLst>
                                <p:childTnLst>
                                  <p:par>
                                    <p:cTn id="18" presetID="10" presetClass="entr" presetSubtype="0" fill="hold" grpId="0" nodeType="afterEffect">
                                      <p:stCondLst>
                                        <p:cond delay="0"/>
                                      </p:stCondLst>
                                      <p:childTnLst>
                                        <p:set>
                                          <p:cBhvr>
                                            <p:cTn id="19" dur="1" fill="hold">
                                              <p:stCondLst>
                                                <p:cond delay="0"/>
                                              </p:stCondLst>
                                            </p:cTn>
                                            <p:tgtEl>
                                              <p:spTgt spid="22"/>
                                            </p:tgtEl>
                                            <p:attrNameLst>
                                              <p:attrName>style.visibility</p:attrName>
                                            </p:attrNameLst>
                                          </p:cBhvr>
                                          <p:to>
                                            <p:strVal val="visible"/>
                                          </p:to>
                                        </p:set>
                                        <p:animEffect transition="in" filter="fade">
                                          <p:cBhvr>
                                            <p:cTn id="20" dur="500"/>
                                            <p:tgtEl>
                                              <p:spTgt spid="22"/>
                                            </p:tgtEl>
                                          </p:cBhvr>
                                        </p:animEffect>
                                      </p:childTnLst>
                                    </p:cTn>
                                  </p:par>
                                </p:childTnLst>
                              </p:cTn>
                            </p:par>
                            <p:par>
                              <p:cTn id="21" fill="hold">
                                <p:stCondLst>
                                  <p:cond delay="1500"/>
                                </p:stCondLst>
                                <p:childTnLst>
                                  <p:par>
                                    <p:cTn id="22" presetID="10" presetClass="entr" presetSubtype="0" fill="hold" grpId="0" nodeType="afterEffect">
                                      <p:stCondLst>
                                        <p:cond delay="0"/>
                                      </p:stCondLst>
                                      <p:childTnLst>
                                        <p:set>
                                          <p:cBhvr>
                                            <p:cTn id="23" dur="1" fill="hold">
                                              <p:stCondLst>
                                                <p:cond delay="0"/>
                                              </p:stCondLst>
                                            </p:cTn>
                                            <p:tgtEl>
                                              <p:spTgt spid="23"/>
                                            </p:tgtEl>
                                            <p:attrNameLst>
                                              <p:attrName>style.visibility</p:attrName>
                                            </p:attrNameLst>
                                          </p:cBhvr>
                                          <p:to>
                                            <p:strVal val="visible"/>
                                          </p:to>
                                        </p:set>
                                        <p:animEffect transition="in" filter="fade">
                                          <p:cBhvr>
                                            <p:cTn id="24" dur="500"/>
                                            <p:tgtEl>
                                              <p:spTgt spid="23"/>
                                            </p:tgtEl>
                                          </p:cBhvr>
                                        </p:animEffect>
                                      </p:childTnLst>
                                    </p:cTn>
                                  </p:par>
                                </p:childTnLst>
                              </p:cTn>
                            </p:par>
                          </p:childTnLst>
                        </p:cTn>
                      </p:par>
                      <p:par>
                        <p:cTn id="25" fill="hold">
                          <p:stCondLst>
                            <p:cond delay="indefinite"/>
                          </p:stCondLst>
                          <p:childTnLst>
                            <p:par>
                              <p:cTn id="26" fill="hold">
                                <p:stCondLst>
                                  <p:cond delay="0"/>
                                </p:stCondLst>
                                <p:childTnLst>
                                  <p:par>
                                    <p:cTn id="27" presetID="64" presetClass="path" presetSubtype="0" fill="hold" grpId="1" nodeType="clickEffect">
                                      <p:stCondLst>
                                        <p:cond delay="0"/>
                                      </p:stCondLst>
                                      <p:childTnLst>
                                        <p:animMotion origin="layout" path="M 0 1.97531E-6 L 0 -0.12562 " pathEditMode="relative" rAng="0" ptsTypes="AA">
                                          <p:cBhvr>
                                            <p:cTn id="28" dur="2000" fill="hold"/>
                                            <p:tgtEl>
                                              <p:spTgt spid="21"/>
                                            </p:tgtEl>
                                            <p:attrNameLst>
                                              <p:attrName>ppt_x</p:attrName>
                                              <p:attrName>ppt_y</p:attrName>
                                            </p:attrNameLst>
                                          </p:cBhvr>
                                          <p:rCtr x="0" y="-6296"/>
                                        </p:animMotion>
                                      </p:childTnLst>
                                    </p:cTn>
                                  </p:par>
                                  <p:par>
                                    <p:cTn id="29" presetID="42" presetClass="path" presetSubtype="0" fill="hold" grpId="1" nodeType="withEffect">
                                      <p:stCondLst>
                                        <p:cond delay="0"/>
                                      </p:stCondLst>
                                      <p:childTnLst>
                                        <p:animMotion origin="layout" path="M 0 -2.09877E-6 L 0 0.12562 " pathEditMode="relative" rAng="0" ptsTypes="AA">
                                          <p:cBhvr>
                                            <p:cTn id="30" dur="2000" fill="hold"/>
                                            <p:tgtEl>
                                              <p:spTgt spid="2"/>
                                            </p:tgtEl>
                                            <p:attrNameLst>
                                              <p:attrName>ppt_x</p:attrName>
                                              <p:attrName>ppt_y</p:attrName>
                                            </p:attrNameLst>
                                          </p:cBhvr>
                                          <p:rCtr x="0" y="6265"/>
                                        </p:animMotion>
                                      </p:childTnLst>
                                    </p:cTn>
                                  </p:par>
                                </p:childTnLst>
                              </p:cTn>
                            </p:par>
                          </p:childTnLst>
                        </p:cTn>
                      </p:par>
                      <p:par>
                        <p:cTn id="31" fill="hold">
                          <p:stCondLst>
                            <p:cond delay="indefinite"/>
                          </p:stCondLst>
                          <p:childTnLst>
                            <p:par>
                              <p:cTn id="32" fill="hold">
                                <p:stCondLst>
                                  <p:cond delay="0"/>
                                </p:stCondLst>
                                <p:childTnLst>
                                  <p:par>
                                    <p:cTn id="33" presetID="42" presetClass="path" presetSubtype="0" fill="hold" grpId="2" nodeType="clickEffect">
                                      <p:stCondLst>
                                        <p:cond delay="0"/>
                                      </p:stCondLst>
                                      <p:childTnLst>
                                        <p:animMotion origin="layout" path="M 0 0.12561 L 0 0.25 " pathEditMode="relative" rAng="0" ptsTypes="AA">
                                          <p:cBhvr>
                                            <p:cTn id="34" dur="2000" fill="hold"/>
                                            <p:tgtEl>
                                              <p:spTgt spid="2"/>
                                            </p:tgtEl>
                                            <p:attrNameLst>
                                              <p:attrName>ppt_x</p:attrName>
                                              <p:attrName>ppt_y</p:attrName>
                                            </p:attrNameLst>
                                          </p:cBhvr>
                                          <p:rCtr x="0" y="6265"/>
                                        </p:animMotion>
                                      </p:childTnLst>
                                    </p:cTn>
                                  </p:par>
                                  <p:par>
                                    <p:cTn id="35" presetID="42" presetClass="path" presetSubtype="0" fill="hold" grpId="1" nodeType="withEffect">
                                      <p:stCondLst>
                                        <p:cond delay="0"/>
                                      </p:stCondLst>
                                      <p:childTnLst>
                                        <p:animMotion origin="layout" path="M 0 4.69136E-6 L 0 0.12561 " pathEditMode="relative" rAng="0" ptsTypes="AA">
                                          <p:cBhvr>
                                            <p:cTn id="36" dur="2000" fill="hold"/>
                                            <p:tgtEl>
                                              <p:spTgt spid="22"/>
                                            </p:tgtEl>
                                            <p:attrNameLst>
                                              <p:attrName>ppt_x</p:attrName>
                                              <p:attrName>ppt_y</p:attrName>
                                            </p:attrNameLst>
                                          </p:cBhvr>
                                          <p:rCtr x="0" y="6265"/>
                                        </p:animMotion>
                                      </p:childTnLst>
                                    </p:cTn>
                                  </p:par>
                                  <p:par>
                                    <p:cTn id="37" presetID="64" presetClass="path" presetSubtype="0" fill="hold" grpId="2" nodeType="withEffect">
                                      <p:stCondLst>
                                        <p:cond delay="0"/>
                                      </p:stCondLst>
                                      <p:childTnLst>
                                        <p:animMotion origin="layout" path="M 0 1.23457E-7 L 0 -0.25 " pathEditMode="relative" rAng="0" ptsTypes="AA">
                                          <p:cBhvr>
                                            <p:cTn id="38" dur="2000" fill="hold"/>
                                            <p:tgtEl>
                                              <p:spTgt spid="23"/>
                                            </p:tgtEl>
                                            <p:attrNameLst>
                                              <p:attrName>ppt_x</p:attrName>
                                              <p:attrName>ppt_y</p:attrName>
                                            </p:attrNameLst>
                                          </p:cBhvr>
                                          <p:rCtr x="0" y="-12531"/>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2" grpId="0" animBg="1"/>
          <p:bldP spid="2" grpId="1" animBg="1"/>
          <p:bldP spid="2" grpId="2" animBg="1"/>
          <p:bldP spid="21" grpId="0" animBg="1"/>
          <p:bldP spid="21" grpId="1" animBg="1"/>
          <p:bldP spid="22" grpId="0" animBg="1"/>
          <p:bldP spid="22" grpId="1" animBg="1"/>
          <p:bldP spid="23" grpId="0" animBg="1"/>
          <p:bldP spid="23" grpId="2" animBg="1"/>
        </p:bldLst>
      </p:timing>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D882932C-C682-1944-A126-1AAC4927D4E7}"/>
              </a:ext>
            </a:extLst>
          </p:cNvPr>
          <p:cNvSpPr txBox="1"/>
          <p:nvPr/>
        </p:nvSpPr>
        <p:spPr>
          <a:xfrm>
            <a:off x="2255589" y="783096"/>
            <a:ext cx="7680827" cy="1077090"/>
          </a:xfrm>
          <a:prstGeom prst="rect">
            <a:avLst/>
          </a:prstGeom>
          <a:noFill/>
        </p:spPr>
        <p:txBody>
          <a:bodyPr wrap="square" rtlCol="0">
            <a:spAutoFit/>
          </a:bodyPr>
          <a:lstStyle/>
          <a:p>
            <a:pPr marL="10584" indent="50799" algn="just">
              <a:lnSpc>
                <a:spcPct val="150000"/>
              </a:lnSpc>
            </a:pPr>
            <a:r>
              <a:rPr lang="vi-VN" sz="2133" b="1" dirty="0">
                <a:solidFill>
                  <a:srgbClr val="FF0000"/>
                </a:solidFill>
                <a:latin typeface="Times New Roman" panose="02020603050405020304" pitchFamily="18" charset="0"/>
                <a:cs typeface="Times New Roman" panose="02020603050405020304" pitchFamily="18" charset="0"/>
              </a:rPr>
              <a:t>2. </a:t>
            </a:r>
            <a:r>
              <a:rPr lang="vi-VN" sz="2133" dirty="0">
                <a:latin typeface="Times New Roman" panose="02020603050405020304" pitchFamily="18" charset="0"/>
                <a:cs typeface="Times New Roman" panose="02020603050405020304" pitchFamily="18" charset="0"/>
              </a:rPr>
              <a:t>Người ta dùng những gì để làm bánh chưng, bánh tét?</a:t>
            </a:r>
          </a:p>
          <a:p>
            <a:pPr marL="10584" indent="50799" algn="just">
              <a:lnSpc>
                <a:spcPct val="150000"/>
              </a:lnSpc>
            </a:pPr>
            <a:endParaRPr lang="vi-VN" sz="2133" dirty="0">
              <a:latin typeface="UTM Avo" panose="02040603050506020204" pitchFamily="18" charset="0"/>
            </a:endParaRPr>
          </a:p>
        </p:txBody>
      </p:sp>
      <p:sp>
        <p:nvSpPr>
          <p:cNvPr id="14" name="TextBox 13">
            <a:extLst>
              <a:ext uri="{FF2B5EF4-FFF2-40B4-BE49-F238E27FC236}">
                <a16:creationId xmlns:a16="http://schemas.microsoft.com/office/drawing/2014/main" id="{29E6DC67-9AFD-9F44-AE16-92B28C235C95}"/>
              </a:ext>
            </a:extLst>
          </p:cNvPr>
          <p:cNvSpPr txBox="1"/>
          <p:nvPr/>
        </p:nvSpPr>
        <p:spPr>
          <a:xfrm>
            <a:off x="2255587" y="1737443"/>
            <a:ext cx="7589796" cy="1200329"/>
          </a:xfrm>
          <a:prstGeom prst="rect">
            <a:avLst/>
          </a:prstGeom>
          <a:noFill/>
        </p:spPr>
        <p:txBody>
          <a:bodyPr wrap="square" rtlCol="0">
            <a:spAutoFit/>
          </a:bodyPr>
          <a:lstStyle/>
          <a:p>
            <a:pPr algn="just">
              <a:lnSpc>
                <a:spcPct val="150000"/>
              </a:lnSpc>
            </a:pPr>
            <a:r>
              <a:rPr lang="vi-VN" sz="2400" dirty="0">
                <a:solidFill>
                  <a:schemeClr val="accent6">
                    <a:lumMod val="75000"/>
                  </a:schemeClr>
                </a:solidFill>
                <a:latin typeface="Times New Roman" panose="02020603050405020304" pitchFamily="18" charset="0"/>
                <a:cs typeface="Times New Roman" panose="02020603050405020304" pitchFamily="18" charset="0"/>
                <a:sym typeface="Wingdings" panose="05000000000000000000" pitchFamily="2" charset="2"/>
              </a:rPr>
              <a:t> </a:t>
            </a:r>
            <a:r>
              <a:rPr lang="vi-VN" sz="2400" dirty="0">
                <a:solidFill>
                  <a:schemeClr val="accent6">
                    <a:lumMod val="75000"/>
                  </a:schemeClr>
                </a:solidFill>
                <a:latin typeface="Times New Roman" panose="02020603050405020304" pitchFamily="18" charset="0"/>
                <a:cs typeface="Times New Roman" panose="02020603050405020304" pitchFamily="18" charset="0"/>
              </a:rPr>
              <a:t>Bánh chưng, bánh tét được làm từ gạo nếp, đỗ xanh, thịt lợn và được gói bằng lá dong hoặc lá chuối.</a:t>
            </a:r>
          </a:p>
        </p:txBody>
      </p:sp>
      <p:sp>
        <p:nvSpPr>
          <p:cNvPr id="15" name="TextBox 14">
            <a:extLst>
              <a:ext uri="{FF2B5EF4-FFF2-40B4-BE49-F238E27FC236}">
                <a16:creationId xmlns:a16="http://schemas.microsoft.com/office/drawing/2014/main" id="{430725AA-0FFC-FB42-8EAC-E521DF0083DF}"/>
              </a:ext>
            </a:extLst>
          </p:cNvPr>
          <p:cNvSpPr txBox="1"/>
          <p:nvPr/>
        </p:nvSpPr>
        <p:spPr>
          <a:xfrm>
            <a:off x="2255589" y="3588036"/>
            <a:ext cx="7680827" cy="584712"/>
          </a:xfrm>
          <a:prstGeom prst="rect">
            <a:avLst/>
          </a:prstGeom>
          <a:noFill/>
        </p:spPr>
        <p:txBody>
          <a:bodyPr wrap="square" rtlCol="0">
            <a:spAutoFit/>
          </a:bodyPr>
          <a:lstStyle/>
          <a:p>
            <a:pPr marL="10584" indent="50799" algn="just">
              <a:lnSpc>
                <a:spcPct val="150000"/>
              </a:lnSpc>
            </a:pPr>
            <a:r>
              <a:rPr lang="vi-VN" sz="2133" b="1" dirty="0">
                <a:solidFill>
                  <a:srgbClr val="FF0000"/>
                </a:solidFill>
                <a:latin typeface="Times New Roman" panose="02020603050405020304" pitchFamily="18" charset="0"/>
                <a:cs typeface="Times New Roman" panose="02020603050405020304" pitchFamily="18" charset="0"/>
              </a:rPr>
              <a:t>3. </a:t>
            </a:r>
            <a:r>
              <a:rPr lang="vi-VN" sz="2133" dirty="0">
                <a:latin typeface="Times New Roman" panose="02020603050405020304" pitchFamily="18" charset="0"/>
                <a:ea typeface="Calibri" panose="020F0502020204030204" pitchFamily="34" charset="0"/>
                <a:cs typeface="Times New Roman" panose="02020603050405020304" pitchFamily="18" charset="0"/>
              </a:rPr>
              <a:t>Người lớn mong ước điều gì khi tặng bao lì xì cho trẻ em?</a:t>
            </a:r>
            <a:r>
              <a:rPr lang="x-none" sz="2133" dirty="0">
                <a:latin typeface="Times New Roman" panose="02020603050405020304" pitchFamily="18" charset="0"/>
                <a:cs typeface="Times New Roman" panose="02020603050405020304" pitchFamily="18" charset="0"/>
              </a:rPr>
              <a:t> </a:t>
            </a:r>
            <a:endParaRPr lang="vi-VN" sz="2133" dirty="0">
              <a:latin typeface="Times New Roman" panose="02020603050405020304" pitchFamily="18" charset="0"/>
              <a:cs typeface="Times New Roman" panose="02020603050405020304" pitchFamily="18" charset="0"/>
            </a:endParaRPr>
          </a:p>
        </p:txBody>
      </p:sp>
      <p:sp>
        <p:nvSpPr>
          <p:cNvPr id="16" name="TextBox 15">
            <a:extLst>
              <a:ext uri="{FF2B5EF4-FFF2-40B4-BE49-F238E27FC236}">
                <a16:creationId xmlns:a16="http://schemas.microsoft.com/office/drawing/2014/main" id="{4731BFB4-6F71-6E48-B2D8-BD28FA690A02}"/>
              </a:ext>
            </a:extLst>
          </p:cNvPr>
          <p:cNvSpPr txBox="1"/>
          <p:nvPr/>
        </p:nvSpPr>
        <p:spPr>
          <a:xfrm>
            <a:off x="2301103" y="4474047"/>
            <a:ext cx="7589796" cy="1200329"/>
          </a:xfrm>
          <a:prstGeom prst="rect">
            <a:avLst/>
          </a:prstGeom>
          <a:noFill/>
        </p:spPr>
        <p:txBody>
          <a:bodyPr wrap="square" rtlCol="0">
            <a:spAutoFit/>
          </a:bodyPr>
          <a:lstStyle/>
          <a:p>
            <a:pPr algn="just">
              <a:lnSpc>
                <a:spcPct val="150000"/>
              </a:lnSpc>
            </a:pPr>
            <a:r>
              <a:rPr lang="vi-VN" sz="2400" dirty="0">
                <a:solidFill>
                  <a:schemeClr val="accent6">
                    <a:lumMod val="75000"/>
                  </a:schemeClr>
                </a:solidFill>
                <a:latin typeface="Times New Roman" panose="02020603050405020304" pitchFamily="18" charset="0"/>
                <a:cs typeface="Times New Roman" panose="02020603050405020304" pitchFamily="18" charset="0"/>
                <a:sym typeface="Wingdings" panose="05000000000000000000" pitchFamily="2" charset="2"/>
              </a:rPr>
              <a:t> </a:t>
            </a:r>
            <a:r>
              <a:rPr lang="vi-VN" sz="2400" dirty="0">
                <a:solidFill>
                  <a:srgbClr val="FF0000"/>
                </a:solidFill>
                <a:latin typeface="Times New Roman" panose="02020603050405020304" pitchFamily="18" charset="0"/>
                <a:cs typeface="Times New Roman" panose="02020603050405020304" pitchFamily="18" charset="0"/>
              </a:rPr>
              <a:t>Người lớn tặn trẻ em bao lì xì với mong ước các em mạnh khoẻ, giỏi giang. </a:t>
            </a:r>
          </a:p>
        </p:txBody>
      </p:sp>
    </p:spTree>
    <p:extLst>
      <p:ext uri="{BB962C8B-B14F-4D97-AF65-F5344CB8AC3E}">
        <p14:creationId xmlns:p14="http://schemas.microsoft.com/office/powerpoint/2010/main" val="14977452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wipe(left)">
                                      <p:cBhvr>
                                        <p:cTn id="12" dur="500"/>
                                        <p:tgtEl>
                                          <p:spTgt spid="14"/>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wipe(left)">
                                      <p:cBhvr>
                                        <p:cTn id="17" dur="500"/>
                                        <p:tgtEl>
                                          <p:spTgt spid="15"/>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16"/>
                                        </p:tgtEl>
                                        <p:attrNameLst>
                                          <p:attrName>style.visibility</p:attrName>
                                        </p:attrNameLst>
                                      </p:cBhvr>
                                      <p:to>
                                        <p:strVal val="visible"/>
                                      </p:to>
                                    </p:set>
                                    <p:animEffect transition="in" filter="wipe(left)">
                                      <p:cBhvr>
                                        <p:cTn id="22"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4" grpId="0"/>
      <p:bldP spid="15" grpId="0"/>
      <p:bldP spid="16"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3951D501-F11C-9442-A1F1-2A0133DDCBF7}"/>
              </a:ext>
            </a:extLst>
          </p:cNvPr>
          <p:cNvGrpSpPr/>
          <p:nvPr/>
        </p:nvGrpSpPr>
        <p:grpSpPr>
          <a:xfrm>
            <a:off x="4576285" y="4250821"/>
            <a:ext cx="3324329" cy="2318100"/>
            <a:chOff x="2289207" y="3404925"/>
            <a:chExt cx="2493247" cy="1738575"/>
          </a:xfrm>
        </p:grpSpPr>
        <p:pic>
          <p:nvPicPr>
            <p:cNvPr id="22" name="Picture 21">
              <a:extLst>
                <a:ext uri="{FF2B5EF4-FFF2-40B4-BE49-F238E27FC236}">
                  <a16:creationId xmlns:a16="http://schemas.microsoft.com/office/drawing/2014/main" id="{2A4A4663-5F4A-5049-B7F3-140DFC3D1D55}"/>
                </a:ext>
              </a:extLst>
            </p:cNvPr>
            <p:cNvPicPr>
              <a:picLocks noChangeAspect="1"/>
            </p:cNvPicPr>
            <p:nvPr/>
          </p:nvPicPr>
          <p:blipFill>
            <a:blip r:embed="rId2"/>
            <a:stretch>
              <a:fillRect/>
            </a:stretch>
          </p:blipFill>
          <p:spPr>
            <a:xfrm>
              <a:off x="2289207" y="3404925"/>
              <a:ext cx="2493247" cy="1435800"/>
            </a:xfrm>
            <a:prstGeom prst="rect">
              <a:avLst/>
            </a:prstGeom>
          </p:spPr>
        </p:pic>
        <p:sp>
          <p:nvSpPr>
            <p:cNvPr id="23" name="Rectangle: Rounded Corners 5">
              <a:extLst>
                <a:ext uri="{FF2B5EF4-FFF2-40B4-BE49-F238E27FC236}">
                  <a16:creationId xmlns:a16="http://schemas.microsoft.com/office/drawing/2014/main" id="{DE11291D-5E09-F948-89F9-C1A609853B51}"/>
                </a:ext>
              </a:extLst>
            </p:cNvPr>
            <p:cNvSpPr/>
            <p:nvPr/>
          </p:nvSpPr>
          <p:spPr>
            <a:xfrm>
              <a:off x="2693403" y="4732077"/>
              <a:ext cx="1684854" cy="411423"/>
            </a:xfrm>
            <a:prstGeom prst="roundRect">
              <a:avLst/>
            </a:prstGeom>
            <a:solidFill>
              <a:srgbClr val="FFFFFF"/>
            </a:solidFill>
            <a:ln w="28575" cap="flat" cmpd="sng" algn="ctr">
              <a:solidFill>
                <a:schemeClr val="accent4">
                  <a:lumMod val="75000"/>
                </a:schemeClr>
              </a:solidFill>
              <a:prstDash val="solid"/>
            </a:ln>
            <a:effectLst/>
          </p:spPr>
          <p:txBody>
            <a:bodyPr rtlCol="0" anchor="ctr"/>
            <a:lstStyle/>
            <a:p>
              <a:pPr algn="ctr" defTabSz="1219170">
                <a:defRPr/>
              </a:pPr>
              <a:r>
                <a:rPr lang="vi-VN" sz="1733" b="1" kern="0" dirty="0">
                  <a:solidFill>
                    <a:srgbClr val="0070C0"/>
                  </a:solidFill>
                  <a:latin typeface="Arial" panose="020B0604020202020204" pitchFamily="34" charset="0"/>
                </a:rPr>
                <a:t>Gói bánh chưng</a:t>
              </a:r>
            </a:p>
          </p:txBody>
        </p:sp>
      </p:grpSp>
      <p:sp>
        <p:nvSpPr>
          <p:cNvPr id="7" name="TextBox 6">
            <a:extLst>
              <a:ext uri="{FF2B5EF4-FFF2-40B4-BE49-F238E27FC236}">
                <a16:creationId xmlns:a16="http://schemas.microsoft.com/office/drawing/2014/main" id="{D882932C-C682-1944-A126-1AAC4927D4E7}"/>
              </a:ext>
            </a:extLst>
          </p:cNvPr>
          <p:cNvSpPr txBox="1"/>
          <p:nvPr/>
        </p:nvSpPr>
        <p:spPr>
          <a:xfrm>
            <a:off x="2255589" y="493989"/>
            <a:ext cx="7680827" cy="1077090"/>
          </a:xfrm>
          <a:prstGeom prst="rect">
            <a:avLst/>
          </a:prstGeom>
          <a:noFill/>
        </p:spPr>
        <p:txBody>
          <a:bodyPr wrap="square" rtlCol="0">
            <a:spAutoFit/>
          </a:bodyPr>
          <a:lstStyle/>
          <a:p>
            <a:pPr marL="10584" indent="50799" algn="just">
              <a:lnSpc>
                <a:spcPct val="150000"/>
              </a:lnSpc>
            </a:pPr>
            <a:r>
              <a:rPr lang="vi-VN" sz="2133" b="1" dirty="0">
                <a:solidFill>
                  <a:srgbClr val="FF0000"/>
                </a:solidFill>
                <a:latin typeface="Times New Roman" panose="02020603050405020304" pitchFamily="18" charset="0"/>
                <a:cs typeface="Times New Roman" panose="02020603050405020304" pitchFamily="18" charset="0"/>
              </a:rPr>
              <a:t>4. </a:t>
            </a:r>
            <a:r>
              <a:rPr lang="vi-VN" sz="2133" dirty="0">
                <a:latin typeface="Times New Roman" panose="02020603050405020304" pitchFamily="18" charset="0"/>
                <a:cs typeface="Times New Roman" panose="02020603050405020304" pitchFamily="18" charset="0"/>
              </a:rPr>
              <a:t>Em thích những hoạt động nào của gia đình em trong dịp Tết? </a:t>
            </a:r>
          </a:p>
          <a:p>
            <a:pPr marL="10584" indent="50799" algn="just">
              <a:lnSpc>
                <a:spcPct val="150000"/>
              </a:lnSpc>
            </a:pPr>
            <a:endParaRPr lang="vi-VN" sz="2133" dirty="0">
              <a:latin typeface="UTM Avo" panose="02040603050506020204" pitchFamily="18" charset="0"/>
            </a:endParaRPr>
          </a:p>
        </p:txBody>
      </p:sp>
      <p:sp>
        <p:nvSpPr>
          <p:cNvPr id="14" name="TextBox 13">
            <a:extLst>
              <a:ext uri="{FF2B5EF4-FFF2-40B4-BE49-F238E27FC236}">
                <a16:creationId xmlns:a16="http://schemas.microsoft.com/office/drawing/2014/main" id="{29E6DC67-9AFD-9F44-AE16-92B28C235C95}"/>
              </a:ext>
            </a:extLst>
          </p:cNvPr>
          <p:cNvSpPr txBox="1"/>
          <p:nvPr/>
        </p:nvSpPr>
        <p:spPr>
          <a:xfrm>
            <a:off x="2255587" y="1448351"/>
            <a:ext cx="7589796" cy="584712"/>
          </a:xfrm>
          <a:prstGeom prst="rect">
            <a:avLst/>
          </a:prstGeom>
          <a:noFill/>
        </p:spPr>
        <p:txBody>
          <a:bodyPr wrap="square" rtlCol="0">
            <a:spAutoFit/>
          </a:bodyPr>
          <a:lstStyle/>
          <a:p>
            <a:pPr algn="just">
              <a:lnSpc>
                <a:spcPct val="150000"/>
              </a:lnSpc>
            </a:pPr>
            <a:r>
              <a:rPr lang="vi-VN" sz="2133" dirty="0">
                <a:solidFill>
                  <a:schemeClr val="accent6">
                    <a:lumMod val="75000"/>
                  </a:schemeClr>
                </a:solidFill>
                <a:latin typeface="Times New Roman" panose="02020603050405020304" pitchFamily="18" charset="0"/>
                <a:cs typeface="Times New Roman" panose="02020603050405020304" pitchFamily="18" charset="0"/>
                <a:sym typeface="Wingdings" panose="05000000000000000000" pitchFamily="2" charset="2"/>
              </a:rPr>
              <a:t> </a:t>
            </a:r>
            <a:r>
              <a:rPr lang="vi-VN" sz="2133" dirty="0">
                <a:solidFill>
                  <a:schemeClr val="accent6">
                    <a:lumMod val="75000"/>
                  </a:schemeClr>
                </a:solidFill>
                <a:latin typeface="Times New Roman" panose="02020603050405020304" pitchFamily="18" charset="0"/>
                <a:cs typeface="Times New Roman" panose="02020603050405020304" pitchFamily="18" charset="0"/>
              </a:rPr>
              <a:t>Em thích hoạt động….</a:t>
            </a:r>
          </a:p>
        </p:txBody>
      </p:sp>
      <p:grpSp>
        <p:nvGrpSpPr>
          <p:cNvPr id="2" name="Group 1">
            <a:extLst>
              <a:ext uri="{FF2B5EF4-FFF2-40B4-BE49-F238E27FC236}">
                <a16:creationId xmlns:a16="http://schemas.microsoft.com/office/drawing/2014/main" id="{ABB89C37-AA33-6445-9C81-59BAA2EFACA4}"/>
              </a:ext>
            </a:extLst>
          </p:cNvPr>
          <p:cNvGrpSpPr/>
          <p:nvPr/>
        </p:nvGrpSpPr>
        <p:grpSpPr>
          <a:xfrm>
            <a:off x="1497769" y="1720505"/>
            <a:ext cx="3454039" cy="2737960"/>
            <a:chOff x="-41124" y="1617261"/>
            <a:chExt cx="2590529" cy="2053470"/>
          </a:xfrm>
        </p:grpSpPr>
        <p:pic>
          <p:nvPicPr>
            <p:cNvPr id="18" name="Picture 2" descr="Dọn dẹp nhà cửa">
              <a:extLst>
                <a:ext uri="{FF2B5EF4-FFF2-40B4-BE49-F238E27FC236}">
                  <a16:creationId xmlns:a16="http://schemas.microsoft.com/office/drawing/2014/main" id="{23FB8284-67F3-8D48-A744-9D66627B8321}"/>
                </a:ext>
              </a:extLst>
            </p:cNvPr>
            <p:cNvPicPr>
              <a:picLocks noChangeAspect="1" noChangeArrowheads="1"/>
            </p:cNvPicPr>
            <p:nvPr/>
          </p:nvPicPr>
          <p:blipFill>
            <a:blip r:embed="rId3" cstate="print">
              <a:clrChange>
                <a:clrFrom>
                  <a:srgbClr val="F4F3F1"/>
                </a:clrFrom>
                <a:clrTo>
                  <a:srgbClr val="F4F3F1">
                    <a:alpha val="0"/>
                  </a:srgbClr>
                </a:clrTo>
              </a:clrChange>
              <a:extLst>
                <a:ext uri="{28A0092B-C50C-407E-A947-70E740481C1C}">
                  <a14:useLocalDpi xmlns:a14="http://schemas.microsoft.com/office/drawing/2010/main" val="0"/>
                </a:ext>
              </a:extLst>
            </a:blip>
            <a:srcRect/>
            <a:stretch>
              <a:fillRect/>
            </a:stretch>
          </p:blipFill>
          <p:spPr bwMode="auto">
            <a:xfrm>
              <a:off x="-41124" y="1617261"/>
              <a:ext cx="2590529" cy="1667656"/>
            </a:xfrm>
            <a:prstGeom prst="rect">
              <a:avLst/>
            </a:prstGeom>
            <a:noFill/>
            <a:extLst>
              <a:ext uri="{909E8E84-426E-40DD-AFC4-6F175D3DCCD1}">
                <a14:hiddenFill xmlns:a14="http://schemas.microsoft.com/office/drawing/2010/main">
                  <a:solidFill>
                    <a:srgbClr val="FFFFFF"/>
                  </a:solidFill>
                </a14:hiddenFill>
              </a:ext>
            </a:extLst>
          </p:spPr>
        </p:pic>
        <p:sp>
          <p:nvSpPr>
            <p:cNvPr id="20" name="Rectangle: Rounded Corners 5">
              <a:extLst>
                <a:ext uri="{FF2B5EF4-FFF2-40B4-BE49-F238E27FC236}">
                  <a16:creationId xmlns:a16="http://schemas.microsoft.com/office/drawing/2014/main" id="{F14D8277-6DA1-F34D-8D46-11A1B46D43C5}"/>
                </a:ext>
              </a:extLst>
            </p:cNvPr>
            <p:cNvSpPr/>
            <p:nvPr/>
          </p:nvSpPr>
          <p:spPr>
            <a:xfrm>
              <a:off x="563229" y="3259308"/>
              <a:ext cx="1684854" cy="411423"/>
            </a:xfrm>
            <a:prstGeom prst="roundRect">
              <a:avLst/>
            </a:prstGeom>
            <a:solidFill>
              <a:srgbClr val="FFFFFF"/>
            </a:solidFill>
            <a:ln w="28575" cap="flat" cmpd="sng" algn="ctr">
              <a:solidFill>
                <a:schemeClr val="accent4">
                  <a:lumMod val="75000"/>
                </a:schemeClr>
              </a:solidFill>
              <a:prstDash val="solid"/>
            </a:ln>
            <a:effectLst/>
          </p:spPr>
          <p:txBody>
            <a:bodyPr rtlCol="0" anchor="ctr"/>
            <a:lstStyle/>
            <a:p>
              <a:pPr algn="ctr" defTabSz="1219170">
                <a:defRPr/>
              </a:pPr>
              <a:r>
                <a:rPr lang="vi-VN" sz="1733" b="1" kern="0" dirty="0">
                  <a:solidFill>
                    <a:srgbClr val="0070C0"/>
                  </a:solidFill>
                  <a:latin typeface="Arial" panose="020B0604020202020204" pitchFamily="34" charset="0"/>
                </a:rPr>
                <a:t>Dọn dẹp nhà cửa</a:t>
              </a:r>
            </a:p>
          </p:txBody>
        </p:sp>
      </p:grpSp>
      <p:grpSp>
        <p:nvGrpSpPr>
          <p:cNvPr id="3" name="Group 2">
            <a:extLst>
              <a:ext uri="{FF2B5EF4-FFF2-40B4-BE49-F238E27FC236}">
                <a16:creationId xmlns:a16="http://schemas.microsoft.com/office/drawing/2014/main" id="{EFA9114D-237B-5141-9CB6-ED29B7D4EAF9}"/>
              </a:ext>
            </a:extLst>
          </p:cNvPr>
          <p:cNvGrpSpPr/>
          <p:nvPr/>
        </p:nvGrpSpPr>
        <p:grpSpPr>
          <a:xfrm>
            <a:off x="7213973" y="1783393"/>
            <a:ext cx="3032103" cy="2713024"/>
            <a:chOff x="2682196" y="1716018"/>
            <a:chExt cx="2274077" cy="2034768"/>
          </a:xfrm>
        </p:grpSpPr>
        <p:pic>
          <p:nvPicPr>
            <p:cNvPr id="19" name="Picture 6" descr="Nguyễn Hồng Nhung và con đi chợ Tết - VnExpress Giải trí">
              <a:extLst>
                <a:ext uri="{FF2B5EF4-FFF2-40B4-BE49-F238E27FC236}">
                  <a16:creationId xmlns:a16="http://schemas.microsoft.com/office/drawing/2014/main" id="{F5494FBC-EA6A-9B4A-9A12-6B00B52525D2}"/>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682196" y="1716018"/>
              <a:ext cx="2274077" cy="1560599"/>
            </a:xfrm>
            <a:prstGeom prst="rect">
              <a:avLst/>
            </a:prstGeom>
            <a:noFill/>
            <a:extLst>
              <a:ext uri="{909E8E84-426E-40DD-AFC4-6F175D3DCCD1}">
                <a14:hiddenFill xmlns:a14="http://schemas.microsoft.com/office/drawing/2010/main">
                  <a:solidFill>
                    <a:srgbClr val="FFFFFF"/>
                  </a:solidFill>
                </a14:hiddenFill>
              </a:ext>
            </a:extLst>
          </p:spPr>
        </p:pic>
        <p:sp>
          <p:nvSpPr>
            <p:cNvPr id="21" name="Rectangle: Rounded Corners 6">
              <a:extLst>
                <a:ext uri="{FF2B5EF4-FFF2-40B4-BE49-F238E27FC236}">
                  <a16:creationId xmlns:a16="http://schemas.microsoft.com/office/drawing/2014/main" id="{C4036CC5-1B54-A64D-9B48-5BE8C2E2511D}"/>
                </a:ext>
              </a:extLst>
            </p:cNvPr>
            <p:cNvSpPr/>
            <p:nvPr/>
          </p:nvSpPr>
          <p:spPr>
            <a:xfrm>
              <a:off x="3272384" y="3376765"/>
              <a:ext cx="1093699" cy="374021"/>
            </a:xfrm>
            <a:prstGeom prst="roundRect">
              <a:avLst/>
            </a:prstGeom>
            <a:solidFill>
              <a:srgbClr val="FFFFFF"/>
            </a:solidFill>
            <a:ln w="28575" cap="flat" cmpd="sng" algn="ctr">
              <a:solidFill>
                <a:schemeClr val="accent4">
                  <a:lumMod val="75000"/>
                </a:schemeClr>
              </a:solidFill>
              <a:prstDash val="solid"/>
            </a:ln>
            <a:effectLst/>
          </p:spPr>
          <p:txBody>
            <a:bodyPr rtlCol="0" anchor="ctr"/>
            <a:lstStyle/>
            <a:p>
              <a:pPr algn="ctr" defTabSz="1219170">
                <a:defRPr/>
              </a:pPr>
              <a:r>
                <a:rPr lang="vi-VN" sz="1733" b="1" kern="0" dirty="0">
                  <a:solidFill>
                    <a:srgbClr val="0070C0"/>
                  </a:solidFill>
                  <a:latin typeface="Arial" panose="020B0604020202020204" pitchFamily="34" charset="0"/>
                </a:rPr>
                <a:t>Đi chợ Tết</a:t>
              </a:r>
            </a:p>
          </p:txBody>
        </p:sp>
      </p:grpSp>
    </p:spTree>
    <p:extLst>
      <p:ext uri="{BB962C8B-B14F-4D97-AF65-F5344CB8AC3E}">
        <p14:creationId xmlns:p14="http://schemas.microsoft.com/office/powerpoint/2010/main" val="41264726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wipe(left)">
                                      <p:cBhvr>
                                        <p:cTn id="12" dur="500"/>
                                        <p:tgtEl>
                                          <p:spTgt spid="14"/>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fade">
                                      <p:cBhvr>
                                        <p:cTn id="17" dur="500"/>
                                        <p:tgtEl>
                                          <p:spTgt spid="2"/>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gtEl>
                                        <p:attrNameLst>
                                          <p:attrName>style.visibility</p:attrName>
                                        </p:attrNameLst>
                                      </p:cBhvr>
                                      <p:to>
                                        <p:strVal val="visible"/>
                                      </p:to>
                                    </p:set>
                                    <p:animEffect transition="in" filter="fade">
                                      <p:cBhvr>
                                        <p:cTn id="22" dur="500"/>
                                        <p:tgtEl>
                                          <p:spTgt spid="3"/>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4"/>
                                        </p:tgtEl>
                                        <p:attrNameLst>
                                          <p:attrName>style.visibility</p:attrName>
                                        </p:attrNameLst>
                                      </p:cBhvr>
                                      <p:to>
                                        <p:strVal val="visible"/>
                                      </p:to>
                                    </p:set>
                                    <p:animEffect transition="in" filter="fade">
                                      <p:cBhvr>
                                        <p:cTn id="2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4"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F3DD3406-2712-834B-AB0F-2A570271E8D5}"/>
              </a:ext>
            </a:extLst>
          </p:cNvPr>
          <p:cNvGrpSpPr/>
          <p:nvPr/>
        </p:nvGrpSpPr>
        <p:grpSpPr>
          <a:xfrm>
            <a:off x="1620502" y="22813"/>
            <a:ext cx="3766437" cy="740289"/>
            <a:chOff x="635794" y="386605"/>
            <a:chExt cx="2824828" cy="555217"/>
          </a:xfrm>
        </p:grpSpPr>
        <p:sp>
          <p:nvSpPr>
            <p:cNvPr id="3" name="TextBox 2">
              <a:extLst>
                <a:ext uri="{FF2B5EF4-FFF2-40B4-BE49-F238E27FC236}">
                  <a16:creationId xmlns:a16="http://schemas.microsoft.com/office/drawing/2014/main" id="{C07B3502-F58A-46C0-88F8-3DE26F98CD3F}"/>
                </a:ext>
              </a:extLst>
            </p:cNvPr>
            <p:cNvSpPr txBox="1"/>
            <p:nvPr/>
          </p:nvSpPr>
          <p:spPr>
            <a:xfrm>
              <a:off x="1218102" y="386605"/>
              <a:ext cx="2242520" cy="484748"/>
            </a:xfrm>
            <a:prstGeom prst="rect">
              <a:avLst/>
            </a:prstGeom>
            <a:noFill/>
          </p:spPr>
          <p:txBody>
            <a:bodyPr wrap="square" rtlCol="0">
              <a:spAutoFit/>
            </a:bodyPr>
            <a:lstStyle/>
            <a:p>
              <a:pPr defTabSz="1219170">
                <a:lnSpc>
                  <a:spcPct val="150000"/>
                </a:lnSpc>
                <a:buClr>
                  <a:srgbClr val="000000"/>
                </a:buClr>
                <a:defRPr/>
              </a:pPr>
              <a:r>
                <a:rPr lang="vi-VN" sz="2400" b="1" dirty="0">
                  <a:solidFill>
                    <a:srgbClr val="17479D"/>
                  </a:solidFill>
                  <a:latin typeface="Times New Roman" panose="02020603050405020304" pitchFamily="18" charset="0"/>
                  <a:cs typeface="Times New Roman" panose="02020603050405020304" pitchFamily="18" charset="0"/>
                </a:rPr>
                <a:t>LUYỆN </a:t>
              </a:r>
              <a:r>
                <a:rPr lang="vi-VN" sz="2400" b="1" kern="0" dirty="0">
                  <a:solidFill>
                    <a:srgbClr val="17479D"/>
                  </a:solidFill>
                  <a:latin typeface="Times New Roman" panose="02020603050405020304" pitchFamily="18" charset="0"/>
                  <a:cs typeface="Times New Roman" panose="02020603050405020304" pitchFamily="18" charset="0"/>
                  <a:sym typeface="Arial"/>
                </a:rPr>
                <a:t>ĐỌC LẠI</a:t>
              </a:r>
              <a:endParaRPr lang="en-US" sz="2400" b="1" kern="0" dirty="0">
                <a:solidFill>
                  <a:srgbClr val="17479D"/>
                </a:solidFill>
                <a:latin typeface="Times New Roman" panose="02020603050405020304" pitchFamily="18" charset="0"/>
                <a:cs typeface="Times New Roman" panose="02020603050405020304" pitchFamily="18" charset="0"/>
                <a:sym typeface="Arial"/>
              </a:endParaRPr>
            </a:p>
          </p:txBody>
        </p:sp>
        <p:pic>
          <p:nvPicPr>
            <p:cNvPr id="4" name="Picture 3">
              <a:extLst>
                <a:ext uri="{FF2B5EF4-FFF2-40B4-BE49-F238E27FC236}">
                  <a16:creationId xmlns:a16="http://schemas.microsoft.com/office/drawing/2014/main" id="{313B8F63-C1DC-4BF0-9681-7D14EF947D76}"/>
                </a:ext>
              </a:extLst>
            </p:cNvPr>
            <p:cNvPicPr>
              <a:picLocks noChangeAspect="1"/>
            </p:cNvPicPr>
            <p:nvPr/>
          </p:nvPicPr>
          <p:blipFill rotWithShape="1">
            <a:blip r:embed="rId3">
              <a:clrChange>
                <a:clrFrom>
                  <a:srgbClr val="FFFCFF"/>
                </a:clrFrom>
                <a:clrTo>
                  <a:srgbClr val="FFFCFF">
                    <a:alpha val="0"/>
                  </a:srgbClr>
                </a:clrTo>
              </a:clrChange>
              <a:extLst>
                <a:ext uri="{BEBA8EAE-BF5A-486C-A8C5-ECC9F3942E4B}">
                  <a14:imgProps xmlns:a14="http://schemas.microsoft.com/office/drawing/2010/main">
                    <a14:imgLayer r:embed="rId4">
                      <a14:imgEffect>
                        <a14:sharpenSoften amount="25000"/>
                      </a14:imgEffect>
                      <a14:imgEffect>
                        <a14:saturation sat="200000"/>
                      </a14:imgEffect>
                    </a14:imgLayer>
                  </a14:imgProps>
                </a:ext>
              </a:extLst>
            </a:blip>
            <a:srcRect l="1772" t="2351" r="1"/>
            <a:stretch/>
          </p:blipFill>
          <p:spPr>
            <a:xfrm>
              <a:off x="635794" y="416650"/>
              <a:ext cx="582308" cy="525172"/>
            </a:xfrm>
            <a:prstGeom prst="rect">
              <a:avLst/>
            </a:prstGeom>
          </p:spPr>
        </p:pic>
      </p:grpSp>
      <p:sp>
        <p:nvSpPr>
          <p:cNvPr id="5" name="TextBox 4">
            <a:extLst>
              <a:ext uri="{FF2B5EF4-FFF2-40B4-BE49-F238E27FC236}">
                <a16:creationId xmlns:a16="http://schemas.microsoft.com/office/drawing/2014/main" id="{83C8FAFC-C1D0-49BB-A45E-D744951A028F}"/>
              </a:ext>
            </a:extLst>
          </p:cNvPr>
          <p:cNvSpPr txBox="1"/>
          <p:nvPr/>
        </p:nvSpPr>
        <p:spPr>
          <a:xfrm>
            <a:off x="4716827" y="197953"/>
            <a:ext cx="2758344" cy="646331"/>
          </a:xfrm>
          <a:prstGeom prst="rect">
            <a:avLst/>
          </a:prstGeom>
          <a:noFill/>
        </p:spPr>
        <p:txBody>
          <a:bodyPr wrap="square" rtlCol="0">
            <a:spAutoFit/>
          </a:bodyPr>
          <a:lstStyle/>
          <a:p>
            <a:pPr algn="ctr" defTabSz="1219170">
              <a:lnSpc>
                <a:spcPct val="150000"/>
              </a:lnSpc>
              <a:buClr>
                <a:srgbClr val="000000"/>
              </a:buClr>
              <a:defRPr/>
            </a:pPr>
            <a:r>
              <a:rPr lang="vi-VN" sz="2400" b="1" kern="0" dirty="0">
                <a:solidFill>
                  <a:srgbClr val="FFAB40">
                    <a:lumMod val="50000"/>
                  </a:srgbClr>
                </a:solidFill>
                <a:latin typeface="Times New Roman" panose="02020603050405020304" pitchFamily="18" charset="0"/>
                <a:cs typeface="Times New Roman" panose="02020603050405020304" pitchFamily="18" charset="0"/>
                <a:sym typeface="Arial"/>
              </a:rPr>
              <a:t>Tết đến rồi</a:t>
            </a:r>
            <a:endParaRPr lang="en-US" sz="2400" b="1" kern="0" dirty="0">
              <a:solidFill>
                <a:srgbClr val="FFAB40">
                  <a:lumMod val="50000"/>
                </a:srgbClr>
              </a:solidFill>
              <a:latin typeface="Times New Roman" panose="02020603050405020304" pitchFamily="18" charset="0"/>
              <a:cs typeface="Times New Roman" panose="02020603050405020304" pitchFamily="18" charset="0"/>
              <a:sym typeface="Arial"/>
            </a:endParaRPr>
          </a:p>
        </p:txBody>
      </p:sp>
      <p:sp>
        <p:nvSpPr>
          <p:cNvPr id="6" name="TextBox 5">
            <a:extLst>
              <a:ext uri="{FF2B5EF4-FFF2-40B4-BE49-F238E27FC236}">
                <a16:creationId xmlns:a16="http://schemas.microsoft.com/office/drawing/2014/main" id="{7BF6BCDF-9F5D-43EF-8D2F-74DA0EBB0C5C}"/>
              </a:ext>
            </a:extLst>
          </p:cNvPr>
          <p:cNvSpPr txBox="1"/>
          <p:nvPr/>
        </p:nvSpPr>
        <p:spPr>
          <a:xfrm>
            <a:off x="1770307" y="832969"/>
            <a:ext cx="8608292" cy="5170646"/>
          </a:xfrm>
          <a:prstGeom prst="rect">
            <a:avLst/>
          </a:prstGeom>
          <a:noFill/>
        </p:spPr>
        <p:txBody>
          <a:bodyPr wrap="square" rtlCol="0">
            <a:spAutoFit/>
          </a:bodyPr>
          <a:lstStyle/>
          <a:p>
            <a:pPr marL="59265" algn="just">
              <a:lnSpc>
                <a:spcPct val="150000"/>
              </a:lnSpc>
              <a:defRPr/>
            </a:pPr>
            <a:r>
              <a:rPr lang="vi-VN" sz="2000" kern="0" dirty="0">
                <a:solidFill>
                  <a:srgbClr val="000000"/>
                </a:solidFill>
                <a:latin typeface="UTM Avo" panose="02040603050506020204" pitchFamily="18" charset="0"/>
                <a:sym typeface="Arial"/>
              </a:rPr>
              <a:t>        </a:t>
            </a:r>
            <a:r>
              <a:rPr lang="vi-VN" sz="2000" dirty="0">
                <a:latin typeface="Times New Roman" panose="02020603050405020304" pitchFamily="18" charset="0"/>
                <a:cs typeface="Times New Roman" panose="02020603050405020304" pitchFamily="18" charset="0"/>
              </a:rPr>
              <a:t>Tết là khởi đầu cho một năm mới, là dịp lễ được mong chờ nhất trong năm.</a:t>
            </a:r>
          </a:p>
          <a:p>
            <a:pPr marL="59265" algn="just">
              <a:lnSpc>
                <a:spcPct val="150000"/>
              </a:lnSpc>
              <a:defRPr/>
            </a:pPr>
            <a:r>
              <a:rPr lang="vi-VN" sz="2000" dirty="0">
                <a:latin typeface="Times New Roman" panose="02020603050405020304" pitchFamily="18" charset="0"/>
                <a:cs typeface="Times New Roman" panose="02020603050405020304" pitchFamily="18" charset="0"/>
              </a:rPr>
              <a:t>        Vào dịp Tết, các gia đình thường gói bánh chưng hoặc bánh tét. Bánh chưng hình vuông, gói bằng lá dong. Bánh tét hình trụ, thường gói bằng lá chuối. Cả hai loại bánh đều làm từ gạo nếp, đỗ xanh, thịt lợn.</a:t>
            </a:r>
          </a:p>
          <a:p>
            <a:pPr marL="59265" algn="just">
              <a:lnSpc>
                <a:spcPct val="150000"/>
              </a:lnSpc>
              <a:defRPr/>
            </a:pPr>
            <a:r>
              <a:rPr lang="vi-VN" sz="2000" dirty="0">
                <a:latin typeface="Times New Roman" panose="02020603050405020304" pitchFamily="18" charset="0"/>
                <a:cs typeface="Times New Roman" panose="02020603050405020304" pitchFamily="18" charset="0"/>
              </a:rPr>
              <a:t>        Mai và đào là hai loài hoa đặc trưng cho Tết ở hai miền Nam, Bắc. Hoa mai rực rỡ sắc vàng. Hoa đào thường có màu hồng tươi, xen lẫn lá xanh và nụ hồng chúm chím.</a:t>
            </a:r>
          </a:p>
          <a:p>
            <a:pPr marL="59265" algn="just">
              <a:lnSpc>
                <a:spcPct val="150000"/>
              </a:lnSpc>
              <a:defRPr/>
            </a:pPr>
            <a:r>
              <a:rPr lang="vi-VN" sz="2000" dirty="0">
                <a:latin typeface="Times New Roman" panose="02020603050405020304" pitchFamily="18" charset="0"/>
                <a:cs typeface="Times New Roman" panose="02020603050405020304" pitchFamily="18" charset="0"/>
              </a:rPr>
              <a:t>        Ngày Tết, người lớn thường tặng trẻ em những bao lì xì xinh xắn, với mong ước các em mạnh khoẻ, giỏi giang. Tết là dịp mọi người quây quần bên nhau và dành cho nhau những lời chúc tốt đẹp.</a:t>
            </a:r>
          </a:p>
          <a:p>
            <a:pPr marL="59265" algn="just">
              <a:lnSpc>
                <a:spcPct val="150000"/>
              </a:lnSpc>
              <a:defRPr/>
            </a:pPr>
            <a:endParaRPr lang="vi-VN" sz="2000" kern="0" dirty="0">
              <a:solidFill>
                <a:srgbClr val="000000"/>
              </a:solidFill>
              <a:latin typeface="UTM Avo" panose="02040603050506020204" pitchFamily="18" charset="0"/>
              <a:sym typeface="Arial"/>
            </a:endParaRPr>
          </a:p>
        </p:txBody>
      </p:sp>
      <p:pic>
        <p:nvPicPr>
          <p:cNvPr id="8" name="Picture 7">
            <a:extLst>
              <a:ext uri="{FF2B5EF4-FFF2-40B4-BE49-F238E27FC236}">
                <a16:creationId xmlns:a16="http://schemas.microsoft.com/office/drawing/2014/main" id="{36BD7BCD-94CA-D343-AEAC-E9536830F32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052060" y="955479"/>
            <a:ext cx="406360" cy="384000"/>
          </a:xfrm>
          <a:prstGeom prst="rect">
            <a:avLst/>
          </a:prstGeom>
        </p:spPr>
      </p:pic>
      <p:pic>
        <p:nvPicPr>
          <p:cNvPr id="9" name="Picture 8">
            <a:extLst>
              <a:ext uri="{FF2B5EF4-FFF2-40B4-BE49-F238E27FC236}">
                <a16:creationId xmlns:a16="http://schemas.microsoft.com/office/drawing/2014/main" id="{8C029C62-412F-CD48-8690-F39AAE9A3BAC}"/>
              </a:ext>
            </a:extLst>
          </p:cNvPr>
          <p:cNvPicPr>
            <a:picLocks noChangeAspect="1"/>
          </p:cNvPicPr>
          <p:nvPr/>
        </p:nvPicPr>
        <p:blipFill>
          <a:blip r:embed="rId6">
            <a:duotone>
              <a:schemeClr val="accent6">
                <a:shade val="45000"/>
                <a:satMod val="135000"/>
              </a:schemeClr>
              <a:prstClr val="white"/>
            </a:duotone>
            <a:extLst>
              <a:ext uri="{BEBA8EAE-BF5A-486C-A8C5-ECC9F3942E4B}">
                <a14:imgProps xmlns:a14="http://schemas.microsoft.com/office/drawing/2010/main">
                  <a14:imgLayer r:embed="rId7">
                    <a14:imgEffect>
                      <a14:sharpenSoften amount="50000"/>
                    </a14:imgEffect>
                    <a14:imgEffect>
                      <a14:colorTemperature colorTemp="4700"/>
                    </a14:imgEffect>
                    <a14:imgEffect>
                      <a14:saturation sat="0"/>
                    </a14:imgEffect>
                  </a14:imgLayer>
                </a14:imgProps>
              </a:ext>
              <a:ext uri="{28A0092B-C50C-407E-A947-70E740481C1C}">
                <a14:useLocalDpi xmlns:a14="http://schemas.microsoft.com/office/drawing/2010/main" val="0"/>
              </a:ext>
            </a:extLst>
          </a:blip>
          <a:stretch>
            <a:fillRect/>
          </a:stretch>
        </p:blipFill>
        <p:spPr>
          <a:xfrm>
            <a:off x="1976383" y="1472224"/>
            <a:ext cx="384000" cy="384000"/>
          </a:xfrm>
          <a:prstGeom prst="rect">
            <a:avLst/>
          </a:prstGeom>
        </p:spPr>
      </p:pic>
      <p:pic>
        <p:nvPicPr>
          <p:cNvPr id="10" name="Picture 9">
            <a:extLst>
              <a:ext uri="{FF2B5EF4-FFF2-40B4-BE49-F238E27FC236}">
                <a16:creationId xmlns:a16="http://schemas.microsoft.com/office/drawing/2014/main" id="{47842D01-2E06-8946-A357-A62E51EBFF56}"/>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939524" y="2756969"/>
            <a:ext cx="384000" cy="384000"/>
          </a:xfrm>
          <a:prstGeom prst="rect">
            <a:avLst/>
          </a:prstGeom>
        </p:spPr>
      </p:pic>
      <p:pic>
        <p:nvPicPr>
          <p:cNvPr id="14" name="Picture 13">
            <a:extLst>
              <a:ext uri="{FF2B5EF4-FFF2-40B4-BE49-F238E27FC236}">
                <a16:creationId xmlns:a16="http://schemas.microsoft.com/office/drawing/2014/main" id="{90DD7CD7-AD83-3846-9598-3D1394BBBD22}"/>
              </a:ext>
            </a:extLst>
          </p:cNvPr>
          <p:cNvPicPr>
            <a:picLocks noChangeAspect="1"/>
          </p:cNvPicPr>
          <p:nvPr/>
        </p:nvPicPr>
        <p:blipFill rotWithShape="1">
          <a:blip r:embed="rId9"/>
          <a:srcRect l="26090" t="28446" r="16812" b="22809"/>
          <a:stretch/>
        </p:blipFill>
        <p:spPr>
          <a:xfrm>
            <a:off x="1939864" y="4195991"/>
            <a:ext cx="457057" cy="502763"/>
          </a:xfrm>
          <a:prstGeom prst="rect">
            <a:avLst/>
          </a:prstGeom>
        </p:spPr>
      </p:pic>
    </p:spTree>
    <p:extLst>
      <p:ext uri="{BB962C8B-B14F-4D97-AF65-F5344CB8AC3E}">
        <p14:creationId xmlns:p14="http://schemas.microsoft.com/office/powerpoint/2010/main" val="187181453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8A1072C0-7CDA-3B41-9683-C01B2BFCAA3D}"/>
              </a:ext>
            </a:extLst>
          </p:cNvPr>
          <p:cNvSpPr txBox="1"/>
          <p:nvPr/>
        </p:nvSpPr>
        <p:spPr>
          <a:xfrm>
            <a:off x="2081727" y="1410258"/>
            <a:ext cx="8437308" cy="2308324"/>
          </a:xfrm>
          <a:prstGeom prst="rect">
            <a:avLst/>
          </a:prstGeom>
          <a:noFill/>
        </p:spPr>
        <p:txBody>
          <a:bodyPr wrap="square" rtlCol="0">
            <a:spAutoFit/>
          </a:bodyPr>
          <a:lstStyle/>
          <a:p>
            <a:pPr algn="just">
              <a:lnSpc>
                <a:spcPct val="150000"/>
              </a:lnSpc>
            </a:pPr>
            <a:r>
              <a:rPr lang="vi-VN" sz="2400" b="1" dirty="0">
                <a:solidFill>
                  <a:schemeClr val="accent6">
                    <a:lumMod val="75000"/>
                  </a:schemeClr>
                </a:solidFill>
                <a:latin typeface="UTM Avo" panose="02040603050506020204" pitchFamily="18" charset="0"/>
              </a:rPr>
              <a:t>1</a:t>
            </a:r>
            <a:r>
              <a:rPr lang="vi-VN" sz="2400" b="1" dirty="0">
                <a:solidFill>
                  <a:schemeClr val="accent6">
                    <a:lumMod val="75000"/>
                  </a:schemeClr>
                </a:solidFill>
                <a:latin typeface="Times New Roman" panose="02020603050405020304" pitchFamily="18" charset="0"/>
                <a:cs typeface="Times New Roman" panose="02020603050405020304" pitchFamily="18" charset="0"/>
              </a:rPr>
              <a:t>. </a:t>
            </a:r>
            <a:r>
              <a:rPr lang="vi-VN" sz="2400" dirty="0">
                <a:latin typeface="Times New Roman" panose="02020603050405020304" pitchFamily="18" charset="0"/>
                <a:cs typeface="Times New Roman" panose="02020603050405020304" pitchFamily="18" charset="0"/>
              </a:rPr>
              <a:t>Tìm trong bài những từ miêu tả:</a:t>
            </a:r>
          </a:p>
          <a:p>
            <a:pPr marL="457189" indent="-457189" algn="just">
              <a:lnSpc>
                <a:spcPct val="150000"/>
              </a:lnSpc>
              <a:buAutoNum type="alphaLcPeriod"/>
            </a:pPr>
            <a:r>
              <a:rPr lang="vi-VN" sz="2400" dirty="0">
                <a:latin typeface="Times New Roman" panose="02020603050405020304" pitchFamily="18" charset="0"/>
                <a:cs typeface="Times New Roman" panose="02020603050405020304" pitchFamily="18" charset="0"/>
              </a:rPr>
              <a:t>Hoa đào:</a:t>
            </a:r>
          </a:p>
          <a:p>
            <a:pPr marL="457189" indent="-457189" algn="just">
              <a:lnSpc>
                <a:spcPct val="150000"/>
              </a:lnSpc>
              <a:buAutoNum type="alphaLcPeriod"/>
            </a:pPr>
            <a:endParaRPr lang="vi-VN" sz="2400" dirty="0">
              <a:latin typeface="Times New Roman" panose="02020603050405020304" pitchFamily="18" charset="0"/>
              <a:cs typeface="Times New Roman" panose="02020603050405020304" pitchFamily="18" charset="0"/>
            </a:endParaRPr>
          </a:p>
          <a:p>
            <a:pPr marL="457189" indent="-457189" algn="just">
              <a:lnSpc>
                <a:spcPct val="150000"/>
              </a:lnSpc>
              <a:buAutoNum type="alphaLcPeriod"/>
            </a:pPr>
            <a:r>
              <a:rPr lang="vi-VN" sz="2400" dirty="0">
                <a:latin typeface="Times New Roman" panose="02020603050405020304" pitchFamily="18" charset="0"/>
                <a:cs typeface="Times New Roman" panose="02020603050405020304" pitchFamily="18" charset="0"/>
              </a:rPr>
              <a:t>Hoa mai:</a:t>
            </a:r>
          </a:p>
        </p:txBody>
      </p:sp>
      <p:pic>
        <p:nvPicPr>
          <p:cNvPr id="9" name="Picture 8">
            <a:extLst>
              <a:ext uri="{FF2B5EF4-FFF2-40B4-BE49-F238E27FC236}">
                <a16:creationId xmlns:a16="http://schemas.microsoft.com/office/drawing/2014/main" id="{99BA426D-B5A3-E442-8C77-E8728BFC6BBF}"/>
              </a:ext>
            </a:extLst>
          </p:cNvPr>
          <p:cNvPicPr>
            <a:picLocks noChangeAspect="1"/>
          </p:cNvPicPr>
          <p:nvPr/>
        </p:nvPicPr>
        <p:blipFill>
          <a:blip r:embed="rId2">
            <a:clrChange>
              <a:clrFrom>
                <a:srgbClr val="FEFFFE"/>
              </a:clrFrom>
              <a:clrTo>
                <a:srgbClr val="FEFFFE">
                  <a:alpha val="0"/>
                </a:srgbClr>
              </a:clrTo>
            </a:clrChange>
            <a:extLst>
              <a:ext uri="{BEBA8EAE-BF5A-486C-A8C5-ECC9F3942E4B}">
                <a14:imgProps xmlns:a14="http://schemas.microsoft.com/office/drawing/2010/main">
                  <a14:imgLayer r:embed="rId3">
                    <a14:imgEffect>
                      <a14:sharpenSoften amount="33000"/>
                    </a14:imgEffect>
                    <a14:imgEffect>
                      <a14:brightnessContrast contrast="1000"/>
                    </a14:imgEffect>
                  </a14:imgLayer>
                </a14:imgProps>
              </a:ext>
            </a:extLst>
          </a:blip>
          <a:stretch>
            <a:fillRect/>
          </a:stretch>
        </p:blipFill>
        <p:spPr>
          <a:xfrm>
            <a:off x="2281522" y="561648"/>
            <a:ext cx="866623" cy="799385"/>
          </a:xfrm>
          <a:prstGeom prst="rect">
            <a:avLst/>
          </a:prstGeom>
        </p:spPr>
      </p:pic>
      <p:sp>
        <p:nvSpPr>
          <p:cNvPr id="10" name="TextBox 9">
            <a:extLst>
              <a:ext uri="{FF2B5EF4-FFF2-40B4-BE49-F238E27FC236}">
                <a16:creationId xmlns:a16="http://schemas.microsoft.com/office/drawing/2014/main" id="{620DAA4B-708D-44B7-90F2-7934B08BEBDD}"/>
              </a:ext>
            </a:extLst>
          </p:cNvPr>
          <p:cNvSpPr txBox="1"/>
          <p:nvPr/>
        </p:nvSpPr>
        <p:spPr>
          <a:xfrm>
            <a:off x="3148136" y="613993"/>
            <a:ext cx="2085824" cy="646331"/>
          </a:xfrm>
          <a:prstGeom prst="rect">
            <a:avLst/>
          </a:prstGeom>
          <a:noFill/>
        </p:spPr>
        <p:txBody>
          <a:bodyPr wrap="square" rtlCol="0">
            <a:spAutoFit/>
          </a:bodyPr>
          <a:lstStyle/>
          <a:p>
            <a:pPr algn="ctr">
              <a:lnSpc>
                <a:spcPct val="150000"/>
              </a:lnSpc>
            </a:pPr>
            <a:r>
              <a:rPr lang="vi-VN" sz="2400" b="1" dirty="0">
                <a:solidFill>
                  <a:srgbClr val="17479D"/>
                </a:solidFill>
                <a:latin typeface="UTM Avo" panose="02040603050506020204" pitchFamily="18" charset="0"/>
              </a:rPr>
              <a:t> LUYỆN TẬP</a:t>
            </a:r>
            <a:endParaRPr lang="en-US" sz="2400" b="1" dirty="0">
              <a:solidFill>
                <a:srgbClr val="17479D"/>
              </a:solidFill>
              <a:latin typeface="UTM Avo" panose="02040603050506020204" pitchFamily="18" charset="0"/>
            </a:endParaRPr>
          </a:p>
        </p:txBody>
      </p:sp>
      <p:sp>
        <p:nvSpPr>
          <p:cNvPr id="11" name="TextBox 10">
            <a:extLst>
              <a:ext uri="{FF2B5EF4-FFF2-40B4-BE49-F238E27FC236}">
                <a16:creationId xmlns:a16="http://schemas.microsoft.com/office/drawing/2014/main" id="{555B0BEB-2CEA-4DEB-A3FC-80A1DD339C62}"/>
              </a:ext>
            </a:extLst>
          </p:cNvPr>
          <p:cNvSpPr txBox="1"/>
          <p:nvPr/>
        </p:nvSpPr>
        <p:spPr>
          <a:xfrm>
            <a:off x="2081723" y="3735913"/>
            <a:ext cx="8437308" cy="1569660"/>
          </a:xfrm>
          <a:prstGeom prst="rect">
            <a:avLst/>
          </a:prstGeom>
          <a:noFill/>
        </p:spPr>
        <p:txBody>
          <a:bodyPr wrap="square" rtlCol="0">
            <a:spAutoFit/>
          </a:bodyPr>
          <a:lstStyle/>
          <a:p>
            <a:pPr algn="just">
              <a:lnSpc>
                <a:spcPct val="200000"/>
              </a:lnSpc>
            </a:pPr>
            <a:r>
              <a:rPr lang="vi-VN" sz="2400" b="1" dirty="0">
                <a:solidFill>
                  <a:schemeClr val="accent6">
                    <a:lumMod val="75000"/>
                  </a:schemeClr>
                </a:solidFill>
                <a:latin typeface="UTM Avo" panose="02040603050506020204" pitchFamily="18" charset="0"/>
              </a:rPr>
              <a:t>2. </a:t>
            </a:r>
            <a:r>
              <a:rPr lang="vi-VN" sz="2400" dirty="0">
                <a:latin typeface="Times New Roman" panose="02020603050405020304" pitchFamily="18" charset="0"/>
                <a:cs typeface="Times New Roman" panose="02020603050405020304" pitchFamily="18" charset="0"/>
              </a:rPr>
              <a:t>Đặt một câu giới thiệu về loài hoa em thích.</a:t>
            </a:r>
          </a:p>
          <a:p>
            <a:pPr algn="just">
              <a:lnSpc>
                <a:spcPct val="200000"/>
              </a:lnSpc>
            </a:pPr>
            <a:r>
              <a:rPr lang="vi-VN" sz="2400" dirty="0">
                <a:solidFill>
                  <a:srgbClr val="FF0000"/>
                </a:solidFill>
                <a:latin typeface="Times New Roman" panose="02020603050405020304" pitchFamily="18" charset="0"/>
                <a:cs typeface="Times New Roman" panose="02020603050405020304" pitchFamily="18" charset="0"/>
              </a:rPr>
              <a:t>M: </a:t>
            </a:r>
            <a:r>
              <a:rPr lang="vi-VN" sz="2400" dirty="0">
                <a:latin typeface="Times New Roman" panose="02020603050405020304" pitchFamily="18" charset="0"/>
                <a:cs typeface="Times New Roman" panose="02020603050405020304" pitchFamily="18" charset="0"/>
              </a:rPr>
              <a:t>Đào là loài hoa đặc trưng cho Tết ở miền Bắc.</a:t>
            </a:r>
          </a:p>
        </p:txBody>
      </p:sp>
      <p:sp>
        <p:nvSpPr>
          <p:cNvPr id="3" name="TextBox 2">
            <a:extLst>
              <a:ext uri="{FF2B5EF4-FFF2-40B4-BE49-F238E27FC236}">
                <a16:creationId xmlns:a16="http://schemas.microsoft.com/office/drawing/2014/main" id="{319846F8-3186-1C49-B632-E5A04C39200A}"/>
              </a:ext>
            </a:extLst>
          </p:cNvPr>
          <p:cNvSpPr txBox="1"/>
          <p:nvPr/>
        </p:nvSpPr>
        <p:spPr>
          <a:xfrm>
            <a:off x="4062543" y="2048125"/>
            <a:ext cx="2113079" cy="461665"/>
          </a:xfrm>
          <a:prstGeom prst="rect">
            <a:avLst/>
          </a:prstGeom>
          <a:noFill/>
        </p:spPr>
        <p:txBody>
          <a:bodyPr wrap="none" rtlCol="0">
            <a:spAutoFit/>
          </a:bodyPr>
          <a:lstStyle/>
          <a:p>
            <a:r>
              <a:rPr lang="en-US" sz="2400" dirty="0">
                <a:solidFill>
                  <a:srgbClr val="FF0000"/>
                </a:solidFill>
                <a:latin typeface="Times New Roman" panose="02020603050405020304" pitchFamily="18" charset="0"/>
                <a:cs typeface="Times New Roman" panose="02020603050405020304" pitchFamily="18" charset="0"/>
              </a:rPr>
              <a:t>m</a:t>
            </a:r>
            <a:r>
              <a:rPr lang="x-none" sz="2400" dirty="0">
                <a:solidFill>
                  <a:srgbClr val="FF0000"/>
                </a:solidFill>
                <a:latin typeface="Times New Roman" panose="02020603050405020304" pitchFamily="18" charset="0"/>
                <a:cs typeface="Times New Roman" panose="02020603050405020304" pitchFamily="18" charset="0"/>
              </a:rPr>
              <a:t>àu hồng tươi</a:t>
            </a:r>
            <a:r>
              <a:rPr lang="x-none" sz="2400" dirty="0">
                <a:solidFill>
                  <a:srgbClr val="FF0000"/>
                </a:solidFill>
                <a:latin typeface="UTM Avo" panose="02040603050506020204" pitchFamily="18" charset="0"/>
              </a:rPr>
              <a:t>, </a:t>
            </a:r>
          </a:p>
        </p:txBody>
      </p:sp>
      <p:sp>
        <p:nvSpPr>
          <p:cNvPr id="17" name="TextBox 16">
            <a:extLst>
              <a:ext uri="{FF2B5EF4-FFF2-40B4-BE49-F238E27FC236}">
                <a16:creationId xmlns:a16="http://schemas.microsoft.com/office/drawing/2014/main" id="{11288B10-912F-D04A-B3EF-04E686680248}"/>
              </a:ext>
            </a:extLst>
          </p:cNvPr>
          <p:cNvSpPr txBox="1"/>
          <p:nvPr/>
        </p:nvSpPr>
        <p:spPr>
          <a:xfrm>
            <a:off x="6450817" y="2048125"/>
            <a:ext cx="1234633" cy="461665"/>
          </a:xfrm>
          <a:prstGeom prst="rect">
            <a:avLst/>
          </a:prstGeom>
          <a:noFill/>
        </p:spPr>
        <p:txBody>
          <a:bodyPr wrap="none" rtlCol="0">
            <a:spAutoFit/>
          </a:bodyPr>
          <a:lstStyle/>
          <a:p>
            <a:r>
              <a:rPr lang="vi-VN" sz="2400" dirty="0">
                <a:solidFill>
                  <a:srgbClr val="FF0000"/>
                </a:solidFill>
                <a:latin typeface="Times New Roman" panose="02020603050405020304" pitchFamily="18" charset="0"/>
                <a:cs typeface="Times New Roman" panose="02020603050405020304" pitchFamily="18" charset="0"/>
              </a:rPr>
              <a:t>lá xanh, </a:t>
            </a:r>
            <a:endParaRPr lang="x-none" sz="2400" dirty="0">
              <a:solidFill>
                <a:srgbClr val="FF0000"/>
              </a:solidFill>
              <a:latin typeface="Times New Roman" panose="02020603050405020304" pitchFamily="18" charset="0"/>
              <a:cs typeface="Times New Roman" panose="02020603050405020304" pitchFamily="18" charset="0"/>
            </a:endParaRPr>
          </a:p>
        </p:txBody>
      </p:sp>
      <p:sp>
        <p:nvSpPr>
          <p:cNvPr id="18" name="TextBox 17">
            <a:extLst>
              <a:ext uri="{FF2B5EF4-FFF2-40B4-BE49-F238E27FC236}">
                <a16:creationId xmlns:a16="http://schemas.microsoft.com/office/drawing/2014/main" id="{5AE9EE38-3356-344F-A640-499967990F11}"/>
              </a:ext>
            </a:extLst>
          </p:cNvPr>
          <p:cNvSpPr txBox="1"/>
          <p:nvPr/>
        </p:nvSpPr>
        <p:spPr>
          <a:xfrm>
            <a:off x="7731296" y="2048125"/>
            <a:ext cx="1944763" cy="461665"/>
          </a:xfrm>
          <a:prstGeom prst="rect">
            <a:avLst/>
          </a:prstGeom>
          <a:noFill/>
        </p:spPr>
        <p:txBody>
          <a:bodyPr wrap="none" rtlCol="0">
            <a:spAutoFit/>
          </a:bodyPr>
          <a:lstStyle/>
          <a:p>
            <a:r>
              <a:rPr lang="vi-VN" sz="2400" dirty="0">
                <a:solidFill>
                  <a:srgbClr val="FF0000"/>
                </a:solidFill>
                <a:latin typeface="Times New Roman" panose="02020603050405020304" pitchFamily="18" charset="0"/>
                <a:cs typeface="Times New Roman" panose="02020603050405020304" pitchFamily="18" charset="0"/>
              </a:rPr>
              <a:t>nụ hồng chúm</a:t>
            </a:r>
            <a:endParaRPr lang="x-none" sz="2400" dirty="0">
              <a:solidFill>
                <a:srgbClr val="FF0000"/>
              </a:solidFill>
              <a:latin typeface="Times New Roman" panose="02020603050405020304" pitchFamily="18" charset="0"/>
              <a:cs typeface="Times New Roman" panose="02020603050405020304" pitchFamily="18" charset="0"/>
            </a:endParaRPr>
          </a:p>
        </p:txBody>
      </p:sp>
      <p:sp>
        <p:nvSpPr>
          <p:cNvPr id="4" name="Rectangle 3">
            <a:extLst>
              <a:ext uri="{FF2B5EF4-FFF2-40B4-BE49-F238E27FC236}">
                <a16:creationId xmlns:a16="http://schemas.microsoft.com/office/drawing/2014/main" id="{DD45BC04-AC4C-9F44-B445-08B12364632F}"/>
              </a:ext>
            </a:extLst>
          </p:cNvPr>
          <p:cNvSpPr/>
          <p:nvPr/>
        </p:nvSpPr>
        <p:spPr>
          <a:xfrm>
            <a:off x="2512581" y="2540568"/>
            <a:ext cx="952505" cy="461665"/>
          </a:xfrm>
          <a:prstGeom prst="rect">
            <a:avLst/>
          </a:prstGeom>
        </p:spPr>
        <p:txBody>
          <a:bodyPr wrap="none">
            <a:spAutoFit/>
          </a:bodyPr>
          <a:lstStyle/>
          <a:p>
            <a:r>
              <a:rPr lang="vi-VN" sz="2400" dirty="0">
                <a:solidFill>
                  <a:srgbClr val="FF0000"/>
                </a:solidFill>
                <a:latin typeface="Times New Roman" panose="02020603050405020304" pitchFamily="18" charset="0"/>
                <a:cs typeface="Times New Roman" panose="02020603050405020304" pitchFamily="18" charset="0"/>
              </a:rPr>
              <a:t>chím. </a:t>
            </a:r>
            <a:endParaRPr lang="x-none" sz="2400" dirty="0">
              <a:latin typeface="Times New Roman" panose="02020603050405020304" pitchFamily="18" charset="0"/>
              <a:cs typeface="Times New Roman" panose="02020603050405020304" pitchFamily="18" charset="0"/>
            </a:endParaRPr>
          </a:p>
        </p:txBody>
      </p:sp>
      <p:sp>
        <p:nvSpPr>
          <p:cNvPr id="19" name="Rectangle 18">
            <a:extLst>
              <a:ext uri="{FF2B5EF4-FFF2-40B4-BE49-F238E27FC236}">
                <a16:creationId xmlns:a16="http://schemas.microsoft.com/office/drawing/2014/main" id="{137014EC-2EC1-2E44-866C-40F0E27206C4}"/>
              </a:ext>
            </a:extLst>
          </p:cNvPr>
          <p:cNvSpPr/>
          <p:nvPr/>
        </p:nvSpPr>
        <p:spPr>
          <a:xfrm>
            <a:off x="4062544" y="3189954"/>
            <a:ext cx="2154757" cy="461665"/>
          </a:xfrm>
          <a:prstGeom prst="rect">
            <a:avLst/>
          </a:prstGeom>
        </p:spPr>
        <p:txBody>
          <a:bodyPr wrap="none">
            <a:spAutoFit/>
          </a:bodyPr>
          <a:lstStyle/>
          <a:p>
            <a:r>
              <a:rPr lang="vi-VN" sz="2400" dirty="0">
                <a:solidFill>
                  <a:srgbClr val="FF0000"/>
                </a:solidFill>
                <a:latin typeface="Times New Roman" panose="02020603050405020304" pitchFamily="18" charset="0"/>
                <a:cs typeface="Times New Roman" panose="02020603050405020304" pitchFamily="18" charset="0"/>
              </a:rPr>
              <a:t>rực rỡ sắc vàng.</a:t>
            </a:r>
            <a:endParaRPr lang="x-none" sz="2400" dirty="0">
              <a:latin typeface="Times New Roman" panose="02020603050405020304" pitchFamily="18" charset="0"/>
              <a:cs typeface="Times New Roman" panose="02020603050405020304" pitchFamily="18" charset="0"/>
            </a:endParaRPr>
          </a:p>
        </p:txBody>
      </p:sp>
      <p:pic>
        <p:nvPicPr>
          <p:cNvPr id="20" name="Picture 2" descr="Hoa đào nở vào mùa nào ? Đọc bài Làm việc thật là vui Quanh">
            <a:extLst>
              <a:ext uri="{FF2B5EF4-FFF2-40B4-BE49-F238E27FC236}">
                <a16:creationId xmlns:a16="http://schemas.microsoft.com/office/drawing/2014/main" id="{0618140D-F523-554D-8EE0-413EEDB73D11}"/>
              </a:ext>
            </a:extLst>
          </p:cNvPr>
          <p:cNvPicPr>
            <a:picLocks noChangeAspect="1" noChangeArrowheads="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435368" y="5132955"/>
            <a:ext cx="3658251" cy="2222109"/>
          </a:xfrm>
          <a:prstGeom prst="rect">
            <a:avLst/>
          </a:prstGeom>
          <a:noFill/>
          <a:extLst>
            <a:ext uri="{909E8E84-426E-40DD-AFC4-6F175D3DCCD1}">
              <a14:hiddenFill xmlns:a14="http://schemas.microsoft.com/office/drawing/2010/main">
                <a:solidFill>
                  <a:srgbClr val="FFFFFF"/>
                </a:solidFill>
              </a14:hiddenFill>
            </a:ext>
          </a:extLst>
        </p:spPr>
      </p:pic>
      <p:pic>
        <p:nvPicPr>
          <p:cNvPr id="17410" name="Picture 2" descr="Hoa mai png » PNG Image">
            <a:extLst>
              <a:ext uri="{FF2B5EF4-FFF2-40B4-BE49-F238E27FC236}">
                <a16:creationId xmlns:a16="http://schemas.microsoft.com/office/drawing/2014/main" id="{BC19C013-B9FC-9C43-9313-8DBAA201BD82}"/>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024338" y="0"/>
            <a:ext cx="2667937" cy="208680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851227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wipe(left)">
                                      <p:cBhvr>
                                        <p:cTn id="7" dur="500"/>
                                        <p:tgtEl>
                                          <p:spTgt spid="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8">
                                            <p:txEl>
                                              <p:pRg st="1" end="1"/>
                                            </p:txEl>
                                          </p:spTgt>
                                        </p:tgtEl>
                                        <p:attrNameLst>
                                          <p:attrName>style.visibility</p:attrName>
                                        </p:attrNameLst>
                                      </p:cBhvr>
                                      <p:to>
                                        <p:strVal val="visible"/>
                                      </p:to>
                                    </p:set>
                                    <p:animEffect transition="in" filter="wipe(left)">
                                      <p:cBhvr>
                                        <p:cTn id="12" dur="500"/>
                                        <p:tgtEl>
                                          <p:spTgt spid="8">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8">
                                            <p:txEl>
                                              <p:pRg st="3" end="3"/>
                                            </p:txEl>
                                          </p:spTgt>
                                        </p:tgtEl>
                                        <p:attrNameLst>
                                          <p:attrName>style.visibility</p:attrName>
                                        </p:attrNameLst>
                                      </p:cBhvr>
                                      <p:to>
                                        <p:strVal val="visible"/>
                                      </p:to>
                                    </p:set>
                                    <p:animEffect transition="in" filter="wipe(left)">
                                      <p:cBhvr>
                                        <p:cTn id="17" dur="500"/>
                                        <p:tgtEl>
                                          <p:spTgt spid="8">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gtEl>
                                        <p:attrNameLst>
                                          <p:attrName>style.visibility</p:attrName>
                                        </p:attrNameLst>
                                      </p:cBhvr>
                                      <p:to>
                                        <p:strVal val="visible"/>
                                      </p:to>
                                    </p:set>
                                    <p:animEffect transition="in" filter="fade">
                                      <p:cBhvr>
                                        <p:cTn id="22" dur="500"/>
                                        <p:tgtEl>
                                          <p:spTgt spid="3"/>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fade">
                                      <p:cBhvr>
                                        <p:cTn id="27" dur="500"/>
                                        <p:tgtEl>
                                          <p:spTgt spid="17"/>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18"/>
                                        </p:tgtEl>
                                        <p:attrNameLst>
                                          <p:attrName>style.visibility</p:attrName>
                                        </p:attrNameLst>
                                      </p:cBhvr>
                                      <p:to>
                                        <p:strVal val="visible"/>
                                      </p:to>
                                    </p:set>
                                    <p:animEffect transition="in" filter="fade">
                                      <p:cBhvr>
                                        <p:cTn id="32" dur="500"/>
                                        <p:tgtEl>
                                          <p:spTgt spid="18"/>
                                        </p:tgtEl>
                                      </p:cBhvr>
                                    </p:animEffect>
                                  </p:childTnLst>
                                </p:cTn>
                              </p:par>
                            </p:childTnLst>
                          </p:cTn>
                        </p:par>
                        <p:par>
                          <p:cTn id="33" fill="hold">
                            <p:stCondLst>
                              <p:cond delay="500"/>
                            </p:stCondLst>
                            <p:childTnLst>
                              <p:par>
                                <p:cTn id="34" presetID="10" presetClass="entr" presetSubtype="0" fill="hold" grpId="0" nodeType="afterEffect">
                                  <p:stCondLst>
                                    <p:cond delay="0"/>
                                  </p:stCondLst>
                                  <p:childTnLst>
                                    <p:set>
                                      <p:cBhvr>
                                        <p:cTn id="35" dur="1" fill="hold">
                                          <p:stCondLst>
                                            <p:cond delay="0"/>
                                          </p:stCondLst>
                                        </p:cTn>
                                        <p:tgtEl>
                                          <p:spTgt spid="4"/>
                                        </p:tgtEl>
                                        <p:attrNameLst>
                                          <p:attrName>style.visibility</p:attrName>
                                        </p:attrNameLst>
                                      </p:cBhvr>
                                      <p:to>
                                        <p:strVal val="visible"/>
                                      </p:to>
                                    </p:set>
                                    <p:animEffect transition="in" filter="fade">
                                      <p:cBhvr>
                                        <p:cTn id="36" dur="500"/>
                                        <p:tgtEl>
                                          <p:spTgt spid="4"/>
                                        </p:tgtEl>
                                      </p:cBhvr>
                                    </p:animEffect>
                                  </p:childTnLst>
                                </p:cTn>
                              </p:par>
                            </p:childTnLst>
                          </p:cTn>
                        </p:par>
                      </p:childTnLst>
                    </p:cTn>
                  </p:par>
                  <p:par>
                    <p:cTn id="37" fill="hold">
                      <p:stCondLst>
                        <p:cond delay="indefinite"/>
                      </p:stCondLst>
                      <p:childTnLst>
                        <p:par>
                          <p:cTn id="38" fill="hold">
                            <p:stCondLst>
                              <p:cond delay="0"/>
                            </p:stCondLst>
                            <p:childTnLst>
                              <p:par>
                                <p:cTn id="39" presetID="10" presetClass="entr" presetSubtype="0" fill="hold" grpId="0" nodeType="clickEffect">
                                  <p:stCondLst>
                                    <p:cond delay="0"/>
                                  </p:stCondLst>
                                  <p:childTnLst>
                                    <p:set>
                                      <p:cBhvr>
                                        <p:cTn id="40" dur="1" fill="hold">
                                          <p:stCondLst>
                                            <p:cond delay="0"/>
                                          </p:stCondLst>
                                        </p:cTn>
                                        <p:tgtEl>
                                          <p:spTgt spid="19"/>
                                        </p:tgtEl>
                                        <p:attrNameLst>
                                          <p:attrName>style.visibility</p:attrName>
                                        </p:attrNameLst>
                                      </p:cBhvr>
                                      <p:to>
                                        <p:strVal val="visible"/>
                                      </p:to>
                                    </p:set>
                                    <p:animEffect transition="in" filter="fade">
                                      <p:cBhvr>
                                        <p:cTn id="41" dur="500"/>
                                        <p:tgtEl>
                                          <p:spTgt spid="19"/>
                                        </p:tgtEl>
                                      </p:cBhvr>
                                    </p:animEffect>
                                  </p:childTnLst>
                                </p:cTn>
                              </p:par>
                            </p:childTnLst>
                          </p:cTn>
                        </p:par>
                      </p:childTnLst>
                    </p:cTn>
                  </p:par>
                  <p:par>
                    <p:cTn id="42" fill="hold">
                      <p:stCondLst>
                        <p:cond delay="indefinite"/>
                      </p:stCondLst>
                      <p:childTnLst>
                        <p:par>
                          <p:cTn id="43" fill="hold">
                            <p:stCondLst>
                              <p:cond delay="0"/>
                            </p:stCondLst>
                            <p:childTnLst>
                              <p:par>
                                <p:cTn id="44" presetID="22" presetClass="entr" presetSubtype="8" fill="hold" grpId="0" nodeType="clickEffect">
                                  <p:stCondLst>
                                    <p:cond delay="0"/>
                                  </p:stCondLst>
                                  <p:childTnLst>
                                    <p:set>
                                      <p:cBhvr>
                                        <p:cTn id="45" dur="1" fill="hold">
                                          <p:stCondLst>
                                            <p:cond delay="0"/>
                                          </p:stCondLst>
                                        </p:cTn>
                                        <p:tgtEl>
                                          <p:spTgt spid="11">
                                            <p:txEl>
                                              <p:pRg st="0" end="0"/>
                                            </p:txEl>
                                          </p:spTgt>
                                        </p:tgtEl>
                                        <p:attrNameLst>
                                          <p:attrName>style.visibility</p:attrName>
                                        </p:attrNameLst>
                                      </p:cBhvr>
                                      <p:to>
                                        <p:strVal val="visible"/>
                                      </p:to>
                                    </p:set>
                                    <p:animEffect transition="in" filter="wipe(left)">
                                      <p:cBhvr>
                                        <p:cTn id="46" dur="500"/>
                                        <p:tgtEl>
                                          <p:spTgt spid="11">
                                            <p:txEl>
                                              <p:pRg st="0" end="0"/>
                                            </p:txEl>
                                          </p:spTgt>
                                        </p:tgtEl>
                                      </p:cBhvr>
                                    </p:animEffect>
                                  </p:childTnLst>
                                </p:cTn>
                              </p:par>
                            </p:childTnLst>
                          </p:cTn>
                        </p:par>
                      </p:childTnLst>
                    </p:cTn>
                  </p:par>
                  <p:par>
                    <p:cTn id="47" fill="hold">
                      <p:stCondLst>
                        <p:cond delay="indefinite"/>
                      </p:stCondLst>
                      <p:childTnLst>
                        <p:par>
                          <p:cTn id="48" fill="hold">
                            <p:stCondLst>
                              <p:cond delay="0"/>
                            </p:stCondLst>
                            <p:childTnLst>
                              <p:par>
                                <p:cTn id="49" presetID="22" presetClass="entr" presetSubtype="8" fill="hold" grpId="0" nodeType="clickEffect">
                                  <p:stCondLst>
                                    <p:cond delay="0"/>
                                  </p:stCondLst>
                                  <p:childTnLst>
                                    <p:set>
                                      <p:cBhvr>
                                        <p:cTn id="50" dur="1" fill="hold">
                                          <p:stCondLst>
                                            <p:cond delay="0"/>
                                          </p:stCondLst>
                                        </p:cTn>
                                        <p:tgtEl>
                                          <p:spTgt spid="11">
                                            <p:txEl>
                                              <p:pRg st="1" end="1"/>
                                            </p:txEl>
                                          </p:spTgt>
                                        </p:tgtEl>
                                        <p:attrNameLst>
                                          <p:attrName>style.visibility</p:attrName>
                                        </p:attrNameLst>
                                      </p:cBhvr>
                                      <p:to>
                                        <p:strVal val="visible"/>
                                      </p:to>
                                    </p:set>
                                    <p:animEffect transition="in" filter="wipe(left)">
                                      <p:cBhvr>
                                        <p:cTn id="51" dur="500"/>
                                        <p:tgtEl>
                                          <p:spTgt spid="11">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uiExpand="1" build="p"/>
      <p:bldP spid="11" grpId="0" build="p"/>
      <p:bldP spid="3" grpId="0"/>
      <p:bldP spid="17" grpId="0"/>
      <p:bldP spid="18" grpId="0"/>
      <p:bldP spid="4" grpId="0"/>
      <p:bldP spid="19"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Bộ SGK Lớp 6 - Kết nối tri thức với cuộc sống - Công ty Cổ phần Đầu tư và  Phát triển Giáo dục Phương Nam">
            <a:extLst>
              <a:ext uri="{FF2B5EF4-FFF2-40B4-BE49-F238E27FC236}">
                <a16:creationId xmlns:a16="http://schemas.microsoft.com/office/drawing/2014/main" id="{D1A59C5F-5E2A-465C-A839-19558C4E4B23}"/>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016643" y="496191"/>
            <a:ext cx="1715388" cy="1715388"/>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C23B6DA8-2FB3-3345-8961-C821C42C0327}"/>
              </a:ext>
            </a:extLst>
          </p:cNvPr>
          <p:cNvSpPr txBox="1"/>
          <p:nvPr/>
        </p:nvSpPr>
        <p:spPr>
          <a:xfrm>
            <a:off x="2016650" y="2392052"/>
            <a:ext cx="2278065" cy="4195700"/>
          </a:xfrm>
          <a:prstGeom prst="rect">
            <a:avLst/>
          </a:prstGeom>
          <a:noFill/>
        </p:spPr>
        <p:txBody>
          <a:bodyPr wrap="square" rtlCol="0">
            <a:spAutoFit/>
          </a:bodyPr>
          <a:lstStyle/>
          <a:p>
            <a:pPr algn="ctr" defTabSz="1219170">
              <a:buClr>
                <a:srgbClr val="000000"/>
              </a:buClr>
              <a:defRPr/>
            </a:pPr>
            <a:r>
              <a:rPr lang="en-US" sz="5333" kern="0" dirty="0">
                <a:solidFill>
                  <a:srgbClr val="FB5B53"/>
                </a:solidFill>
                <a:latin typeface="UTM Cookies" panose="02040603050506020204" pitchFamily="18" charset="0"/>
                <a:cs typeface="Arial"/>
                <a:sym typeface="Arial"/>
              </a:rPr>
              <a:t>VẺ</a:t>
            </a:r>
          </a:p>
          <a:p>
            <a:pPr algn="ctr" defTabSz="1219170">
              <a:buClr>
                <a:srgbClr val="000000"/>
              </a:buClr>
              <a:defRPr/>
            </a:pPr>
            <a:r>
              <a:rPr lang="en-US" sz="5333" dirty="0">
                <a:solidFill>
                  <a:srgbClr val="FB5B53"/>
                </a:solidFill>
                <a:latin typeface="UTM Cookies" panose="02040603050506020204" pitchFamily="18" charset="0"/>
              </a:rPr>
              <a:t>ĐẸP</a:t>
            </a:r>
          </a:p>
          <a:p>
            <a:pPr algn="ctr" defTabSz="1219170">
              <a:buClr>
                <a:srgbClr val="000000"/>
              </a:buClr>
              <a:defRPr/>
            </a:pPr>
            <a:r>
              <a:rPr lang="en-US" sz="5333" kern="0" dirty="0">
                <a:solidFill>
                  <a:srgbClr val="FB5B53"/>
                </a:solidFill>
                <a:latin typeface="UTM Cookies" panose="02040603050506020204" pitchFamily="18" charset="0"/>
                <a:cs typeface="Arial"/>
                <a:sym typeface="Arial"/>
              </a:rPr>
              <a:t>QUANH</a:t>
            </a:r>
          </a:p>
          <a:p>
            <a:pPr algn="ctr" defTabSz="1219170">
              <a:buClr>
                <a:srgbClr val="000000"/>
              </a:buClr>
              <a:defRPr/>
            </a:pPr>
            <a:r>
              <a:rPr lang="en-US" sz="5333" dirty="0">
                <a:solidFill>
                  <a:srgbClr val="FB5B53"/>
                </a:solidFill>
                <a:latin typeface="UTM Cookies" panose="02040603050506020204" pitchFamily="18" charset="0"/>
              </a:rPr>
              <a:t>EM</a:t>
            </a:r>
            <a:endParaRPr lang="en-US" sz="5333" kern="0" dirty="0">
              <a:solidFill>
                <a:srgbClr val="FB5B53"/>
              </a:solidFill>
              <a:latin typeface="UTM Cookies" panose="02040603050506020204" pitchFamily="18" charset="0"/>
              <a:cs typeface="Arial"/>
              <a:sym typeface="Arial"/>
            </a:endParaRPr>
          </a:p>
        </p:txBody>
      </p:sp>
      <p:pic>
        <p:nvPicPr>
          <p:cNvPr id="5" name="Picture 4">
            <a:extLst>
              <a:ext uri="{FF2B5EF4-FFF2-40B4-BE49-F238E27FC236}">
                <a16:creationId xmlns:a16="http://schemas.microsoft.com/office/drawing/2014/main" id="{C83487BF-D82D-3341-96DD-F8C157F107F3}"/>
              </a:ext>
            </a:extLst>
          </p:cNvPr>
          <p:cNvPicPr>
            <a:picLocks noChangeAspect="1"/>
          </p:cNvPicPr>
          <p:nvPr/>
        </p:nvPicPr>
        <p:blipFill rotWithShape="1">
          <a:blip r:embed="rId4"/>
          <a:srcRect l="3453" t="1466"/>
          <a:stretch/>
        </p:blipFill>
        <p:spPr>
          <a:xfrm>
            <a:off x="4294715" y="578817"/>
            <a:ext cx="5712527" cy="5700369"/>
          </a:xfrm>
          <a:prstGeom prst="ellipse">
            <a:avLst/>
          </a:prstGeom>
          <a:effectLst>
            <a:glow rad="139700">
              <a:schemeClr val="accent4">
                <a:satMod val="175000"/>
                <a:alpha val="40000"/>
              </a:schemeClr>
            </a:glow>
            <a:outerShdw blurRad="50800" dist="38100" dir="2700000" algn="tl" rotWithShape="0">
              <a:prstClr val="black">
                <a:alpha val="40000"/>
              </a:prstClr>
            </a:outerShdw>
          </a:effectLst>
        </p:spPr>
      </p:pic>
    </p:spTree>
    <p:custDataLst>
      <p:tags r:id="rId1"/>
    </p:custDataLst>
    <p:extLst>
      <p:ext uri="{BB962C8B-B14F-4D97-AF65-F5344CB8AC3E}">
        <p14:creationId xmlns:p14="http://schemas.microsoft.com/office/powerpoint/2010/main" val="27093745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Fireworks vector. Fireworks illustration for new year festival , #spon, # vector, #Fireworks, #illustration, #festival… | Fireworks, Firework tattoo,  Rainbow cartoon">
            <a:extLst>
              <a:ext uri="{FF2B5EF4-FFF2-40B4-BE49-F238E27FC236}">
                <a16:creationId xmlns:a16="http://schemas.microsoft.com/office/drawing/2014/main" id="{876E07D5-1383-3245-993A-330068654BA3}"/>
              </a:ext>
            </a:extLst>
          </p:cNvPr>
          <p:cNvPicPr>
            <a:picLocks noChangeAspect="1" noChangeArrowheads="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096907" y="2359596"/>
            <a:ext cx="1910708" cy="1989297"/>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a:extLst>
              <a:ext uri="{FF2B5EF4-FFF2-40B4-BE49-F238E27FC236}">
                <a16:creationId xmlns:a16="http://schemas.microsoft.com/office/drawing/2014/main" id="{A5FE461F-E49E-4C41-98B4-152CC73E7463}"/>
              </a:ext>
            </a:extLst>
          </p:cNvPr>
          <p:cNvPicPr>
            <a:picLocks noChangeAspect="1"/>
          </p:cNvPicPr>
          <p:nvPr/>
        </p:nvPicPr>
        <p:blipFill>
          <a:blip r:embed="rId4">
            <a:clrChange>
              <a:clrFrom>
                <a:srgbClr val="FFFEFE"/>
              </a:clrFrom>
              <a:clrTo>
                <a:srgbClr val="FFFEFE">
                  <a:alpha val="0"/>
                </a:srgbClr>
              </a:clrTo>
            </a:clrChange>
            <a:extLst>
              <a:ext uri="{BEBA8EAE-BF5A-486C-A8C5-ECC9F3942E4B}">
                <a14:imgProps xmlns:a14="http://schemas.microsoft.com/office/drawing/2010/main">
                  <a14:imgLayer r:embed="rId5">
                    <a14:imgEffect>
                      <a14:sharpenSoften amount="25000"/>
                    </a14:imgEffect>
                    <a14:imgEffect>
                      <a14:saturation sat="200000"/>
                    </a14:imgEffect>
                  </a14:imgLayer>
                </a14:imgProps>
              </a:ext>
            </a:extLst>
          </a:blip>
          <a:stretch>
            <a:fillRect/>
          </a:stretch>
        </p:blipFill>
        <p:spPr>
          <a:xfrm>
            <a:off x="2463580" y="1879613"/>
            <a:ext cx="927752" cy="488951"/>
          </a:xfrm>
          <a:prstGeom prst="rect">
            <a:avLst/>
          </a:prstGeom>
        </p:spPr>
      </p:pic>
      <p:sp>
        <p:nvSpPr>
          <p:cNvPr id="8" name="TextBox 7">
            <a:extLst>
              <a:ext uri="{FF2B5EF4-FFF2-40B4-BE49-F238E27FC236}">
                <a16:creationId xmlns:a16="http://schemas.microsoft.com/office/drawing/2014/main" id="{B600F577-F819-4602-BCEB-985221633540}"/>
              </a:ext>
            </a:extLst>
          </p:cNvPr>
          <p:cNvSpPr txBox="1"/>
          <p:nvPr/>
        </p:nvSpPr>
        <p:spPr>
          <a:xfrm>
            <a:off x="3568064" y="1879649"/>
            <a:ext cx="6160357" cy="553998"/>
          </a:xfrm>
          <a:prstGeom prst="rect">
            <a:avLst/>
          </a:prstGeom>
          <a:noFill/>
        </p:spPr>
        <p:txBody>
          <a:bodyPr wrap="square" rtlCol="0">
            <a:spAutoFit/>
          </a:bodyPr>
          <a:lstStyle/>
          <a:p>
            <a:pPr>
              <a:lnSpc>
                <a:spcPct val="150000"/>
              </a:lnSpc>
            </a:pPr>
            <a:r>
              <a:rPr lang="vi-VN" sz="2000" dirty="0">
                <a:latin typeface="Times New Roman" panose="02020603050405020304" pitchFamily="18" charset="0"/>
                <a:cs typeface="Times New Roman" panose="02020603050405020304" pitchFamily="18" charset="0"/>
              </a:rPr>
              <a:t>Nói những điều em biết về ngày Tết.</a:t>
            </a:r>
          </a:p>
        </p:txBody>
      </p:sp>
      <p:sp>
        <p:nvSpPr>
          <p:cNvPr id="9" name="TextBox 8">
            <a:extLst>
              <a:ext uri="{FF2B5EF4-FFF2-40B4-BE49-F238E27FC236}">
                <a16:creationId xmlns:a16="http://schemas.microsoft.com/office/drawing/2014/main" id="{7B5B728C-6E08-431C-95CB-497657ACF5B5}"/>
              </a:ext>
            </a:extLst>
          </p:cNvPr>
          <p:cNvSpPr txBox="1"/>
          <p:nvPr/>
        </p:nvSpPr>
        <p:spPr>
          <a:xfrm>
            <a:off x="3569776" y="625807"/>
            <a:ext cx="6160357" cy="995209"/>
          </a:xfrm>
          <a:prstGeom prst="rect">
            <a:avLst/>
          </a:prstGeom>
          <a:noFill/>
        </p:spPr>
        <p:txBody>
          <a:bodyPr wrap="square" rtlCol="0">
            <a:spAutoFit/>
          </a:bodyPr>
          <a:lstStyle/>
          <a:p>
            <a:pPr algn="ctr"/>
            <a:r>
              <a:rPr lang="vi-VN" sz="5867" dirty="0">
                <a:solidFill>
                  <a:schemeClr val="accent2"/>
                </a:solidFill>
                <a:latin typeface="UTM Cookies" panose="02040603050506020204" pitchFamily="18" charset="0"/>
              </a:rPr>
              <a:t>TẾT ĐẾN RỒI</a:t>
            </a:r>
            <a:endParaRPr lang="en-US" sz="5867" dirty="0">
              <a:solidFill>
                <a:schemeClr val="accent2"/>
              </a:solidFill>
              <a:latin typeface="UTM Cookies" panose="02040603050506020204" pitchFamily="18" charset="0"/>
            </a:endParaRPr>
          </a:p>
        </p:txBody>
      </p:sp>
      <p:grpSp>
        <p:nvGrpSpPr>
          <p:cNvPr id="10" name="Group 9">
            <a:extLst>
              <a:ext uri="{FF2B5EF4-FFF2-40B4-BE49-F238E27FC236}">
                <a16:creationId xmlns:a16="http://schemas.microsoft.com/office/drawing/2014/main" id="{2CD3229D-B8A8-1B45-ABCD-A8DD88F52D58}"/>
              </a:ext>
            </a:extLst>
          </p:cNvPr>
          <p:cNvGrpSpPr/>
          <p:nvPr/>
        </p:nvGrpSpPr>
        <p:grpSpPr>
          <a:xfrm>
            <a:off x="2050763" y="771227"/>
            <a:ext cx="2164100" cy="971152"/>
            <a:chOff x="369342" y="617893"/>
            <a:chExt cx="1623075" cy="728364"/>
          </a:xfrm>
        </p:grpSpPr>
        <p:sp>
          <p:nvSpPr>
            <p:cNvPr id="11" name="TextBox 10">
              <a:extLst>
                <a:ext uri="{FF2B5EF4-FFF2-40B4-BE49-F238E27FC236}">
                  <a16:creationId xmlns:a16="http://schemas.microsoft.com/office/drawing/2014/main" id="{B4C743F2-9ED5-F541-B86C-E3E9166118B2}"/>
                </a:ext>
              </a:extLst>
            </p:cNvPr>
            <p:cNvSpPr txBox="1"/>
            <p:nvPr/>
          </p:nvSpPr>
          <p:spPr>
            <a:xfrm>
              <a:off x="378770" y="617893"/>
              <a:ext cx="1613647" cy="684755"/>
            </a:xfrm>
            <a:prstGeom prst="rect">
              <a:avLst/>
            </a:prstGeom>
            <a:noFill/>
          </p:spPr>
          <p:txBody>
            <a:bodyPr wrap="square" rtlCol="0">
              <a:spAutoFit/>
            </a:bodyPr>
            <a:lstStyle/>
            <a:p>
              <a:r>
                <a:rPr lang="en-US" sz="5333" dirty="0">
                  <a:solidFill>
                    <a:schemeClr val="accent1">
                      <a:lumMod val="50000"/>
                    </a:schemeClr>
                  </a:solidFill>
                  <a:latin typeface="UTM Cookies" panose="02040603050506020204" pitchFamily="18" charset="0"/>
                </a:rPr>
                <a:t>BÀI</a:t>
              </a:r>
              <a:r>
                <a:rPr lang="en-US" sz="2400" dirty="0">
                  <a:solidFill>
                    <a:schemeClr val="accent1">
                      <a:lumMod val="50000"/>
                    </a:schemeClr>
                  </a:solidFill>
                  <a:latin typeface="UTM Cookies" panose="02040603050506020204" pitchFamily="18" charset="0"/>
                </a:rPr>
                <a:t> </a:t>
              </a:r>
              <a:r>
                <a:rPr lang="en-US" sz="5333" dirty="0">
                  <a:solidFill>
                    <a:schemeClr val="accent1">
                      <a:lumMod val="50000"/>
                    </a:schemeClr>
                  </a:solidFill>
                  <a:latin typeface="UTM Cookies" panose="02040603050506020204" pitchFamily="18" charset="0"/>
                </a:rPr>
                <a:t>4</a:t>
              </a:r>
            </a:p>
          </p:txBody>
        </p:sp>
        <p:sp>
          <p:nvSpPr>
            <p:cNvPr id="12" name="TextBox 11">
              <a:extLst>
                <a:ext uri="{FF2B5EF4-FFF2-40B4-BE49-F238E27FC236}">
                  <a16:creationId xmlns:a16="http://schemas.microsoft.com/office/drawing/2014/main" id="{558E45CD-0985-5947-ADFD-12760D42073D}"/>
                </a:ext>
              </a:extLst>
            </p:cNvPr>
            <p:cNvSpPr txBox="1"/>
            <p:nvPr/>
          </p:nvSpPr>
          <p:spPr>
            <a:xfrm>
              <a:off x="369342" y="661502"/>
              <a:ext cx="1613647" cy="684755"/>
            </a:xfrm>
            <a:prstGeom prst="rect">
              <a:avLst/>
            </a:prstGeom>
            <a:noFill/>
          </p:spPr>
          <p:txBody>
            <a:bodyPr wrap="square" rtlCol="0">
              <a:spAutoFit/>
            </a:bodyPr>
            <a:lstStyle/>
            <a:p>
              <a:r>
                <a:rPr lang="en-US" sz="5333" dirty="0">
                  <a:solidFill>
                    <a:schemeClr val="accent1"/>
                  </a:solidFill>
                  <a:latin typeface="UTM Cookies" panose="02040603050506020204" pitchFamily="18" charset="0"/>
                </a:rPr>
                <a:t>BÀI</a:t>
              </a:r>
              <a:r>
                <a:rPr lang="en-US" sz="2400" dirty="0">
                  <a:solidFill>
                    <a:schemeClr val="accent1"/>
                  </a:solidFill>
                  <a:latin typeface="UTM Cookies" panose="02040603050506020204" pitchFamily="18" charset="0"/>
                </a:rPr>
                <a:t> </a:t>
              </a:r>
              <a:r>
                <a:rPr lang="en-US" sz="5333" dirty="0">
                  <a:solidFill>
                    <a:schemeClr val="accent1"/>
                  </a:solidFill>
                  <a:latin typeface="UTM Cookies" panose="02040603050506020204" pitchFamily="18" charset="0"/>
                </a:rPr>
                <a:t>4</a:t>
              </a:r>
            </a:p>
          </p:txBody>
        </p:sp>
      </p:grpSp>
      <p:pic>
        <p:nvPicPr>
          <p:cNvPr id="17" name="Picture 16">
            <a:extLst>
              <a:ext uri="{FF2B5EF4-FFF2-40B4-BE49-F238E27FC236}">
                <a16:creationId xmlns:a16="http://schemas.microsoft.com/office/drawing/2014/main" id="{0B8F536A-2007-5F40-B7DA-6B5A79D1AB6A}"/>
              </a:ext>
            </a:extLst>
          </p:cNvPr>
          <p:cNvPicPr>
            <a:picLocks noChangeAspect="1"/>
          </p:cNvPicPr>
          <p:nvPr/>
        </p:nvPicPr>
        <p:blipFill>
          <a:blip r:embed="rId6">
            <a:extLst>
              <a:ext uri="{BEBA8EAE-BF5A-486C-A8C5-ECC9F3942E4B}">
                <a14:imgProps xmlns:a14="http://schemas.microsoft.com/office/drawing/2010/main">
                  <a14:imgLayer r:embed="rId7">
                    <a14:imgEffect>
                      <a14:colorTemperature colorTemp="7200"/>
                    </a14:imgEffect>
                    <a14:imgEffect>
                      <a14:saturation sat="200000"/>
                    </a14:imgEffect>
                  </a14:imgLayer>
                </a14:imgProps>
              </a:ext>
            </a:extLst>
          </a:blip>
          <a:stretch>
            <a:fillRect/>
          </a:stretch>
        </p:blipFill>
        <p:spPr>
          <a:xfrm>
            <a:off x="2230517" y="2506497"/>
            <a:ext cx="2675091" cy="1819833"/>
          </a:xfrm>
          <a:prstGeom prst="roundRect">
            <a:avLst>
              <a:gd name="adj" fmla="val 29724"/>
            </a:avLst>
          </a:prstGeom>
        </p:spPr>
      </p:pic>
      <p:pic>
        <p:nvPicPr>
          <p:cNvPr id="19" name="Picture 18">
            <a:extLst>
              <a:ext uri="{FF2B5EF4-FFF2-40B4-BE49-F238E27FC236}">
                <a16:creationId xmlns:a16="http://schemas.microsoft.com/office/drawing/2014/main" id="{0DA4476C-D92A-0142-9685-2403C5C1F896}"/>
              </a:ext>
            </a:extLst>
          </p:cNvPr>
          <p:cNvPicPr>
            <a:picLocks noChangeAspect="1"/>
          </p:cNvPicPr>
          <p:nvPr/>
        </p:nvPicPr>
        <p:blipFill>
          <a:blip r:embed="rId8">
            <a:extLst>
              <a:ext uri="{BEBA8EAE-BF5A-486C-A8C5-ECC9F3942E4B}">
                <a14:imgProps xmlns:a14="http://schemas.microsoft.com/office/drawing/2010/main">
                  <a14:imgLayer r:embed="rId9">
                    <a14:imgEffect>
                      <a14:backgroundRemoval t="5039" b="94574" l="3380" r="89577">
                        <a14:foregroundMark x1="4789" y1="72481" x2="7042" y2="50775"/>
                        <a14:foregroundMark x1="47606" y1="17829" x2="55775" y2="5426"/>
                        <a14:foregroundMark x1="44789" y1="94574" x2="44789" y2="94574"/>
                        <a14:foregroundMark x1="89859" y1="50000" x2="89859" y2="50000"/>
                        <a14:foregroundMark x1="3380" y1="63178" x2="3380" y2="63178"/>
                        <a14:foregroundMark x1="6761" y1="49225" x2="18310" y2="39535"/>
                      </a14:backgroundRemoval>
                    </a14:imgEffect>
                    <a14:imgEffect>
                      <a14:sharpenSoften amount="22000"/>
                    </a14:imgEffect>
                    <a14:imgEffect>
                      <a14:saturation sat="200000"/>
                    </a14:imgEffect>
                  </a14:imgLayer>
                </a14:imgProps>
              </a:ext>
            </a:extLst>
          </a:blip>
          <a:stretch>
            <a:fillRect/>
          </a:stretch>
        </p:blipFill>
        <p:spPr>
          <a:xfrm>
            <a:off x="2174001" y="4813068"/>
            <a:ext cx="2028297" cy="1474085"/>
          </a:xfrm>
          <a:prstGeom prst="rect">
            <a:avLst/>
          </a:prstGeom>
        </p:spPr>
      </p:pic>
      <p:pic>
        <p:nvPicPr>
          <p:cNvPr id="21" name="Picture 20">
            <a:extLst>
              <a:ext uri="{FF2B5EF4-FFF2-40B4-BE49-F238E27FC236}">
                <a16:creationId xmlns:a16="http://schemas.microsoft.com/office/drawing/2014/main" id="{B022B6BD-0015-2F45-82A2-147A8A77F6AE}"/>
              </a:ext>
            </a:extLst>
          </p:cNvPr>
          <p:cNvPicPr>
            <a:picLocks noChangeAspect="1"/>
          </p:cNvPicPr>
          <p:nvPr/>
        </p:nvPicPr>
        <p:blipFill>
          <a:blip r:embed="rId10">
            <a:extLst>
              <a:ext uri="{BEBA8EAE-BF5A-486C-A8C5-ECC9F3942E4B}">
                <a14:imgProps xmlns:a14="http://schemas.microsoft.com/office/drawing/2010/main">
                  <a14:imgLayer r:embed="rId11">
                    <a14:imgEffect>
                      <a14:backgroundRemoval t="826" b="96970" l="535" r="98396">
                        <a14:foregroundMark x1="10963" y1="62259" x2="10160" y2="50689"/>
                        <a14:foregroundMark x1="10160" y1="50689" x2="15508" y2="37190"/>
                        <a14:foregroundMark x1="15508" y1="37190" x2="24866" y2="28926"/>
                        <a14:foregroundMark x1="24866" y1="28926" x2="35561" y2="27548"/>
                        <a14:foregroundMark x1="35561" y1="27548" x2="46791" y2="34986"/>
                        <a14:foregroundMark x1="46791" y1="34986" x2="46791" y2="34986"/>
                        <a14:foregroundMark x1="11765" y1="46556" x2="5882" y2="55647"/>
                        <a14:foregroundMark x1="5882" y1="55647" x2="8289" y2="65289"/>
                        <a14:foregroundMark x1="49733" y1="34435" x2="54011" y2="18733"/>
                        <a14:foregroundMark x1="54011" y1="18733" x2="64973" y2="6887"/>
                        <a14:foregroundMark x1="64973" y1="6887" x2="84492" y2="1377"/>
                        <a14:foregroundMark x1="84492" y1="1377" x2="90909" y2="9366"/>
                        <a14:foregroundMark x1="90909" y1="9366" x2="88235" y2="29752"/>
                        <a14:foregroundMark x1="88235" y1="29752" x2="67380" y2="82094"/>
                        <a14:foregroundMark x1="67380" y1="82094" x2="39572" y2="84298"/>
                        <a14:foregroundMark x1="39572" y1="84298" x2="30214" y2="89807"/>
                        <a14:foregroundMark x1="30214" y1="89807" x2="28610" y2="92562"/>
                        <a14:foregroundMark x1="28610" y1="92287" x2="47059" y2="93664"/>
                        <a14:foregroundMark x1="47059" y1="93664" x2="98930" y2="84848"/>
                        <a14:foregroundMark x1="98930" y1="84573" x2="92246" y2="95041"/>
                        <a14:foregroundMark x1="92246" y1="95041" x2="43048" y2="91185"/>
                        <a14:foregroundMark x1="43048" y1="91185" x2="20856" y2="83196"/>
                        <a14:foregroundMark x1="20856" y1="83196" x2="18984" y2="95041"/>
                        <a14:foregroundMark x1="18984" y1="95041" x2="6417" y2="83196"/>
                        <a14:foregroundMark x1="6417" y1="83196" x2="18984" y2="80441"/>
                        <a14:foregroundMark x1="18984" y1="80441" x2="27807" y2="90634"/>
                        <a14:foregroundMark x1="10428" y1="92562" x2="55615" y2="97245"/>
                        <a14:foregroundMark x1="55615" y1="97245" x2="68984" y2="95317"/>
                        <a14:foregroundMark x1="68182" y1="95317" x2="3209" y2="96419"/>
                        <a14:foregroundMark x1="3209" y1="96419" x2="535" y2="80992"/>
                        <a14:foregroundMark x1="535" y1="80992" x2="5080" y2="79614"/>
                        <a14:foregroundMark x1="5080" y1="79339" x2="2139" y2="69421"/>
                        <a14:foregroundMark x1="2139" y1="69421" x2="4278" y2="66942"/>
                        <a14:foregroundMark x1="47594" y1="23140" x2="55348" y2="7438"/>
                        <a14:foregroundMark x1="55348" y1="7438" x2="63904" y2="551"/>
                        <a14:foregroundMark x1="63904" y1="551" x2="82620" y2="1377"/>
                        <a14:foregroundMark x1="82620" y1="1377" x2="91979" y2="6612"/>
                        <a14:foregroundMark x1="91979" y1="6612" x2="91979" y2="7163"/>
                        <a14:foregroundMark x1="91979" y1="6887" x2="98396" y2="7989"/>
                        <a14:foregroundMark x1="98396" y1="11846" x2="98128" y2="1377"/>
                        <a14:foregroundMark x1="98128" y1="1377" x2="74332" y2="826"/>
                        <a14:foregroundMark x1="74332" y1="826" x2="54545" y2="10193"/>
                        <a14:foregroundMark x1="54545" y1="10193" x2="42513" y2="21212"/>
                        <a14:foregroundMark x1="42513" y1="21212" x2="40374" y2="30028"/>
                        <a14:foregroundMark x1="35561" y1="27273" x2="25401" y2="28375"/>
                        <a14:foregroundMark x1="25401" y1="28375" x2="16310" y2="34711"/>
                        <a14:foregroundMark x1="16310" y1="34711" x2="10428" y2="43802"/>
                        <a14:foregroundMark x1="10428" y1="43802" x2="9893" y2="47107"/>
                        <a14:foregroundMark x1="58556" y1="3030" x2="47594" y2="18733"/>
                      </a14:backgroundRemoval>
                    </a14:imgEffect>
                  </a14:imgLayer>
                </a14:imgProps>
              </a:ext>
            </a:extLst>
          </a:blip>
          <a:stretch>
            <a:fillRect/>
          </a:stretch>
        </p:blipFill>
        <p:spPr>
          <a:xfrm>
            <a:off x="6949400" y="3254024"/>
            <a:ext cx="3351925" cy="3253339"/>
          </a:xfrm>
          <a:prstGeom prst="roundRect">
            <a:avLst/>
          </a:prstGeom>
        </p:spPr>
      </p:pic>
      <p:pic>
        <p:nvPicPr>
          <p:cNvPr id="23" name="Picture 22">
            <a:extLst>
              <a:ext uri="{FF2B5EF4-FFF2-40B4-BE49-F238E27FC236}">
                <a16:creationId xmlns:a16="http://schemas.microsoft.com/office/drawing/2014/main" id="{D8936DDF-318B-254C-BCAA-8679284E7993}"/>
              </a:ext>
            </a:extLst>
          </p:cNvPr>
          <p:cNvPicPr>
            <a:picLocks noChangeAspect="1"/>
          </p:cNvPicPr>
          <p:nvPr/>
        </p:nvPicPr>
        <p:blipFill>
          <a:blip r:embed="rId12">
            <a:clrChange>
              <a:clrFrom>
                <a:srgbClr val="FFFFFF"/>
              </a:clrFrom>
              <a:clrTo>
                <a:srgbClr val="FFFFFF">
                  <a:alpha val="0"/>
                </a:srgbClr>
              </a:clrTo>
            </a:clrChange>
          </a:blip>
          <a:stretch>
            <a:fillRect/>
          </a:stretch>
        </p:blipFill>
        <p:spPr>
          <a:xfrm>
            <a:off x="4022583" y="3658908"/>
            <a:ext cx="3304500" cy="2848465"/>
          </a:xfrm>
          <a:prstGeom prst="rect">
            <a:avLst/>
          </a:prstGeom>
        </p:spPr>
      </p:pic>
    </p:spTree>
    <p:extLst>
      <p:ext uri="{BB962C8B-B14F-4D97-AF65-F5344CB8AC3E}">
        <p14:creationId xmlns:p14="http://schemas.microsoft.com/office/powerpoint/2010/main" val="5566860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1000"/>
                                        <p:tgtEl>
                                          <p:spTgt spid="7"/>
                                        </p:tgtEl>
                                      </p:cBhvr>
                                    </p:animEffect>
                                    <p:anim calcmode="lin" valueType="num">
                                      <p:cBhvr>
                                        <p:cTn id="13" dur="1000" fill="hold"/>
                                        <p:tgtEl>
                                          <p:spTgt spid="7"/>
                                        </p:tgtEl>
                                        <p:attrNameLst>
                                          <p:attrName>ppt_x</p:attrName>
                                        </p:attrNameLst>
                                      </p:cBhvr>
                                      <p:tavLst>
                                        <p:tav tm="0">
                                          <p:val>
                                            <p:strVal val="#ppt_x"/>
                                          </p:val>
                                        </p:tav>
                                        <p:tav tm="100000">
                                          <p:val>
                                            <p:strVal val="#ppt_x"/>
                                          </p:val>
                                        </p:tav>
                                      </p:tavLst>
                                    </p:anim>
                                    <p:anim calcmode="lin" valueType="num">
                                      <p:cBhvr>
                                        <p:cTn id="14"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xit" presetSubtype="0" fill="hold" grpId="1" nodeType="clickEffect">
                                  <p:stCondLst>
                                    <p:cond delay="0"/>
                                  </p:stCondLst>
                                  <p:childTnLst>
                                    <p:animEffect transition="out" filter="fade">
                                      <p:cBhvr>
                                        <p:cTn id="18" dur="1000"/>
                                        <p:tgtEl>
                                          <p:spTgt spid="8"/>
                                        </p:tgtEl>
                                      </p:cBhvr>
                                    </p:animEffect>
                                    <p:anim calcmode="lin" valueType="num">
                                      <p:cBhvr>
                                        <p:cTn id="19" dur="1000"/>
                                        <p:tgtEl>
                                          <p:spTgt spid="8"/>
                                        </p:tgtEl>
                                        <p:attrNameLst>
                                          <p:attrName>ppt_x</p:attrName>
                                        </p:attrNameLst>
                                      </p:cBhvr>
                                      <p:tavLst>
                                        <p:tav tm="0">
                                          <p:val>
                                            <p:strVal val="ppt_x"/>
                                          </p:val>
                                        </p:tav>
                                        <p:tav tm="100000">
                                          <p:val>
                                            <p:strVal val="ppt_x"/>
                                          </p:val>
                                        </p:tav>
                                      </p:tavLst>
                                    </p:anim>
                                    <p:anim calcmode="lin" valueType="num">
                                      <p:cBhvr>
                                        <p:cTn id="20" dur="1000"/>
                                        <p:tgtEl>
                                          <p:spTgt spid="8"/>
                                        </p:tgtEl>
                                        <p:attrNameLst>
                                          <p:attrName>ppt_y</p:attrName>
                                        </p:attrNameLst>
                                      </p:cBhvr>
                                      <p:tavLst>
                                        <p:tav tm="0">
                                          <p:val>
                                            <p:strVal val="ppt_y"/>
                                          </p:val>
                                        </p:tav>
                                        <p:tav tm="100000">
                                          <p:val>
                                            <p:strVal val="ppt_y+.1"/>
                                          </p:val>
                                        </p:tav>
                                      </p:tavLst>
                                    </p:anim>
                                    <p:set>
                                      <p:cBhvr>
                                        <p:cTn id="21" dur="1" fill="hold">
                                          <p:stCondLst>
                                            <p:cond delay="999"/>
                                          </p:stCondLst>
                                        </p:cTn>
                                        <p:tgtEl>
                                          <p:spTgt spid="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8" grpId="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868AC771-11AC-400E-96E2-B494D9CA0570}"/>
              </a:ext>
            </a:extLst>
          </p:cNvPr>
          <p:cNvGrpSpPr/>
          <p:nvPr/>
        </p:nvGrpSpPr>
        <p:grpSpPr>
          <a:xfrm>
            <a:off x="3049698" y="1854442"/>
            <a:ext cx="5874569" cy="4424361"/>
            <a:chOff x="1417547" y="1264224"/>
            <a:chExt cx="4405927" cy="3318271"/>
          </a:xfrm>
        </p:grpSpPr>
        <p:pic>
          <p:nvPicPr>
            <p:cNvPr id="3" name="Picture 2">
              <a:extLst>
                <a:ext uri="{FF2B5EF4-FFF2-40B4-BE49-F238E27FC236}">
                  <a16:creationId xmlns:a16="http://schemas.microsoft.com/office/drawing/2014/main" id="{CF86228A-6437-445F-B487-0BD01EAFDA14}"/>
                </a:ext>
              </a:extLst>
            </p:cNvPr>
            <p:cNvPicPr>
              <a:picLocks noChangeAspect="1"/>
            </p:cNvPicPr>
            <p:nvPr/>
          </p:nvPicPr>
          <p:blipFill>
            <a:blip r:embed="rId2">
              <a:clrChange>
                <a:clrFrom>
                  <a:srgbClr val="F5F5F5"/>
                </a:clrFrom>
                <a:clrTo>
                  <a:srgbClr val="F5F5F5">
                    <a:alpha val="0"/>
                  </a:srgbClr>
                </a:clrTo>
              </a:clrChange>
            </a:blip>
            <a:stretch>
              <a:fillRect/>
            </a:stretch>
          </p:blipFill>
          <p:spPr>
            <a:xfrm flipH="1">
              <a:off x="1417547" y="1264224"/>
              <a:ext cx="4405927" cy="3318271"/>
            </a:xfrm>
            <a:prstGeom prst="rect">
              <a:avLst/>
            </a:prstGeom>
          </p:spPr>
        </p:pic>
        <p:sp>
          <p:nvSpPr>
            <p:cNvPr id="4" name="TextBox 3">
              <a:extLst>
                <a:ext uri="{FF2B5EF4-FFF2-40B4-BE49-F238E27FC236}">
                  <a16:creationId xmlns:a16="http://schemas.microsoft.com/office/drawing/2014/main" id="{72E96B82-CFE8-4E3D-9861-F35AD32A3F47}"/>
                </a:ext>
              </a:extLst>
            </p:cNvPr>
            <p:cNvSpPr txBox="1"/>
            <p:nvPr/>
          </p:nvSpPr>
          <p:spPr>
            <a:xfrm>
              <a:off x="3064386" y="2987782"/>
              <a:ext cx="2009748" cy="1085009"/>
            </a:xfrm>
            <a:prstGeom prst="rect">
              <a:avLst/>
            </a:prstGeom>
            <a:noFill/>
          </p:spPr>
          <p:txBody>
            <a:bodyPr wrap="square" rtlCol="0">
              <a:spAutoFit/>
            </a:bodyPr>
            <a:lstStyle/>
            <a:p>
              <a:pPr algn="ctr">
                <a:lnSpc>
                  <a:spcPct val="150000"/>
                </a:lnSpc>
              </a:pPr>
              <a:r>
                <a:rPr lang="vi-VN" sz="5867" b="1" dirty="0">
                  <a:solidFill>
                    <a:srgbClr val="17479D"/>
                  </a:solidFill>
                  <a:latin typeface="UTM Avo" panose="02040603050506020204" pitchFamily="18" charset="0"/>
                </a:rPr>
                <a:t>ĐỌC</a:t>
              </a:r>
              <a:endParaRPr lang="en-US" sz="5867" b="1" dirty="0">
                <a:solidFill>
                  <a:srgbClr val="17479D"/>
                </a:solidFill>
                <a:latin typeface="UTM Avo" panose="02040603050506020204" pitchFamily="18" charset="0"/>
              </a:endParaRPr>
            </a:p>
          </p:txBody>
        </p:sp>
        <p:sp>
          <p:nvSpPr>
            <p:cNvPr id="5" name="TextBox 4">
              <a:extLst>
                <a:ext uri="{FF2B5EF4-FFF2-40B4-BE49-F238E27FC236}">
                  <a16:creationId xmlns:a16="http://schemas.microsoft.com/office/drawing/2014/main" id="{47C20E4F-5598-4543-99AA-79D922EC798E}"/>
                </a:ext>
              </a:extLst>
            </p:cNvPr>
            <p:cNvSpPr txBox="1"/>
            <p:nvPr/>
          </p:nvSpPr>
          <p:spPr>
            <a:xfrm>
              <a:off x="2447589" y="2552809"/>
              <a:ext cx="3041009" cy="715533"/>
            </a:xfrm>
            <a:prstGeom prst="rect">
              <a:avLst/>
            </a:prstGeom>
            <a:noFill/>
          </p:spPr>
          <p:txBody>
            <a:bodyPr wrap="square" rtlCol="0">
              <a:spAutoFit/>
            </a:bodyPr>
            <a:lstStyle/>
            <a:p>
              <a:pPr algn="ctr">
                <a:lnSpc>
                  <a:spcPct val="150000"/>
                </a:lnSpc>
              </a:pPr>
              <a:r>
                <a:rPr lang="vi-VN" sz="3733" b="1" dirty="0">
                  <a:solidFill>
                    <a:schemeClr val="accent1">
                      <a:lumMod val="50000"/>
                    </a:schemeClr>
                  </a:solidFill>
                  <a:latin typeface="Times New Roman" panose="02020603050405020304" pitchFamily="18" charset="0"/>
                  <a:cs typeface="Times New Roman" panose="02020603050405020304" pitchFamily="18" charset="0"/>
                </a:rPr>
                <a:t>TIẾT 1 – 2</a:t>
              </a:r>
              <a:endParaRPr lang="en-US" sz="3733" b="1" dirty="0">
                <a:solidFill>
                  <a:schemeClr val="accent1">
                    <a:lumMod val="50000"/>
                  </a:schemeClr>
                </a:solidFill>
                <a:latin typeface="Times New Roman" panose="02020603050405020304" pitchFamily="18" charset="0"/>
                <a:cs typeface="Times New Roman" panose="02020603050405020304" pitchFamily="18" charset="0"/>
              </a:endParaRPr>
            </a:p>
          </p:txBody>
        </p:sp>
      </p:grpSp>
      <p:pic>
        <p:nvPicPr>
          <p:cNvPr id="6" name="Picture 4">
            <a:extLst>
              <a:ext uri="{FF2B5EF4-FFF2-40B4-BE49-F238E27FC236}">
                <a16:creationId xmlns:a16="http://schemas.microsoft.com/office/drawing/2014/main" id="{92AC510F-4E04-400B-8C1C-074ABFBB20F1}"/>
              </a:ext>
            </a:extLst>
          </p:cNvPr>
          <p:cNvPicPr>
            <a:picLocks noChangeAspect="1" noChangeArrowheads="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491059" y="4358137"/>
            <a:ext cx="2084124" cy="2084124"/>
          </a:xfrm>
          <a:prstGeom prst="rect">
            <a:avLst/>
          </a:prstGeom>
          <a:noFill/>
          <a:extLst>
            <a:ext uri="{909E8E84-426E-40DD-AFC4-6F175D3DCCD1}">
              <a14:hiddenFill xmlns:a14="http://schemas.microsoft.com/office/drawing/2010/main">
                <a:solidFill>
                  <a:srgbClr val="FFFFFF"/>
                </a:solidFill>
              </a14:hiddenFill>
            </a:ext>
          </a:extLst>
        </p:spPr>
      </p:pic>
      <p:sp>
        <p:nvSpPr>
          <p:cNvPr id="19" name="TextBox 18">
            <a:extLst>
              <a:ext uri="{FF2B5EF4-FFF2-40B4-BE49-F238E27FC236}">
                <a16:creationId xmlns:a16="http://schemas.microsoft.com/office/drawing/2014/main" id="{F5AF933B-B9AE-8F4B-AFA7-2B9F449B1136}"/>
              </a:ext>
            </a:extLst>
          </p:cNvPr>
          <p:cNvSpPr txBox="1"/>
          <p:nvPr/>
        </p:nvSpPr>
        <p:spPr>
          <a:xfrm>
            <a:off x="3569776" y="625807"/>
            <a:ext cx="6160357" cy="995209"/>
          </a:xfrm>
          <a:prstGeom prst="rect">
            <a:avLst/>
          </a:prstGeom>
          <a:noFill/>
        </p:spPr>
        <p:txBody>
          <a:bodyPr wrap="square" rtlCol="0">
            <a:spAutoFit/>
          </a:bodyPr>
          <a:lstStyle/>
          <a:p>
            <a:pPr algn="ctr"/>
            <a:r>
              <a:rPr lang="vi-VN" sz="5867" dirty="0">
                <a:solidFill>
                  <a:schemeClr val="accent2"/>
                </a:solidFill>
                <a:latin typeface="UTM Cookies" panose="02040603050506020204" pitchFamily="18" charset="0"/>
              </a:rPr>
              <a:t>TẾT ĐẾN RỒI</a:t>
            </a:r>
            <a:endParaRPr lang="en-US" sz="5867" dirty="0">
              <a:solidFill>
                <a:schemeClr val="accent2"/>
              </a:solidFill>
              <a:latin typeface="UTM Cookies" panose="02040603050506020204" pitchFamily="18" charset="0"/>
            </a:endParaRPr>
          </a:p>
        </p:txBody>
      </p:sp>
      <p:grpSp>
        <p:nvGrpSpPr>
          <p:cNvPr id="20" name="Group 19">
            <a:extLst>
              <a:ext uri="{FF2B5EF4-FFF2-40B4-BE49-F238E27FC236}">
                <a16:creationId xmlns:a16="http://schemas.microsoft.com/office/drawing/2014/main" id="{33B68D63-4D57-5B41-A303-E3B0D11F656A}"/>
              </a:ext>
            </a:extLst>
          </p:cNvPr>
          <p:cNvGrpSpPr/>
          <p:nvPr/>
        </p:nvGrpSpPr>
        <p:grpSpPr>
          <a:xfrm>
            <a:off x="2050763" y="771227"/>
            <a:ext cx="2164100" cy="971152"/>
            <a:chOff x="369342" y="617893"/>
            <a:chExt cx="1623075" cy="728364"/>
          </a:xfrm>
        </p:grpSpPr>
        <p:sp>
          <p:nvSpPr>
            <p:cNvPr id="21" name="TextBox 20">
              <a:extLst>
                <a:ext uri="{FF2B5EF4-FFF2-40B4-BE49-F238E27FC236}">
                  <a16:creationId xmlns:a16="http://schemas.microsoft.com/office/drawing/2014/main" id="{7194F0C3-9512-DC43-9E90-7C3269A9EB0B}"/>
                </a:ext>
              </a:extLst>
            </p:cNvPr>
            <p:cNvSpPr txBox="1"/>
            <p:nvPr/>
          </p:nvSpPr>
          <p:spPr>
            <a:xfrm>
              <a:off x="378770" y="617893"/>
              <a:ext cx="1613647" cy="684755"/>
            </a:xfrm>
            <a:prstGeom prst="rect">
              <a:avLst/>
            </a:prstGeom>
            <a:noFill/>
          </p:spPr>
          <p:txBody>
            <a:bodyPr wrap="square" rtlCol="0">
              <a:spAutoFit/>
            </a:bodyPr>
            <a:lstStyle/>
            <a:p>
              <a:r>
                <a:rPr lang="en-US" sz="5333" dirty="0">
                  <a:solidFill>
                    <a:schemeClr val="accent1">
                      <a:lumMod val="50000"/>
                    </a:schemeClr>
                  </a:solidFill>
                  <a:latin typeface="UTM Cookies" panose="02040603050506020204" pitchFamily="18" charset="0"/>
                </a:rPr>
                <a:t>BÀI</a:t>
              </a:r>
              <a:r>
                <a:rPr lang="en-US" sz="2400" dirty="0">
                  <a:solidFill>
                    <a:schemeClr val="accent1">
                      <a:lumMod val="50000"/>
                    </a:schemeClr>
                  </a:solidFill>
                  <a:latin typeface="UTM Cookies" panose="02040603050506020204" pitchFamily="18" charset="0"/>
                </a:rPr>
                <a:t> </a:t>
              </a:r>
              <a:r>
                <a:rPr lang="en-US" sz="5333" dirty="0">
                  <a:solidFill>
                    <a:schemeClr val="accent1">
                      <a:lumMod val="50000"/>
                    </a:schemeClr>
                  </a:solidFill>
                  <a:latin typeface="UTM Cookies" panose="02040603050506020204" pitchFamily="18" charset="0"/>
                </a:rPr>
                <a:t>4</a:t>
              </a:r>
            </a:p>
          </p:txBody>
        </p:sp>
        <p:sp>
          <p:nvSpPr>
            <p:cNvPr id="22" name="TextBox 21">
              <a:extLst>
                <a:ext uri="{FF2B5EF4-FFF2-40B4-BE49-F238E27FC236}">
                  <a16:creationId xmlns:a16="http://schemas.microsoft.com/office/drawing/2014/main" id="{B5CB1CEF-83A6-2F4D-B69C-5813AF964C6D}"/>
                </a:ext>
              </a:extLst>
            </p:cNvPr>
            <p:cNvSpPr txBox="1"/>
            <p:nvPr/>
          </p:nvSpPr>
          <p:spPr>
            <a:xfrm>
              <a:off x="369342" y="661502"/>
              <a:ext cx="1613647" cy="684755"/>
            </a:xfrm>
            <a:prstGeom prst="rect">
              <a:avLst/>
            </a:prstGeom>
            <a:noFill/>
          </p:spPr>
          <p:txBody>
            <a:bodyPr wrap="square" rtlCol="0">
              <a:spAutoFit/>
            </a:bodyPr>
            <a:lstStyle/>
            <a:p>
              <a:r>
                <a:rPr lang="en-US" sz="5333" dirty="0">
                  <a:solidFill>
                    <a:schemeClr val="accent1"/>
                  </a:solidFill>
                  <a:latin typeface="UTM Cookies" panose="02040603050506020204" pitchFamily="18" charset="0"/>
                </a:rPr>
                <a:t>BÀI</a:t>
              </a:r>
              <a:r>
                <a:rPr lang="en-US" sz="2400" dirty="0">
                  <a:solidFill>
                    <a:schemeClr val="accent1"/>
                  </a:solidFill>
                  <a:latin typeface="UTM Cookies" panose="02040603050506020204" pitchFamily="18" charset="0"/>
                </a:rPr>
                <a:t> </a:t>
              </a:r>
              <a:r>
                <a:rPr lang="en-US" sz="5333" dirty="0">
                  <a:solidFill>
                    <a:schemeClr val="accent1"/>
                  </a:solidFill>
                  <a:latin typeface="UTM Cookies" panose="02040603050506020204" pitchFamily="18" charset="0"/>
                </a:rPr>
                <a:t>4</a:t>
              </a:r>
            </a:p>
          </p:txBody>
        </p:sp>
      </p:grpSp>
    </p:spTree>
    <p:extLst>
      <p:ext uri="{BB962C8B-B14F-4D97-AF65-F5344CB8AC3E}">
        <p14:creationId xmlns:p14="http://schemas.microsoft.com/office/powerpoint/2010/main" val="419618239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F3DD3406-2712-834B-AB0F-2A570271E8D5}"/>
              </a:ext>
            </a:extLst>
          </p:cNvPr>
          <p:cNvGrpSpPr/>
          <p:nvPr/>
        </p:nvGrpSpPr>
        <p:grpSpPr>
          <a:xfrm>
            <a:off x="1620510" y="22813"/>
            <a:ext cx="1861191" cy="740290"/>
            <a:chOff x="635794" y="386605"/>
            <a:chExt cx="1395893" cy="555217"/>
          </a:xfrm>
        </p:grpSpPr>
        <p:sp>
          <p:nvSpPr>
            <p:cNvPr id="3" name="TextBox 2">
              <a:extLst>
                <a:ext uri="{FF2B5EF4-FFF2-40B4-BE49-F238E27FC236}">
                  <a16:creationId xmlns:a16="http://schemas.microsoft.com/office/drawing/2014/main" id="{C07B3502-F58A-46C0-88F8-3DE26F98CD3F}"/>
                </a:ext>
              </a:extLst>
            </p:cNvPr>
            <p:cNvSpPr txBox="1"/>
            <p:nvPr/>
          </p:nvSpPr>
          <p:spPr>
            <a:xfrm>
              <a:off x="1218102" y="386605"/>
              <a:ext cx="813585" cy="484748"/>
            </a:xfrm>
            <a:prstGeom prst="rect">
              <a:avLst/>
            </a:prstGeom>
            <a:noFill/>
          </p:spPr>
          <p:txBody>
            <a:bodyPr wrap="square" rtlCol="0">
              <a:spAutoFit/>
            </a:bodyPr>
            <a:lstStyle/>
            <a:p>
              <a:pPr algn="ctr" defTabSz="1219170">
                <a:lnSpc>
                  <a:spcPct val="150000"/>
                </a:lnSpc>
                <a:buClr>
                  <a:srgbClr val="000000"/>
                </a:buClr>
                <a:defRPr/>
              </a:pPr>
              <a:r>
                <a:rPr lang="vi-VN" sz="2400" b="1" kern="0" dirty="0">
                  <a:solidFill>
                    <a:srgbClr val="17479D"/>
                  </a:solidFill>
                  <a:latin typeface="UTM Avo" panose="02040603050506020204" pitchFamily="18" charset="0"/>
                  <a:cs typeface="Arial"/>
                  <a:sym typeface="Arial"/>
                </a:rPr>
                <a:t>ĐỌC</a:t>
              </a:r>
              <a:endParaRPr lang="en-US" sz="2400" b="1" kern="0" dirty="0">
                <a:solidFill>
                  <a:srgbClr val="17479D"/>
                </a:solidFill>
                <a:latin typeface="UTM Avo" panose="02040603050506020204" pitchFamily="18" charset="0"/>
                <a:cs typeface="Arial"/>
                <a:sym typeface="Arial"/>
              </a:endParaRPr>
            </a:p>
          </p:txBody>
        </p:sp>
        <p:pic>
          <p:nvPicPr>
            <p:cNvPr id="4" name="Picture 3">
              <a:extLst>
                <a:ext uri="{FF2B5EF4-FFF2-40B4-BE49-F238E27FC236}">
                  <a16:creationId xmlns:a16="http://schemas.microsoft.com/office/drawing/2014/main" id="{313B8F63-C1DC-4BF0-9681-7D14EF947D76}"/>
                </a:ext>
              </a:extLst>
            </p:cNvPr>
            <p:cNvPicPr>
              <a:picLocks noChangeAspect="1"/>
            </p:cNvPicPr>
            <p:nvPr/>
          </p:nvPicPr>
          <p:blipFill rotWithShape="1">
            <a:blip r:embed="rId3">
              <a:clrChange>
                <a:clrFrom>
                  <a:srgbClr val="FFFCFF"/>
                </a:clrFrom>
                <a:clrTo>
                  <a:srgbClr val="FFFCFF">
                    <a:alpha val="0"/>
                  </a:srgbClr>
                </a:clrTo>
              </a:clrChange>
              <a:extLst>
                <a:ext uri="{BEBA8EAE-BF5A-486C-A8C5-ECC9F3942E4B}">
                  <a14:imgProps xmlns:a14="http://schemas.microsoft.com/office/drawing/2010/main">
                    <a14:imgLayer r:embed="rId4">
                      <a14:imgEffect>
                        <a14:sharpenSoften amount="25000"/>
                      </a14:imgEffect>
                      <a14:imgEffect>
                        <a14:saturation sat="200000"/>
                      </a14:imgEffect>
                    </a14:imgLayer>
                  </a14:imgProps>
                </a:ext>
              </a:extLst>
            </a:blip>
            <a:srcRect l="1772" t="2351" r="1"/>
            <a:stretch/>
          </p:blipFill>
          <p:spPr>
            <a:xfrm>
              <a:off x="635794" y="416650"/>
              <a:ext cx="582308" cy="525172"/>
            </a:xfrm>
            <a:prstGeom prst="rect">
              <a:avLst/>
            </a:prstGeom>
          </p:spPr>
        </p:pic>
      </p:grpSp>
      <p:sp>
        <p:nvSpPr>
          <p:cNvPr id="5" name="TextBox 4">
            <a:extLst>
              <a:ext uri="{FF2B5EF4-FFF2-40B4-BE49-F238E27FC236}">
                <a16:creationId xmlns:a16="http://schemas.microsoft.com/office/drawing/2014/main" id="{83C8FAFC-C1D0-49BB-A45E-D744951A028F}"/>
              </a:ext>
            </a:extLst>
          </p:cNvPr>
          <p:cNvSpPr txBox="1"/>
          <p:nvPr/>
        </p:nvSpPr>
        <p:spPr>
          <a:xfrm>
            <a:off x="4716827" y="197953"/>
            <a:ext cx="2758344" cy="646331"/>
          </a:xfrm>
          <a:prstGeom prst="rect">
            <a:avLst/>
          </a:prstGeom>
          <a:noFill/>
        </p:spPr>
        <p:txBody>
          <a:bodyPr wrap="square" rtlCol="0">
            <a:spAutoFit/>
          </a:bodyPr>
          <a:lstStyle/>
          <a:p>
            <a:pPr algn="ctr" defTabSz="1219170">
              <a:lnSpc>
                <a:spcPct val="150000"/>
              </a:lnSpc>
              <a:buClr>
                <a:srgbClr val="000000"/>
              </a:buClr>
              <a:defRPr/>
            </a:pPr>
            <a:r>
              <a:rPr lang="vi-VN" sz="2400" b="1" kern="0" dirty="0">
                <a:solidFill>
                  <a:srgbClr val="FFAB40">
                    <a:lumMod val="50000"/>
                  </a:srgbClr>
                </a:solidFill>
                <a:latin typeface="Times New Roman" panose="02020603050405020304" pitchFamily="18" charset="0"/>
                <a:cs typeface="Times New Roman" panose="02020603050405020304" pitchFamily="18" charset="0"/>
                <a:sym typeface="Arial"/>
              </a:rPr>
              <a:t>Tết đến rồi</a:t>
            </a:r>
            <a:endParaRPr lang="en-US" sz="2400" b="1" kern="0" dirty="0">
              <a:solidFill>
                <a:srgbClr val="FFAB40">
                  <a:lumMod val="50000"/>
                </a:srgbClr>
              </a:solidFill>
              <a:latin typeface="Times New Roman" panose="02020603050405020304" pitchFamily="18" charset="0"/>
              <a:cs typeface="Times New Roman" panose="02020603050405020304" pitchFamily="18" charset="0"/>
              <a:sym typeface="Arial"/>
            </a:endParaRPr>
          </a:p>
        </p:txBody>
      </p:sp>
      <p:sp>
        <p:nvSpPr>
          <p:cNvPr id="6" name="TextBox 5">
            <a:extLst>
              <a:ext uri="{FF2B5EF4-FFF2-40B4-BE49-F238E27FC236}">
                <a16:creationId xmlns:a16="http://schemas.microsoft.com/office/drawing/2014/main" id="{7BF6BCDF-9F5D-43EF-8D2F-74DA0EBB0C5C}"/>
              </a:ext>
            </a:extLst>
          </p:cNvPr>
          <p:cNvSpPr txBox="1"/>
          <p:nvPr/>
        </p:nvSpPr>
        <p:spPr>
          <a:xfrm>
            <a:off x="1770307" y="832969"/>
            <a:ext cx="8608292" cy="5170646"/>
          </a:xfrm>
          <a:prstGeom prst="rect">
            <a:avLst/>
          </a:prstGeom>
          <a:noFill/>
        </p:spPr>
        <p:txBody>
          <a:bodyPr wrap="square" rtlCol="0">
            <a:spAutoFit/>
          </a:bodyPr>
          <a:lstStyle/>
          <a:p>
            <a:pPr marL="59265" algn="just">
              <a:lnSpc>
                <a:spcPct val="150000"/>
              </a:lnSpc>
              <a:defRPr/>
            </a:pPr>
            <a:r>
              <a:rPr lang="vi-VN" sz="2000" kern="0" dirty="0">
                <a:solidFill>
                  <a:srgbClr val="000000"/>
                </a:solidFill>
                <a:latin typeface="UTM Avo" panose="02040603050506020204" pitchFamily="18" charset="0"/>
                <a:sym typeface="Arial"/>
              </a:rPr>
              <a:t>        </a:t>
            </a:r>
            <a:r>
              <a:rPr lang="vi-VN" sz="2000" dirty="0">
                <a:latin typeface="Times New Roman" panose="02020603050405020304" pitchFamily="18" charset="0"/>
                <a:cs typeface="Times New Roman" panose="02020603050405020304" pitchFamily="18" charset="0"/>
              </a:rPr>
              <a:t>Tết là khởi đầu cho một năm mới, là dịp lễ được mong chờ nhất trong năm.</a:t>
            </a:r>
          </a:p>
          <a:p>
            <a:pPr marL="59265" algn="just">
              <a:lnSpc>
                <a:spcPct val="150000"/>
              </a:lnSpc>
              <a:defRPr/>
            </a:pPr>
            <a:r>
              <a:rPr lang="vi-VN" sz="2000" dirty="0">
                <a:latin typeface="Times New Roman" panose="02020603050405020304" pitchFamily="18" charset="0"/>
                <a:cs typeface="Times New Roman" panose="02020603050405020304" pitchFamily="18" charset="0"/>
              </a:rPr>
              <a:t>        Vào dịp Tết, các gia đình thường gói bánh chưng hoặc bánh tét. Bánh chưng hình vuông, gói bằng lá dong. Bánh tét hình trụ, thường gói bằng lá chuối. Cả hai loại bánh đều làm từ gạo nếp, đỗ xanh, thịt lợn.</a:t>
            </a:r>
          </a:p>
          <a:p>
            <a:pPr marL="59265" algn="just">
              <a:lnSpc>
                <a:spcPct val="150000"/>
              </a:lnSpc>
              <a:defRPr/>
            </a:pPr>
            <a:r>
              <a:rPr lang="vi-VN" sz="2000" dirty="0">
                <a:latin typeface="Times New Roman" panose="02020603050405020304" pitchFamily="18" charset="0"/>
                <a:cs typeface="Times New Roman" panose="02020603050405020304" pitchFamily="18" charset="0"/>
              </a:rPr>
              <a:t>        Mai và đào là hai loài hoa đặc trưng cho Tết ở hai miền Nam, Bắc. Hoa mai rực rỡ sắc vàng. Hoa đào thường có màu hồng tươi, xen lẫn lá xanh và nụ hồng chúm chím.</a:t>
            </a:r>
          </a:p>
          <a:p>
            <a:pPr marL="59265" algn="just">
              <a:lnSpc>
                <a:spcPct val="150000"/>
              </a:lnSpc>
              <a:defRPr/>
            </a:pPr>
            <a:r>
              <a:rPr lang="vi-VN" sz="2000" dirty="0">
                <a:latin typeface="Times New Roman" panose="02020603050405020304" pitchFamily="18" charset="0"/>
                <a:cs typeface="Times New Roman" panose="02020603050405020304" pitchFamily="18" charset="0"/>
              </a:rPr>
              <a:t>        Ngày Tết, người lớn thường tặng trẻ em những bao lì xì xinh xắn, với mong ước các em mạnh khoẻ, giỏi giang. Tết là dịp mọi người quây quần bên nhau và dành cho nhau những lời chúc tốt đẹp.</a:t>
            </a:r>
          </a:p>
          <a:p>
            <a:pPr marL="59265" algn="just">
              <a:lnSpc>
                <a:spcPct val="150000"/>
              </a:lnSpc>
              <a:defRPr/>
            </a:pPr>
            <a:endParaRPr lang="vi-VN" sz="2000" kern="0" dirty="0">
              <a:solidFill>
                <a:srgbClr val="000000"/>
              </a:solidFill>
              <a:latin typeface="UTM Avo" panose="02040603050506020204" pitchFamily="18" charset="0"/>
              <a:sym typeface="Arial"/>
            </a:endParaRPr>
          </a:p>
        </p:txBody>
      </p:sp>
      <p:pic>
        <p:nvPicPr>
          <p:cNvPr id="8" name="Picture 7">
            <a:extLst>
              <a:ext uri="{FF2B5EF4-FFF2-40B4-BE49-F238E27FC236}">
                <a16:creationId xmlns:a16="http://schemas.microsoft.com/office/drawing/2014/main" id="{36BD7BCD-94CA-D343-AEAC-E9536830F32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052060" y="955479"/>
            <a:ext cx="406360" cy="384000"/>
          </a:xfrm>
          <a:prstGeom prst="rect">
            <a:avLst/>
          </a:prstGeom>
        </p:spPr>
      </p:pic>
      <p:pic>
        <p:nvPicPr>
          <p:cNvPr id="9" name="Picture 8">
            <a:extLst>
              <a:ext uri="{FF2B5EF4-FFF2-40B4-BE49-F238E27FC236}">
                <a16:creationId xmlns:a16="http://schemas.microsoft.com/office/drawing/2014/main" id="{8C029C62-412F-CD48-8690-F39AAE9A3BAC}"/>
              </a:ext>
            </a:extLst>
          </p:cNvPr>
          <p:cNvPicPr>
            <a:picLocks noChangeAspect="1"/>
          </p:cNvPicPr>
          <p:nvPr/>
        </p:nvPicPr>
        <p:blipFill>
          <a:blip r:embed="rId6">
            <a:duotone>
              <a:schemeClr val="accent6">
                <a:shade val="45000"/>
                <a:satMod val="135000"/>
              </a:schemeClr>
              <a:prstClr val="white"/>
            </a:duotone>
            <a:extLst>
              <a:ext uri="{BEBA8EAE-BF5A-486C-A8C5-ECC9F3942E4B}">
                <a14:imgProps xmlns:a14="http://schemas.microsoft.com/office/drawing/2010/main">
                  <a14:imgLayer r:embed="rId7">
                    <a14:imgEffect>
                      <a14:sharpenSoften amount="50000"/>
                    </a14:imgEffect>
                    <a14:imgEffect>
                      <a14:colorTemperature colorTemp="4700"/>
                    </a14:imgEffect>
                    <a14:imgEffect>
                      <a14:saturation sat="0"/>
                    </a14:imgEffect>
                  </a14:imgLayer>
                </a14:imgProps>
              </a:ext>
              <a:ext uri="{28A0092B-C50C-407E-A947-70E740481C1C}">
                <a14:useLocalDpi xmlns:a14="http://schemas.microsoft.com/office/drawing/2010/main" val="0"/>
              </a:ext>
            </a:extLst>
          </a:blip>
          <a:stretch>
            <a:fillRect/>
          </a:stretch>
        </p:blipFill>
        <p:spPr>
          <a:xfrm>
            <a:off x="2063189" y="1452664"/>
            <a:ext cx="384000" cy="384000"/>
          </a:xfrm>
          <a:prstGeom prst="rect">
            <a:avLst/>
          </a:prstGeom>
        </p:spPr>
      </p:pic>
      <p:pic>
        <p:nvPicPr>
          <p:cNvPr id="10" name="Picture 9">
            <a:extLst>
              <a:ext uri="{FF2B5EF4-FFF2-40B4-BE49-F238E27FC236}">
                <a16:creationId xmlns:a16="http://schemas.microsoft.com/office/drawing/2014/main" id="{47842D01-2E06-8946-A357-A62E51EBFF56}"/>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2008707" y="2854335"/>
            <a:ext cx="384000" cy="384000"/>
          </a:xfrm>
          <a:prstGeom prst="rect">
            <a:avLst/>
          </a:prstGeom>
        </p:spPr>
      </p:pic>
      <p:pic>
        <p:nvPicPr>
          <p:cNvPr id="14" name="Picture 13">
            <a:extLst>
              <a:ext uri="{FF2B5EF4-FFF2-40B4-BE49-F238E27FC236}">
                <a16:creationId xmlns:a16="http://schemas.microsoft.com/office/drawing/2014/main" id="{90DD7CD7-AD83-3846-9598-3D1394BBBD22}"/>
              </a:ext>
            </a:extLst>
          </p:cNvPr>
          <p:cNvPicPr>
            <a:picLocks noChangeAspect="1"/>
          </p:cNvPicPr>
          <p:nvPr/>
        </p:nvPicPr>
        <p:blipFill rotWithShape="1">
          <a:blip r:embed="rId9"/>
          <a:srcRect l="26090" t="28446" r="16812" b="22809"/>
          <a:stretch/>
        </p:blipFill>
        <p:spPr>
          <a:xfrm>
            <a:off x="1972186" y="4256005"/>
            <a:ext cx="457057" cy="502763"/>
          </a:xfrm>
          <a:prstGeom prst="rect">
            <a:avLst/>
          </a:prstGeom>
        </p:spPr>
      </p:pic>
    </p:spTree>
    <p:extLst>
      <p:ext uri="{BB962C8B-B14F-4D97-AF65-F5344CB8AC3E}">
        <p14:creationId xmlns:p14="http://schemas.microsoft.com/office/powerpoint/2010/main" val="7608729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9"/>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par>
                                <p:cTn id="11" presetID="10" presetClass="entr" presetSubtype="0" fill="hold" nodeType="withEffect">
                                  <p:stCondLst>
                                    <p:cond delay="0"/>
                                  </p:stCondLst>
                                  <p:childTnLst>
                                    <p:set>
                                      <p:cBhvr>
                                        <p:cTn id="12" dur="1" fill="hold">
                                          <p:stCondLst>
                                            <p:cond delay="0"/>
                                          </p:stCondLst>
                                        </p:cTn>
                                        <p:tgtEl>
                                          <p:spTgt spid="14"/>
                                        </p:tgtEl>
                                        <p:attrNameLst>
                                          <p:attrName>style.visibility</p:attrName>
                                        </p:attrNameLst>
                                      </p:cBhvr>
                                      <p:to>
                                        <p:strVal val="visible"/>
                                      </p:to>
                                    </p:set>
                                    <p:animEffect transition="in" filter="fade">
                                      <p:cBhvr>
                                        <p:cTn id="13"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F3DD3406-2712-834B-AB0F-2A570271E8D5}"/>
              </a:ext>
            </a:extLst>
          </p:cNvPr>
          <p:cNvGrpSpPr/>
          <p:nvPr/>
        </p:nvGrpSpPr>
        <p:grpSpPr>
          <a:xfrm>
            <a:off x="1620510" y="22813"/>
            <a:ext cx="1861191" cy="740290"/>
            <a:chOff x="635794" y="386605"/>
            <a:chExt cx="1395893" cy="555217"/>
          </a:xfrm>
        </p:grpSpPr>
        <p:sp>
          <p:nvSpPr>
            <p:cNvPr id="3" name="TextBox 2">
              <a:extLst>
                <a:ext uri="{FF2B5EF4-FFF2-40B4-BE49-F238E27FC236}">
                  <a16:creationId xmlns:a16="http://schemas.microsoft.com/office/drawing/2014/main" id="{C07B3502-F58A-46C0-88F8-3DE26F98CD3F}"/>
                </a:ext>
              </a:extLst>
            </p:cNvPr>
            <p:cNvSpPr txBox="1"/>
            <p:nvPr/>
          </p:nvSpPr>
          <p:spPr>
            <a:xfrm>
              <a:off x="1218102" y="386605"/>
              <a:ext cx="813585" cy="484748"/>
            </a:xfrm>
            <a:prstGeom prst="rect">
              <a:avLst/>
            </a:prstGeom>
            <a:noFill/>
          </p:spPr>
          <p:txBody>
            <a:bodyPr wrap="square" rtlCol="0">
              <a:spAutoFit/>
            </a:bodyPr>
            <a:lstStyle/>
            <a:p>
              <a:pPr algn="ctr" defTabSz="1219170">
                <a:lnSpc>
                  <a:spcPct val="150000"/>
                </a:lnSpc>
                <a:buClr>
                  <a:srgbClr val="000000"/>
                </a:buClr>
                <a:defRPr/>
              </a:pPr>
              <a:r>
                <a:rPr lang="vi-VN" sz="2400" b="1" kern="0" dirty="0">
                  <a:solidFill>
                    <a:srgbClr val="17479D"/>
                  </a:solidFill>
                  <a:latin typeface="UTM Avo" panose="02040603050506020204" pitchFamily="18" charset="0"/>
                  <a:cs typeface="Arial"/>
                  <a:sym typeface="Arial"/>
                </a:rPr>
                <a:t>ĐỌC</a:t>
              </a:r>
              <a:endParaRPr lang="en-US" sz="2400" b="1" kern="0" dirty="0">
                <a:solidFill>
                  <a:srgbClr val="17479D"/>
                </a:solidFill>
                <a:latin typeface="UTM Avo" panose="02040603050506020204" pitchFamily="18" charset="0"/>
                <a:cs typeface="Arial"/>
                <a:sym typeface="Arial"/>
              </a:endParaRPr>
            </a:p>
          </p:txBody>
        </p:sp>
        <p:pic>
          <p:nvPicPr>
            <p:cNvPr id="4" name="Picture 3">
              <a:extLst>
                <a:ext uri="{FF2B5EF4-FFF2-40B4-BE49-F238E27FC236}">
                  <a16:creationId xmlns:a16="http://schemas.microsoft.com/office/drawing/2014/main" id="{313B8F63-C1DC-4BF0-9681-7D14EF947D76}"/>
                </a:ext>
              </a:extLst>
            </p:cNvPr>
            <p:cNvPicPr>
              <a:picLocks noChangeAspect="1"/>
            </p:cNvPicPr>
            <p:nvPr/>
          </p:nvPicPr>
          <p:blipFill rotWithShape="1">
            <a:blip r:embed="rId3">
              <a:clrChange>
                <a:clrFrom>
                  <a:srgbClr val="FFFCFF"/>
                </a:clrFrom>
                <a:clrTo>
                  <a:srgbClr val="FFFCFF">
                    <a:alpha val="0"/>
                  </a:srgbClr>
                </a:clrTo>
              </a:clrChange>
              <a:extLst>
                <a:ext uri="{BEBA8EAE-BF5A-486C-A8C5-ECC9F3942E4B}">
                  <a14:imgProps xmlns:a14="http://schemas.microsoft.com/office/drawing/2010/main">
                    <a14:imgLayer r:embed="rId4">
                      <a14:imgEffect>
                        <a14:sharpenSoften amount="25000"/>
                      </a14:imgEffect>
                      <a14:imgEffect>
                        <a14:saturation sat="200000"/>
                      </a14:imgEffect>
                    </a14:imgLayer>
                  </a14:imgProps>
                </a:ext>
              </a:extLst>
            </a:blip>
            <a:srcRect l="1772" t="2351" r="1"/>
            <a:stretch/>
          </p:blipFill>
          <p:spPr>
            <a:xfrm>
              <a:off x="635794" y="416650"/>
              <a:ext cx="582308" cy="525172"/>
            </a:xfrm>
            <a:prstGeom prst="rect">
              <a:avLst/>
            </a:prstGeom>
          </p:spPr>
        </p:pic>
      </p:grpSp>
      <p:sp>
        <p:nvSpPr>
          <p:cNvPr id="5" name="TextBox 4">
            <a:extLst>
              <a:ext uri="{FF2B5EF4-FFF2-40B4-BE49-F238E27FC236}">
                <a16:creationId xmlns:a16="http://schemas.microsoft.com/office/drawing/2014/main" id="{83C8FAFC-C1D0-49BB-A45E-D744951A028F}"/>
              </a:ext>
            </a:extLst>
          </p:cNvPr>
          <p:cNvSpPr txBox="1"/>
          <p:nvPr/>
        </p:nvSpPr>
        <p:spPr>
          <a:xfrm>
            <a:off x="4716827" y="197953"/>
            <a:ext cx="2758344" cy="646331"/>
          </a:xfrm>
          <a:prstGeom prst="rect">
            <a:avLst/>
          </a:prstGeom>
          <a:noFill/>
        </p:spPr>
        <p:txBody>
          <a:bodyPr wrap="square" rtlCol="0">
            <a:spAutoFit/>
          </a:bodyPr>
          <a:lstStyle/>
          <a:p>
            <a:pPr algn="ctr" defTabSz="1219170">
              <a:lnSpc>
                <a:spcPct val="150000"/>
              </a:lnSpc>
              <a:buClr>
                <a:srgbClr val="000000"/>
              </a:buClr>
              <a:defRPr/>
            </a:pPr>
            <a:r>
              <a:rPr lang="vi-VN" sz="2400" b="1" kern="0" dirty="0">
                <a:solidFill>
                  <a:srgbClr val="FFAB40">
                    <a:lumMod val="50000"/>
                  </a:srgbClr>
                </a:solidFill>
                <a:latin typeface="Times New Roman" panose="02020603050405020304" pitchFamily="18" charset="0"/>
                <a:cs typeface="Times New Roman" panose="02020603050405020304" pitchFamily="18" charset="0"/>
                <a:sym typeface="Arial"/>
              </a:rPr>
              <a:t>Tết đến rồi</a:t>
            </a:r>
            <a:endParaRPr lang="en-US" sz="2400" b="1" kern="0" dirty="0">
              <a:solidFill>
                <a:srgbClr val="FFAB40">
                  <a:lumMod val="50000"/>
                </a:srgbClr>
              </a:solidFill>
              <a:latin typeface="Times New Roman" panose="02020603050405020304" pitchFamily="18" charset="0"/>
              <a:cs typeface="Times New Roman" panose="02020603050405020304" pitchFamily="18" charset="0"/>
              <a:sym typeface="Arial"/>
            </a:endParaRPr>
          </a:p>
        </p:txBody>
      </p:sp>
      <p:sp>
        <p:nvSpPr>
          <p:cNvPr id="6" name="TextBox 5">
            <a:extLst>
              <a:ext uri="{FF2B5EF4-FFF2-40B4-BE49-F238E27FC236}">
                <a16:creationId xmlns:a16="http://schemas.microsoft.com/office/drawing/2014/main" id="{7BF6BCDF-9F5D-43EF-8D2F-74DA0EBB0C5C}"/>
              </a:ext>
            </a:extLst>
          </p:cNvPr>
          <p:cNvSpPr txBox="1"/>
          <p:nvPr/>
        </p:nvSpPr>
        <p:spPr>
          <a:xfrm>
            <a:off x="1770307" y="832969"/>
            <a:ext cx="8608292" cy="5170646"/>
          </a:xfrm>
          <a:prstGeom prst="rect">
            <a:avLst/>
          </a:prstGeom>
          <a:noFill/>
        </p:spPr>
        <p:txBody>
          <a:bodyPr wrap="square" rtlCol="0">
            <a:spAutoFit/>
          </a:bodyPr>
          <a:lstStyle/>
          <a:p>
            <a:pPr marL="59265" algn="just">
              <a:lnSpc>
                <a:spcPct val="150000"/>
              </a:lnSpc>
              <a:defRPr/>
            </a:pPr>
            <a:r>
              <a:rPr lang="vi-VN" sz="2000" kern="0" dirty="0">
                <a:solidFill>
                  <a:srgbClr val="000000"/>
                </a:solidFill>
                <a:latin typeface="UTM Avo" panose="02040603050506020204" pitchFamily="18" charset="0"/>
                <a:sym typeface="Arial"/>
              </a:rPr>
              <a:t>        </a:t>
            </a:r>
            <a:r>
              <a:rPr lang="vi-VN" sz="2000" dirty="0">
                <a:latin typeface="Times New Roman" panose="02020603050405020304" pitchFamily="18" charset="0"/>
                <a:cs typeface="Times New Roman" panose="02020603050405020304" pitchFamily="18" charset="0"/>
              </a:rPr>
              <a:t>Tết là khởi đầu cho một năm mới, là dịp lễ được mong chờ nhất trong năm.</a:t>
            </a:r>
          </a:p>
          <a:p>
            <a:pPr marL="59265" algn="just">
              <a:lnSpc>
                <a:spcPct val="150000"/>
              </a:lnSpc>
              <a:defRPr/>
            </a:pPr>
            <a:r>
              <a:rPr lang="vi-VN" sz="2000" dirty="0">
                <a:latin typeface="Times New Roman" panose="02020603050405020304" pitchFamily="18" charset="0"/>
                <a:cs typeface="Times New Roman" panose="02020603050405020304" pitchFamily="18" charset="0"/>
              </a:rPr>
              <a:t>        Vào dịp Tết, các gia đình thường gói bánh chưng hoặc bánh tét. Bánh chưng hình vuông, gói bằng </a:t>
            </a:r>
            <a:r>
              <a:rPr lang="vi-VN" sz="2000" b="1" dirty="0">
                <a:solidFill>
                  <a:srgbClr val="FF0000"/>
                </a:solidFill>
                <a:latin typeface="Times New Roman" panose="02020603050405020304" pitchFamily="18" charset="0"/>
                <a:cs typeface="Times New Roman" panose="02020603050405020304" pitchFamily="18" charset="0"/>
              </a:rPr>
              <a:t>lá dong</a:t>
            </a:r>
            <a:r>
              <a:rPr lang="vi-VN" sz="2000" dirty="0">
                <a:latin typeface="Times New Roman" panose="02020603050405020304" pitchFamily="18" charset="0"/>
                <a:cs typeface="Times New Roman" panose="02020603050405020304" pitchFamily="18" charset="0"/>
              </a:rPr>
              <a:t>. Bánh tét hình trụ, thường gói bằng lá chuối. Cả hai loại bánh đều làm từ gạo nếp, đỗ xanh, thịt lợn.</a:t>
            </a:r>
          </a:p>
          <a:p>
            <a:pPr marL="59265" algn="just">
              <a:lnSpc>
                <a:spcPct val="150000"/>
              </a:lnSpc>
              <a:defRPr/>
            </a:pPr>
            <a:r>
              <a:rPr lang="vi-VN" sz="2000" dirty="0">
                <a:latin typeface="Times New Roman" panose="02020603050405020304" pitchFamily="18" charset="0"/>
                <a:cs typeface="Times New Roman" panose="02020603050405020304" pitchFamily="18" charset="0"/>
              </a:rPr>
              <a:t>        Mai và đào là hai loài hoa </a:t>
            </a:r>
            <a:r>
              <a:rPr lang="vi-VN" sz="2000" b="1" dirty="0">
                <a:solidFill>
                  <a:srgbClr val="FF0000"/>
                </a:solidFill>
                <a:latin typeface="Times New Roman" panose="02020603050405020304" pitchFamily="18" charset="0"/>
                <a:cs typeface="Times New Roman" panose="02020603050405020304" pitchFamily="18" charset="0"/>
              </a:rPr>
              <a:t>đặc trưng </a:t>
            </a:r>
            <a:r>
              <a:rPr lang="vi-VN" sz="2000" dirty="0">
                <a:latin typeface="Times New Roman" panose="02020603050405020304" pitchFamily="18" charset="0"/>
                <a:cs typeface="Times New Roman" panose="02020603050405020304" pitchFamily="18" charset="0"/>
              </a:rPr>
              <a:t>cho Tết ở hai miền Nam, Bắc. Hoa mai rực rỡ sắc vàng. Hoa đào thường có màu hồng tươi, xen lẫn lá xanh và nụ hồng chúm chím.</a:t>
            </a:r>
          </a:p>
          <a:p>
            <a:pPr marL="59265" algn="just">
              <a:lnSpc>
                <a:spcPct val="150000"/>
              </a:lnSpc>
              <a:defRPr/>
            </a:pPr>
            <a:r>
              <a:rPr lang="vi-VN" sz="2000" dirty="0">
                <a:latin typeface="Times New Roman" panose="02020603050405020304" pitchFamily="18" charset="0"/>
                <a:cs typeface="Times New Roman" panose="02020603050405020304" pitchFamily="18" charset="0"/>
              </a:rPr>
              <a:t>        Ngày Tết, người lớn thường tặng trẻ em những bao lì xì </a:t>
            </a:r>
            <a:r>
              <a:rPr lang="vi-VN" sz="2000" b="1" dirty="0">
                <a:solidFill>
                  <a:srgbClr val="FF0000"/>
                </a:solidFill>
                <a:latin typeface="Times New Roman" panose="02020603050405020304" pitchFamily="18" charset="0"/>
                <a:cs typeface="Times New Roman" panose="02020603050405020304" pitchFamily="18" charset="0"/>
              </a:rPr>
              <a:t>xinh xắn</a:t>
            </a:r>
            <a:r>
              <a:rPr lang="vi-VN" sz="2000" dirty="0">
                <a:latin typeface="Times New Roman" panose="02020603050405020304" pitchFamily="18" charset="0"/>
                <a:cs typeface="Times New Roman" panose="02020603050405020304" pitchFamily="18" charset="0"/>
              </a:rPr>
              <a:t>, với mong ước các em mạnh khoẻ, </a:t>
            </a:r>
            <a:r>
              <a:rPr lang="vi-VN" sz="2000" b="1" dirty="0">
                <a:solidFill>
                  <a:srgbClr val="FF0000"/>
                </a:solidFill>
                <a:latin typeface="Times New Roman" panose="02020603050405020304" pitchFamily="18" charset="0"/>
                <a:cs typeface="Times New Roman" panose="02020603050405020304" pitchFamily="18" charset="0"/>
              </a:rPr>
              <a:t>giỏi giang</a:t>
            </a:r>
            <a:r>
              <a:rPr lang="vi-VN" sz="2000" dirty="0">
                <a:latin typeface="Times New Roman" panose="02020603050405020304" pitchFamily="18" charset="0"/>
                <a:cs typeface="Times New Roman" panose="02020603050405020304" pitchFamily="18" charset="0"/>
              </a:rPr>
              <a:t>. Tết là dịp mọi người </a:t>
            </a:r>
            <a:r>
              <a:rPr lang="vi-VN" sz="2000" b="1" dirty="0">
                <a:solidFill>
                  <a:srgbClr val="FF0000"/>
                </a:solidFill>
                <a:latin typeface="Times New Roman" panose="02020603050405020304" pitchFamily="18" charset="0"/>
                <a:cs typeface="Times New Roman" panose="02020603050405020304" pitchFamily="18" charset="0"/>
              </a:rPr>
              <a:t>quây quần </a:t>
            </a:r>
            <a:r>
              <a:rPr lang="vi-VN" sz="2000" dirty="0">
                <a:latin typeface="Times New Roman" panose="02020603050405020304" pitchFamily="18" charset="0"/>
                <a:cs typeface="Times New Roman" panose="02020603050405020304" pitchFamily="18" charset="0"/>
              </a:rPr>
              <a:t>bên nhau và dành cho nhau những lời chúc tốt đẹp.</a:t>
            </a:r>
          </a:p>
          <a:p>
            <a:pPr marL="59265" algn="just">
              <a:lnSpc>
                <a:spcPct val="150000"/>
              </a:lnSpc>
              <a:defRPr/>
            </a:pPr>
            <a:endParaRPr lang="vi-VN" sz="2000" kern="0" dirty="0">
              <a:solidFill>
                <a:srgbClr val="000000"/>
              </a:solidFill>
              <a:latin typeface="UTM Avo" panose="02040603050506020204" pitchFamily="18" charset="0"/>
              <a:sym typeface="Arial"/>
            </a:endParaRPr>
          </a:p>
        </p:txBody>
      </p:sp>
      <p:pic>
        <p:nvPicPr>
          <p:cNvPr id="8" name="Picture 7">
            <a:extLst>
              <a:ext uri="{FF2B5EF4-FFF2-40B4-BE49-F238E27FC236}">
                <a16:creationId xmlns:a16="http://schemas.microsoft.com/office/drawing/2014/main" id="{36BD7BCD-94CA-D343-AEAC-E9536830F32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052060" y="955479"/>
            <a:ext cx="406360" cy="384000"/>
          </a:xfrm>
          <a:prstGeom prst="rect">
            <a:avLst/>
          </a:prstGeom>
        </p:spPr>
      </p:pic>
      <p:pic>
        <p:nvPicPr>
          <p:cNvPr id="9" name="Picture 8">
            <a:extLst>
              <a:ext uri="{FF2B5EF4-FFF2-40B4-BE49-F238E27FC236}">
                <a16:creationId xmlns:a16="http://schemas.microsoft.com/office/drawing/2014/main" id="{8C029C62-412F-CD48-8690-F39AAE9A3BAC}"/>
              </a:ext>
            </a:extLst>
          </p:cNvPr>
          <p:cNvPicPr>
            <a:picLocks noChangeAspect="1"/>
          </p:cNvPicPr>
          <p:nvPr/>
        </p:nvPicPr>
        <p:blipFill>
          <a:blip r:embed="rId6">
            <a:duotone>
              <a:schemeClr val="accent6">
                <a:shade val="45000"/>
                <a:satMod val="135000"/>
              </a:schemeClr>
              <a:prstClr val="white"/>
            </a:duotone>
            <a:extLst>
              <a:ext uri="{BEBA8EAE-BF5A-486C-A8C5-ECC9F3942E4B}">
                <a14:imgProps xmlns:a14="http://schemas.microsoft.com/office/drawing/2010/main">
                  <a14:imgLayer r:embed="rId7">
                    <a14:imgEffect>
                      <a14:sharpenSoften amount="50000"/>
                    </a14:imgEffect>
                    <a14:imgEffect>
                      <a14:colorTemperature colorTemp="4700"/>
                    </a14:imgEffect>
                    <a14:imgEffect>
                      <a14:saturation sat="0"/>
                    </a14:imgEffect>
                  </a14:imgLayer>
                </a14:imgProps>
              </a:ext>
              <a:ext uri="{28A0092B-C50C-407E-A947-70E740481C1C}">
                <a14:useLocalDpi xmlns:a14="http://schemas.microsoft.com/office/drawing/2010/main" val="0"/>
              </a:ext>
            </a:extLst>
          </a:blip>
          <a:stretch>
            <a:fillRect/>
          </a:stretch>
        </p:blipFill>
        <p:spPr>
          <a:xfrm>
            <a:off x="2063189" y="1413729"/>
            <a:ext cx="384000" cy="384000"/>
          </a:xfrm>
          <a:prstGeom prst="rect">
            <a:avLst/>
          </a:prstGeom>
        </p:spPr>
      </p:pic>
      <p:pic>
        <p:nvPicPr>
          <p:cNvPr id="10" name="Picture 9">
            <a:extLst>
              <a:ext uri="{FF2B5EF4-FFF2-40B4-BE49-F238E27FC236}">
                <a16:creationId xmlns:a16="http://schemas.microsoft.com/office/drawing/2014/main" id="{47842D01-2E06-8946-A357-A62E51EBFF56}"/>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960695" y="2834867"/>
            <a:ext cx="384000" cy="384000"/>
          </a:xfrm>
          <a:prstGeom prst="rect">
            <a:avLst/>
          </a:prstGeom>
        </p:spPr>
      </p:pic>
      <p:pic>
        <p:nvPicPr>
          <p:cNvPr id="14" name="Picture 13">
            <a:extLst>
              <a:ext uri="{FF2B5EF4-FFF2-40B4-BE49-F238E27FC236}">
                <a16:creationId xmlns:a16="http://schemas.microsoft.com/office/drawing/2014/main" id="{90DD7CD7-AD83-3846-9598-3D1394BBBD22}"/>
              </a:ext>
            </a:extLst>
          </p:cNvPr>
          <p:cNvPicPr>
            <a:picLocks noChangeAspect="1"/>
          </p:cNvPicPr>
          <p:nvPr/>
        </p:nvPicPr>
        <p:blipFill rotWithShape="1">
          <a:blip r:embed="rId9"/>
          <a:srcRect l="26090" t="28446" r="16812" b="22809"/>
          <a:stretch/>
        </p:blipFill>
        <p:spPr>
          <a:xfrm>
            <a:off x="1887646" y="4091208"/>
            <a:ext cx="457057" cy="502763"/>
          </a:xfrm>
          <a:prstGeom prst="rect">
            <a:avLst/>
          </a:prstGeom>
        </p:spPr>
      </p:pic>
    </p:spTree>
    <p:extLst>
      <p:ext uri="{BB962C8B-B14F-4D97-AF65-F5344CB8AC3E}">
        <p14:creationId xmlns:p14="http://schemas.microsoft.com/office/powerpoint/2010/main" val="23932519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9"/>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par>
                                <p:cTn id="11" presetID="10" presetClass="entr" presetSubtype="0" fill="hold" nodeType="withEffect">
                                  <p:stCondLst>
                                    <p:cond delay="0"/>
                                  </p:stCondLst>
                                  <p:childTnLst>
                                    <p:set>
                                      <p:cBhvr>
                                        <p:cTn id="12" dur="1" fill="hold">
                                          <p:stCondLst>
                                            <p:cond delay="0"/>
                                          </p:stCondLst>
                                        </p:cTn>
                                        <p:tgtEl>
                                          <p:spTgt spid="14"/>
                                        </p:tgtEl>
                                        <p:attrNameLst>
                                          <p:attrName>style.visibility</p:attrName>
                                        </p:attrNameLst>
                                      </p:cBhvr>
                                      <p:to>
                                        <p:strVal val="visible"/>
                                      </p:to>
                                    </p:set>
                                    <p:animEffect transition="in" filter="fade">
                                      <p:cBhvr>
                                        <p:cTn id="13"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F3DD3406-2712-834B-AB0F-2A570271E8D5}"/>
              </a:ext>
            </a:extLst>
          </p:cNvPr>
          <p:cNvGrpSpPr/>
          <p:nvPr/>
        </p:nvGrpSpPr>
        <p:grpSpPr>
          <a:xfrm>
            <a:off x="1620510" y="22813"/>
            <a:ext cx="1861191" cy="740290"/>
            <a:chOff x="635794" y="386605"/>
            <a:chExt cx="1395893" cy="555217"/>
          </a:xfrm>
        </p:grpSpPr>
        <p:sp>
          <p:nvSpPr>
            <p:cNvPr id="3" name="TextBox 2">
              <a:extLst>
                <a:ext uri="{FF2B5EF4-FFF2-40B4-BE49-F238E27FC236}">
                  <a16:creationId xmlns:a16="http://schemas.microsoft.com/office/drawing/2014/main" id="{C07B3502-F58A-46C0-88F8-3DE26F98CD3F}"/>
                </a:ext>
              </a:extLst>
            </p:cNvPr>
            <p:cNvSpPr txBox="1"/>
            <p:nvPr/>
          </p:nvSpPr>
          <p:spPr>
            <a:xfrm>
              <a:off x="1218102" y="386605"/>
              <a:ext cx="813585" cy="484748"/>
            </a:xfrm>
            <a:prstGeom prst="rect">
              <a:avLst/>
            </a:prstGeom>
            <a:noFill/>
          </p:spPr>
          <p:txBody>
            <a:bodyPr wrap="square" rtlCol="0">
              <a:spAutoFit/>
            </a:bodyPr>
            <a:lstStyle/>
            <a:p>
              <a:pPr algn="ctr">
                <a:lnSpc>
                  <a:spcPct val="150000"/>
                </a:lnSpc>
                <a:defRPr/>
              </a:pPr>
              <a:r>
                <a:rPr lang="vi-VN" sz="2400" b="1" dirty="0">
                  <a:solidFill>
                    <a:srgbClr val="17479D"/>
                  </a:solidFill>
                  <a:latin typeface="UTM Avo" panose="02040603050506020204" pitchFamily="18" charset="0"/>
                </a:rPr>
                <a:t>ĐỌC</a:t>
              </a:r>
              <a:endParaRPr lang="en-US" sz="2400" b="1" dirty="0">
                <a:solidFill>
                  <a:srgbClr val="17479D"/>
                </a:solidFill>
                <a:latin typeface="UTM Avo" panose="02040603050506020204" pitchFamily="18" charset="0"/>
              </a:endParaRPr>
            </a:p>
          </p:txBody>
        </p:sp>
        <p:pic>
          <p:nvPicPr>
            <p:cNvPr id="4" name="Picture 3">
              <a:extLst>
                <a:ext uri="{FF2B5EF4-FFF2-40B4-BE49-F238E27FC236}">
                  <a16:creationId xmlns:a16="http://schemas.microsoft.com/office/drawing/2014/main" id="{313B8F63-C1DC-4BF0-9681-7D14EF947D76}"/>
                </a:ext>
              </a:extLst>
            </p:cNvPr>
            <p:cNvPicPr>
              <a:picLocks noChangeAspect="1"/>
            </p:cNvPicPr>
            <p:nvPr/>
          </p:nvPicPr>
          <p:blipFill rotWithShape="1">
            <a:blip r:embed="rId3">
              <a:clrChange>
                <a:clrFrom>
                  <a:srgbClr val="FFFCFF"/>
                </a:clrFrom>
                <a:clrTo>
                  <a:srgbClr val="FFFCFF">
                    <a:alpha val="0"/>
                  </a:srgbClr>
                </a:clrTo>
              </a:clrChange>
              <a:extLst>
                <a:ext uri="{BEBA8EAE-BF5A-486C-A8C5-ECC9F3942E4B}">
                  <a14:imgProps xmlns:a14="http://schemas.microsoft.com/office/drawing/2010/main">
                    <a14:imgLayer r:embed="rId4">
                      <a14:imgEffect>
                        <a14:sharpenSoften amount="25000"/>
                      </a14:imgEffect>
                      <a14:imgEffect>
                        <a14:saturation sat="200000"/>
                      </a14:imgEffect>
                    </a14:imgLayer>
                  </a14:imgProps>
                </a:ext>
              </a:extLst>
            </a:blip>
            <a:srcRect l="1772" t="2351" r="1"/>
            <a:stretch/>
          </p:blipFill>
          <p:spPr>
            <a:xfrm>
              <a:off x="635794" y="416650"/>
              <a:ext cx="582308" cy="525172"/>
            </a:xfrm>
            <a:prstGeom prst="rect">
              <a:avLst/>
            </a:prstGeom>
          </p:spPr>
        </p:pic>
      </p:grpSp>
      <p:sp>
        <p:nvSpPr>
          <p:cNvPr id="5" name="TextBox 4">
            <a:extLst>
              <a:ext uri="{FF2B5EF4-FFF2-40B4-BE49-F238E27FC236}">
                <a16:creationId xmlns:a16="http://schemas.microsoft.com/office/drawing/2014/main" id="{83C8FAFC-C1D0-49BB-A45E-D744951A028F}"/>
              </a:ext>
            </a:extLst>
          </p:cNvPr>
          <p:cNvSpPr txBox="1"/>
          <p:nvPr/>
        </p:nvSpPr>
        <p:spPr>
          <a:xfrm>
            <a:off x="4716827" y="197953"/>
            <a:ext cx="2758344" cy="646331"/>
          </a:xfrm>
          <a:prstGeom prst="rect">
            <a:avLst/>
          </a:prstGeom>
          <a:noFill/>
        </p:spPr>
        <p:txBody>
          <a:bodyPr wrap="square" rtlCol="0">
            <a:spAutoFit/>
          </a:bodyPr>
          <a:lstStyle/>
          <a:p>
            <a:pPr algn="ctr">
              <a:lnSpc>
                <a:spcPct val="150000"/>
              </a:lnSpc>
              <a:defRPr/>
            </a:pPr>
            <a:r>
              <a:rPr lang="vi-VN" sz="2400" b="1" dirty="0">
                <a:solidFill>
                  <a:srgbClr val="FFAB40">
                    <a:lumMod val="50000"/>
                  </a:srgbClr>
                </a:solidFill>
                <a:latin typeface="Times New Roman" panose="02020603050405020304" pitchFamily="18" charset="0"/>
                <a:cs typeface="Times New Roman" panose="02020603050405020304" pitchFamily="18" charset="0"/>
              </a:rPr>
              <a:t>Tết đến rồi</a:t>
            </a:r>
            <a:endParaRPr lang="en-US" sz="2400" b="1" dirty="0">
              <a:solidFill>
                <a:srgbClr val="FFAB40">
                  <a:lumMod val="50000"/>
                </a:srgbClr>
              </a:solidFill>
              <a:latin typeface="Times New Roman" panose="02020603050405020304" pitchFamily="18" charset="0"/>
              <a:cs typeface="Times New Roman" panose="02020603050405020304" pitchFamily="18" charset="0"/>
            </a:endParaRPr>
          </a:p>
        </p:txBody>
      </p:sp>
      <p:sp>
        <p:nvSpPr>
          <p:cNvPr id="6" name="TextBox 5">
            <a:extLst>
              <a:ext uri="{FF2B5EF4-FFF2-40B4-BE49-F238E27FC236}">
                <a16:creationId xmlns:a16="http://schemas.microsoft.com/office/drawing/2014/main" id="{7BF6BCDF-9F5D-43EF-8D2F-74DA0EBB0C5C}"/>
              </a:ext>
            </a:extLst>
          </p:cNvPr>
          <p:cNvSpPr txBox="1"/>
          <p:nvPr/>
        </p:nvSpPr>
        <p:spPr>
          <a:xfrm>
            <a:off x="1770307" y="832969"/>
            <a:ext cx="8608292" cy="5170646"/>
          </a:xfrm>
          <a:prstGeom prst="rect">
            <a:avLst/>
          </a:prstGeom>
          <a:noFill/>
        </p:spPr>
        <p:txBody>
          <a:bodyPr wrap="square" rtlCol="0">
            <a:spAutoFit/>
          </a:bodyPr>
          <a:lstStyle/>
          <a:p>
            <a:pPr marL="59265" algn="just">
              <a:lnSpc>
                <a:spcPct val="150000"/>
              </a:lnSpc>
              <a:defRPr/>
            </a:pPr>
            <a:r>
              <a:rPr lang="vi-VN" sz="2000" dirty="0">
                <a:latin typeface="UTM Avo" panose="02040603050506020204" pitchFamily="18" charset="0"/>
              </a:rPr>
              <a:t>        </a:t>
            </a:r>
            <a:r>
              <a:rPr lang="vi-VN" sz="2000" dirty="0">
                <a:latin typeface="Times New Roman" panose="02020603050405020304" pitchFamily="18" charset="0"/>
                <a:cs typeface="Times New Roman" panose="02020603050405020304" pitchFamily="18" charset="0"/>
              </a:rPr>
              <a:t>Tết là khởi đầu cho một năm mới, là dịp lễ được mong chờ nhất trong năm.</a:t>
            </a:r>
          </a:p>
          <a:p>
            <a:pPr marL="59265" algn="just">
              <a:lnSpc>
                <a:spcPct val="150000"/>
              </a:lnSpc>
              <a:defRPr/>
            </a:pPr>
            <a:r>
              <a:rPr lang="vi-VN" sz="2000" dirty="0">
                <a:latin typeface="Times New Roman" panose="02020603050405020304" pitchFamily="18" charset="0"/>
                <a:cs typeface="Times New Roman" panose="02020603050405020304" pitchFamily="18" charset="0"/>
              </a:rPr>
              <a:t>        Vào dịp Tết, các gia đình thường gói bánh chưng hoặc bánh tét. Bánh chưng hình vuông, gói bằng lá dong. Bánh tét hình trụ, thường gói bằng lá chuối. Cả hai loại bánh đều làm từ gạo nếp, đỗ xanh, thịt lợn.</a:t>
            </a:r>
          </a:p>
          <a:p>
            <a:pPr marL="59265" algn="just">
              <a:lnSpc>
                <a:spcPct val="150000"/>
              </a:lnSpc>
              <a:defRPr/>
            </a:pPr>
            <a:r>
              <a:rPr lang="vi-VN" sz="2000" dirty="0">
                <a:latin typeface="Times New Roman" panose="02020603050405020304" pitchFamily="18" charset="0"/>
                <a:cs typeface="Times New Roman" panose="02020603050405020304" pitchFamily="18" charset="0"/>
              </a:rPr>
              <a:t>        Mai và đào là hai loài hoa đặc trưng cho Tết ở hai miền Nam, Bắc. Hoa mai rực rỡ sắc vàng. Hoa đào thường có màu hồng tươi, xen lẫn lá xanh và nụ hồng chúm chím.</a:t>
            </a:r>
          </a:p>
          <a:p>
            <a:pPr marL="59265" algn="just">
              <a:lnSpc>
                <a:spcPct val="150000"/>
              </a:lnSpc>
              <a:defRPr/>
            </a:pPr>
            <a:r>
              <a:rPr lang="vi-VN" sz="2000" dirty="0">
                <a:latin typeface="Times New Roman" panose="02020603050405020304" pitchFamily="18" charset="0"/>
                <a:cs typeface="Times New Roman" panose="02020603050405020304" pitchFamily="18" charset="0"/>
              </a:rPr>
              <a:t>        Ngày Tết, người lớn thường tặng trẻ em những bao lì xì xinh xắn, với mong ước các em mạnh khoẻ, giỏi giang. Tết là dịp mọi người quây quần bên nhau và dành cho nhau những lời chúc tốt đẹp.</a:t>
            </a:r>
          </a:p>
          <a:p>
            <a:pPr marL="59265" algn="just">
              <a:lnSpc>
                <a:spcPct val="150000"/>
              </a:lnSpc>
              <a:defRPr/>
            </a:pPr>
            <a:endParaRPr lang="vi-VN" sz="2000" dirty="0">
              <a:latin typeface="UTM Avo" panose="02040603050506020204" pitchFamily="18" charset="0"/>
            </a:endParaRPr>
          </a:p>
        </p:txBody>
      </p:sp>
      <p:pic>
        <p:nvPicPr>
          <p:cNvPr id="8" name="Picture 7">
            <a:extLst>
              <a:ext uri="{FF2B5EF4-FFF2-40B4-BE49-F238E27FC236}">
                <a16:creationId xmlns:a16="http://schemas.microsoft.com/office/drawing/2014/main" id="{36BD7BCD-94CA-D343-AEAC-E9536830F32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052060" y="955479"/>
            <a:ext cx="406360" cy="384000"/>
          </a:xfrm>
          <a:prstGeom prst="rect">
            <a:avLst/>
          </a:prstGeom>
        </p:spPr>
      </p:pic>
      <p:pic>
        <p:nvPicPr>
          <p:cNvPr id="9" name="Picture 8">
            <a:extLst>
              <a:ext uri="{FF2B5EF4-FFF2-40B4-BE49-F238E27FC236}">
                <a16:creationId xmlns:a16="http://schemas.microsoft.com/office/drawing/2014/main" id="{8C029C62-412F-CD48-8690-F39AAE9A3BAC}"/>
              </a:ext>
            </a:extLst>
          </p:cNvPr>
          <p:cNvPicPr>
            <a:picLocks noChangeAspect="1"/>
          </p:cNvPicPr>
          <p:nvPr/>
        </p:nvPicPr>
        <p:blipFill>
          <a:blip r:embed="rId6">
            <a:duotone>
              <a:schemeClr val="accent6">
                <a:shade val="45000"/>
                <a:satMod val="135000"/>
              </a:schemeClr>
              <a:prstClr val="white"/>
            </a:duotone>
            <a:extLst>
              <a:ext uri="{BEBA8EAE-BF5A-486C-A8C5-ECC9F3942E4B}">
                <a14:imgProps xmlns:a14="http://schemas.microsoft.com/office/drawing/2010/main">
                  <a14:imgLayer r:embed="rId7">
                    <a14:imgEffect>
                      <a14:sharpenSoften amount="50000"/>
                    </a14:imgEffect>
                    <a14:imgEffect>
                      <a14:colorTemperature colorTemp="4700"/>
                    </a14:imgEffect>
                    <a14:imgEffect>
                      <a14:saturation sat="0"/>
                    </a14:imgEffect>
                  </a14:imgLayer>
                </a14:imgProps>
              </a:ext>
              <a:ext uri="{28A0092B-C50C-407E-A947-70E740481C1C}">
                <a14:useLocalDpi xmlns:a14="http://schemas.microsoft.com/office/drawing/2010/main" val="0"/>
              </a:ext>
            </a:extLst>
          </a:blip>
          <a:stretch>
            <a:fillRect/>
          </a:stretch>
        </p:blipFill>
        <p:spPr>
          <a:xfrm>
            <a:off x="2063189" y="1452664"/>
            <a:ext cx="384000" cy="384000"/>
          </a:xfrm>
          <a:prstGeom prst="rect">
            <a:avLst/>
          </a:prstGeom>
        </p:spPr>
      </p:pic>
      <p:pic>
        <p:nvPicPr>
          <p:cNvPr id="10" name="Picture 9">
            <a:extLst>
              <a:ext uri="{FF2B5EF4-FFF2-40B4-BE49-F238E27FC236}">
                <a16:creationId xmlns:a16="http://schemas.microsoft.com/office/drawing/2014/main" id="{47842D01-2E06-8946-A357-A62E51EBFF56}"/>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2012912" y="2797741"/>
            <a:ext cx="384000" cy="384000"/>
          </a:xfrm>
          <a:prstGeom prst="rect">
            <a:avLst/>
          </a:prstGeom>
        </p:spPr>
      </p:pic>
      <p:pic>
        <p:nvPicPr>
          <p:cNvPr id="14" name="Picture 13">
            <a:extLst>
              <a:ext uri="{FF2B5EF4-FFF2-40B4-BE49-F238E27FC236}">
                <a16:creationId xmlns:a16="http://schemas.microsoft.com/office/drawing/2014/main" id="{90DD7CD7-AD83-3846-9598-3D1394BBBD22}"/>
              </a:ext>
            </a:extLst>
          </p:cNvPr>
          <p:cNvPicPr>
            <a:picLocks noChangeAspect="1"/>
          </p:cNvPicPr>
          <p:nvPr/>
        </p:nvPicPr>
        <p:blipFill rotWithShape="1">
          <a:blip r:embed="rId9"/>
          <a:srcRect l="26090" t="28446" r="16812" b="22809"/>
          <a:stretch/>
        </p:blipFill>
        <p:spPr>
          <a:xfrm>
            <a:off x="2012969" y="4142819"/>
            <a:ext cx="457057" cy="502763"/>
          </a:xfrm>
          <a:prstGeom prst="rect">
            <a:avLst/>
          </a:prstGeom>
        </p:spPr>
      </p:pic>
    </p:spTree>
    <p:extLst>
      <p:ext uri="{BB962C8B-B14F-4D97-AF65-F5344CB8AC3E}">
        <p14:creationId xmlns:p14="http://schemas.microsoft.com/office/powerpoint/2010/main" val="38818954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9"/>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par>
                                <p:cTn id="11" presetID="10" presetClass="entr" presetSubtype="0" fill="hold" nodeType="withEffect">
                                  <p:stCondLst>
                                    <p:cond delay="0"/>
                                  </p:stCondLst>
                                  <p:childTnLst>
                                    <p:set>
                                      <p:cBhvr>
                                        <p:cTn id="12" dur="1" fill="hold">
                                          <p:stCondLst>
                                            <p:cond delay="0"/>
                                          </p:stCondLst>
                                        </p:cTn>
                                        <p:tgtEl>
                                          <p:spTgt spid="14"/>
                                        </p:tgtEl>
                                        <p:attrNameLst>
                                          <p:attrName>style.visibility</p:attrName>
                                        </p:attrNameLst>
                                      </p:cBhvr>
                                      <p:to>
                                        <p:strVal val="visible"/>
                                      </p:to>
                                    </p:set>
                                    <p:animEffect transition="in" filter="fade">
                                      <p:cBhvr>
                                        <p:cTn id="13"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C07B3502-F58A-46C0-88F8-3DE26F98CD3F}"/>
              </a:ext>
            </a:extLst>
          </p:cNvPr>
          <p:cNvSpPr txBox="1"/>
          <p:nvPr/>
        </p:nvSpPr>
        <p:spPr>
          <a:xfrm>
            <a:off x="3148139" y="514477"/>
            <a:ext cx="1084780" cy="646331"/>
          </a:xfrm>
          <a:prstGeom prst="rect">
            <a:avLst/>
          </a:prstGeom>
          <a:noFill/>
        </p:spPr>
        <p:txBody>
          <a:bodyPr wrap="square" rtlCol="0">
            <a:spAutoFit/>
          </a:bodyPr>
          <a:lstStyle/>
          <a:p>
            <a:pPr algn="ctr">
              <a:lnSpc>
                <a:spcPct val="150000"/>
              </a:lnSpc>
            </a:pPr>
            <a:r>
              <a:rPr lang="vi-VN" sz="2400" b="1" dirty="0">
                <a:solidFill>
                  <a:srgbClr val="17479D"/>
                </a:solidFill>
                <a:latin typeface="UTM Avo" panose="02040603050506020204" pitchFamily="18" charset="0"/>
              </a:rPr>
              <a:t>ĐỌC</a:t>
            </a:r>
            <a:endParaRPr lang="en-US" sz="2400" b="1" dirty="0">
              <a:solidFill>
                <a:srgbClr val="17479D"/>
              </a:solidFill>
              <a:latin typeface="UTM Avo" panose="02040603050506020204" pitchFamily="18" charset="0"/>
            </a:endParaRPr>
          </a:p>
        </p:txBody>
      </p:sp>
      <p:pic>
        <p:nvPicPr>
          <p:cNvPr id="4" name="Picture 3">
            <a:extLst>
              <a:ext uri="{FF2B5EF4-FFF2-40B4-BE49-F238E27FC236}">
                <a16:creationId xmlns:a16="http://schemas.microsoft.com/office/drawing/2014/main" id="{313B8F63-C1DC-4BF0-9681-7D14EF947D76}"/>
              </a:ext>
            </a:extLst>
          </p:cNvPr>
          <p:cNvPicPr>
            <a:picLocks noChangeAspect="1"/>
          </p:cNvPicPr>
          <p:nvPr/>
        </p:nvPicPr>
        <p:blipFill rotWithShape="1">
          <a:blip r:embed="rId2">
            <a:clrChange>
              <a:clrFrom>
                <a:srgbClr val="FFFCFF"/>
              </a:clrFrom>
              <a:clrTo>
                <a:srgbClr val="FFFCFF">
                  <a:alpha val="0"/>
                </a:srgbClr>
              </a:clrTo>
            </a:clrChange>
            <a:extLst>
              <a:ext uri="{BEBA8EAE-BF5A-486C-A8C5-ECC9F3942E4B}">
                <a14:imgProps xmlns:a14="http://schemas.microsoft.com/office/drawing/2010/main">
                  <a14:imgLayer r:embed="rId3">
                    <a14:imgEffect>
                      <a14:sharpenSoften amount="25000"/>
                    </a14:imgEffect>
                    <a14:imgEffect>
                      <a14:saturation sat="200000"/>
                    </a14:imgEffect>
                  </a14:imgLayer>
                </a14:imgProps>
              </a:ext>
            </a:extLst>
          </a:blip>
          <a:srcRect l="1772" t="2351" r="1"/>
          <a:stretch/>
        </p:blipFill>
        <p:spPr>
          <a:xfrm>
            <a:off x="2371725" y="554520"/>
            <a:ext cx="776411" cy="700229"/>
          </a:xfrm>
          <a:prstGeom prst="rect">
            <a:avLst/>
          </a:prstGeom>
        </p:spPr>
      </p:pic>
      <p:sp>
        <p:nvSpPr>
          <p:cNvPr id="5" name="TextBox 4">
            <a:extLst>
              <a:ext uri="{FF2B5EF4-FFF2-40B4-BE49-F238E27FC236}">
                <a16:creationId xmlns:a16="http://schemas.microsoft.com/office/drawing/2014/main" id="{83C8FAFC-C1D0-49BB-A45E-D744951A028F}"/>
              </a:ext>
            </a:extLst>
          </p:cNvPr>
          <p:cNvSpPr txBox="1"/>
          <p:nvPr/>
        </p:nvSpPr>
        <p:spPr>
          <a:xfrm>
            <a:off x="2518783" y="851388"/>
            <a:ext cx="7154436" cy="708014"/>
          </a:xfrm>
          <a:prstGeom prst="rect">
            <a:avLst/>
          </a:prstGeom>
          <a:noFill/>
        </p:spPr>
        <p:txBody>
          <a:bodyPr wrap="square" rtlCol="0">
            <a:spAutoFit/>
          </a:bodyPr>
          <a:lstStyle/>
          <a:p>
            <a:pPr algn="ctr">
              <a:lnSpc>
                <a:spcPct val="150000"/>
              </a:lnSpc>
            </a:pPr>
            <a:r>
              <a:rPr lang="vi-VN" sz="2667" b="1" dirty="0">
                <a:solidFill>
                  <a:schemeClr val="accent6">
                    <a:lumMod val="50000"/>
                  </a:schemeClr>
                </a:solidFill>
                <a:latin typeface="UTM Avo" panose="02040603050506020204" pitchFamily="18" charset="0"/>
              </a:rPr>
              <a:t>Ngắt nghỉ câu dài</a:t>
            </a:r>
            <a:endParaRPr lang="en-US" sz="2667" b="1" dirty="0">
              <a:solidFill>
                <a:schemeClr val="accent6">
                  <a:lumMod val="50000"/>
                </a:schemeClr>
              </a:solidFill>
              <a:latin typeface="UTM Avo" panose="02040603050506020204" pitchFamily="18" charset="0"/>
            </a:endParaRPr>
          </a:p>
        </p:txBody>
      </p:sp>
      <p:sp>
        <p:nvSpPr>
          <p:cNvPr id="6" name="Rectangle 5">
            <a:extLst>
              <a:ext uri="{FF2B5EF4-FFF2-40B4-BE49-F238E27FC236}">
                <a16:creationId xmlns:a16="http://schemas.microsoft.com/office/drawing/2014/main" id="{2A05FE84-F3FF-423B-ADA4-6F77209D652D}"/>
              </a:ext>
            </a:extLst>
          </p:cNvPr>
          <p:cNvSpPr/>
          <p:nvPr/>
        </p:nvSpPr>
        <p:spPr>
          <a:xfrm>
            <a:off x="2090349" y="1607883"/>
            <a:ext cx="7995683" cy="1323696"/>
          </a:xfrm>
          <a:prstGeom prst="rect">
            <a:avLst/>
          </a:prstGeom>
        </p:spPr>
        <p:txBody>
          <a:bodyPr wrap="square">
            <a:spAutoFit/>
          </a:bodyPr>
          <a:lstStyle/>
          <a:p>
            <a:pPr marL="59265" algn="just">
              <a:lnSpc>
                <a:spcPct val="150000"/>
              </a:lnSpc>
              <a:defRPr/>
            </a:pPr>
            <a:r>
              <a:rPr lang="vi-VN" sz="2667" dirty="0">
                <a:latin typeface="UTM Avo" panose="02040603050506020204" pitchFamily="18" charset="0"/>
              </a:rPr>
              <a:t>   Hoa đào thường có màu hồng tươi, xen lẫn lá xanh và nụ hồng chúm chím.</a:t>
            </a:r>
          </a:p>
        </p:txBody>
      </p:sp>
      <p:cxnSp>
        <p:nvCxnSpPr>
          <p:cNvPr id="8" name="Straight Connector 7">
            <a:extLst>
              <a:ext uri="{FF2B5EF4-FFF2-40B4-BE49-F238E27FC236}">
                <a16:creationId xmlns:a16="http://schemas.microsoft.com/office/drawing/2014/main" id="{19BA808F-D37E-46DF-8F52-B75EBB68AA23}"/>
              </a:ext>
            </a:extLst>
          </p:cNvPr>
          <p:cNvCxnSpPr/>
          <p:nvPr/>
        </p:nvCxnSpPr>
        <p:spPr>
          <a:xfrm flipH="1">
            <a:off x="7594983" y="1598359"/>
            <a:ext cx="150160" cy="627751"/>
          </a:xfrm>
          <a:prstGeom prst="line">
            <a:avLst/>
          </a:prstGeom>
          <a:ln w="19050">
            <a:solidFill>
              <a:schemeClr val="accent6">
                <a:lumMod val="50000"/>
              </a:schemeClr>
            </a:solidFill>
          </a:ln>
        </p:spPr>
        <p:style>
          <a:lnRef idx="1">
            <a:schemeClr val="accent1"/>
          </a:lnRef>
          <a:fillRef idx="0">
            <a:schemeClr val="accent1"/>
          </a:fillRef>
          <a:effectRef idx="0">
            <a:schemeClr val="accent1"/>
          </a:effectRef>
          <a:fontRef idx="minor">
            <a:schemeClr val="tx1"/>
          </a:fontRef>
        </p:style>
      </p:cxnSp>
      <p:sp>
        <p:nvSpPr>
          <p:cNvPr id="13" name="Oval 12">
            <a:extLst>
              <a:ext uri="{FF2B5EF4-FFF2-40B4-BE49-F238E27FC236}">
                <a16:creationId xmlns:a16="http://schemas.microsoft.com/office/drawing/2014/main" id="{88D317D8-0BDE-2548-9473-1455B618C082}"/>
              </a:ext>
            </a:extLst>
          </p:cNvPr>
          <p:cNvSpPr/>
          <p:nvPr/>
        </p:nvSpPr>
        <p:spPr>
          <a:xfrm>
            <a:off x="2146268" y="1912235"/>
            <a:ext cx="311888" cy="311888"/>
          </a:xfrm>
          <a:prstGeom prst="ellipse">
            <a:avLst/>
          </a:prstGeom>
          <a:solidFill>
            <a:srgbClr val="FFAB40"/>
          </a:solidFill>
          <a:ln>
            <a:solidFill>
              <a:srgbClr val="FFAB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2400"/>
          </a:p>
        </p:txBody>
      </p:sp>
      <p:grpSp>
        <p:nvGrpSpPr>
          <p:cNvPr id="16" name="Group 15">
            <a:extLst>
              <a:ext uri="{FF2B5EF4-FFF2-40B4-BE49-F238E27FC236}">
                <a16:creationId xmlns:a16="http://schemas.microsoft.com/office/drawing/2014/main" id="{F87EC95D-EAA1-8345-856B-572EAE6BA639}"/>
              </a:ext>
            </a:extLst>
          </p:cNvPr>
          <p:cNvGrpSpPr/>
          <p:nvPr/>
        </p:nvGrpSpPr>
        <p:grpSpPr>
          <a:xfrm>
            <a:off x="5621501" y="2307302"/>
            <a:ext cx="306943" cy="627751"/>
            <a:chOff x="4944388" y="3399410"/>
            <a:chExt cx="230207" cy="470813"/>
          </a:xfrm>
        </p:grpSpPr>
        <p:cxnSp>
          <p:nvCxnSpPr>
            <p:cNvPr id="17" name="Straight Connector 16">
              <a:extLst>
                <a:ext uri="{FF2B5EF4-FFF2-40B4-BE49-F238E27FC236}">
                  <a16:creationId xmlns:a16="http://schemas.microsoft.com/office/drawing/2014/main" id="{430C2597-854E-F642-9996-D1F0B4ACB318}"/>
                </a:ext>
              </a:extLst>
            </p:cNvPr>
            <p:cNvCxnSpPr/>
            <p:nvPr/>
          </p:nvCxnSpPr>
          <p:spPr>
            <a:xfrm flipH="1">
              <a:off x="4993219" y="3399410"/>
              <a:ext cx="181376" cy="470813"/>
            </a:xfrm>
            <a:prstGeom prst="line">
              <a:avLst/>
            </a:prstGeom>
            <a:ln w="19050">
              <a:solidFill>
                <a:schemeClr val="accent6">
                  <a:lumMod val="50000"/>
                </a:schemeClr>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452F0557-CA71-8747-942E-CF3362518AD8}"/>
                </a:ext>
              </a:extLst>
            </p:cNvPr>
            <p:cNvCxnSpPr/>
            <p:nvPr/>
          </p:nvCxnSpPr>
          <p:spPr>
            <a:xfrm flipH="1">
              <a:off x="4944388" y="3399410"/>
              <a:ext cx="181376" cy="470813"/>
            </a:xfrm>
            <a:prstGeom prst="line">
              <a:avLst/>
            </a:prstGeom>
            <a:ln w="19050">
              <a:solidFill>
                <a:schemeClr val="accent6">
                  <a:lumMod val="50000"/>
                </a:schemeClr>
              </a:solidFill>
            </a:ln>
          </p:spPr>
          <p:style>
            <a:lnRef idx="1">
              <a:schemeClr val="accent1"/>
            </a:lnRef>
            <a:fillRef idx="0">
              <a:schemeClr val="accent1"/>
            </a:fillRef>
            <a:effectRef idx="0">
              <a:schemeClr val="accent1"/>
            </a:effectRef>
            <a:fontRef idx="minor">
              <a:schemeClr val="tx1"/>
            </a:fontRef>
          </p:style>
        </p:cxnSp>
      </p:grpSp>
      <p:cxnSp>
        <p:nvCxnSpPr>
          <p:cNvPr id="26" name="Straight Connector 25">
            <a:extLst>
              <a:ext uri="{FF2B5EF4-FFF2-40B4-BE49-F238E27FC236}">
                <a16:creationId xmlns:a16="http://schemas.microsoft.com/office/drawing/2014/main" id="{C793B5F5-9E89-3347-9FAE-DEE49D9EE6AC}"/>
              </a:ext>
            </a:extLst>
          </p:cNvPr>
          <p:cNvCxnSpPr/>
          <p:nvPr/>
        </p:nvCxnSpPr>
        <p:spPr>
          <a:xfrm flipH="1">
            <a:off x="9961933" y="1598358"/>
            <a:ext cx="124100" cy="627751"/>
          </a:xfrm>
          <a:prstGeom prst="line">
            <a:avLst/>
          </a:prstGeom>
          <a:ln w="19050">
            <a:solidFill>
              <a:schemeClr val="accent6">
                <a:lumMod val="50000"/>
              </a:schemeClr>
            </a:solidFill>
          </a:ln>
        </p:spPr>
        <p:style>
          <a:lnRef idx="1">
            <a:schemeClr val="accent1"/>
          </a:lnRef>
          <a:fillRef idx="0">
            <a:schemeClr val="accent1"/>
          </a:fillRef>
          <a:effectRef idx="0">
            <a:schemeClr val="accent1"/>
          </a:effectRef>
          <a:fontRef idx="minor">
            <a:schemeClr val="tx1"/>
          </a:fontRef>
        </p:style>
      </p:cxnSp>
      <p:sp>
        <p:nvSpPr>
          <p:cNvPr id="27" name="Rectangle 26">
            <a:extLst>
              <a:ext uri="{FF2B5EF4-FFF2-40B4-BE49-F238E27FC236}">
                <a16:creationId xmlns:a16="http://schemas.microsoft.com/office/drawing/2014/main" id="{DCFB3E53-A51D-404F-9D91-23E8F892E1FD}"/>
              </a:ext>
            </a:extLst>
          </p:cNvPr>
          <p:cNvSpPr/>
          <p:nvPr/>
        </p:nvSpPr>
        <p:spPr>
          <a:xfrm>
            <a:off x="2146269" y="3643998"/>
            <a:ext cx="7995683" cy="1939377"/>
          </a:xfrm>
          <a:prstGeom prst="rect">
            <a:avLst/>
          </a:prstGeom>
        </p:spPr>
        <p:txBody>
          <a:bodyPr wrap="square">
            <a:spAutoFit/>
          </a:bodyPr>
          <a:lstStyle/>
          <a:p>
            <a:pPr marL="59265" algn="just">
              <a:lnSpc>
                <a:spcPct val="150000"/>
              </a:lnSpc>
              <a:defRPr/>
            </a:pPr>
            <a:r>
              <a:rPr lang="vi-VN" sz="2667" dirty="0">
                <a:latin typeface="UTM Avo" panose="02040603050506020204" pitchFamily="18" charset="0"/>
              </a:rPr>
              <a:t>   Ngày Tết, người lớn thường tặng trẻ em những bao lì xì xinh xắn, với mong ước các em mạnh khoẻ, giỏi giang.</a:t>
            </a:r>
          </a:p>
        </p:txBody>
      </p:sp>
      <p:sp>
        <p:nvSpPr>
          <p:cNvPr id="28" name="Oval 27">
            <a:extLst>
              <a:ext uri="{FF2B5EF4-FFF2-40B4-BE49-F238E27FC236}">
                <a16:creationId xmlns:a16="http://schemas.microsoft.com/office/drawing/2014/main" id="{5171BCCF-04E8-F047-A57C-1A81E891285F}"/>
              </a:ext>
            </a:extLst>
          </p:cNvPr>
          <p:cNvSpPr/>
          <p:nvPr/>
        </p:nvSpPr>
        <p:spPr>
          <a:xfrm>
            <a:off x="2151865" y="3876285"/>
            <a:ext cx="311888" cy="311888"/>
          </a:xfrm>
          <a:prstGeom prst="ellipse">
            <a:avLst/>
          </a:prstGeom>
          <a:solidFill>
            <a:srgbClr val="FFAB40"/>
          </a:solidFill>
          <a:ln>
            <a:solidFill>
              <a:srgbClr val="FFAB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2400"/>
          </a:p>
        </p:txBody>
      </p:sp>
      <p:cxnSp>
        <p:nvCxnSpPr>
          <p:cNvPr id="29" name="Straight Connector 28">
            <a:extLst>
              <a:ext uri="{FF2B5EF4-FFF2-40B4-BE49-F238E27FC236}">
                <a16:creationId xmlns:a16="http://schemas.microsoft.com/office/drawing/2014/main" id="{41972CF3-BCE2-154F-B369-0C389398F5A3}"/>
              </a:ext>
            </a:extLst>
          </p:cNvPr>
          <p:cNvCxnSpPr/>
          <p:nvPr/>
        </p:nvCxnSpPr>
        <p:spPr>
          <a:xfrm flipH="1">
            <a:off x="6439557" y="4183873"/>
            <a:ext cx="124100" cy="627751"/>
          </a:xfrm>
          <a:prstGeom prst="line">
            <a:avLst/>
          </a:prstGeom>
          <a:ln w="19050">
            <a:solidFill>
              <a:schemeClr val="accent6">
                <a:lumMod val="50000"/>
              </a:schemeClr>
            </a:solidFill>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19C7958A-ADED-7B4B-BF04-3F99A223E621}"/>
              </a:ext>
            </a:extLst>
          </p:cNvPr>
          <p:cNvCxnSpPr/>
          <p:nvPr/>
        </p:nvCxnSpPr>
        <p:spPr>
          <a:xfrm flipH="1">
            <a:off x="4270095" y="4379990"/>
            <a:ext cx="150160" cy="627751"/>
          </a:xfrm>
          <a:prstGeom prst="line">
            <a:avLst/>
          </a:prstGeom>
          <a:ln w="19050">
            <a:solidFill>
              <a:schemeClr val="accent6">
                <a:lumMod val="50000"/>
              </a:schemeClr>
            </a:solidFill>
          </a:ln>
        </p:spPr>
        <p:style>
          <a:lnRef idx="1">
            <a:schemeClr val="accent1"/>
          </a:lnRef>
          <a:fillRef idx="0">
            <a:schemeClr val="accent1"/>
          </a:fillRef>
          <a:effectRef idx="0">
            <a:schemeClr val="accent1"/>
          </a:effectRef>
          <a:fontRef idx="minor">
            <a:schemeClr val="tx1"/>
          </a:fontRef>
        </p:style>
      </p:cxnSp>
      <p:grpSp>
        <p:nvGrpSpPr>
          <p:cNvPr id="31" name="Group 30">
            <a:extLst>
              <a:ext uri="{FF2B5EF4-FFF2-40B4-BE49-F238E27FC236}">
                <a16:creationId xmlns:a16="http://schemas.microsoft.com/office/drawing/2014/main" id="{BE17A43B-BCD6-554A-8CB7-2ECFA5E6282A}"/>
              </a:ext>
            </a:extLst>
          </p:cNvPr>
          <p:cNvGrpSpPr/>
          <p:nvPr/>
        </p:nvGrpSpPr>
        <p:grpSpPr>
          <a:xfrm>
            <a:off x="3234806" y="4968522"/>
            <a:ext cx="306943" cy="627751"/>
            <a:chOff x="4944388" y="3399410"/>
            <a:chExt cx="230207" cy="470813"/>
          </a:xfrm>
        </p:grpSpPr>
        <p:cxnSp>
          <p:nvCxnSpPr>
            <p:cNvPr id="32" name="Straight Connector 31">
              <a:extLst>
                <a:ext uri="{FF2B5EF4-FFF2-40B4-BE49-F238E27FC236}">
                  <a16:creationId xmlns:a16="http://schemas.microsoft.com/office/drawing/2014/main" id="{6F93B920-5040-7C4D-BE9C-294BDCF9EC68}"/>
                </a:ext>
              </a:extLst>
            </p:cNvPr>
            <p:cNvCxnSpPr/>
            <p:nvPr/>
          </p:nvCxnSpPr>
          <p:spPr>
            <a:xfrm flipH="1">
              <a:off x="4993219" y="3399410"/>
              <a:ext cx="181376" cy="470813"/>
            </a:xfrm>
            <a:prstGeom prst="line">
              <a:avLst/>
            </a:prstGeom>
            <a:ln w="19050">
              <a:solidFill>
                <a:schemeClr val="accent6">
                  <a:lumMod val="50000"/>
                </a:schemeClr>
              </a:solidFill>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AFA73612-6F0C-D742-BB11-FCFFFDE31C57}"/>
                </a:ext>
              </a:extLst>
            </p:cNvPr>
            <p:cNvCxnSpPr/>
            <p:nvPr/>
          </p:nvCxnSpPr>
          <p:spPr>
            <a:xfrm flipH="1">
              <a:off x="4944388" y="3399410"/>
              <a:ext cx="181376" cy="470813"/>
            </a:xfrm>
            <a:prstGeom prst="line">
              <a:avLst/>
            </a:prstGeom>
            <a:ln w="19050">
              <a:solidFill>
                <a:schemeClr val="accent6">
                  <a:lumMod val="50000"/>
                </a:schemeClr>
              </a:solidFill>
            </a:ln>
          </p:spPr>
          <p:style>
            <a:lnRef idx="1">
              <a:schemeClr val="accent1"/>
            </a:lnRef>
            <a:fillRef idx="0">
              <a:schemeClr val="accent1"/>
            </a:fillRef>
            <a:effectRef idx="0">
              <a:schemeClr val="accent1"/>
            </a:effectRef>
            <a:fontRef idx="minor">
              <a:schemeClr val="tx1"/>
            </a:fontRef>
          </p:style>
        </p:cxnSp>
      </p:grpSp>
      <p:cxnSp>
        <p:nvCxnSpPr>
          <p:cNvPr id="34" name="Straight Connector 33">
            <a:extLst>
              <a:ext uri="{FF2B5EF4-FFF2-40B4-BE49-F238E27FC236}">
                <a16:creationId xmlns:a16="http://schemas.microsoft.com/office/drawing/2014/main" id="{69E608FD-E818-5F4F-A242-4CD90E526DCC}"/>
              </a:ext>
            </a:extLst>
          </p:cNvPr>
          <p:cNvCxnSpPr/>
          <p:nvPr/>
        </p:nvCxnSpPr>
        <p:spPr>
          <a:xfrm flipH="1">
            <a:off x="3908879" y="3613294"/>
            <a:ext cx="124100" cy="627751"/>
          </a:xfrm>
          <a:prstGeom prst="line">
            <a:avLst/>
          </a:prstGeom>
          <a:ln w="19050">
            <a:solidFill>
              <a:schemeClr val="accent6">
                <a:lumMod val="50000"/>
              </a:schemeClr>
            </a:solidFill>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30AD7121-92BD-5E4D-9AF0-05001C5DDB40}"/>
              </a:ext>
            </a:extLst>
          </p:cNvPr>
          <p:cNvCxnSpPr/>
          <p:nvPr/>
        </p:nvCxnSpPr>
        <p:spPr>
          <a:xfrm flipH="1">
            <a:off x="9358486" y="4204123"/>
            <a:ext cx="124100" cy="627751"/>
          </a:xfrm>
          <a:prstGeom prst="line">
            <a:avLst/>
          </a:prstGeom>
          <a:ln w="19050">
            <a:solidFill>
              <a:schemeClr val="accent6">
                <a:lumMod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635364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nodeType="clickEffect">
                                  <p:stCondLst>
                                    <p:cond delay="0"/>
                                  </p:stCondLst>
                                  <p:childTnLst>
                                    <p:set>
                                      <p:cBhvr>
                                        <p:cTn id="15" dur="1" fill="hold">
                                          <p:stCondLst>
                                            <p:cond delay="0"/>
                                          </p:stCondLst>
                                        </p:cTn>
                                        <p:tgtEl>
                                          <p:spTgt spid="26"/>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nodeType="clickEffect">
                                  <p:stCondLst>
                                    <p:cond delay="0"/>
                                  </p:stCondLst>
                                  <p:childTnLst>
                                    <p:set>
                                      <p:cBhvr>
                                        <p:cTn id="19" dur="1" fill="hold">
                                          <p:stCondLst>
                                            <p:cond delay="0"/>
                                          </p:stCondLst>
                                        </p:cTn>
                                        <p:tgtEl>
                                          <p:spTgt spid="16"/>
                                        </p:tgtEl>
                                        <p:attrNameLst>
                                          <p:attrName>style.visibility</p:attrName>
                                        </p:attrNameLst>
                                      </p:cBhvr>
                                      <p:to>
                                        <p:strVal val="visible"/>
                                      </p:to>
                                    </p:se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27"/>
                                        </p:tgtEl>
                                        <p:attrNameLst>
                                          <p:attrName>style.visibility</p:attrName>
                                        </p:attrNameLst>
                                      </p:cBhvr>
                                      <p:to>
                                        <p:strVal val="visible"/>
                                      </p:to>
                                    </p:set>
                                    <p:animEffect transition="in" filter="fade">
                                      <p:cBhvr>
                                        <p:cTn id="24" dur="500"/>
                                        <p:tgtEl>
                                          <p:spTgt spid="27"/>
                                        </p:tgtEl>
                                      </p:cBhvr>
                                    </p:animEffec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30"/>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29"/>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34"/>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35"/>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3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27"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C07B3502-F58A-46C0-88F8-3DE26F98CD3F}"/>
              </a:ext>
            </a:extLst>
          </p:cNvPr>
          <p:cNvSpPr txBox="1"/>
          <p:nvPr/>
        </p:nvSpPr>
        <p:spPr>
          <a:xfrm>
            <a:off x="3148139" y="613993"/>
            <a:ext cx="1084780" cy="646331"/>
          </a:xfrm>
          <a:prstGeom prst="rect">
            <a:avLst/>
          </a:prstGeom>
          <a:noFill/>
        </p:spPr>
        <p:txBody>
          <a:bodyPr wrap="square" rtlCol="0">
            <a:spAutoFit/>
          </a:bodyPr>
          <a:lstStyle/>
          <a:p>
            <a:pPr algn="ctr">
              <a:lnSpc>
                <a:spcPct val="150000"/>
              </a:lnSpc>
            </a:pPr>
            <a:r>
              <a:rPr lang="vi-VN" sz="2400" b="1" dirty="0">
                <a:solidFill>
                  <a:srgbClr val="17479D"/>
                </a:solidFill>
                <a:latin typeface="UTM Avo" panose="02040603050506020204" pitchFamily="18" charset="0"/>
              </a:rPr>
              <a:t>ĐỌC</a:t>
            </a:r>
            <a:endParaRPr lang="en-US" sz="2400" b="1" dirty="0">
              <a:solidFill>
                <a:srgbClr val="17479D"/>
              </a:solidFill>
              <a:latin typeface="UTM Avo" panose="02040603050506020204" pitchFamily="18" charset="0"/>
            </a:endParaRPr>
          </a:p>
        </p:txBody>
      </p:sp>
      <p:pic>
        <p:nvPicPr>
          <p:cNvPr id="5" name="Picture 4">
            <a:extLst>
              <a:ext uri="{FF2B5EF4-FFF2-40B4-BE49-F238E27FC236}">
                <a16:creationId xmlns:a16="http://schemas.microsoft.com/office/drawing/2014/main" id="{313B8F63-C1DC-4BF0-9681-7D14EF947D76}"/>
              </a:ext>
            </a:extLst>
          </p:cNvPr>
          <p:cNvPicPr>
            <a:picLocks noChangeAspect="1"/>
          </p:cNvPicPr>
          <p:nvPr/>
        </p:nvPicPr>
        <p:blipFill rotWithShape="1">
          <a:blip r:embed="rId3">
            <a:clrChange>
              <a:clrFrom>
                <a:srgbClr val="FFFCFF"/>
              </a:clrFrom>
              <a:clrTo>
                <a:srgbClr val="FFFCFF">
                  <a:alpha val="0"/>
                </a:srgbClr>
              </a:clrTo>
            </a:clrChange>
            <a:extLst>
              <a:ext uri="{BEBA8EAE-BF5A-486C-A8C5-ECC9F3942E4B}">
                <a14:imgProps xmlns:a14="http://schemas.microsoft.com/office/drawing/2010/main">
                  <a14:imgLayer r:embed="rId4">
                    <a14:imgEffect>
                      <a14:sharpenSoften amount="25000"/>
                    </a14:imgEffect>
                    <a14:imgEffect>
                      <a14:saturation sat="200000"/>
                    </a14:imgEffect>
                  </a14:imgLayer>
                </a14:imgProps>
              </a:ext>
            </a:extLst>
          </a:blip>
          <a:srcRect l="1772" t="2351" r="1"/>
          <a:stretch/>
        </p:blipFill>
        <p:spPr>
          <a:xfrm>
            <a:off x="2371725" y="591204"/>
            <a:ext cx="776411" cy="700229"/>
          </a:xfrm>
          <a:prstGeom prst="rect">
            <a:avLst/>
          </a:prstGeom>
        </p:spPr>
      </p:pic>
      <p:sp>
        <p:nvSpPr>
          <p:cNvPr id="6" name="TextBox 5">
            <a:extLst>
              <a:ext uri="{FF2B5EF4-FFF2-40B4-BE49-F238E27FC236}">
                <a16:creationId xmlns:a16="http://schemas.microsoft.com/office/drawing/2014/main" id="{83C8FAFC-C1D0-49BB-A45E-D744951A028F}"/>
              </a:ext>
            </a:extLst>
          </p:cNvPr>
          <p:cNvSpPr txBox="1"/>
          <p:nvPr/>
        </p:nvSpPr>
        <p:spPr>
          <a:xfrm>
            <a:off x="2544363" y="778281"/>
            <a:ext cx="7154436" cy="830997"/>
          </a:xfrm>
          <a:prstGeom prst="rect">
            <a:avLst/>
          </a:prstGeom>
          <a:noFill/>
        </p:spPr>
        <p:txBody>
          <a:bodyPr wrap="square" rtlCol="0">
            <a:spAutoFit/>
          </a:bodyPr>
          <a:lstStyle/>
          <a:p>
            <a:pPr algn="ctr">
              <a:lnSpc>
                <a:spcPct val="150000"/>
              </a:lnSpc>
            </a:pPr>
            <a:r>
              <a:rPr lang="vi-VN" sz="3200" b="1" dirty="0">
                <a:solidFill>
                  <a:schemeClr val="accent6">
                    <a:lumMod val="50000"/>
                  </a:schemeClr>
                </a:solidFill>
                <a:latin typeface="UTM Avo" panose="02040603050506020204" pitchFamily="18" charset="0"/>
              </a:rPr>
              <a:t>Từ ngữ</a:t>
            </a:r>
            <a:endParaRPr lang="en-US" sz="3200" b="1" dirty="0">
              <a:solidFill>
                <a:schemeClr val="accent6">
                  <a:lumMod val="50000"/>
                </a:schemeClr>
              </a:solidFill>
              <a:latin typeface="UTM Avo" panose="02040603050506020204" pitchFamily="18" charset="0"/>
            </a:endParaRPr>
          </a:p>
        </p:txBody>
      </p:sp>
      <p:sp>
        <p:nvSpPr>
          <p:cNvPr id="7" name="Rectangle 6">
            <a:extLst>
              <a:ext uri="{FF2B5EF4-FFF2-40B4-BE49-F238E27FC236}">
                <a16:creationId xmlns:a16="http://schemas.microsoft.com/office/drawing/2014/main" id="{2A05FE84-F3FF-423B-ADA4-6F77209D652D}"/>
              </a:ext>
            </a:extLst>
          </p:cNvPr>
          <p:cNvSpPr/>
          <p:nvPr/>
        </p:nvSpPr>
        <p:spPr>
          <a:xfrm>
            <a:off x="2486467" y="1544135"/>
            <a:ext cx="7460620" cy="646331"/>
          </a:xfrm>
          <a:prstGeom prst="rect">
            <a:avLst/>
          </a:prstGeom>
        </p:spPr>
        <p:txBody>
          <a:bodyPr wrap="square">
            <a:spAutoFit/>
          </a:bodyPr>
          <a:lstStyle/>
          <a:p>
            <a:pPr algn="just">
              <a:lnSpc>
                <a:spcPct val="150000"/>
              </a:lnSpc>
            </a:pPr>
            <a:r>
              <a:rPr lang="vi-VN" sz="2400" dirty="0">
                <a:latin typeface="UTM Avo" panose="02040603050506020204" pitchFamily="18" charset="0"/>
              </a:rPr>
              <a:t> đặc trưng </a:t>
            </a:r>
            <a:endParaRPr lang="vi-VN" sz="2400" b="1" dirty="0"/>
          </a:p>
        </p:txBody>
      </p:sp>
      <p:sp>
        <p:nvSpPr>
          <p:cNvPr id="8" name="Oval 7">
            <a:extLst>
              <a:ext uri="{FF2B5EF4-FFF2-40B4-BE49-F238E27FC236}">
                <a16:creationId xmlns:a16="http://schemas.microsoft.com/office/drawing/2014/main" id="{2C8AD751-7B5F-4219-A003-AE328012CD5C}"/>
              </a:ext>
            </a:extLst>
          </p:cNvPr>
          <p:cNvSpPr/>
          <p:nvPr/>
        </p:nvSpPr>
        <p:spPr>
          <a:xfrm>
            <a:off x="2244913" y="1778460"/>
            <a:ext cx="311888" cy="311888"/>
          </a:xfrm>
          <a:prstGeom prst="ellipse">
            <a:avLst/>
          </a:prstGeom>
          <a:solidFill>
            <a:srgbClr val="FFAB40"/>
          </a:solidFill>
          <a:ln>
            <a:solidFill>
              <a:srgbClr val="FFAB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2400"/>
          </a:p>
        </p:txBody>
      </p:sp>
      <p:sp>
        <p:nvSpPr>
          <p:cNvPr id="9" name="TextBox 8">
            <a:extLst>
              <a:ext uri="{FF2B5EF4-FFF2-40B4-BE49-F238E27FC236}">
                <a16:creationId xmlns:a16="http://schemas.microsoft.com/office/drawing/2014/main" id="{3BCDD889-B037-48BC-924C-9A4CE9368C89}"/>
              </a:ext>
            </a:extLst>
          </p:cNvPr>
          <p:cNvSpPr txBox="1"/>
          <p:nvPr/>
        </p:nvSpPr>
        <p:spPr>
          <a:xfrm>
            <a:off x="4126421" y="1572015"/>
            <a:ext cx="4876176" cy="646331"/>
          </a:xfrm>
          <a:prstGeom prst="rect">
            <a:avLst/>
          </a:prstGeom>
          <a:noFill/>
        </p:spPr>
        <p:txBody>
          <a:bodyPr wrap="square" rtlCol="0">
            <a:spAutoFit/>
          </a:bodyPr>
          <a:lstStyle/>
          <a:p>
            <a:pPr>
              <a:lnSpc>
                <a:spcPct val="150000"/>
              </a:lnSpc>
            </a:pPr>
            <a:r>
              <a:rPr lang="vi-VN" sz="2400" dirty="0">
                <a:solidFill>
                  <a:schemeClr val="accent6">
                    <a:lumMod val="50000"/>
                  </a:schemeClr>
                </a:solidFill>
                <a:latin typeface="UTM Avo" panose="02040603050506020204" pitchFamily="18" charset="0"/>
              </a:rPr>
              <a:t>: đặc điểm riêng, tiêu biểu. </a:t>
            </a:r>
            <a:endParaRPr lang="en-US" sz="2400" dirty="0">
              <a:solidFill>
                <a:schemeClr val="accent6">
                  <a:lumMod val="50000"/>
                </a:schemeClr>
              </a:solidFill>
              <a:latin typeface="UTM Avo" panose="02040603050506020204" pitchFamily="18" charset="0"/>
            </a:endParaRPr>
          </a:p>
        </p:txBody>
      </p:sp>
      <p:sp>
        <p:nvSpPr>
          <p:cNvPr id="10" name="Rectangle 9">
            <a:extLst>
              <a:ext uri="{FF2B5EF4-FFF2-40B4-BE49-F238E27FC236}">
                <a16:creationId xmlns:a16="http://schemas.microsoft.com/office/drawing/2014/main" id="{751247C1-6F34-FC4D-B310-4530610AC21F}"/>
              </a:ext>
            </a:extLst>
          </p:cNvPr>
          <p:cNvSpPr/>
          <p:nvPr/>
        </p:nvSpPr>
        <p:spPr>
          <a:xfrm>
            <a:off x="3975592" y="2606077"/>
            <a:ext cx="6422173" cy="461665"/>
          </a:xfrm>
          <a:prstGeom prst="rect">
            <a:avLst/>
          </a:prstGeom>
        </p:spPr>
        <p:txBody>
          <a:bodyPr wrap="square">
            <a:spAutoFit/>
          </a:bodyPr>
          <a:lstStyle/>
          <a:p>
            <a:r>
              <a:rPr lang="vi-VN" sz="2400" dirty="0">
                <a:solidFill>
                  <a:schemeClr val="accent6">
                    <a:lumMod val="50000"/>
                  </a:schemeClr>
                </a:solidFill>
                <a:latin typeface="UTM Avo" panose="02040603050506020204" pitchFamily="18" charset="0"/>
              </a:rPr>
              <a:t>: vỏ làm bằng gạo nếp, nhân đậu xanh,</a:t>
            </a:r>
            <a:endParaRPr lang="x-none" sz="2400" dirty="0"/>
          </a:p>
        </p:txBody>
      </p:sp>
      <p:sp>
        <p:nvSpPr>
          <p:cNvPr id="12" name="Rectangle 11">
            <a:extLst>
              <a:ext uri="{FF2B5EF4-FFF2-40B4-BE49-F238E27FC236}">
                <a16:creationId xmlns:a16="http://schemas.microsoft.com/office/drawing/2014/main" id="{EF00572A-79BD-EC42-8362-0265447F1B81}"/>
              </a:ext>
            </a:extLst>
          </p:cNvPr>
          <p:cNvSpPr/>
          <p:nvPr/>
        </p:nvSpPr>
        <p:spPr>
          <a:xfrm>
            <a:off x="2468943" y="2496881"/>
            <a:ext cx="7460620" cy="646331"/>
          </a:xfrm>
          <a:prstGeom prst="rect">
            <a:avLst/>
          </a:prstGeom>
        </p:spPr>
        <p:txBody>
          <a:bodyPr wrap="square">
            <a:spAutoFit/>
          </a:bodyPr>
          <a:lstStyle/>
          <a:p>
            <a:pPr algn="just">
              <a:lnSpc>
                <a:spcPct val="150000"/>
              </a:lnSpc>
            </a:pPr>
            <a:r>
              <a:rPr lang="vi-VN" sz="2400" dirty="0">
                <a:latin typeface="UTM Avo" panose="02040603050506020204" pitchFamily="18" charset="0"/>
              </a:rPr>
              <a:t> bánh tét</a:t>
            </a:r>
            <a:endParaRPr lang="vi-VN" sz="2400" b="1" dirty="0"/>
          </a:p>
        </p:txBody>
      </p:sp>
      <p:sp>
        <p:nvSpPr>
          <p:cNvPr id="13" name="Oval 12">
            <a:extLst>
              <a:ext uri="{FF2B5EF4-FFF2-40B4-BE49-F238E27FC236}">
                <a16:creationId xmlns:a16="http://schemas.microsoft.com/office/drawing/2014/main" id="{049D240A-30EF-4945-90DE-20683E4CD139}"/>
              </a:ext>
            </a:extLst>
          </p:cNvPr>
          <p:cNvSpPr/>
          <p:nvPr/>
        </p:nvSpPr>
        <p:spPr>
          <a:xfrm>
            <a:off x="2244913" y="2684039"/>
            <a:ext cx="311888" cy="311888"/>
          </a:xfrm>
          <a:prstGeom prst="ellipse">
            <a:avLst/>
          </a:prstGeom>
          <a:solidFill>
            <a:srgbClr val="FFAB40"/>
          </a:solidFill>
          <a:ln>
            <a:solidFill>
              <a:srgbClr val="FFAB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2400"/>
          </a:p>
        </p:txBody>
      </p:sp>
      <p:sp>
        <p:nvSpPr>
          <p:cNvPr id="22" name="Rectangle 21">
            <a:extLst>
              <a:ext uri="{FF2B5EF4-FFF2-40B4-BE49-F238E27FC236}">
                <a16:creationId xmlns:a16="http://schemas.microsoft.com/office/drawing/2014/main" id="{7833CD90-EE5A-E64B-8734-0CBE9B50CCA2}"/>
              </a:ext>
            </a:extLst>
          </p:cNvPr>
          <p:cNvSpPr/>
          <p:nvPr/>
        </p:nvSpPr>
        <p:spPr>
          <a:xfrm>
            <a:off x="2556809" y="3079941"/>
            <a:ext cx="3986412" cy="646331"/>
          </a:xfrm>
          <a:prstGeom prst="rect">
            <a:avLst/>
          </a:prstGeom>
        </p:spPr>
        <p:txBody>
          <a:bodyPr wrap="none">
            <a:spAutoFit/>
          </a:bodyPr>
          <a:lstStyle/>
          <a:p>
            <a:pPr>
              <a:lnSpc>
                <a:spcPct val="150000"/>
              </a:lnSpc>
            </a:pPr>
            <a:r>
              <a:rPr lang="vi-VN" sz="2400" dirty="0">
                <a:solidFill>
                  <a:schemeClr val="accent6">
                    <a:lumMod val="50000"/>
                  </a:schemeClr>
                </a:solidFill>
                <a:latin typeface="UTM Avo" panose="02040603050506020204" pitchFamily="18" charset="0"/>
              </a:rPr>
              <a:t>thịt mỡ. Bánh có hình trụ dài.</a:t>
            </a:r>
          </a:p>
        </p:txBody>
      </p:sp>
      <p:pic>
        <p:nvPicPr>
          <p:cNvPr id="2056" name="Picture 8" descr="Bánh tét">
            <a:extLst>
              <a:ext uri="{FF2B5EF4-FFF2-40B4-BE49-F238E27FC236}">
                <a16:creationId xmlns:a16="http://schemas.microsoft.com/office/drawing/2014/main" id="{F42BBC97-7D90-5949-A0BC-227AF6F06456}"/>
              </a:ext>
            </a:extLst>
          </p:cNvPr>
          <p:cNvPicPr>
            <a:picLocks noChangeAspect="1" noChangeArrowheads="1"/>
          </p:cNvPicPr>
          <p:nvPr/>
        </p:nvPicPr>
        <p:blipFill>
          <a:blip r:embed="rId5">
            <a:extLst>
              <a:ext uri="{BEBA8EAE-BF5A-486C-A8C5-ECC9F3942E4B}">
                <a14:imgProps xmlns:a14="http://schemas.microsoft.com/office/drawing/2010/main">
                  <a14:imgLayer r:embed="rId6">
                    <a14:imgEffect>
                      <a14:colorTemperature colorTemp="7200"/>
                    </a14:imgEffect>
                    <a14:imgEffect>
                      <a14:saturation sat="200000"/>
                    </a14:imgEffect>
                  </a14:imgLayer>
                </a14:imgProps>
              </a:ext>
              <a:ext uri="{28A0092B-C50C-407E-A947-70E740481C1C}">
                <a14:useLocalDpi xmlns:a14="http://schemas.microsoft.com/office/drawing/2010/main" val="0"/>
              </a:ext>
            </a:extLst>
          </a:blip>
          <a:srcRect/>
          <a:stretch>
            <a:fillRect/>
          </a:stretch>
        </p:blipFill>
        <p:spPr bwMode="auto">
          <a:xfrm>
            <a:off x="3252833" y="3678549"/>
            <a:ext cx="2796035" cy="2796035"/>
          </a:xfrm>
          <a:prstGeom prst="rect">
            <a:avLst/>
          </a:prstGeom>
          <a:noFill/>
          <a:extLst>
            <a:ext uri="{909E8E84-426E-40DD-AFC4-6F175D3DCCD1}">
              <a14:hiddenFill xmlns:a14="http://schemas.microsoft.com/office/drawing/2010/main">
                <a:solidFill>
                  <a:srgbClr val="FFFFFF"/>
                </a:solidFill>
              </a14:hiddenFill>
            </a:ext>
          </a:extLst>
        </p:spPr>
      </p:pic>
      <p:pic>
        <p:nvPicPr>
          <p:cNvPr id="2058" name="Picture 10" descr="Phạm Hoài Nhân: Cái lon sữa bò">
            <a:extLst>
              <a:ext uri="{FF2B5EF4-FFF2-40B4-BE49-F238E27FC236}">
                <a16:creationId xmlns:a16="http://schemas.microsoft.com/office/drawing/2014/main" id="{112F549F-6594-1B45-91D5-46D4995F9A2A}"/>
              </a:ext>
            </a:extLst>
          </p:cNvPr>
          <p:cNvPicPr>
            <a:picLocks noChangeAspect="1" noChangeArrowheads="1"/>
          </p:cNvPicPr>
          <p:nvPr/>
        </p:nvPicPr>
        <p:blipFill>
          <a:blip r:embed="rId7"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188059" y="3878195"/>
            <a:ext cx="3461855" cy="259639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101642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outVertic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wipe(left)">
                                      <p:cBhvr>
                                        <p:cTn id="12" dur="500"/>
                                        <p:tgtEl>
                                          <p:spTgt spid="8"/>
                                        </p:tgtEl>
                                      </p:cBhvr>
                                    </p:animEffect>
                                  </p:childTnLst>
                                </p:cTn>
                              </p:par>
                              <p:par>
                                <p:cTn id="13" presetID="22" presetClass="entr" presetSubtype="8" fill="hold" grpId="0" nodeType="with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wipe(left)">
                                      <p:cBhvr>
                                        <p:cTn id="15" dur="500"/>
                                        <p:tgtEl>
                                          <p:spTgt spid="7"/>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8" fill="hold" grpId="0" nodeType="clickEffect">
                                  <p:stCondLst>
                                    <p:cond delay="0"/>
                                  </p:stCondLst>
                                  <p:childTnLst>
                                    <p:set>
                                      <p:cBhvr>
                                        <p:cTn id="19" dur="1" fill="hold">
                                          <p:stCondLst>
                                            <p:cond delay="0"/>
                                          </p:stCondLst>
                                        </p:cTn>
                                        <p:tgtEl>
                                          <p:spTgt spid="9"/>
                                        </p:tgtEl>
                                        <p:attrNameLst>
                                          <p:attrName>style.visibility</p:attrName>
                                        </p:attrNameLst>
                                      </p:cBhvr>
                                      <p:to>
                                        <p:strVal val="visible"/>
                                      </p:to>
                                    </p:set>
                                    <p:animEffect transition="in" filter="wipe(left)">
                                      <p:cBhvr>
                                        <p:cTn id="20" dur="500"/>
                                        <p:tgtEl>
                                          <p:spTgt spid="9"/>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8" fill="hold" grpId="0" nodeType="clickEffect">
                                  <p:stCondLst>
                                    <p:cond delay="0"/>
                                  </p:stCondLst>
                                  <p:childTnLst>
                                    <p:set>
                                      <p:cBhvr>
                                        <p:cTn id="24" dur="1" fill="hold">
                                          <p:stCondLst>
                                            <p:cond delay="0"/>
                                          </p:stCondLst>
                                        </p:cTn>
                                        <p:tgtEl>
                                          <p:spTgt spid="13"/>
                                        </p:tgtEl>
                                        <p:attrNameLst>
                                          <p:attrName>style.visibility</p:attrName>
                                        </p:attrNameLst>
                                      </p:cBhvr>
                                      <p:to>
                                        <p:strVal val="visible"/>
                                      </p:to>
                                    </p:set>
                                    <p:animEffect transition="in" filter="wipe(left)">
                                      <p:cBhvr>
                                        <p:cTn id="25" dur="500"/>
                                        <p:tgtEl>
                                          <p:spTgt spid="13"/>
                                        </p:tgtEl>
                                      </p:cBhvr>
                                    </p:animEffect>
                                  </p:childTnLst>
                                </p:cTn>
                              </p:par>
                              <p:par>
                                <p:cTn id="26" presetID="22" presetClass="entr" presetSubtype="8" fill="hold" grpId="0" nodeType="withEffect">
                                  <p:stCondLst>
                                    <p:cond delay="0"/>
                                  </p:stCondLst>
                                  <p:childTnLst>
                                    <p:set>
                                      <p:cBhvr>
                                        <p:cTn id="27" dur="1" fill="hold">
                                          <p:stCondLst>
                                            <p:cond delay="0"/>
                                          </p:stCondLst>
                                        </p:cTn>
                                        <p:tgtEl>
                                          <p:spTgt spid="12"/>
                                        </p:tgtEl>
                                        <p:attrNameLst>
                                          <p:attrName>style.visibility</p:attrName>
                                        </p:attrNameLst>
                                      </p:cBhvr>
                                      <p:to>
                                        <p:strVal val="visible"/>
                                      </p:to>
                                    </p:set>
                                    <p:animEffect transition="in" filter="wipe(left)">
                                      <p:cBhvr>
                                        <p:cTn id="28" dur="500"/>
                                        <p:tgtEl>
                                          <p:spTgt spid="12"/>
                                        </p:tgtEl>
                                      </p:cBhvr>
                                    </p:animEffec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10"/>
                                        </p:tgtEl>
                                        <p:attrNameLst>
                                          <p:attrName>style.visibility</p:attrName>
                                        </p:attrNameLst>
                                      </p:cBhvr>
                                      <p:to>
                                        <p:strVal val="visible"/>
                                      </p:to>
                                    </p:set>
                                  </p:childTnLst>
                                </p:cTn>
                              </p:par>
                            </p:childTnLst>
                          </p:cTn>
                        </p:par>
                        <p:par>
                          <p:cTn id="33" fill="hold">
                            <p:stCondLst>
                              <p:cond delay="0"/>
                            </p:stCondLst>
                            <p:childTnLst>
                              <p:par>
                                <p:cTn id="34" presetID="10" presetClass="entr" presetSubtype="0" fill="hold" grpId="0" nodeType="afterEffect">
                                  <p:stCondLst>
                                    <p:cond delay="0"/>
                                  </p:stCondLst>
                                  <p:childTnLst>
                                    <p:set>
                                      <p:cBhvr>
                                        <p:cTn id="35" dur="1" fill="hold">
                                          <p:stCondLst>
                                            <p:cond delay="0"/>
                                          </p:stCondLst>
                                        </p:cTn>
                                        <p:tgtEl>
                                          <p:spTgt spid="22"/>
                                        </p:tgtEl>
                                        <p:attrNameLst>
                                          <p:attrName>style.visibility</p:attrName>
                                        </p:attrNameLst>
                                      </p:cBhvr>
                                      <p:to>
                                        <p:strVal val="visible"/>
                                      </p:to>
                                    </p:set>
                                    <p:animEffect transition="in" filter="fade">
                                      <p:cBhvr>
                                        <p:cTn id="36" dur="500"/>
                                        <p:tgtEl>
                                          <p:spTgt spid="22"/>
                                        </p:tgtEl>
                                      </p:cBhvr>
                                    </p:animEffect>
                                  </p:childTnLst>
                                </p:cTn>
                              </p:par>
                            </p:childTnLst>
                          </p:cTn>
                        </p:par>
                      </p:childTnLst>
                    </p:cTn>
                  </p:par>
                  <p:par>
                    <p:cTn id="37" fill="hold">
                      <p:stCondLst>
                        <p:cond delay="indefinite"/>
                      </p:stCondLst>
                      <p:childTnLst>
                        <p:par>
                          <p:cTn id="38" fill="hold">
                            <p:stCondLst>
                              <p:cond delay="0"/>
                            </p:stCondLst>
                            <p:childTnLst>
                              <p:par>
                                <p:cTn id="39" presetID="10" presetClass="entr" presetSubtype="0" fill="hold" nodeType="clickEffect">
                                  <p:stCondLst>
                                    <p:cond delay="0"/>
                                  </p:stCondLst>
                                  <p:childTnLst>
                                    <p:set>
                                      <p:cBhvr>
                                        <p:cTn id="40" dur="1" fill="hold">
                                          <p:stCondLst>
                                            <p:cond delay="0"/>
                                          </p:stCondLst>
                                        </p:cTn>
                                        <p:tgtEl>
                                          <p:spTgt spid="2056"/>
                                        </p:tgtEl>
                                        <p:attrNameLst>
                                          <p:attrName>style.visibility</p:attrName>
                                        </p:attrNameLst>
                                      </p:cBhvr>
                                      <p:to>
                                        <p:strVal val="visible"/>
                                      </p:to>
                                    </p:set>
                                    <p:animEffect transition="in" filter="fade">
                                      <p:cBhvr>
                                        <p:cTn id="41" dur="500"/>
                                        <p:tgtEl>
                                          <p:spTgt spid="2056"/>
                                        </p:tgtEl>
                                      </p:cBhvr>
                                    </p:animEffect>
                                  </p:childTnLst>
                                </p:cTn>
                              </p:par>
                              <p:par>
                                <p:cTn id="42" presetID="10" presetClass="entr" presetSubtype="0" fill="hold" nodeType="withEffect">
                                  <p:stCondLst>
                                    <p:cond delay="0"/>
                                  </p:stCondLst>
                                  <p:childTnLst>
                                    <p:set>
                                      <p:cBhvr>
                                        <p:cTn id="43" dur="1" fill="hold">
                                          <p:stCondLst>
                                            <p:cond delay="0"/>
                                          </p:stCondLst>
                                        </p:cTn>
                                        <p:tgtEl>
                                          <p:spTgt spid="2058"/>
                                        </p:tgtEl>
                                        <p:attrNameLst>
                                          <p:attrName>style.visibility</p:attrName>
                                        </p:attrNameLst>
                                      </p:cBhvr>
                                      <p:to>
                                        <p:strVal val="visible"/>
                                      </p:to>
                                    </p:set>
                                    <p:animEffect transition="in" filter="fade">
                                      <p:cBhvr>
                                        <p:cTn id="44" dur="500"/>
                                        <p:tgtEl>
                                          <p:spTgt spid="20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8" grpId="0" animBg="1"/>
      <p:bldP spid="9" grpId="0"/>
      <p:bldP spid="10" grpId="0"/>
      <p:bldP spid="12" grpId="0"/>
      <p:bldP spid="13" grpId="0" animBg="1"/>
      <p:bldP spid="22" grpId="0"/>
    </p:bldLst>
  </p:timing>
</p:sld>
</file>

<file path=ppt/tags/tag1.xml><?xml version="1.0" encoding="utf-8"?>
<p:tagLst xmlns:a="http://schemas.openxmlformats.org/drawingml/2006/main" xmlns:r="http://schemas.openxmlformats.org/officeDocument/2006/relationships" xmlns:p="http://schemas.openxmlformats.org/presentationml/2006/main">
  <p:tag name="ARS_RESPONSETYPE" val="None"/>
  <p:tag name="ARS_CHARTPARA_ITEMLABELFONTNAME" val="Arial"/>
  <p:tag name="ARS_CHARTPARA_ITEMLABELFONTSIZE" val="16"/>
  <p:tag name="ARS_CHARTPARA_ITEMLABELFONTBOLD" val="False"/>
  <p:tag name="ARS_CHARTPARA_ITEMLABELFONTITALIC" val="False"/>
  <p:tag name="ARS_CHARTPARA_ITEMLABELFONTCOLOR" val="-16777216"/>
  <p:tag name="ARS_CHARTPARA_DATALABELFONTNAME" val="Arial"/>
  <p:tag name="ARS_CHARTPARA_DATALABELFONTSIZE" val="14"/>
  <p:tag name="ARS_CHARTPARA_DATALABELFONTBOLD" val="False"/>
  <p:tag name="ARS_CHARTPARA_DATALABELFONTITALIC" val="False"/>
  <p:tag name="ARS_CHARTPARA_DATALABELFONTCOLOR" val="-16777216"/>
  <p:tag name="ARS_CHARTPARA_DATAFORMAT" val="ltNumberValue"/>
  <p:tag name="ARS_CHARTPARA_SHOWTIME" val="csStop"/>
  <p:tag name="ARS_CHARTPARA_NUMBERDEC" val="0"/>
  <p:tag name="ARS_CHARTPARA_DATAPERCENTBASE" val="crParticipant"/>
  <p:tag name="ARS_CHARTPARA_PERCENTDEC" val="1"/>
  <p:tag name="ARS_CHARTPARA_SHOW3D" val="0"/>
  <p:tag name="ARS_CHARTPARA_SHOWWINDOW" val="0"/>
  <p:tag name="ARS_CHARTPOINTWIDTH" val="0.5"/>
  <p:tag name="ARS_CHARTSHOWITEMTEXT" val="0"/>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1200</Words>
  <Application>Microsoft Office PowerPoint</Application>
  <PresentationFormat>Widescreen</PresentationFormat>
  <Paragraphs>81</Paragraphs>
  <Slides>15</Slides>
  <Notes>8</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15</vt:i4>
      </vt:variant>
    </vt:vector>
  </HeadingPairs>
  <TitlesOfParts>
    <vt:vector size="23" baseType="lpstr">
      <vt:lpstr>Arial</vt:lpstr>
      <vt:lpstr>Calibri</vt:lpstr>
      <vt:lpstr>Calibri Light</vt:lpstr>
      <vt:lpstr>Times New Roman</vt:lpstr>
      <vt:lpstr>UTM Avo</vt:lpstr>
      <vt:lpstr>UTM Cookies</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HP</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Hoang</dc:creator>
  <cp:lastModifiedBy>Hoang</cp:lastModifiedBy>
  <cp:revision>1</cp:revision>
  <dcterms:created xsi:type="dcterms:W3CDTF">2023-02-06T05:31:25Z</dcterms:created>
  <dcterms:modified xsi:type="dcterms:W3CDTF">2023-02-06T05:31:34Z</dcterms:modified>
</cp:coreProperties>
</file>