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2ABF24-1E26-478F-89C8-8752D8553C68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E3E83D-99BD-4BFF-9270-C58539D5F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944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379931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622256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CBD39-03AF-456F-8D41-B57B69FCE31B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F6D1B-1B84-4B0D-AB25-B9343EEEA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242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CBD39-03AF-456F-8D41-B57B69FCE31B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F6D1B-1B84-4B0D-AB25-B9343EEEA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895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CBD39-03AF-456F-8D41-B57B69FCE31B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F6D1B-1B84-4B0D-AB25-B9343EEEA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1078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>
            <a:extLst>
              <a:ext uri="{FF2B5EF4-FFF2-40B4-BE49-F238E27FC236}">
                <a16:creationId xmlns:a16="http://schemas.microsoft.com/office/drawing/2014/main" id="{81E8044B-5A9F-3B47-AF82-354549520988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109423" y="-82062"/>
            <a:ext cx="11973172" cy="6940059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35580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CBD39-03AF-456F-8D41-B57B69FCE31B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F6D1B-1B84-4B0D-AB25-B9343EEEA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83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CBD39-03AF-456F-8D41-B57B69FCE31B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F6D1B-1B84-4B0D-AB25-B9343EEEA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77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CBD39-03AF-456F-8D41-B57B69FCE31B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F6D1B-1B84-4B0D-AB25-B9343EEEA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741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CBD39-03AF-456F-8D41-B57B69FCE31B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F6D1B-1B84-4B0D-AB25-B9343EEEA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488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CBD39-03AF-456F-8D41-B57B69FCE31B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F6D1B-1B84-4B0D-AB25-B9343EEEA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937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CBD39-03AF-456F-8D41-B57B69FCE31B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F6D1B-1B84-4B0D-AB25-B9343EEEA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919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CBD39-03AF-456F-8D41-B57B69FCE31B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F6D1B-1B84-4B0D-AB25-B9343EEEA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61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CBD39-03AF-456F-8D41-B57B69FCE31B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F6D1B-1B84-4B0D-AB25-B9343EEEA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404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7CBD39-03AF-456F-8D41-B57B69FCE31B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F6D1B-1B84-4B0D-AB25-B9343EEEA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291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microsoft.com/office/2007/relationships/hdphoto" Target="../media/hdphoto6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3.wdp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95E2A01A-37E7-4E49-A4B0-0BE4C4D94941}"/>
              </a:ext>
            </a:extLst>
          </p:cNvPr>
          <p:cNvGrpSpPr/>
          <p:nvPr/>
        </p:nvGrpSpPr>
        <p:grpSpPr>
          <a:xfrm>
            <a:off x="2766157" y="1854441"/>
            <a:ext cx="5874569" cy="4424362"/>
            <a:chOff x="1417547" y="1264224"/>
            <a:chExt cx="4405927" cy="331827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5687987-9381-4BDA-8E8A-5CD79A8EE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F041EC8-55B2-4FCF-BB45-E1C5B0EA5B49}"/>
                </a:ext>
              </a:extLst>
            </p:cNvPr>
            <p:cNvSpPr txBox="1"/>
            <p:nvPr/>
          </p:nvSpPr>
          <p:spPr>
            <a:xfrm>
              <a:off x="1997286" y="3255980"/>
              <a:ext cx="3409987" cy="623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200" b="1" dirty="0">
                  <a:solidFill>
                    <a:srgbClr val="17479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TỪ VÀ CÂU</a:t>
              </a:r>
              <a:endParaRPr lang="en-US" sz="3200" b="1" dirty="0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572C51F-CECB-48A7-8A70-7BA2BE8A7350}"/>
                </a:ext>
              </a:extLst>
            </p:cNvPr>
            <p:cNvSpPr txBox="1"/>
            <p:nvPr/>
          </p:nvSpPr>
          <p:spPr>
            <a:xfrm>
              <a:off x="2366264" y="2595991"/>
              <a:ext cx="3041009" cy="7155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733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 4</a:t>
              </a:r>
              <a:endParaRPr lang="en-US" sz="3733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166231DB-40FF-4C3A-B8D2-2317012A9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260" y="4209368"/>
            <a:ext cx="2347413" cy="234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A127188-003D-CD4A-BD58-C90154B7027E}"/>
              </a:ext>
            </a:extLst>
          </p:cNvPr>
          <p:cNvSpPr txBox="1"/>
          <p:nvPr/>
        </p:nvSpPr>
        <p:spPr>
          <a:xfrm>
            <a:off x="3569776" y="625807"/>
            <a:ext cx="6160357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8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TẾT ĐẾN RỒI</a:t>
            </a:r>
            <a:endParaRPr lang="en-US" sz="5867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46E7932-7B94-9C42-862D-E7B8ABEC3456}"/>
              </a:ext>
            </a:extLst>
          </p:cNvPr>
          <p:cNvGrpSpPr/>
          <p:nvPr/>
        </p:nvGrpSpPr>
        <p:grpSpPr>
          <a:xfrm>
            <a:off x="2050763" y="771227"/>
            <a:ext cx="2164100" cy="971152"/>
            <a:chOff x="369342" y="617893"/>
            <a:chExt cx="1623075" cy="728364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EB372E6-A13D-6E45-BAF6-41DE495DA9F3}"/>
                </a:ext>
              </a:extLst>
            </p:cNvPr>
            <p:cNvSpPr txBox="1"/>
            <p:nvPr/>
          </p:nvSpPr>
          <p:spPr>
            <a:xfrm>
              <a:off x="378770" y="617893"/>
              <a:ext cx="1613647" cy="684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333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</a:t>
              </a:r>
              <a:r>
                <a:rPr lang="en-US" sz="24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 </a:t>
              </a:r>
              <a:r>
                <a:rPr lang="en-US" sz="5333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4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F48B80D-DB49-9647-9B7F-F96C26D59414}"/>
                </a:ext>
              </a:extLst>
            </p:cNvPr>
            <p:cNvSpPr txBox="1"/>
            <p:nvPr/>
          </p:nvSpPr>
          <p:spPr>
            <a:xfrm>
              <a:off x="369342" y="661502"/>
              <a:ext cx="1613647" cy="684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333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</a:t>
              </a:r>
              <a:r>
                <a:rPr lang="en-US" sz="24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 </a:t>
              </a:r>
              <a:r>
                <a:rPr lang="en-US" sz="5333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5272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950C902B-43A1-4FFF-8147-8E8C5CEBAFB1}"/>
              </a:ext>
            </a:extLst>
          </p:cNvPr>
          <p:cNvSpPr txBox="1"/>
          <p:nvPr/>
        </p:nvSpPr>
        <p:spPr>
          <a:xfrm>
            <a:off x="1976781" y="35529"/>
            <a:ext cx="8238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1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Quan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6C1445E-70E7-0E44-9BD8-35D8298A83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8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955" t="4288"/>
          <a:stretch/>
        </p:blipFill>
        <p:spPr>
          <a:xfrm>
            <a:off x="2423605" y="640721"/>
            <a:ext cx="6687843" cy="321791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F3FC9CB-4E87-B846-88A1-228EF63BDFAE}"/>
              </a:ext>
            </a:extLst>
          </p:cNvPr>
          <p:cNvSpPr txBox="1"/>
          <p:nvPr/>
        </p:nvSpPr>
        <p:spPr>
          <a:xfrm>
            <a:off x="1976775" y="4012709"/>
            <a:ext cx="7868564" cy="1077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133" dirty="0">
                <a:latin typeface="+mj-lt"/>
                <a:ea typeface="Calibri" panose="020F0502020204030204" pitchFamily="34" charset="0"/>
              </a:rPr>
              <a:t>a. Tìm từ ngữ chỉ sự vật:</a:t>
            </a:r>
            <a:endParaRPr lang="x-none" sz="2133" dirty="0">
              <a:latin typeface="+mj-lt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vi-VN" sz="2133" dirty="0">
                <a:solidFill>
                  <a:srgbClr val="FF0000"/>
                </a:solidFill>
                <a:latin typeface="+mj-lt"/>
                <a:ea typeface="Calibri" panose="020F0502020204030204" pitchFamily="34" charset="0"/>
              </a:rPr>
              <a:t>M: lá dong</a:t>
            </a:r>
            <a:endParaRPr lang="x-none" sz="2133" dirty="0">
              <a:solidFill>
                <a:srgbClr val="FF0000"/>
              </a:solidFill>
              <a:latin typeface="+mj-lt"/>
              <a:ea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C7829C1-5A8C-3C40-B84E-E3EDABBA614A}"/>
              </a:ext>
            </a:extLst>
          </p:cNvPr>
          <p:cNvSpPr/>
          <p:nvPr/>
        </p:nvSpPr>
        <p:spPr>
          <a:xfrm>
            <a:off x="3410831" y="4493312"/>
            <a:ext cx="780983" cy="5847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vi-VN" sz="2133" dirty="0">
                <a:solidFill>
                  <a:schemeClr val="accent3">
                    <a:lumMod val="50000"/>
                  </a:schemeClr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, </a:t>
            </a:r>
            <a:r>
              <a:rPr lang="vi-VN" sz="2133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mẹt,</a:t>
            </a:r>
            <a:endParaRPr lang="x-none" sz="2133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DBE3FFA-0E9A-0247-A55C-FEA7A2026515}"/>
              </a:ext>
            </a:extLst>
          </p:cNvPr>
          <p:cNvSpPr/>
          <p:nvPr/>
        </p:nvSpPr>
        <p:spPr>
          <a:xfrm>
            <a:off x="4288745" y="4481479"/>
            <a:ext cx="601447" cy="5847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vi-VN" sz="2133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nồi,</a:t>
            </a:r>
            <a:endParaRPr lang="x-none" sz="2133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D38AD6A-D026-1142-AFDA-338E5EF43B5D}"/>
              </a:ext>
            </a:extLst>
          </p:cNvPr>
          <p:cNvSpPr/>
          <p:nvPr/>
        </p:nvSpPr>
        <p:spPr>
          <a:xfrm>
            <a:off x="4852723" y="4481479"/>
            <a:ext cx="635110" cy="5847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vi-VN" sz="2133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bếp</a:t>
            </a:r>
            <a:r>
              <a:rPr lang="vi-VN" sz="2133" dirty="0">
                <a:solidFill>
                  <a:schemeClr val="accent3">
                    <a:lumMod val="50000"/>
                  </a:schemeClr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,</a:t>
            </a:r>
            <a:endParaRPr lang="x-none" sz="2133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EDBEBCC-E02A-5B44-9B4E-7F2569459188}"/>
              </a:ext>
            </a:extLst>
          </p:cNvPr>
          <p:cNvSpPr/>
          <p:nvPr/>
        </p:nvSpPr>
        <p:spPr>
          <a:xfrm>
            <a:off x="5575563" y="4457815"/>
            <a:ext cx="647934" cy="5847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vi-VN" sz="2133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ghế,</a:t>
            </a:r>
            <a:endParaRPr lang="x-none" sz="2133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FD8A442-921C-D446-9717-D1BAFED36C8A}"/>
              </a:ext>
            </a:extLst>
          </p:cNvPr>
          <p:cNvSpPr/>
          <p:nvPr/>
        </p:nvSpPr>
        <p:spPr>
          <a:xfrm>
            <a:off x="6275180" y="4457815"/>
            <a:ext cx="587020" cy="5847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vi-VN" sz="2133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củi,</a:t>
            </a:r>
            <a:endParaRPr lang="x-none" sz="2133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EB06EAC-93A8-7548-B126-78D0BDF2909A}"/>
              </a:ext>
            </a:extLst>
          </p:cNvPr>
          <p:cNvSpPr/>
          <p:nvPr/>
        </p:nvSpPr>
        <p:spPr>
          <a:xfrm>
            <a:off x="6830577" y="4457813"/>
            <a:ext cx="598241" cy="5847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vi-VN" sz="2133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lửa,</a:t>
            </a:r>
            <a:endParaRPr lang="x-none" sz="2133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847800D-81FB-BD4D-B48F-27BB15F16951}"/>
              </a:ext>
            </a:extLst>
          </p:cNvPr>
          <p:cNvSpPr/>
          <p:nvPr/>
        </p:nvSpPr>
        <p:spPr>
          <a:xfrm>
            <a:off x="7385505" y="4457813"/>
            <a:ext cx="647934" cy="5847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vi-VN" sz="2133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gạo,</a:t>
            </a:r>
            <a:endParaRPr lang="x-none" sz="2133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FC3B3BB-9D84-2E4E-8F4E-976B2662B671}"/>
              </a:ext>
            </a:extLst>
          </p:cNvPr>
          <p:cNvSpPr/>
          <p:nvPr/>
        </p:nvSpPr>
        <p:spPr>
          <a:xfrm>
            <a:off x="8059267" y="4457812"/>
            <a:ext cx="756938" cy="5847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vi-VN" sz="2133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chậu</a:t>
            </a:r>
            <a:r>
              <a:rPr lang="vi-VN" sz="2133" dirty="0">
                <a:solidFill>
                  <a:schemeClr val="accent3">
                    <a:lumMod val="50000"/>
                  </a:schemeClr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,</a:t>
            </a:r>
            <a:endParaRPr lang="x-none" sz="2133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F510C8A-C657-2042-80E9-8F5EEFA072E3}"/>
              </a:ext>
            </a:extLst>
          </p:cNvPr>
          <p:cNvSpPr/>
          <p:nvPr/>
        </p:nvSpPr>
        <p:spPr>
          <a:xfrm>
            <a:off x="8907565" y="4457812"/>
            <a:ext cx="880369" cy="5847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vi-VN" sz="2133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vi-VN" sz="2133" dirty="0">
                <a:solidFill>
                  <a:schemeClr val="accent3">
                    <a:lumMod val="50000"/>
                  </a:schemeClr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,</a:t>
            </a:r>
            <a:endParaRPr lang="x-none" sz="2133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60D4033-8CBA-824C-A497-210F3AFB7BC9}"/>
              </a:ext>
            </a:extLst>
          </p:cNvPr>
          <p:cNvSpPr/>
          <p:nvPr/>
        </p:nvSpPr>
        <p:spPr>
          <a:xfrm>
            <a:off x="9841728" y="4457795"/>
            <a:ext cx="784189" cy="5847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vi-VN" sz="2133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đũa</a:t>
            </a:r>
            <a:r>
              <a:rPr lang="vi-VN" sz="2133" dirty="0">
                <a:solidFill>
                  <a:schemeClr val="accent3">
                    <a:lumMod val="50000"/>
                  </a:schemeClr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…</a:t>
            </a:r>
            <a:endParaRPr lang="x-none" sz="2133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FB3AE35-BFD6-1949-9FAF-A45E545D65A3}"/>
              </a:ext>
            </a:extLst>
          </p:cNvPr>
          <p:cNvSpPr txBox="1"/>
          <p:nvPr/>
        </p:nvSpPr>
        <p:spPr>
          <a:xfrm>
            <a:off x="1976775" y="5083351"/>
            <a:ext cx="7868564" cy="1077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133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Tìm từ ngữ chỉ hoạt động:</a:t>
            </a:r>
            <a:endParaRPr lang="x-none" sz="2133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2133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M: lau lá dong</a:t>
            </a:r>
            <a:endParaRPr lang="x-none" sz="2133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F11A129-469E-EE49-B924-39A9D478ABC6}"/>
              </a:ext>
            </a:extLst>
          </p:cNvPr>
          <p:cNvSpPr/>
          <p:nvPr/>
        </p:nvSpPr>
        <p:spPr>
          <a:xfrm>
            <a:off x="3910682" y="5599468"/>
            <a:ext cx="1305165" cy="5847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vi-VN" sz="2133" dirty="0">
                <a:solidFill>
                  <a:schemeClr val="accent3">
                    <a:lumMod val="50000"/>
                  </a:schemeClr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, </a:t>
            </a:r>
            <a:r>
              <a:rPr lang="vi-VN" sz="2133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gói bánh</a:t>
            </a:r>
            <a:r>
              <a:rPr lang="vi-VN" sz="2133" dirty="0">
                <a:solidFill>
                  <a:schemeClr val="accent3">
                    <a:lumMod val="50000"/>
                  </a:schemeClr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,</a:t>
            </a:r>
            <a:endParaRPr lang="x-none" sz="2133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9A154AE7-98E1-424F-9836-47CFDB060AC6}"/>
              </a:ext>
            </a:extLst>
          </p:cNvPr>
          <p:cNvSpPr/>
          <p:nvPr/>
        </p:nvSpPr>
        <p:spPr>
          <a:xfrm>
            <a:off x="5406103" y="5599467"/>
            <a:ext cx="1391728" cy="5847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vi-VN" sz="2133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luộc bánh, </a:t>
            </a:r>
            <a:endParaRPr lang="x-none" sz="2133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0D51C8D-D639-D24A-B3D3-33863C25E36F}"/>
              </a:ext>
            </a:extLst>
          </p:cNvPr>
          <p:cNvSpPr/>
          <p:nvPr/>
        </p:nvSpPr>
        <p:spPr>
          <a:xfrm>
            <a:off x="6901533" y="5599467"/>
            <a:ext cx="1112805" cy="5847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vi-VN" sz="2133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đun bếp</a:t>
            </a:r>
            <a:r>
              <a:rPr lang="vi-VN" sz="2133" dirty="0">
                <a:solidFill>
                  <a:schemeClr val="accent3">
                    <a:lumMod val="50000"/>
                  </a:schemeClr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,</a:t>
            </a:r>
            <a:endParaRPr lang="x-none" sz="2133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69D19DD2-6F90-D442-8056-17B478CDF424}"/>
              </a:ext>
            </a:extLst>
          </p:cNvPr>
          <p:cNvSpPr/>
          <p:nvPr/>
        </p:nvSpPr>
        <p:spPr>
          <a:xfrm>
            <a:off x="8222687" y="5599467"/>
            <a:ext cx="1483098" cy="5847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vi-VN" sz="2133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vớt bánh,…</a:t>
            </a:r>
            <a:endParaRPr lang="x-none" sz="2133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958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950C902B-43A1-4FFF-8147-8E8C5CEBAFB1}"/>
              </a:ext>
            </a:extLst>
          </p:cNvPr>
          <p:cNvSpPr txBox="1"/>
          <p:nvPr/>
        </p:nvSpPr>
        <p:spPr>
          <a:xfrm>
            <a:off x="1965604" y="-14364"/>
            <a:ext cx="85662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  <a:ea typeface="Calibri" panose="020F0502020204030204" pitchFamily="34" charset="0"/>
              </a:rPr>
              <a:t>c</a:t>
            </a:r>
            <a:r>
              <a:rPr lang="vi-VN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Sắp xếp các hoạt động theo trình tự của việc làm bánh chưng.</a:t>
            </a:r>
            <a:endParaRPr lang="x-none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A143B5D-E056-4945-9B2D-1082B71F9B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82131" y="1094718"/>
            <a:ext cx="2478424" cy="182418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186A156-FB11-5F48-8DEA-1646841EFBD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42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8343" b="1221"/>
          <a:stretch/>
        </p:blipFill>
        <p:spPr>
          <a:xfrm>
            <a:off x="5062554" y="1079197"/>
            <a:ext cx="2388900" cy="2076723"/>
          </a:xfrm>
          <a:prstGeom prst="roundRect">
            <a:avLst>
              <a:gd name="adj" fmla="val 19583"/>
            </a:avLst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CADDE6F-2624-A040-AEA2-D58E129635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42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14349" y="1224340"/>
            <a:ext cx="2712059" cy="1824181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4E991CAA-DC67-A04B-84EB-E430FF9B7566}"/>
              </a:ext>
            </a:extLst>
          </p:cNvPr>
          <p:cNvGrpSpPr/>
          <p:nvPr/>
        </p:nvGrpSpPr>
        <p:grpSpPr>
          <a:xfrm>
            <a:off x="3823924" y="3634940"/>
            <a:ext cx="2722485" cy="1534841"/>
            <a:chOff x="800100" y="1098550"/>
            <a:chExt cx="5257800" cy="2946400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4BCAB6BF-CA92-F144-ADDB-10ADA4D7138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34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00100" y="1098550"/>
              <a:ext cx="5257800" cy="2946400"/>
            </a:xfrm>
            <a:prstGeom prst="rect">
              <a:avLst/>
            </a:prstGeom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5C51E72-F0CB-E346-9B6D-EF4A45952A40}"/>
                </a:ext>
              </a:extLst>
            </p:cNvPr>
            <p:cNvSpPr/>
            <p:nvPr/>
          </p:nvSpPr>
          <p:spPr>
            <a:xfrm>
              <a:off x="2968471" y="1098550"/>
              <a:ext cx="3089429" cy="6840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2400"/>
            </a:p>
          </p:txBody>
        </p:sp>
      </p:grpSp>
      <p:pic>
        <p:nvPicPr>
          <p:cNvPr id="35" name="Picture 34">
            <a:extLst>
              <a:ext uri="{FF2B5EF4-FFF2-40B4-BE49-F238E27FC236}">
                <a16:creationId xmlns:a16="http://schemas.microsoft.com/office/drawing/2014/main" id="{1FBB4245-D4D2-A44B-89DE-27FEC4BAD26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46409" y="3482744"/>
            <a:ext cx="2109043" cy="1653033"/>
          </a:xfrm>
          <a:prstGeom prst="rect">
            <a:avLst/>
          </a:prstGeom>
        </p:spPr>
      </p:pic>
      <p:sp>
        <p:nvSpPr>
          <p:cNvPr id="37" name="Rectangle: Rounded Corners 5">
            <a:extLst>
              <a:ext uri="{FF2B5EF4-FFF2-40B4-BE49-F238E27FC236}">
                <a16:creationId xmlns:a16="http://schemas.microsoft.com/office/drawing/2014/main" id="{2D0BB735-1A20-E147-94DE-A7ED55422422}"/>
              </a:ext>
            </a:extLst>
          </p:cNvPr>
          <p:cNvSpPr/>
          <p:nvPr/>
        </p:nvSpPr>
        <p:spPr>
          <a:xfrm>
            <a:off x="2608462" y="3049527"/>
            <a:ext cx="1394881" cy="412144"/>
          </a:xfrm>
          <a:prstGeom prst="roundRect">
            <a:avLst/>
          </a:prstGeom>
          <a:solidFill>
            <a:srgbClr val="FFFFFF"/>
          </a:solidFill>
          <a:ln w="28575" cap="flat" cmpd="sng" algn="ctr">
            <a:solidFill>
              <a:schemeClr val="accent4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r>
              <a:rPr lang="vi-VN" sz="1733" b="1" kern="0" dirty="0">
                <a:solidFill>
                  <a:srgbClr val="0070C0"/>
                </a:solidFill>
                <a:latin typeface="Arial" panose="020B0604020202020204" pitchFamily="34" charset="0"/>
              </a:rPr>
              <a:t>Gói bánh</a:t>
            </a:r>
          </a:p>
        </p:txBody>
      </p:sp>
      <p:sp>
        <p:nvSpPr>
          <p:cNvPr id="39" name="Rectangle: Rounded Corners 5">
            <a:extLst>
              <a:ext uri="{FF2B5EF4-FFF2-40B4-BE49-F238E27FC236}">
                <a16:creationId xmlns:a16="http://schemas.microsoft.com/office/drawing/2014/main" id="{5C530CB9-A3D9-8045-B4DE-E9DC8248BD18}"/>
              </a:ext>
            </a:extLst>
          </p:cNvPr>
          <p:cNvSpPr/>
          <p:nvPr/>
        </p:nvSpPr>
        <p:spPr>
          <a:xfrm>
            <a:off x="5318032" y="3087231"/>
            <a:ext cx="1394881" cy="412144"/>
          </a:xfrm>
          <a:prstGeom prst="roundRect">
            <a:avLst/>
          </a:prstGeom>
          <a:solidFill>
            <a:srgbClr val="FFFFFF"/>
          </a:solidFill>
          <a:ln w="28575" cap="flat" cmpd="sng" algn="ctr">
            <a:solidFill>
              <a:schemeClr val="accent4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r>
              <a:rPr lang="vi-VN" sz="1733" b="1" dirty="0">
                <a:solidFill>
                  <a:srgbClr val="0070C0"/>
                </a:solidFill>
                <a:latin typeface="Arial" panose="020B0604020202020204" pitchFamily="34" charset="0"/>
              </a:rPr>
              <a:t>Vớt</a:t>
            </a:r>
            <a:r>
              <a:rPr lang="vi-VN" sz="1733" b="1" kern="0" dirty="0">
                <a:solidFill>
                  <a:srgbClr val="0070C0"/>
                </a:solidFill>
                <a:latin typeface="Arial" panose="020B0604020202020204" pitchFamily="34" charset="0"/>
              </a:rPr>
              <a:t> bánh</a:t>
            </a:r>
          </a:p>
        </p:txBody>
      </p:sp>
      <p:sp>
        <p:nvSpPr>
          <p:cNvPr id="40" name="Rectangle: Rounded Corners 5">
            <a:extLst>
              <a:ext uri="{FF2B5EF4-FFF2-40B4-BE49-F238E27FC236}">
                <a16:creationId xmlns:a16="http://schemas.microsoft.com/office/drawing/2014/main" id="{71E9200C-1450-4B4E-AF66-F4CB39C6E54E}"/>
              </a:ext>
            </a:extLst>
          </p:cNvPr>
          <p:cNvSpPr/>
          <p:nvPr/>
        </p:nvSpPr>
        <p:spPr>
          <a:xfrm>
            <a:off x="8132491" y="3094991"/>
            <a:ext cx="1687807" cy="412144"/>
          </a:xfrm>
          <a:prstGeom prst="roundRect">
            <a:avLst/>
          </a:prstGeom>
          <a:solidFill>
            <a:srgbClr val="FFFFFF"/>
          </a:solidFill>
          <a:ln w="28575" cap="flat" cmpd="sng" algn="ctr">
            <a:solidFill>
              <a:schemeClr val="accent4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r>
              <a:rPr lang="vi-VN" sz="1733" b="1" dirty="0">
                <a:solidFill>
                  <a:srgbClr val="0070C0"/>
                </a:solidFill>
                <a:latin typeface="Arial" panose="020B0604020202020204" pitchFamily="34" charset="0"/>
              </a:rPr>
              <a:t>Rửa lá dong</a:t>
            </a:r>
            <a:endParaRPr lang="vi-VN" sz="1733" b="1" kern="0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41" name="Rectangle: Rounded Corners 5">
            <a:extLst>
              <a:ext uri="{FF2B5EF4-FFF2-40B4-BE49-F238E27FC236}">
                <a16:creationId xmlns:a16="http://schemas.microsoft.com/office/drawing/2014/main" id="{F97D9089-3136-8046-A5D3-5CE85ACAE2EA}"/>
              </a:ext>
            </a:extLst>
          </p:cNvPr>
          <p:cNvSpPr/>
          <p:nvPr/>
        </p:nvSpPr>
        <p:spPr>
          <a:xfrm>
            <a:off x="4417990" y="5138188"/>
            <a:ext cx="1534369" cy="412144"/>
          </a:xfrm>
          <a:prstGeom prst="roundRect">
            <a:avLst/>
          </a:prstGeom>
          <a:solidFill>
            <a:srgbClr val="FFFFFF"/>
          </a:solidFill>
          <a:ln w="28575" cap="flat" cmpd="sng" algn="ctr">
            <a:solidFill>
              <a:schemeClr val="accent4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r>
              <a:rPr lang="vi-VN" sz="1733" b="1" kern="0" dirty="0">
                <a:solidFill>
                  <a:srgbClr val="0070C0"/>
                </a:solidFill>
                <a:latin typeface="Arial" panose="020B0604020202020204" pitchFamily="34" charset="0"/>
              </a:rPr>
              <a:t>Lau lá dong</a:t>
            </a:r>
          </a:p>
        </p:txBody>
      </p:sp>
      <p:sp>
        <p:nvSpPr>
          <p:cNvPr id="42" name="Rectangle: Rounded Corners 5">
            <a:extLst>
              <a:ext uri="{FF2B5EF4-FFF2-40B4-BE49-F238E27FC236}">
                <a16:creationId xmlns:a16="http://schemas.microsoft.com/office/drawing/2014/main" id="{C38F210C-7B38-7D4A-B085-242C9094DD01}"/>
              </a:ext>
            </a:extLst>
          </p:cNvPr>
          <p:cNvSpPr/>
          <p:nvPr/>
        </p:nvSpPr>
        <p:spPr>
          <a:xfrm>
            <a:off x="7127560" y="5140380"/>
            <a:ext cx="1534369" cy="412144"/>
          </a:xfrm>
          <a:prstGeom prst="roundRect">
            <a:avLst/>
          </a:prstGeom>
          <a:solidFill>
            <a:srgbClr val="FFFFFF"/>
          </a:solidFill>
          <a:ln w="28575" cap="flat" cmpd="sng" algn="ctr">
            <a:solidFill>
              <a:schemeClr val="accent4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r>
              <a:rPr lang="vi-VN" sz="1733" b="1" kern="0" dirty="0">
                <a:solidFill>
                  <a:srgbClr val="0070C0"/>
                </a:solidFill>
                <a:latin typeface="Arial" panose="020B0604020202020204" pitchFamily="34" charset="0"/>
              </a:rPr>
              <a:t>Luộc bánh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6A389273-9D23-D14F-B024-33A72B81B887}"/>
              </a:ext>
            </a:extLst>
          </p:cNvPr>
          <p:cNvSpPr/>
          <p:nvPr/>
        </p:nvSpPr>
        <p:spPr>
          <a:xfrm>
            <a:off x="2576469" y="6332376"/>
            <a:ext cx="371739" cy="37173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133" b="1" dirty="0">
                <a:solidFill>
                  <a:schemeClr val="accent2"/>
                </a:solidFill>
              </a:rPr>
              <a:t>3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F546E8C3-A6E8-9D46-8C6C-320D4E84B806}"/>
              </a:ext>
            </a:extLst>
          </p:cNvPr>
          <p:cNvSpPr/>
          <p:nvPr/>
        </p:nvSpPr>
        <p:spPr>
          <a:xfrm>
            <a:off x="4417981" y="6332376"/>
            <a:ext cx="371739" cy="37173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133" b="1" dirty="0">
                <a:solidFill>
                  <a:schemeClr val="accent2"/>
                </a:solidFill>
              </a:rPr>
              <a:t>4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2A95DDB6-9803-4D4F-B406-DC2DEAB36046}"/>
              </a:ext>
            </a:extLst>
          </p:cNvPr>
          <p:cNvSpPr/>
          <p:nvPr/>
        </p:nvSpPr>
        <p:spPr>
          <a:xfrm>
            <a:off x="6097061" y="6332376"/>
            <a:ext cx="371739" cy="37173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133" b="1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C0DB1C6C-79B5-D541-8CD7-4033B7DF0782}"/>
              </a:ext>
            </a:extLst>
          </p:cNvPr>
          <p:cNvSpPr/>
          <p:nvPr/>
        </p:nvSpPr>
        <p:spPr>
          <a:xfrm>
            <a:off x="7760745" y="6332376"/>
            <a:ext cx="371739" cy="37173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133" b="1" dirty="0">
                <a:solidFill>
                  <a:schemeClr val="accent2"/>
                </a:solidFill>
              </a:rPr>
              <a:t>5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143C9A1F-4CA2-6D44-9046-8C1BA3F4A49F}"/>
              </a:ext>
            </a:extLst>
          </p:cNvPr>
          <p:cNvSpPr/>
          <p:nvPr/>
        </p:nvSpPr>
        <p:spPr>
          <a:xfrm>
            <a:off x="9424429" y="6332376"/>
            <a:ext cx="371739" cy="37173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133" b="1" dirty="0">
                <a:solidFill>
                  <a:schemeClr val="accent2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160839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037E-6 -2.83951E-6 L -0.67385 0.40247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704" y="201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8148E-6 -2.34568E-6 L -0.05972 0.10463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86" y="5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07407E-6 -1.35802E-6 L 0.32824 0.40926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12" y="2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7037E-7 L 0.00648 0.10432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" y="5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08642E-6 L 0.39051 0.4037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14" y="2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7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36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24998" y="993875"/>
            <a:ext cx="7835425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 - đáp về việc thường làm trong dịp Tết. Viết vào vở một câu hỏi và một câu trả lời. </a:t>
            </a:r>
            <a:endParaRPr lang="en-US" sz="24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215958-7015-5345-ADC2-6A24F2772628}"/>
              </a:ext>
            </a:extLst>
          </p:cNvPr>
          <p:cNvSpPr txBox="1"/>
          <p:nvPr/>
        </p:nvSpPr>
        <p:spPr>
          <a:xfrm>
            <a:off x="2224991" y="2416809"/>
            <a:ext cx="60885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M</a:t>
            </a: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vi-VN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Bạn thường làm gì vào dịp Tết?</a:t>
            </a:r>
            <a:endParaRPr lang="x-none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- Vào dịp Tết, mình thường đi thăm họ hàng.</a:t>
            </a:r>
            <a:endParaRPr lang="x-none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8434" name="Picture 2" descr="25,258 Child Speech Illustrations &amp;amp; Clip Art - iStock">
            <a:extLst>
              <a:ext uri="{FF2B5EF4-FFF2-40B4-BE49-F238E27FC236}">
                <a16:creationId xmlns:a16="http://schemas.microsoft.com/office/drawing/2014/main" id="{DB6BA53B-82F0-B44C-823E-22E6044CB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920" y="3255764"/>
            <a:ext cx="3290328" cy="3171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8312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168</Words>
  <Application>Microsoft Office PowerPoint</Application>
  <PresentationFormat>Widescreen</PresentationFormat>
  <Paragraphs>38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UTM Avo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Hoang</dc:creator>
  <cp:lastModifiedBy>Hoang</cp:lastModifiedBy>
  <cp:revision>1</cp:revision>
  <dcterms:created xsi:type="dcterms:W3CDTF">2023-02-06T05:32:48Z</dcterms:created>
  <dcterms:modified xsi:type="dcterms:W3CDTF">2023-02-06T05:33:03Z</dcterms:modified>
</cp:coreProperties>
</file>