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5A77D-8C2F-45B3-B418-23FF42F4B4E7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B6D026-BDE3-4DAC-AE07-550629779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682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456244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93A4-65D3-41C8-A799-AC3864A64F10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699E-714E-4DEC-AE96-4359CCBF3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0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93A4-65D3-41C8-A799-AC3864A64F10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699E-714E-4DEC-AE96-4359CCBF3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186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93A4-65D3-41C8-A799-AC3864A64F10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699E-714E-4DEC-AE96-4359CCBF3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979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93A4-65D3-41C8-A799-AC3864A64F10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699E-714E-4DEC-AE96-4359CCBF3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67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93A4-65D3-41C8-A799-AC3864A64F10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699E-714E-4DEC-AE96-4359CCBF3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11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93A4-65D3-41C8-A799-AC3864A64F10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699E-714E-4DEC-AE96-4359CCBF3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643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93A4-65D3-41C8-A799-AC3864A64F10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699E-714E-4DEC-AE96-4359CCBF3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956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93A4-65D3-41C8-A799-AC3864A64F10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699E-714E-4DEC-AE96-4359CCBF3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332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93A4-65D3-41C8-A799-AC3864A64F10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699E-714E-4DEC-AE96-4359CCBF3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94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93A4-65D3-41C8-A799-AC3864A64F10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699E-714E-4DEC-AE96-4359CCBF3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81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93A4-65D3-41C8-A799-AC3864A64F10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699E-714E-4DEC-AE96-4359CCBF3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9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493A4-65D3-41C8-A799-AC3864A64F10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5699E-714E-4DEC-AE96-4359CCBF3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056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12" Type="http://schemas.microsoft.com/office/2007/relationships/hdphoto" Target="../media/hdphoto4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microsoft.com/office/2007/relationships/hdphoto" Target="../media/hdphoto3.wdp"/><Relationship Id="rId4" Type="http://schemas.openxmlformats.org/officeDocument/2006/relationships/image" Target="../media/image1.pn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5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6.wdp"/><Relationship Id="rId4" Type="http://schemas.openxmlformats.org/officeDocument/2006/relationships/image" Target="../media/image3.png"/><Relationship Id="rId9" Type="http://schemas.microsoft.com/office/2007/relationships/hdphoto" Target="../media/hdphoto7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microsoft.com/office/2007/relationships/hdphoto" Target="../media/hdphoto8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3774891" y="655065"/>
            <a:ext cx="7591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chemeClr val="accent2"/>
                </a:solidFill>
                <a:latin typeface="UTM Cookies" panose="02040603050506020204" pitchFamily="18" charset="0"/>
              </a:rPr>
              <a:t>Nói và nghe</a:t>
            </a:r>
            <a:endParaRPr lang="en-US" sz="48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44695CB-A6C5-8642-8253-33D3ECA4C332}"/>
              </a:ext>
            </a:extLst>
          </p:cNvPr>
          <p:cNvSpPr txBox="1"/>
          <p:nvPr/>
        </p:nvSpPr>
        <p:spPr>
          <a:xfrm>
            <a:off x="3703646" y="1710349"/>
            <a:ext cx="553776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733" dirty="0">
                <a:solidFill>
                  <a:srgbClr val="FF0000"/>
                </a:solidFill>
                <a:latin typeface="UTM Alberta Heavy" panose="02040603050506020204" pitchFamily="18" charset="0"/>
              </a:rPr>
              <a:t>Hồ nước </a:t>
            </a:r>
            <a:r>
              <a:rPr lang="en-US" sz="3733" dirty="0">
                <a:solidFill>
                  <a:srgbClr val="FF0000"/>
                </a:solidFill>
                <a:latin typeface="UTM Alberta Heavy" panose="02040603050506020204" pitchFamily="18" charset="0"/>
              </a:rPr>
              <a:t>v</a:t>
            </a:r>
            <a:r>
              <a:rPr lang="x-none" sz="3733" dirty="0">
                <a:solidFill>
                  <a:srgbClr val="FF0000"/>
                </a:solidFill>
                <a:latin typeface="UTM Alberta Heavy" panose="02040603050506020204" pitchFamily="18" charset="0"/>
              </a:rPr>
              <a:t>à mây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7C44C8-C896-1D44-A555-3EA5D9DB58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</a:blip>
          <a:srcRect l="15092" r="7561"/>
          <a:stretch/>
        </p:blipFill>
        <p:spPr>
          <a:xfrm>
            <a:off x="2013185" y="446911"/>
            <a:ext cx="1713699" cy="1720380"/>
          </a:xfrm>
          <a:prstGeom prst="ellipse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F5C71A-908C-0C4B-B335-77C2532418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8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90811" y="2323093"/>
            <a:ext cx="3306675" cy="21423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37B8C8-5762-4349-9B7E-52F72191FD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1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7519" y="2370268"/>
            <a:ext cx="3381519" cy="20892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59EAAA-6172-2446-8233-10378505B4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34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72963" y="4450026"/>
            <a:ext cx="3306675" cy="2170639"/>
          </a:xfrm>
          <a:prstGeom prst="round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20C97BD-BF84-424E-96F8-37740024BB5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9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97629" y="4459506"/>
            <a:ext cx="3461296" cy="2171113"/>
          </a:xfrm>
          <a:prstGeom prst="round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135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6EDC691-89B2-D942-85BC-36877714CD6B}"/>
              </a:ext>
            </a:extLst>
          </p:cNvPr>
          <p:cNvSpPr/>
          <p:nvPr/>
        </p:nvSpPr>
        <p:spPr>
          <a:xfrm>
            <a:off x="2096314" y="2938359"/>
            <a:ext cx="3999687" cy="32417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rgbClr val="000000"/>
                </a:solidFill>
              </a:rPr>
              <a:t>Vào một ngày cuối tuần, hồ nước và mây nói với nhau điều gì?</a:t>
            </a:r>
            <a:endParaRPr lang="x-none" sz="2400" dirty="0">
              <a:solidFill>
                <a:srgbClr val="000000"/>
              </a:solidFill>
            </a:endParaRPr>
          </a:p>
          <a:p>
            <a:pPr algn="ctr"/>
            <a:r>
              <a:rPr lang="en-US" sz="2400" dirty="0">
                <a:solidFill>
                  <a:srgbClr val="000000"/>
                </a:solidFill>
              </a:rPr>
              <a:t> </a:t>
            </a:r>
            <a:endParaRPr lang="x-none" sz="2400" dirty="0">
              <a:solidFill>
                <a:srgbClr val="000000"/>
              </a:solidFill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9E2502B-2765-C548-B116-958C9A888CE4}"/>
              </a:ext>
            </a:extLst>
          </p:cNvPr>
          <p:cNvSpPr/>
          <p:nvPr/>
        </p:nvSpPr>
        <p:spPr>
          <a:xfrm>
            <a:off x="6025255" y="2847267"/>
            <a:ext cx="3887832" cy="32417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rgbClr val="000000"/>
                </a:solidFill>
              </a:rPr>
              <a:t>Dưới nắng hè gay gắt, hồ nước lên tiếng cầu cứu ai?</a:t>
            </a:r>
            <a:r>
              <a:rPr lang="x-none" sz="24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4540A90-12E5-4240-B744-FAE964ECADF5}"/>
              </a:ext>
            </a:extLst>
          </p:cNvPr>
          <p:cNvSpPr/>
          <p:nvPr/>
        </p:nvSpPr>
        <p:spPr>
          <a:xfrm>
            <a:off x="2241553" y="5726406"/>
            <a:ext cx="3488188" cy="630871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rgbClr val="000000"/>
                </a:solidFill>
              </a:rPr>
              <a:t>Vì sao chị mây bay về hồ nước và cho mưa xuống?</a:t>
            </a:r>
            <a:r>
              <a:rPr lang="x-none" sz="2400" dirty="0">
                <a:solidFill>
                  <a:srgbClr val="000000"/>
                </a:solidFill>
              </a:rPr>
              <a:t> 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7737C89-AB42-DE44-A538-5161F14AACAC}"/>
              </a:ext>
            </a:extLst>
          </p:cNvPr>
          <p:cNvSpPr/>
          <p:nvPr/>
        </p:nvSpPr>
        <p:spPr>
          <a:xfrm>
            <a:off x="6257183" y="5733426"/>
            <a:ext cx="3660867" cy="570887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dirty="0">
                <a:solidFill>
                  <a:srgbClr val="000000"/>
                </a:solidFill>
              </a:rPr>
              <a:t>Qua mùa thu, sang mùa đông chuyện gì xảy ra với chị mây?</a:t>
            </a:r>
            <a:endParaRPr lang="x-none" sz="2400" dirty="0">
              <a:solidFill>
                <a:srgbClr val="00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9903A2-253E-BF43-9400-504BA2B79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8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91799" y="500573"/>
            <a:ext cx="3306675" cy="21423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CDFDA6-45DA-3A43-9EF3-9B936D8FC2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1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78413" y="553688"/>
            <a:ext cx="3381519" cy="20892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7F9C50B-90F2-F043-A1F9-309D90900F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4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91799" y="3509997"/>
            <a:ext cx="3306675" cy="2170639"/>
          </a:xfrm>
          <a:prstGeom prst="round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0FA7DA0-D985-744C-B64B-6219658E07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9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57183" y="3509758"/>
            <a:ext cx="3461296" cy="2171113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59080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AA249EB1-4211-9645-96EE-331A2796D590}"/>
              </a:ext>
            </a:extLst>
          </p:cNvPr>
          <p:cNvSpPr txBox="1"/>
          <p:nvPr/>
        </p:nvSpPr>
        <p:spPr>
          <a:xfrm>
            <a:off x="2186439" y="499075"/>
            <a:ext cx="7819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vi-VN" sz="2400" b="1" kern="0" dirty="0">
                <a:solidFill>
                  <a:srgbClr val="17479D"/>
                </a:solidFill>
                <a:latin typeface="UTM Avo" panose="02040603050506020204" pitchFamily="18" charset="0"/>
                <a:cs typeface="Arial"/>
                <a:sym typeface="Arial"/>
              </a:rPr>
              <a:t>Kể lại từng đoạn của câu chuyện</a:t>
            </a:r>
            <a:endParaRPr lang="en-US" sz="2400" b="1" kern="0" dirty="0">
              <a:solidFill>
                <a:srgbClr val="17479D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6CF0D6F-80A7-8B4B-8891-661322B954AE}"/>
              </a:ext>
            </a:extLst>
          </p:cNvPr>
          <p:cNvSpPr/>
          <p:nvPr/>
        </p:nvSpPr>
        <p:spPr>
          <a:xfrm>
            <a:off x="3063921" y="5577863"/>
            <a:ext cx="6064159" cy="417584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667" dirty="0">
                <a:solidFill>
                  <a:srgbClr val="000000"/>
                </a:solidFill>
              </a:rPr>
              <a:t>Vào một ngày cuối tuần, hồ nước và mây nói với nhau điều gì?</a:t>
            </a:r>
            <a:endParaRPr lang="x-none" sz="2667" dirty="0">
              <a:solidFill>
                <a:srgbClr val="000000"/>
              </a:solidFill>
            </a:endParaRPr>
          </a:p>
          <a:p>
            <a:pPr algn="ctr"/>
            <a:r>
              <a:rPr lang="en-US" sz="2667" dirty="0">
                <a:solidFill>
                  <a:srgbClr val="000000"/>
                </a:solidFill>
              </a:rPr>
              <a:t> </a:t>
            </a:r>
            <a:endParaRPr lang="x-none" sz="2667" dirty="0">
              <a:solidFill>
                <a:srgbClr val="0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9B49F4-04C2-BD40-94D6-5F7EDC076D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8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07397" y="1380407"/>
            <a:ext cx="5377207" cy="34838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078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1086AF6-9AC6-E343-A656-3BF8A0252477}"/>
              </a:ext>
            </a:extLst>
          </p:cNvPr>
          <p:cNvSpPr/>
          <p:nvPr/>
        </p:nvSpPr>
        <p:spPr>
          <a:xfrm>
            <a:off x="2809637" y="5138192"/>
            <a:ext cx="6836049" cy="7036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667" dirty="0">
                <a:solidFill>
                  <a:srgbClr val="000000"/>
                </a:solidFill>
              </a:rPr>
              <a:t>Dưới nắng hè gay gắt, hồ nước lên tiếng cầu cứu ai?</a:t>
            </a:r>
            <a:r>
              <a:rPr lang="x-none" sz="2667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4515CD-BCA4-A342-8289-A0F1ECABFE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1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94855" y="1016203"/>
            <a:ext cx="6065613" cy="374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40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532C50B-CA88-6C4F-ABE4-1110947ECDD0}"/>
              </a:ext>
            </a:extLst>
          </p:cNvPr>
          <p:cNvSpPr/>
          <p:nvPr/>
        </p:nvSpPr>
        <p:spPr>
          <a:xfrm>
            <a:off x="3491731" y="4939184"/>
            <a:ext cx="4843215" cy="1060893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667" dirty="0">
                <a:solidFill>
                  <a:srgbClr val="000000"/>
                </a:solidFill>
              </a:rPr>
              <a:t>Vì sao chị mây bay về hồ nước và cho mưa xuống?</a:t>
            </a:r>
            <a:r>
              <a:rPr lang="x-none" sz="2667" dirty="0">
                <a:solidFill>
                  <a:srgbClr val="000000"/>
                </a:solidFill>
              </a:rPr>
              <a:t> </a:t>
            </a:r>
            <a:endParaRPr lang="en-US" sz="2667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F41821-7AB5-0C4F-87D0-12D28E1149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4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53276" y="983613"/>
            <a:ext cx="5720125" cy="375492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73425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576EBB3-EFEF-0D49-86FE-5BD3C7BF1390}"/>
              </a:ext>
            </a:extLst>
          </p:cNvPr>
          <p:cNvSpPr/>
          <p:nvPr/>
        </p:nvSpPr>
        <p:spPr>
          <a:xfrm>
            <a:off x="3341158" y="4518137"/>
            <a:ext cx="5422628" cy="1720035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667" dirty="0">
                <a:solidFill>
                  <a:srgbClr val="000000"/>
                </a:solidFill>
              </a:rPr>
              <a:t>Qua mùa thu, sang mùa đông chuyện gì xảy ra với chị mây?</a:t>
            </a:r>
            <a:endParaRPr lang="x-none" sz="2667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F93849-477E-C64D-A6E5-523B721D7B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9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41157" y="983374"/>
            <a:ext cx="5635295" cy="3534764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7752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7D1CC0-A1AC-A24A-AFA4-9A623509F757}"/>
              </a:ext>
            </a:extLst>
          </p:cNvPr>
          <p:cNvSpPr txBox="1"/>
          <p:nvPr/>
        </p:nvSpPr>
        <p:spPr>
          <a:xfrm>
            <a:off x="2248131" y="2092637"/>
            <a:ext cx="7695739" cy="1815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3733" b="1" dirty="0">
                <a:solidFill>
                  <a:srgbClr val="17479D"/>
                </a:solidFill>
                <a:latin typeface="UTM Avo" panose="02040603050506020204" pitchFamily="18" charset="0"/>
              </a:rPr>
              <a:t>Nói với người thân về điều em đã học được từ câu chuyện </a:t>
            </a:r>
            <a:r>
              <a:rPr lang="vi-VN" sz="3733" b="1">
                <a:solidFill>
                  <a:srgbClr val="17479D"/>
                </a:solidFill>
                <a:latin typeface="UTM Avo" panose="02040603050506020204" pitchFamily="18" charset="0"/>
              </a:rPr>
              <a:t>trên.</a:t>
            </a:r>
            <a:endParaRPr lang="vi-VN" sz="3733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46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</Words>
  <Application>Microsoft Office PowerPoint</Application>
  <PresentationFormat>Widescreen</PresentationFormat>
  <Paragraphs>14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UTM Alberta Heavy</vt:lpstr>
      <vt:lpstr>UTM Avo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Hoang</dc:creator>
  <cp:lastModifiedBy>Hoang</cp:lastModifiedBy>
  <cp:revision>1</cp:revision>
  <dcterms:created xsi:type="dcterms:W3CDTF">2023-02-06T05:29:58Z</dcterms:created>
  <dcterms:modified xsi:type="dcterms:W3CDTF">2023-02-06T05:30:06Z</dcterms:modified>
</cp:coreProperties>
</file>