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6" r:id="rId2"/>
    <p:sldId id="307" r:id="rId3"/>
    <p:sldId id="273" r:id="rId4"/>
    <p:sldId id="265" r:id="rId5"/>
    <p:sldId id="274" r:id="rId6"/>
    <p:sldId id="303" r:id="rId7"/>
    <p:sldId id="308" r:id="rId8"/>
    <p:sldId id="264" r:id="rId9"/>
    <p:sldId id="276" r:id="rId10"/>
    <p:sldId id="309" r:id="rId11"/>
    <p:sldId id="278" r:id="rId12"/>
    <p:sldId id="279" r:id="rId13"/>
    <p:sldId id="311" r:id="rId14"/>
    <p:sldId id="310" r:id="rId15"/>
    <p:sldId id="312" r:id="rId16"/>
    <p:sldId id="277" r:id="rId17"/>
    <p:sldId id="305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9041-3D18-4317-8637-24D3436E9FC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1C47-220D-4C14-8F3D-E349276C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0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7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2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0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1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72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5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9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4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3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87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4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32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31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6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37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3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6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03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21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DB486-A437-4477-B830-059F05A7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64506-68BB-4FDD-9A50-F3F3B043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959B-DF0B-478E-BBEE-CC2C4E43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5873-6696-4EE0-B765-90B210B469DD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4F9-1B9A-4A3D-9D3F-A55BF3F4E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D575-561A-424B-8B61-A134F843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34C18A2A-C6A0-4AE0-9AA4-67097D310F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172" y="219074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40.png"/><Relationship Id="rId4" Type="http://schemas.openxmlformats.org/officeDocument/2006/relationships/image" Target="../media/image9.sv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27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45.png"/><Relationship Id="rId4" Type="http://schemas.openxmlformats.org/officeDocument/2006/relationships/image" Target="../media/image9.sv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45.png"/><Relationship Id="rId4" Type="http://schemas.openxmlformats.org/officeDocument/2006/relationships/image" Target="../media/image9.sv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45.png"/><Relationship Id="rId4" Type="http://schemas.openxmlformats.org/officeDocument/2006/relationships/image" Target="../media/image9.sv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45.png"/><Relationship Id="rId4" Type="http://schemas.openxmlformats.org/officeDocument/2006/relationships/image" Target="../media/image9.sv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1.pn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4.sv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9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9.sv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sv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31.png"/><Relationship Id="rId4" Type="http://schemas.openxmlformats.org/officeDocument/2006/relationships/image" Target="../media/image9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9.sv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05" y="0"/>
            <a:ext cx="11417490" cy="662888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11F8E15-C090-436A-99DF-99C7BE26CD37}"/>
              </a:ext>
            </a:extLst>
          </p:cNvPr>
          <p:cNvSpPr/>
          <p:nvPr/>
        </p:nvSpPr>
        <p:spPr>
          <a:xfrm>
            <a:off x="2339150" y="4407194"/>
            <a:ext cx="3027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 1</a:t>
            </a: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99CAABE2-3DBF-4BE0-8522-24B8E1787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F0D0C6-F5A9-4E53-8FC7-457135C084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164000" y="-396875"/>
            <a:ext cx="3047954" cy="2802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ECA8E-5C20-4E39-818F-B107BAE71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732" y="1315544"/>
            <a:ext cx="5468586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B2537-26C5-4BF1-BF6B-B3068491C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453" y="2406350"/>
            <a:ext cx="9669094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0D9EE7-3C72-4D34-BC57-832D2F5C8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322" y="850634"/>
            <a:ext cx="7541406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268A53E-233D-4E2D-85F3-E5423E11EA94}"/>
              </a:ext>
            </a:extLst>
          </p:cNvPr>
          <p:cNvGrpSpPr/>
          <p:nvPr/>
        </p:nvGrpSpPr>
        <p:grpSpPr>
          <a:xfrm>
            <a:off x="171546" y="146325"/>
            <a:ext cx="11748827" cy="1693031"/>
            <a:chOff x="67351" y="71021"/>
            <a:chExt cx="11748827" cy="1387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466067" y="71021"/>
              <a:ext cx="11350111" cy="1387200"/>
              <a:chOff x="466067" y="71021"/>
              <a:chExt cx="11350111" cy="1387200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1387200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810205" y="142621"/>
                <a:ext cx="10591800" cy="11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Các bạn trong mỗi hình dưới đây đang làm gì? Bộ phận nào của cơ quan thần kinh điều khiển hoạt động đó?</a:t>
                </a:r>
              </a:p>
              <a:p>
                <a:pPr algn="just"/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Theo em, não có chức năng gì?</a:t>
                </a: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1" y="266087"/>
              <a:ext cx="635370" cy="63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AABAC0-E51B-48A8-9A50-AE759E946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337" y="2005012"/>
            <a:ext cx="4619625" cy="4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A85229F-A7A0-438B-8BFE-8B31780C7101}"/>
              </a:ext>
            </a:extLst>
          </p:cNvPr>
          <p:cNvGrpSpPr/>
          <p:nvPr/>
        </p:nvGrpSpPr>
        <p:grpSpPr>
          <a:xfrm>
            <a:off x="7008896" y="3419475"/>
            <a:ext cx="5366688" cy="3290376"/>
            <a:chOff x="7008896" y="3419475"/>
            <a:chExt cx="5366688" cy="32903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969E27-85E4-46EB-8C03-081D3CD24931}"/>
                </a:ext>
              </a:extLst>
            </p:cNvPr>
            <p:cNvGrpSpPr/>
            <p:nvPr/>
          </p:nvGrpSpPr>
          <p:grpSpPr>
            <a:xfrm>
              <a:off x="7008896" y="3419475"/>
              <a:ext cx="5366688" cy="974422"/>
              <a:chOff x="7023272" y="4871901"/>
              <a:chExt cx="5577805" cy="974422"/>
            </a:xfrm>
          </p:grpSpPr>
          <p:sp>
            <p:nvSpPr>
              <p:cNvPr id="20" name="Rectangle: Diagonal Corners Snipped 19">
                <a:extLst>
                  <a:ext uri="{FF2B5EF4-FFF2-40B4-BE49-F238E27FC236}">
                    <a16:creationId xmlns:a16="http://schemas.microsoft.com/office/drawing/2014/main" id="{F7DB212B-6A94-46D3-85A2-C1FB6A3B6B28}"/>
                  </a:ext>
                </a:extLst>
              </p:cNvPr>
              <p:cNvSpPr/>
              <p:nvPr/>
            </p:nvSpPr>
            <p:spPr>
              <a:xfrm>
                <a:off x="7351525" y="4871901"/>
                <a:ext cx="4749684" cy="974422"/>
              </a:xfrm>
              <a:prstGeom prst="snip2DiagRect">
                <a:avLst>
                  <a:gd name="adj1" fmla="val 8179"/>
                  <a:gd name="adj2" fmla="val 22802"/>
                </a:avLst>
              </a:prstGeom>
              <a:solidFill>
                <a:srgbClr val="CCFF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73602-9D41-44A4-8328-E71DCCCD7B54}"/>
                  </a:ext>
                </a:extLst>
              </p:cNvPr>
              <p:cNvSpPr txBox="1"/>
              <p:nvPr/>
            </p:nvSpPr>
            <p:spPr>
              <a:xfrm>
                <a:off x="7023272" y="5095413"/>
                <a:ext cx="557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Thảo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luận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nhóm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đôi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44490-A5C1-413B-989B-09C5052C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7333" y="4677841"/>
              <a:ext cx="1554121" cy="20320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8DDA34-074B-40E8-8FD3-BF121DD1A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4008" y="4665864"/>
              <a:ext cx="1374531" cy="2032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0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1D93-0063-43FA-AF4B-57A71DF1F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949" y="1971674"/>
            <a:ext cx="3795791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8047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752975" y="1657350"/>
            <a:ext cx="7319741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413746" y="2681812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ứng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C90AE-8930-41F1-8F74-C6226B22F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61" y="1662112"/>
            <a:ext cx="4621791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7100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xúc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ACE7D-A2F0-43BD-A7AC-EC9F247BC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99" y="2114550"/>
            <a:ext cx="4262641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129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175621" y="2567512"/>
            <a:ext cx="6194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tiếp nhận thông tin và điều khiển mọi hoạt động của cơ thể.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7BAA9-F19F-40C5-B075-EAA1FC3D4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" y="2076450"/>
            <a:ext cx="4324482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1235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83440" y="0"/>
            <a:ext cx="12320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7DBFF-1F12-4CC1-ACEB-D79C6C5A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" y="1123950"/>
            <a:ext cx="10849928" cy="3123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5E0069A5-2539-41CB-BA9B-3B9A2E35C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38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C495E2-D696-4DDC-82BD-8BB215A3D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-30480"/>
            <a:ext cx="4181152" cy="50664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1ED2E1-86F5-6C3E-A072-49453168BD51}"/>
              </a:ext>
            </a:extLst>
          </p:cNvPr>
          <p:cNvSpPr/>
          <p:nvPr/>
        </p:nvSpPr>
        <p:spPr>
          <a:xfrm>
            <a:off x="235591" y="86363"/>
            <a:ext cx="11720818" cy="6685273"/>
          </a:xfrm>
          <a:custGeom>
            <a:avLst/>
            <a:gdLst>
              <a:gd name="connsiteX0" fmla="*/ 0 w 11720818"/>
              <a:gd name="connsiteY0" fmla="*/ 666655 h 6685273"/>
              <a:gd name="connsiteX1" fmla="*/ 666655 w 11720818"/>
              <a:gd name="connsiteY1" fmla="*/ 0 h 6685273"/>
              <a:gd name="connsiteX2" fmla="*/ 11054163 w 11720818"/>
              <a:gd name="connsiteY2" fmla="*/ 0 h 6685273"/>
              <a:gd name="connsiteX3" fmla="*/ 11720818 w 11720818"/>
              <a:gd name="connsiteY3" fmla="*/ 666655 h 6685273"/>
              <a:gd name="connsiteX4" fmla="*/ 11720818 w 11720818"/>
              <a:gd name="connsiteY4" fmla="*/ 6018618 h 6685273"/>
              <a:gd name="connsiteX5" fmla="*/ 11054163 w 11720818"/>
              <a:gd name="connsiteY5" fmla="*/ 6685273 h 6685273"/>
              <a:gd name="connsiteX6" fmla="*/ 666655 w 11720818"/>
              <a:gd name="connsiteY6" fmla="*/ 6685273 h 6685273"/>
              <a:gd name="connsiteX7" fmla="*/ 0 w 11720818"/>
              <a:gd name="connsiteY7" fmla="*/ 6018618 h 6685273"/>
              <a:gd name="connsiteX8" fmla="*/ 0 w 11720818"/>
              <a:gd name="connsiteY8" fmla="*/ 666655 h 668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0818" h="6685273" fill="none" extrusionOk="0">
                <a:moveTo>
                  <a:pt x="0" y="666655"/>
                </a:moveTo>
                <a:cubicBezTo>
                  <a:pt x="2027" y="353342"/>
                  <a:pt x="312607" y="23723"/>
                  <a:pt x="666655" y="0"/>
                </a:cubicBezTo>
                <a:cubicBezTo>
                  <a:pt x="5022528" y="72427"/>
                  <a:pt x="9113615" y="61419"/>
                  <a:pt x="11054163" y="0"/>
                </a:cubicBezTo>
                <a:cubicBezTo>
                  <a:pt x="11416817" y="-38058"/>
                  <a:pt x="11675639" y="284807"/>
                  <a:pt x="11720818" y="666655"/>
                </a:cubicBezTo>
                <a:cubicBezTo>
                  <a:pt x="11821694" y="1769157"/>
                  <a:pt x="11613505" y="3509150"/>
                  <a:pt x="11720818" y="6018618"/>
                </a:cubicBezTo>
                <a:cubicBezTo>
                  <a:pt x="11734482" y="6317455"/>
                  <a:pt x="11396820" y="6656658"/>
                  <a:pt x="11054163" y="6685273"/>
                </a:cubicBezTo>
                <a:cubicBezTo>
                  <a:pt x="6047159" y="6715100"/>
                  <a:pt x="5653155" y="6605967"/>
                  <a:pt x="666655" y="6685273"/>
                </a:cubicBezTo>
                <a:cubicBezTo>
                  <a:pt x="322865" y="6682515"/>
                  <a:pt x="-10619" y="6388901"/>
                  <a:pt x="0" y="6018618"/>
                </a:cubicBezTo>
                <a:cubicBezTo>
                  <a:pt x="50037" y="3347983"/>
                  <a:pt x="770" y="2350125"/>
                  <a:pt x="0" y="666655"/>
                </a:cubicBezTo>
                <a:close/>
              </a:path>
              <a:path w="11720818" h="6685273" stroke="0" extrusionOk="0">
                <a:moveTo>
                  <a:pt x="0" y="666655"/>
                </a:moveTo>
                <a:cubicBezTo>
                  <a:pt x="70129" y="317588"/>
                  <a:pt x="321181" y="47313"/>
                  <a:pt x="666655" y="0"/>
                </a:cubicBezTo>
                <a:cubicBezTo>
                  <a:pt x="4197087" y="123000"/>
                  <a:pt x="8689733" y="-96860"/>
                  <a:pt x="11054163" y="0"/>
                </a:cubicBezTo>
                <a:cubicBezTo>
                  <a:pt x="11378686" y="-33275"/>
                  <a:pt x="11750668" y="238293"/>
                  <a:pt x="11720818" y="666655"/>
                </a:cubicBezTo>
                <a:cubicBezTo>
                  <a:pt x="11723991" y="2382026"/>
                  <a:pt x="11815085" y="5111999"/>
                  <a:pt x="11720818" y="6018618"/>
                </a:cubicBezTo>
                <a:cubicBezTo>
                  <a:pt x="11700575" y="6394135"/>
                  <a:pt x="11389704" y="6679931"/>
                  <a:pt x="11054163" y="6685273"/>
                </a:cubicBezTo>
                <a:cubicBezTo>
                  <a:pt x="5947613" y="6524566"/>
                  <a:pt x="3023957" y="6724940"/>
                  <a:pt x="666655" y="6685273"/>
                </a:cubicBezTo>
                <a:cubicBezTo>
                  <a:pt x="257400" y="6676978"/>
                  <a:pt x="-65154" y="6357284"/>
                  <a:pt x="0" y="6018618"/>
                </a:cubicBezTo>
                <a:cubicBezTo>
                  <a:pt x="32216" y="4042986"/>
                  <a:pt x="57206" y="2394231"/>
                  <a:pt x="0" y="666655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4CE61F-142C-F51E-F4D8-D120B94AE09A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5241A7-726D-470E-42CF-5FF0886B3BA3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F2D7E6-9E58-8398-4947-68B250BC734F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C0C117-1941-1ED4-3D99-DD1E561EE6F2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E245C3BF-68C2-7233-A0D5-6F4879D2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400B6B2-5B41-EE43-D6D6-FE521D6A2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2B0755E-6DFE-7440-84AB-A8C6F177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7EAA1B63-5C12-EA4F-8A4D-73A282A9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71D20-E6AC-4BF1-ACA2-0050F565FA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9660" y="187012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05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830" y="0"/>
            <a:ext cx="11417490" cy="6628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BFFCFA-5B8F-4DC0-8C9E-7C579BEC9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801" y="1551702"/>
            <a:ext cx="729144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B1A27E-C22A-4DB9-9A42-154373038EC1}"/>
              </a:ext>
            </a:extLst>
          </p:cNvPr>
          <p:cNvGrpSpPr/>
          <p:nvPr/>
        </p:nvGrpSpPr>
        <p:grpSpPr>
          <a:xfrm>
            <a:off x="1021784" y="1491267"/>
            <a:ext cx="10458055" cy="2395716"/>
            <a:chOff x="1021784" y="1491267"/>
            <a:chExt cx="10458055" cy="239571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E89DF1-235E-4F3F-B648-BF9859586565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17" name="Google Shape;125;p2">
                <a:extLst>
                  <a:ext uri="{FF2B5EF4-FFF2-40B4-BE49-F238E27FC236}">
                    <a16:creationId xmlns:a16="http://schemas.microsoft.com/office/drawing/2014/main" id="{FEFCA318-6355-4BFF-AD49-EF76E6D4C6EC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8;p2">
                <a:extLst>
                  <a:ext uri="{FF2B5EF4-FFF2-40B4-BE49-F238E27FC236}">
                    <a16:creationId xmlns:a16="http://schemas.microsoft.com/office/drawing/2014/main" id="{2C4AD3EA-B3AD-41D6-A9CE-970345F6F8FD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AF006B-EAA0-4213-96A1-4B3429068A6D}"/>
                  </a:ext>
                </a:extLst>
              </p:cNvPr>
              <p:cNvSpPr txBox="1"/>
              <p:nvPr/>
            </p:nvSpPr>
            <p:spPr>
              <a:xfrm>
                <a:off x="1605151" y="2257221"/>
                <a:ext cx="9430797" cy="152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Chỉ và nói được tên các bộ phận chính của các cơ quan thần kinh trên sơ đồ, tranh ảnh.</a:t>
                </a:r>
                <a:endParaRPr lang="en-US" sz="40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14D826B8-0DD4-4D74-9951-59A64A34A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1491267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A4D225-0B34-44AD-96D9-6FBB5B3259C7}"/>
              </a:ext>
            </a:extLst>
          </p:cNvPr>
          <p:cNvGrpSpPr/>
          <p:nvPr/>
        </p:nvGrpSpPr>
        <p:grpSpPr>
          <a:xfrm>
            <a:off x="866972" y="4161681"/>
            <a:ext cx="11325028" cy="2278789"/>
            <a:chOff x="866972" y="4161681"/>
            <a:chExt cx="11325028" cy="22787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DC9454-C3A6-41AE-9CB5-52807F24EA51}"/>
                </a:ext>
              </a:extLst>
            </p:cNvPr>
            <p:cNvGrpSpPr/>
            <p:nvPr/>
          </p:nvGrpSpPr>
          <p:grpSpPr>
            <a:xfrm>
              <a:off x="866972" y="4573813"/>
              <a:ext cx="11325028" cy="1866657"/>
              <a:chOff x="1021784" y="2033479"/>
              <a:chExt cx="11325028" cy="1866657"/>
            </a:xfrm>
          </p:grpSpPr>
          <p:sp>
            <p:nvSpPr>
              <p:cNvPr id="27" name="Google Shape;125;p2">
                <a:extLst>
                  <a:ext uri="{FF2B5EF4-FFF2-40B4-BE49-F238E27FC236}">
                    <a16:creationId xmlns:a16="http://schemas.microsoft.com/office/drawing/2014/main" id="{4FEC8FE7-154E-4A9D-AD71-28978D8EE0E3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28;p2">
                <a:extLst>
                  <a:ext uri="{FF2B5EF4-FFF2-40B4-BE49-F238E27FC236}">
                    <a16:creationId xmlns:a16="http://schemas.microsoft.com/office/drawing/2014/main" id="{3312F893-C8BE-43FE-B35A-0DED01F51201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5AA7B-74A0-4194-B401-4F9AE6DFF0A6}"/>
                  </a:ext>
                </a:extLst>
              </p:cNvPr>
              <p:cNvSpPr txBox="1"/>
              <p:nvPr/>
            </p:nvSpPr>
            <p:spPr>
              <a:xfrm>
                <a:off x="2916015" y="2577375"/>
                <a:ext cx="94307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Nêu được chức năng của não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155CD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A97524-30A3-4454-9ADE-85E103CFC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416168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B88C4991-FE7A-473A-99C5-483CEC54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14">
            <a:off x="508048" y="191261"/>
            <a:ext cx="1477812" cy="14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8FBE84D-865F-40DC-9A7E-413F0AE1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268122" y="323931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E2475-809B-46D9-B529-6360E7A28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6455" y="180542"/>
            <a:ext cx="765724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DB64E4-FAA1-47DF-A0BC-D17C20A560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2645" y="966455"/>
            <a:ext cx="7535309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8828" y="1353340"/>
            <a:ext cx="7905483" cy="4330084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07F4008-D233-4854-9D6A-772A41114CAD}"/>
              </a:ext>
            </a:extLst>
          </p:cNvPr>
          <p:cNvSpPr/>
          <p:nvPr/>
        </p:nvSpPr>
        <p:spPr>
          <a:xfrm>
            <a:off x="7087050" y="97484"/>
            <a:ext cx="4927107" cy="4165600"/>
          </a:xfrm>
          <a:prstGeom prst="wedgeEllipseCallout">
            <a:avLst>
              <a:gd name="adj1" fmla="val -25576"/>
              <a:gd name="adj2" fmla="val 51280"/>
            </a:avLst>
          </a:prstGeom>
          <a:solidFill>
            <a:srgbClr val="FFFCED"/>
          </a:solidFill>
          <a:ln w="38100">
            <a:solidFill>
              <a:srgbClr val="FFB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31BACD-FA5F-4220-AC82-074ACE680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650629" y="3620959"/>
            <a:ext cx="2736717" cy="3342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2080" y="-136406"/>
            <a:ext cx="2563919" cy="1626153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616EAB2-A210-4F21-BDD5-8EDA8F4AA5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4123" y="650983"/>
            <a:ext cx="4737003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0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D5CB7-3DDB-4AFF-8098-5C100E19C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73232" y="1813437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935BB23-AB1F-4D19-8033-A6F8F664A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68303" y="311474"/>
            <a:ext cx="6048000" cy="6235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B3510B-354A-491D-BCFD-0B0CA7273B4E}"/>
              </a:ext>
            </a:extLst>
          </p:cNvPr>
          <p:cNvSpPr txBox="1"/>
          <p:nvPr/>
        </p:nvSpPr>
        <p:spPr>
          <a:xfrm>
            <a:off x="3759391" y="2181486"/>
            <a:ext cx="4645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vi-VN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tên các hoạt động có lợi cho cơ quan tuần hoàn?</a:t>
            </a:r>
            <a:endParaRPr kumimoji="0" lang="vi-VN" sz="48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931F8-9C6C-48B2-8ADD-5C7C67BAC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800" y="1954223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693FCE-3460-47E0-9851-ADFBB9BD5240}"/>
              </a:ext>
            </a:extLst>
          </p:cNvPr>
          <p:cNvGrpSpPr/>
          <p:nvPr/>
        </p:nvGrpSpPr>
        <p:grpSpPr>
          <a:xfrm>
            <a:off x="-194695" y="-319862"/>
            <a:ext cx="3073574" cy="2080031"/>
            <a:chOff x="-213452" y="-612324"/>
            <a:chExt cx="3561591" cy="23599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30FDE8-540D-49A6-B783-F64E445CF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A1F414-1E3C-4C9B-9741-095A01DC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B74558A9-E51A-4585-BAE5-1E913F23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9763887" y="296098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393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6CDD459-B427-4CF5-89EA-574CDD44F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26704" y="0"/>
            <a:ext cx="12445408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D90FAF-22DA-46DC-A861-DFFC230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973" y="915192"/>
            <a:ext cx="2066723" cy="12375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A8F909A-4AF7-45EF-B624-AB6D6545FBBC}"/>
              </a:ext>
            </a:extLst>
          </p:cNvPr>
          <p:cNvGrpSpPr/>
          <p:nvPr/>
        </p:nvGrpSpPr>
        <p:grpSpPr>
          <a:xfrm>
            <a:off x="314325" y="192554"/>
            <a:ext cx="11877675" cy="1268982"/>
            <a:chOff x="1060656" y="218252"/>
            <a:chExt cx="11576915" cy="126898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B65B-51EF-4138-925F-EBCF43DA6D86}"/>
                </a:ext>
              </a:extLst>
            </p:cNvPr>
            <p:cNvGrpSpPr/>
            <p:nvPr/>
          </p:nvGrpSpPr>
          <p:grpSpPr>
            <a:xfrm>
              <a:off x="1319648" y="218252"/>
              <a:ext cx="11317923" cy="1268982"/>
              <a:chOff x="6719591" y="2584562"/>
              <a:chExt cx="6294247" cy="184724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A3D5479-E1B2-4290-BB16-FCD04A1373E6}"/>
                  </a:ext>
                </a:extLst>
              </p:cNvPr>
              <p:cNvSpPr/>
              <p:nvPr/>
            </p:nvSpPr>
            <p:spPr>
              <a:xfrm>
                <a:off x="6719591" y="2584562"/>
                <a:ext cx="6294247" cy="1345879"/>
              </a:xfrm>
              <a:prstGeom prst="roundRect">
                <a:avLst>
                  <a:gd name="adj" fmla="val 50000"/>
                </a:avLst>
              </a:prstGeom>
              <a:solidFill>
                <a:srgbClr val="FFFCED"/>
              </a:solidFill>
              <a:ln w="38100"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D5A20C-D1BA-4DFE-BFB2-D38A100A90CE}"/>
                  </a:ext>
                </a:extLst>
              </p:cNvPr>
              <p:cNvSpPr txBox="1"/>
              <p:nvPr/>
            </p:nvSpPr>
            <p:spPr>
              <a:xfrm>
                <a:off x="6980388" y="2863712"/>
                <a:ext cx="5901021" cy="156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Khi nghe tiếng nói to hoặc tiếng còi gần tai em có phản ứng gì?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77C7C99-EB56-4277-84B5-636FDCB8E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56" y="302829"/>
              <a:ext cx="807868" cy="8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E316D37-8499-440B-B1BF-A4B6CB2E4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72FB61-7CF2-4ECB-AB8F-BEF5D2ED4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0EC765-0516-4830-BC49-65A56B741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6334" y="1187742"/>
            <a:ext cx="1361091" cy="81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1B5B-D318-4641-B4EA-C4EC4A03B4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675" y="1428749"/>
            <a:ext cx="4705350" cy="3978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42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64C097-D4D6-45C0-BE02-A17781B0E6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5545" y="935979"/>
            <a:ext cx="7535309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18775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2C11CE8-C87B-46BC-B0ED-1D9B87CADF42}"/>
              </a:ext>
            </a:extLst>
          </p:cNvPr>
          <p:cNvGrpSpPr/>
          <p:nvPr/>
        </p:nvGrpSpPr>
        <p:grpSpPr>
          <a:xfrm>
            <a:off x="265246" y="169338"/>
            <a:ext cx="6603054" cy="1617530"/>
            <a:chOff x="186430" y="364090"/>
            <a:chExt cx="7502176" cy="1887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303837" y="364090"/>
              <a:ext cx="7384769" cy="1887441"/>
              <a:chOff x="466067" y="71021"/>
              <a:chExt cx="11350111" cy="962315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1202971" y="193586"/>
                <a:ext cx="10171496" cy="70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D5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Chỉ và nói tên các bộ phận của cơ quan thần kinh trên hình 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30" y="478675"/>
              <a:ext cx="729353" cy="7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3A9877-BDC7-4EC8-8D91-33528F35CD22}"/>
              </a:ext>
            </a:extLst>
          </p:cNvPr>
          <p:cNvGrpSpPr/>
          <p:nvPr/>
        </p:nvGrpSpPr>
        <p:grpSpPr>
          <a:xfrm>
            <a:off x="6698739" y="2456960"/>
            <a:ext cx="5341542" cy="1392201"/>
            <a:chOff x="6698739" y="2538240"/>
            <a:chExt cx="5341542" cy="139220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3C498C3-0119-4DE5-9985-7EAA0EEAD485}"/>
                </a:ext>
              </a:extLst>
            </p:cNvPr>
            <p:cNvSpPr/>
            <p:nvPr/>
          </p:nvSpPr>
          <p:spPr>
            <a:xfrm>
              <a:off x="6719591" y="2584562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189344-8745-44E6-A21B-ED7DE56AD4D8}"/>
                </a:ext>
              </a:extLst>
            </p:cNvPr>
            <p:cNvSpPr txBox="1"/>
            <p:nvPr/>
          </p:nvSpPr>
          <p:spPr>
            <a:xfrm>
              <a:off x="6698739" y="2538240"/>
              <a:ext cx="5214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Cơ quan thần kinh gồm những bộ phận nào?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CE451B-4D92-4BEC-A322-FB20F283AFF5}"/>
              </a:ext>
            </a:extLst>
          </p:cNvPr>
          <p:cNvGrpSpPr/>
          <p:nvPr/>
        </p:nvGrpSpPr>
        <p:grpSpPr>
          <a:xfrm>
            <a:off x="6719591" y="4686900"/>
            <a:ext cx="5320690" cy="1345879"/>
            <a:chOff x="6719591" y="4686900"/>
            <a:chExt cx="5320690" cy="134587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F9BA7BB-702B-4268-B31B-4225D2D5AABB}"/>
                </a:ext>
              </a:extLst>
            </p:cNvPr>
            <p:cNvSpPr/>
            <p:nvPr/>
          </p:nvSpPr>
          <p:spPr>
            <a:xfrm>
              <a:off x="6719591" y="4686900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D731AD-7522-46B0-AA90-854CBE3C7523}"/>
                </a:ext>
              </a:extLst>
            </p:cNvPr>
            <p:cNvSpPr txBox="1"/>
            <p:nvPr/>
          </p:nvSpPr>
          <p:spPr>
            <a:xfrm>
              <a:off x="6860820" y="4686900"/>
              <a:ext cx="4981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Não và tủy sống nằm ở đâu trong cơ thể? 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8D5FF2-3893-4BC5-B748-5173564B1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" y="2085876"/>
            <a:ext cx="5594469" cy="4621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0A5A5E-D9BC-45AF-B6BF-250E3ED89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132" y="118770"/>
            <a:ext cx="567586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7104D-D89D-4B1C-B995-D520CBBDFD34}"/>
              </a:ext>
            </a:extLst>
          </p:cNvPr>
          <p:cNvGrpSpPr/>
          <p:nvPr/>
        </p:nvGrpSpPr>
        <p:grpSpPr>
          <a:xfrm>
            <a:off x="428625" y="0"/>
            <a:ext cx="11817063" cy="6385261"/>
            <a:chOff x="4989250" y="1315596"/>
            <a:chExt cx="6958321" cy="4879188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8139A87-BFAD-4A8E-BD9B-DAEB1065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E7D4A84-8F28-4451-97DE-B1D832226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26511" y="5359728"/>
              <a:ext cx="3021060" cy="835056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D9C6EAE-65FC-4792-95D9-60681993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3362325" y="694181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nằm trong hộp sọ, tủy sống nằm trong cột sống.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và tủy sống nối liền với nhau.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não và tủy sống có các dây thần kinh tỏa đi khắp cơ thể.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các cơ quan bên 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(tuần hoàn, hô hấp, bài tiết,..) và các cơ quan bên 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(mắt, mũi, tai, lưỡi, da,..) của cơ thể lại có các dây thần kinh đi về tủy sống và não.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FD576C6-FD8A-4DE7-AB9E-7ECAE4610C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1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301</Words>
  <Application>Microsoft Office PowerPoint</Application>
  <PresentationFormat>Widescreen</PresentationFormat>
  <Paragraphs>39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LNTH-LuoLuoNotangYuanTi 1</vt:lpstr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Laptop</cp:lastModifiedBy>
  <cp:revision>21</cp:revision>
  <dcterms:created xsi:type="dcterms:W3CDTF">2022-11-24T10:39:20Z</dcterms:created>
  <dcterms:modified xsi:type="dcterms:W3CDTF">2023-03-26T23:12:55Z</dcterms:modified>
</cp:coreProperties>
</file>