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4"/>
  </p:sldMasterIdLst>
  <p:notesMasterIdLst>
    <p:notesMasterId r:id="rId14"/>
  </p:notesMasterIdLst>
  <p:sldIdLst>
    <p:sldId id="324" r:id="rId5"/>
    <p:sldId id="270" r:id="rId6"/>
    <p:sldId id="267" r:id="rId7"/>
    <p:sldId id="257" r:id="rId8"/>
    <p:sldId id="258" r:id="rId9"/>
    <p:sldId id="259" r:id="rId10"/>
    <p:sldId id="265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3300"/>
    <a:srgbClr val="FF9900"/>
    <a:srgbClr val="3366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3FC28BA-27B0-4066-8F45-28C2F0214F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DAEAFAD-A866-4448-9CD1-62C071A21AB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F5C9CE8A-4072-497B-BFDD-7D3B6882790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BF0DE7B6-C5D2-4B29-B6D4-10FF157073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F88D03E0-830C-47C9-844F-F1837771E44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33B22337-E750-4BE6-B6FD-408AF6F1A4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7D1AD7EF-568C-4F77-BC0E-F41328DB7C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072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EE2870B8-8292-44BA-9741-2E4A590B8E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71400A-D85E-4032-880B-0714E9158B06}" type="slidenum">
              <a:rPr lang="en-US" altLang="en-US" sz="1200">
                <a:latin typeface="Arial" panose="020B0604020202020204" pitchFamily="34" charset="0"/>
              </a:rPr>
              <a:pPr/>
              <a:t>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4A9D128D-9219-4DD9-AF87-3EB034B870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DF8CD10B-5DAB-4ADE-A5FA-ADF7BDD02B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585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110C4D79-E400-4312-B854-0870249F54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5FB1BCA-78A8-4CD4-93BD-E579DABA1E05}" type="slidenum">
              <a:rPr lang="en-US" altLang="en-US" sz="1200">
                <a:latin typeface="Arial" panose="020B0604020202020204" pitchFamily="34" charset="0"/>
              </a:rPr>
              <a:pPr/>
              <a:t>5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F66426C-6AA8-4EE5-99A3-ED88F980B5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9A23E856-D46A-46C5-9974-45BD26A19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648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477EC7C8-4BC3-47A1-8375-ACDC3C123F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8410F2BB-6C8E-40E9-B0B9-0CE759834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A107B7D9-7CE4-498B-85DB-F3557E5A32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B2BA8C9-2775-498B-A224-E499DFB10348}" type="slidenum">
              <a:rPr lang="en-US" altLang="en-US" sz="1200">
                <a:latin typeface="Arial" panose="020B0604020202020204" pitchFamily="34" charset="0"/>
              </a:rPr>
              <a:pPr/>
              <a:t>8</a:t>
            </a:fld>
            <a:endParaRPr lang="en-US" alt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987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46DAE496-3D76-49A3-A035-7ECA45045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65F33B34-71F8-47D1-B1D5-C5530D91E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421E89E7-EDF8-482E-8794-034AE0D64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1F68B-1669-402E-94C2-ABDE323BCA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105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4A558931-C0B3-4A1F-97D7-BC7861302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73C91A84-66A9-4B0E-A6A9-C9D3E78DE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93CA452D-9CA2-445B-B9E7-4D24282E4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A8F40-1D3A-41CD-9D7C-C779593F91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6455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23B8D83A-103A-4D6F-9A7B-A92D7C33C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09268F5C-85B7-459E-9E8F-10681FA17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FB644112-C5E4-4792-98A2-BB672DA46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8D922-C383-4B93-A7A3-3FC648BEE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0467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3E914E66-0063-4C53-9DEA-C235014B2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B966497F-F29E-4661-91BD-15586A7CF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D2CEAD03-7E16-4E64-B525-D55424422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5BA11-2140-44A1-8417-B2495EF1A0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7935655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D453FC4C-DEE0-4AD8-ADBF-8B9F71878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B7FA4606-3DCC-450D-A3ED-7563435C1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59547AD4-9993-4C3D-964B-59750A600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68452-E49C-470B-A0CD-2A88E14DF8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295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AC1789EA-1B0D-40CF-BD47-F6D568513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15D75067-AD8F-4F65-812D-CCBA89465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7B3CE4E0-1374-4CE1-ACAA-1DDC0EF6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48C242-A712-4029-B817-5FA4E9CD69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07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ED743EA4-AA7C-4D28-9229-0597A870B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3E6E9D28-C419-4A9E-A2F4-ED576BC3B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14BFE9F1-5921-44E6-B8D0-965A3BEA3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64694A-852D-4700-9322-0491E36564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370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:a16="http://schemas.microsoft.com/office/drawing/2014/main" id="{7E4C2B20-42FC-40E9-A953-4F6C8F167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:a16="http://schemas.microsoft.com/office/drawing/2014/main" id="{3E6D930E-EC82-44C8-9B4B-68FA7C0FD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:a16="http://schemas.microsoft.com/office/drawing/2014/main" id="{971F3C6C-804C-41EF-AAF9-29A651C51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72AA0-AE99-4F1D-9252-B70BDCAE26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661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A76A01C2-0FFD-4AD4-8723-058E6ACE9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BDF89E40-6AAD-41F6-BB42-9A6388737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44DF9F2C-52F6-44E4-B57B-F52766697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72895-1090-45F3-9BA6-9DEE24233B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98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CAC0B865-C273-48B5-A612-A87E5C868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8FF7360A-A2C7-4A4B-B4F8-285C52A68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3292ABAE-3F5B-4454-B3A1-81EA99BE7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69AE3-5356-432E-8771-C42561BF00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3197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68071E34-D170-4A2C-BDE5-657163DB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E6E78F75-1BF9-4B27-8B18-238E92CFE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AE6A7925-5169-4D42-ABF1-F4FC344DA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05790-A75A-40FE-A1D4-90026E80AF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92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58F0A84D-8821-4B69-87E3-72AA92E4F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B70A400C-28BB-48B6-B1CF-F79DF5C6E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3D6ACD89-91C2-407F-BF6F-9C3DA76FA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7E42F2-7319-4FFB-AC37-AA1BAD34EF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4118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ơi giữ chỗ cho Tiêu đề 1">
            <a:extLst>
              <a:ext uri="{FF2B5EF4-FFF2-40B4-BE49-F238E27FC236}">
                <a16:creationId xmlns:a16="http://schemas.microsoft.com/office/drawing/2014/main" id="{879EAAA3-DF1C-40EF-BCE7-7D4D535F9B5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2051" name="Nơi giữ chỗ cho Văn bản 2">
            <a:extLst>
              <a:ext uri="{FF2B5EF4-FFF2-40B4-BE49-F238E27FC236}">
                <a16:creationId xmlns:a16="http://schemas.microsoft.com/office/drawing/2014/main" id="{93566146-9A40-4236-A3D7-D7840BDC60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4D8EF7DF-4D9B-458D-B2C4-7D2F63CE2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BFF04E45-4D7B-4658-B0A2-5520F352A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683A3B16-0F05-443C-9D06-54A99505D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FC14DFC-E972-4390-9C16-8920E710BD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603" y="1"/>
            <a:ext cx="9154356" cy="6857999"/>
            <a:chOff x="-2603" y="1"/>
            <a:chExt cx="9154356" cy="685799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/>
            <a:stretch/>
          </p:blipFill>
          <p:spPr>
            <a:xfrm>
              <a:off x="-2603" y="3016181"/>
              <a:ext cx="9144000" cy="384181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20" b="54845"/>
            <a:stretch/>
          </p:blipFill>
          <p:spPr>
            <a:xfrm>
              <a:off x="7753" y="1"/>
              <a:ext cx="9144000" cy="301618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>
          <a:xfrm>
            <a:off x="7753" y="0"/>
            <a:ext cx="9133644" cy="6858000"/>
          </a:xfrm>
          <a:prstGeom prst="rect">
            <a:avLst/>
          </a:prstGeom>
          <a:solidFill>
            <a:schemeClr val="bg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89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>
            <a:extLst>
              <a:ext uri="{FF2B5EF4-FFF2-40B4-BE49-F238E27FC236}">
                <a16:creationId xmlns:a16="http://schemas.microsoft.com/office/drawing/2014/main" id="{4AED4E54-F4F7-4340-AFD6-E32D364E1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576888"/>
            <a:ext cx="8083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</a:rPr>
              <a:t>Vậy thể tích của hình A lớn hơn thể tích của hình B.</a:t>
            </a:r>
          </a:p>
        </p:txBody>
      </p:sp>
      <p:sp>
        <p:nvSpPr>
          <p:cNvPr id="58374" name="Text Box 6">
            <a:extLst>
              <a:ext uri="{FF2B5EF4-FFF2-40B4-BE49-F238E27FC236}">
                <a16:creationId xmlns:a16="http://schemas.microsoft.com/office/drawing/2014/main" id="{652C7223-2996-4C22-893E-364DD8A97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295400"/>
            <a:ext cx="449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/>
              <a:t>Trong hai hình dưới đây :</a:t>
            </a:r>
          </a:p>
        </p:txBody>
      </p:sp>
      <p:sp>
        <p:nvSpPr>
          <p:cNvPr id="58375" name="Text Box 7">
            <a:extLst>
              <a:ext uri="{FF2B5EF4-FFF2-40B4-BE49-F238E27FC236}">
                <a16:creationId xmlns:a16="http://schemas.microsoft.com/office/drawing/2014/main" id="{B347BB7B-9711-47E5-9CBA-66641FB8E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2150" y="4019550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9933"/>
                </a:solidFill>
                <a:latin typeface=".VnAristote" pitchFamily="34" charset="0"/>
              </a:rPr>
              <a:t>A</a:t>
            </a:r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7DB1187D-DD51-45ED-AC9D-ABB4AFDECC5C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2046288"/>
            <a:ext cx="2493963" cy="2006600"/>
            <a:chOff x="720" y="1495"/>
            <a:chExt cx="1571" cy="1264"/>
          </a:xfrm>
        </p:grpSpPr>
        <p:sp>
          <p:nvSpPr>
            <p:cNvPr id="5163" name="AutoShape 9">
              <a:extLst>
                <a:ext uri="{FF2B5EF4-FFF2-40B4-BE49-F238E27FC236}">
                  <a16:creationId xmlns:a16="http://schemas.microsoft.com/office/drawing/2014/main" id="{40611201-7AE4-4A12-A950-65A10D538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" y="2067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64" name="AutoShape 10">
              <a:extLst>
                <a:ext uri="{FF2B5EF4-FFF2-40B4-BE49-F238E27FC236}">
                  <a16:creationId xmlns:a16="http://schemas.microsoft.com/office/drawing/2014/main" id="{B1FED1E2-3449-42BD-84D1-6ECF6A311B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" y="2184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65" name="AutoShape 11">
              <a:extLst>
                <a:ext uri="{FF2B5EF4-FFF2-40B4-BE49-F238E27FC236}">
                  <a16:creationId xmlns:a16="http://schemas.microsoft.com/office/drawing/2014/main" id="{289980CF-701E-4416-A6E9-F4ED661770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" y="2095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66" name="AutoShape 12">
              <a:extLst>
                <a:ext uri="{FF2B5EF4-FFF2-40B4-BE49-F238E27FC236}">
                  <a16:creationId xmlns:a16="http://schemas.microsoft.com/office/drawing/2014/main" id="{40FF60F5-DF29-4769-A6FE-3E3A87B6D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" y="2212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67" name="AutoShape 13">
              <a:extLst>
                <a:ext uri="{FF2B5EF4-FFF2-40B4-BE49-F238E27FC236}">
                  <a16:creationId xmlns:a16="http://schemas.microsoft.com/office/drawing/2014/main" id="{51467766-81F3-4510-A0A4-E54C24BA78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" y="2095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68" name="AutoShape 14">
              <a:extLst>
                <a:ext uri="{FF2B5EF4-FFF2-40B4-BE49-F238E27FC236}">
                  <a16:creationId xmlns:a16="http://schemas.microsoft.com/office/drawing/2014/main" id="{1EE6C059-1898-4A14-B026-7B6139964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6" y="2212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69" name="AutoShape 15">
              <a:extLst>
                <a:ext uri="{FF2B5EF4-FFF2-40B4-BE49-F238E27FC236}">
                  <a16:creationId xmlns:a16="http://schemas.microsoft.com/office/drawing/2014/main" id="{28F9C5C1-F789-4E10-BF58-B9E25B6E1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1" y="2095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70" name="AutoShape 16">
              <a:extLst>
                <a:ext uri="{FF2B5EF4-FFF2-40B4-BE49-F238E27FC236}">
                  <a16:creationId xmlns:a16="http://schemas.microsoft.com/office/drawing/2014/main" id="{A0543EFF-1565-41B9-B761-0833DDB64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" y="2212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71" name="AutoShape 17">
              <a:extLst>
                <a:ext uri="{FF2B5EF4-FFF2-40B4-BE49-F238E27FC236}">
                  <a16:creationId xmlns:a16="http://schemas.microsoft.com/office/drawing/2014/main" id="{84DD76CE-17A8-46B8-84AB-2872CAE7B3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" y="1768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72" name="AutoShape 18">
              <a:extLst>
                <a:ext uri="{FF2B5EF4-FFF2-40B4-BE49-F238E27FC236}">
                  <a16:creationId xmlns:a16="http://schemas.microsoft.com/office/drawing/2014/main" id="{E26CC3ED-D0C9-4042-AF7B-8C4047ADD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" y="1885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73" name="AutoShape 19">
              <a:extLst>
                <a:ext uri="{FF2B5EF4-FFF2-40B4-BE49-F238E27FC236}">
                  <a16:creationId xmlns:a16="http://schemas.microsoft.com/office/drawing/2014/main" id="{59B3493D-F2ED-4BF7-B5D6-76298E7633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" y="1796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74" name="AutoShape 20">
              <a:extLst>
                <a:ext uri="{FF2B5EF4-FFF2-40B4-BE49-F238E27FC236}">
                  <a16:creationId xmlns:a16="http://schemas.microsoft.com/office/drawing/2014/main" id="{590B2AAD-F6C6-41B3-8398-A5CAD54EB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" y="1913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75" name="AutoShape 21">
              <a:extLst>
                <a:ext uri="{FF2B5EF4-FFF2-40B4-BE49-F238E27FC236}">
                  <a16:creationId xmlns:a16="http://schemas.microsoft.com/office/drawing/2014/main" id="{979E11E2-5B93-424A-AD87-DCC89A4679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" y="1796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76" name="AutoShape 22">
              <a:extLst>
                <a:ext uri="{FF2B5EF4-FFF2-40B4-BE49-F238E27FC236}">
                  <a16:creationId xmlns:a16="http://schemas.microsoft.com/office/drawing/2014/main" id="{7A4B3573-BEC7-44B3-B505-821152C3ED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6" y="1913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77" name="AutoShape 23">
              <a:extLst>
                <a:ext uri="{FF2B5EF4-FFF2-40B4-BE49-F238E27FC236}">
                  <a16:creationId xmlns:a16="http://schemas.microsoft.com/office/drawing/2014/main" id="{6E047FD0-17EB-438B-89B8-88348F2F32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1" y="1796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78" name="AutoShape 24">
              <a:extLst>
                <a:ext uri="{FF2B5EF4-FFF2-40B4-BE49-F238E27FC236}">
                  <a16:creationId xmlns:a16="http://schemas.microsoft.com/office/drawing/2014/main" id="{D2221DFF-F4D3-41CF-811E-C54BA10D0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" y="1913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79" name="AutoShape 25">
              <a:extLst>
                <a:ext uri="{FF2B5EF4-FFF2-40B4-BE49-F238E27FC236}">
                  <a16:creationId xmlns:a16="http://schemas.microsoft.com/office/drawing/2014/main" id="{D4EFC4CB-3504-4581-8817-683D640D2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" y="1588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80" name="AutoShape 26">
              <a:extLst>
                <a:ext uri="{FF2B5EF4-FFF2-40B4-BE49-F238E27FC236}">
                  <a16:creationId xmlns:a16="http://schemas.microsoft.com/office/drawing/2014/main" id="{6E619A39-D0F5-49DB-B3E3-96597111D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" y="1500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81" name="AutoShape 27">
              <a:extLst>
                <a:ext uri="{FF2B5EF4-FFF2-40B4-BE49-F238E27FC236}">
                  <a16:creationId xmlns:a16="http://schemas.microsoft.com/office/drawing/2014/main" id="{3C85188B-B824-402D-8781-B6F636958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3" y="1617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82" name="AutoShape 28">
              <a:extLst>
                <a:ext uri="{FF2B5EF4-FFF2-40B4-BE49-F238E27FC236}">
                  <a16:creationId xmlns:a16="http://schemas.microsoft.com/office/drawing/2014/main" id="{674251B0-9DC7-471F-A110-B519B906B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" y="1500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83" name="AutoShape 29">
              <a:extLst>
                <a:ext uri="{FF2B5EF4-FFF2-40B4-BE49-F238E27FC236}">
                  <a16:creationId xmlns:a16="http://schemas.microsoft.com/office/drawing/2014/main" id="{9149943A-A339-4523-B126-F254A6B430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6" y="1617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84" name="AutoShape 30">
              <a:extLst>
                <a:ext uri="{FF2B5EF4-FFF2-40B4-BE49-F238E27FC236}">
                  <a16:creationId xmlns:a16="http://schemas.microsoft.com/office/drawing/2014/main" id="{FF015A71-01DA-4F71-9253-57621CB1D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1" y="1500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85" name="AutoShape 31">
              <a:extLst>
                <a:ext uri="{FF2B5EF4-FFF2-40B4-BE49-F238E27FC236}">
                  <a16:creationId xmlns:a16="http://schemas.microsoft.com/office/drawing/2014/main" id="{6F670F13-1A35-4B4A-989A-E35A17A04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" y="1617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86" name="AutoShape 32">
              <a:extLst>
                <a:ext uri="{FF2B5EF4-FFF2-40B4-BE49-F238E27FC236}">
                  <a16:creationId xmlns:a16="http://schemas.microsoft.com/office/drawing/2014/main" id="{ADB1AECB-B654-4066-8927-E39AC7870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7" y="2090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87" name="AutoShape 33">
              <a:extLst>
                <a:ext uri="{FF2B5EF4-FFF2-40B4-BE49-F238E27FC236}">
                  <a16:creationId xmlns:a16="http://schemas.microsoft.com/office/drawing/2014/main" id="{94F995A7-5753-412A-AD34-C88637A5E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" y="2221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88" name="AutoShape 34">
              <a:extLst>
                <a:ext uri="{FF2B5EF4-FFF2-40B4-BE49-F238E27FC236}">
                  <a16:creationId xmlns:a16="http://schemas.microsoft.com/office/drawing/2014/main" id="{2196C308-7552-4AD9-9370-C69D4751D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" y="2338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89" name="AutoShape 35">
              <a:extLst>
                <a:ext uri="{FF2B5EF4-FFF2-40B4-BE49-F238E27FC236}">
                  <a16:creationId xmlns:a16="http://schemas.microsoft.com/office/drawing/2014/main" id="{6619B081-63AB-4D3F-AAFF-884C50D49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7" y="2221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90" name="AutoShape 36">
              <a:extLst>
                <a:ext uri="{FF2B5EF4-FFF2-40B4-BE49-F238E27FC236}">
                  <a16:creationId xmlns:a16="http://schemas.microsoft.com/office/drawing/2014/main" id="{A737FC33-1B72-4C41-B507-D2D4E32E8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" y="2338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91" name="AutoShape 37">
              <a:extLst>
                <a:ext uri="{FF2B5EF4-FFF2-40B4-BE49-F238E27FC236}">
                  <a16:creationId xmlns:a16="http://schemas.microsoft.com/office/drawing/2014/main" id="{B3EA55DF-F0A6-4080-815A-E2C44A8AA4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" y="2338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92" name="AutoShape 38">
              <a:extLst>
                <a:ext uri="{FF2B5EF4-FFF2-40B4-BE49-F238E27FC236}">
                  <a16:creationId xmlns:a16="http://schemas.microsoft.com/office/drawing/2014/main" id="{E81914BD-7579-4FCE-B60A-6AA4DD717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8" y="179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93" name="AutoShape 39">
              <a:extLst>
                <a:ext uri="{FF2B5EF4-FFF2-40B4-BE49-F238E27FC236}">
                  <a16:creationId xmlns:a16="http://schemas.microsoft.com/office/drawing/2014/main" id="{A5ACCE48-97B7-4EA8-B9F2-0EA8956040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" y="192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94" name="AutoShape 40">
              <a:extLst>
                <a:ext uri="{FF2B5EF4-FFF2-40B4-BE49-F238E27FC236}">
                  <a16:creationId xmlns:a16="http://schemas.microsoft.com/office/drawing/2014/main" id="{D1DC884F-9056-448B-AD73-9F8589CC67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" y="2039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95" name="AutoShape 41">
              <a:extLst>
                <a:ext uri="{FF2B5EF4-FFF2-40B4-BE49-F238E27FC236}">
                  <a16:creationId xmlns:a16="http://schemas.microsoft.com/office/drawing/2014/main" id="{D4A320D8-5288-4B14-AE52-B878F707DD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7" y="1922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96" name="AutoShape 42">
              <a:extLst>
                <a:ext uri="{FF2B5EF4-FFF2-40B4-BE49-F238E27FC236}">
                  <a16:creationId xmlns:a16="http://schemas.microsoft.com/office/drawing/2014/main" id="{CDB7DE0D-CA6E-4002-8E1F-E3A60FE939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" y="2039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97" name="AutoShape 43">
              <a:extLst>
                <a:ext uri="{FF2B5EF4-FFF2-40B4-BE49-F238E27FC236}">
                  <a16:creationId xmlns:a16="http://schemas.microsoft.com/office/drawing/2014/main" id="{EE190290-8B05-4B66-AD19-651BF57BF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" y="2039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98" name="AutoShape 44">
              <a:extLst>
                <a:ext uri="{FF2B5EF4-FFF2-40B4-BE49-F238E27FC236}">
                  <a16:creationId xmlns:a16="http://schemas.microsoft.com/office/drawing/2014/main" id="{5FF8FEC0-0063-4E83-B649-CC1A6BBC61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9" y="1495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2800" b="1"/>
            </a:p>
          </p:txBody>
        </p:sp>
        <p:sp>
          <p:nvSpPr>
            <p:cNvPr id="5199" name="AutoShape 45">
              <a:extLst>
                <a:ext uri="{FF2B5EF4-FFF2-40B4-BE49-F238E27FC236}">
                  <a16:creationId xmlns:a16="http://schemas.microsoft.com/office/drawing/2014/main" id="{DD43ED65-C75D-4859-B5AC-35A5E06442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1743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200" name="AutoShape 46">
              <a:extLst>
                <a:ext uri="{FF2B5EF4-FFF2-40B4-BE49-F238E27FC236}">
                  <a16:creationId xmlns:a16="http://schemas.microsoft.com/office/drawing/2014/main" id="{1CEE73AC-DDA5-40C7-8220-DCB09B8EA3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3" y="1743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201" name="AutoShape 47">
              <a:extLst>
                <a:ext uri="{FF2B5EF4-FFF2-40B4-BE49-F238E27FC236}">
                  <a16:creationId xmlns:a16="http://schemas.microsoft.com/office/drawing/2014/main" id="{B124A725-332B-4E76-85C1-A38492F4B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" y="1743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202" name="AutoShape 48">
              <a:extLst>
                <a:ext uri="{FF2B5EF4-FFF2-40B4-BE49-F238E27FC236}">
                  <a16:creationId xmlns:a16="http://schemas.microsoft.com/office/drawing/2014/main" id="{10664D0D-F7B5-47DD-939C-3EB83AD65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4" y="2215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203" name="AutoShape 49">
              <a:extLst>
                <a:ext uri="{FF2B5EF4-FFF2-40B4-BE49-F238E27FC236}">
                  <a16:creationId xmlns:a16="http://schemas.microsoft.com/office/drawing/2014/main" id="{CA24FEF5-4903-4C07-B981-68F88FFE6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4" y="1916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204" name="AutoShape 50">
              <a:extLst>
                <a:ext uri="{FF2B5EF4-FFF2-40B4-BE49-F238E27FC236}">
                  <a16:creationId xmlns:a16="http://schemas.microsoft.com/office/drawing/2014/main" id="{77F1E95E-59D3-4AF6-B07E-048D8AEC15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3" y="2338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205" name="AutoShape 51">
              <a:extLst>
                <a:ext uri="{FF2B5EF4-FFF2-40B4-BE49-F238E27FC236}">
                  <a16:creationId xmlns:a16="http://schemas.microsoft.com/office/drawing/2014/main" id="{B9B3CAFB-FF1A-4681-A4B2-F618EBA27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3" y="2039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</p:grpSp>
      <p:grpSp>
        <p:nvGrpSpPr>
          <p:cNvPr id="3" name="Group 52">
            <a:extLst>
              <a:ext uri="{FF2B5EF4-FFF2-40B4-BE49-F238E27FC236}">
                <a16:creationId xmlns:a16="http://schemas.microsoft.com/office/drawing/2014/main" id="{72872158-22A8-4D6F-8A58-CFCCCACC5CA4}"/>
              </a:ext>
            </a:extLst>
          </p:cNvPr>
          <p:cNvGrpSpPr>
            <a:grpSpLocks/>
          </p:cNvGrpSpPr>
          <p:nvPr/>
        </p:nvGrpSpPr>
        <p:grpSpPr bwMode="auto">
          <a:xfrm>
            <a:off x="5524500" y="2025650"/>
            <a:ext cx="2005013" cy="2000250"/>
            <a:chOff x="3480" y="1482"/>
            <a:chExt cx="1263" cy="1260"/>
          </a:xfrm>
        </p:grpSpPr>
        <p:sp>
          <p:nvSpPr>
            <p:cNvPr id="5131" name="AutoShape 53">
              <a:extLst>
                <a:ext uri="{FF2B5EF4-FFF2-40B4-BE49-F238E27FC236}">
                  <a16:creationId xmlns:a16="http://schemas.microsoft.com/office/drawing/2014/main" id="{EA1D9FCA-6B70-42D7-91F7-DB738C71B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2" y="2050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32" name="AutoShape 54">
              <a:extLst>
                <a:ext uri="{FF2B5EF4-FFF2-40B4-BE49-F238E27FC236}">
                  <a16:creationId xmlns:a16="http://schemas.microsoft.com/office/drawing/2014/main" id="{EC16E735-F01E-4F61-A8EF-D987C282E4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8" y="2167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33" name="AutoShape 55">
              <a:extLst>
                <a:ext uri="{FF2B5EF4-FFF2-40B4-BE49-F238E27FC236}">
                  <a16:creationId xmlns:a16="http://schemas.microsoft.com/office/drawing/2014/main" id="{BCAC10BA-96F8-4358-A6DD-64308C61A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8" y="2078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34" name="AutoShape 56">
              <a:extLst>
                <a:ext uri="{FF2B5EF4-FFF2-40B4-BE49-F238E27FC236}">
                  <a16:creationId xmlns:a16="http://schemas.microsoft.com/office/drawing/2014/main" id="{8DB457FA-993D-4632-B47D-9707C28C1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4" y="2195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35" name="AutoShape 57">
              <a:extLst>
                <a:ext uri="{FF2B5EF4-FFF2-40B4-BE49-F238E27FC236}">
                  <a16:creationId xmlns:a16="http://schemas.microsoft.com/office/drawing/2014/main" id="{A6F6D3AD-EAA7-46BF-B6A4-A41D67B89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0" y="2078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36" name="AutoShape 58">
              <a:extLst>
                <a:ext uri="{FF2B5EF4-FFF2-40B4-BE49-F238E27FC236}">
                  <a16:creationId xmlns:a16="http://schemas.microsoft.com/office/drawing/2014/main" id="{943FBEEC-D2C6-4F28-A538-5581F8B8E6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6" y="2195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37" name="AutoShape 59">
              <a:extLst>
                <a:ext uri="{FF2B5EF4-FFF2-40B4-BE49-F238E27FC236}">
                  <a16:creationId xmlns:a16="http://schemas.microsoft.com/office/drawing/2014/main" id="{CA628585-922B-4E8B-9336-08C2E5B6F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1" y="2078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38" name="AutoShape 60">
              <a:extLst>
                <a:ext uri="{FF2B5EF4-FFF2-40B4-BE49-F238E27FC236}">
                  <a16:creationId xmlns:a16="http://schemas.microsoft.com/office/drawing/2014/main" id="{48032416-79C1-4513-929D-7D7136CA1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2195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39" name="AutoShape 61">
              <a:extLst>
                <a:ext uri="{FF2B5EF4-FFF2-40B4-BE49-F238E27FC236}">
                  <a16:creationId xmlns:a16="http://schemas.microsoft.com/office/drawing/2014/main" id="{853AA9B1-84CB-4403-A57B-41F7A4F8A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2" y="1751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40" name="AutoShape 62">
              <a:extLst>
                <a:ext uri="{FF2B5EF4-FFF2-40B4-BE49-F238E27FC236}">
                  <a16:creationId xmlns:a16="http://schemas.microsoft.com/office/drawing/2014/main" id="{B4ACA8A2-0F4D-42AF-BF87-55B2EF79D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8" y="1868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41" name="AutoShape 63">
              <a:extLst>
                <a:ext uri="{FF2B5EF4-FFF2-40B4-BE49-F238E27FC236}">
                  <a16:creationId xmlns:a16="http://schemas.microsoft.com/office/drawing/2014/main" id="{02F69B00-15FE-4851-A2DC-A00BD04A5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8" y="1779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42" name="AutoShape 64">
              <a:extLst>
                <a:ext uri="{FF2B5EF4-FFF2-40B4-BE49-F238E27FC236}">
                  <a16:creationId xmlns:a16="http://schemas.microsoft.com/office/drawing/2014/main" id="{CB758A7E-72C1-4987-99DF-5C07ECA9A1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4" y="1896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43" name="AutoShape 65">
              <a:extLst>
                <a:ext uri="{FF2B5EF4-FFF2-40B4-BE49-F238E27FC236}">
                  <a16:creationId xmlns:a16="http://schemas.microsoft.com/office/drawing/2014/main" id="{FFCDE4AE-1D27-419A-AA39-F3F063859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0" y="1779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44" name="AutoShape 66">
              <a:extLst>
                <a:ext uri="{FF2B5EF4-FFF2-40B4-BE49-F238E27FC236}">
                  <a16:creationId xmlns:a16="http://schemas.microsoft.com/office/drawing/2014/main" id="{585D3B36-8C93-4739-B33E-9EFD3FCFD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6" y="1896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45" name="AutoShape 67">
              <a:extLst>
                <a:ext uri="{FF2B5EF4-FFF2-40B4-BE49-F238E27FC236}">
                  <a16:creationId xmlns:a16="http://schemas.microsoft.com/office/drawing/2014/main" id="{D55D522E-2FED-4FF5-A75C-620065997E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1" y="1779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46" name="AutoShape 68">
              <a:extLst>
                <a:ext uri="{FF2B5EF4-FFF2-40B4-BE49-F238E27FC236}">
                  <a16:creationId xmlns:a16="http://schemas.microsoft.com/office/drawing/2014/main" id="{0FF22C37-136B-448C-B91F-DC2EB1032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1896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47" name="AutoShape 69">
              <a:extLst>
                <a:ext uri="{FF2B5EF4-FFF2-40B4-BE49-F238E27FC236}">
                  <a16:creationId xmlns:a16="http://schemas.microsoft.com/office/drawing/2014/main" id="{D548B296-6E50-49BD-8A2F-92806FC8A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9" y="1571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48" name="AutoShape 70">
              <a:extLst>
                <a:ext uri="{FF2B5EF4-FFF2-40B4-BE49-F238E27FC236}">
                  <a16:creationId xmlns:a16="http://schemas.microsoft.com/office/drawing/2014/main" id="{60078842-FDE4-4428-983A-5DBAF52D3F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2" y="148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49" name="AutoShape 71">
              <a:extLst>
                <a:ext uri="{FF2B5EF4-FFF2-40B4-BE49-F238E27FC236}">
                  <a16:creationId xmlns:a16="http://schemas.microsoft.com/office/drawing/2014/main" id="{00A42BFE-C6FA-470D-AC6B-40E1990DA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0" y="160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50" name="AutoShape 72">
              <a:extLst>
                <a:ext uri="{FF2B5EF4-FFF2-40B4-BE49-F238E27FC236}">
                  <a16:creationId xmlns:a16="http://schemas.microsoft.com/office/drawing/2014/main" id="{6DEEF882-7165-44AF-9838-0D50C8F76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0" y="1483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51" name="AutoShape 73">
              <a:extLst>
                <a:ext uri="{FF2B5EF4-FFF2-40B4-BE49-F238E27FC236}">
                  <a16:creationId xmlns:a16="http://schemas.microsoft.com/office/drawing/2014/main" id="{2EFBB5F9-0D99-420A-B271-6309E97C1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6" y="1600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52" name="AutoShape 74">
              <a:extLst>
                <a:ext uri="{FF2B5EF4-FFF2-40B4-BE49-F238E27FC236}">
                  <a16:creationId xmlns:a16="http://schemas.microsoft.com/office/drawing/2014/main" id="{1DD48BEC-2D78-416B-BDC6-1F7FC5E6D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" y="2204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53" name="AutoShape 75">
              <a:extLst>
                <a:ext uri="{FF2B5EF4-FFF2-40B4-BE49-F238E27FC236}">
                  <a16:creationId xmlns:a16="http://schemas.microsoft.com/office/drawing/2014/main" id="{FD59C4EE-19D7-48B5-BC55-EEF8813FC5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1" y="2321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54" name="AutoShape 76">
              <a:extLst>
                <a:ext uri="{FF2B5EF4-FFF2-40B4-BE49-F238E27FC236}">
                  <a16:creationId xmlns:a16="http://schemas.microsoft.com/office/drawing/2014/main" id="{F99B5325-38D2-463D-8440-9018E6AA4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7" y="2204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55" name="AutoShape 77">
              <a:extLst>
                <a:ext uri="{FF2B5EF4-FFF2-40B4-BE49-F238E27FC236}">
                  <a16:creationId xmlns:a16="http://schemas.microsoft.com/office/drawing/2014/main" id="{37BC0F76-1865-4B90-BE39-CA12D220A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3" y="2321"/>
              <a:ext cx="421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56" name="AutoShape 78">
              <a:extLst>
                <a:ext uri="{FF2B5EF4-FFF2-40B4-BE49-F238E27FC236}">
                  <a16:creationId xmlns:a16="http://schemas.microsoft.com/office/drawing/2014/main" id="{78C7C382-C7E7-411A-9336-41E0A1272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4" y="2321"/>
              <a:ext cx="422" cy="421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57" name="AutoShape 79">
              <a:extLst>
                <a:ext uri="{FF2B5EF4-FFF2-40B4-BE49-F238E27FC236}">
                  <a16:creationId xmlns:a16="http://schemas.microsoft.com/office/drawing/2014/main" id="{0426DD2D-F0BC-4C5F-9F73-2E7DC5C05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" y="1905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58" name="AutoShape 80">
              <a:extLst>
                <a:ext uri="{FF2B5EF4-FFF2-40B4-BE49-F238E27FC236}">
                  <a16:creationId xmlns:a16="http://schemas.microsoft.com/office/drawing/2014/main" id="{BEEE3DA4-C9B7-4F1A-A240-CF735782A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1" y="202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59" name="AutoShape 81">
              <a:extLst>
                <a:ext uri="{FF2B5EF4-FFF2-40B4-BE49-F238E27FC236}">
                  <a16:creationId xmlns:a16="http://schemas.microsoft.com/office/drawing/2014/main" id="{CA68F5D7-5CE0-47F6-B537-4F3F427C9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3" y="2022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60" name="AutoShape 82">
              <a:extLst>
                <a:ext uri="{FF2B5EF4-FFF2-40B4-BE49-F238E27FC236}">
                  <a16:creationId xmlns:a16="http://schemas.microsoft.com/office/drawing/2014/main" id="{EAA68FDD-666B-4822-B39D-F6DF621EC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4" y="2022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61" name="AutoShape 83">
              <a:extLst>
                <a:ext uri="{FF2B5EF4-FFF2-40B4-BE49-F238E27FC236}">
                  <a16:creationId xmlns:a16="http://schemas.microsoft.com/office/drawing/2014/main" id="{96E4CE9B-596E-4B7A-AE5B-183D71FEC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0" y="1728"/>
              <a:ext cx="422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5162" name="AutoShape 84">
              <a:extLst>
                <a:ext uri="{FF2B5EF4-FFF2-40B4-BE49-F238E27FC236}">
                  <a16:creationId xmlns:a16="http://schemas.microsoft.com/office/drawing/2014/main" id="{EEDDBB1F-F770-44D2-95AA-17D78AC87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3" y="1726"/>
              <a:ext cx="421" cy="422"/>
            </a:xfrm>
            <a:prstGeom prst="cube">
              <a:avLst>
                <a:gd name="adj" fmla="val 29167"/>
              </a:avLst>
            </a:prstGeom>
            <a:solidFill>
              <a:srgbClr val="FFFF99"/>
            </a:solidFill>
            <a:ln w="9525">
              <a:solidFill>
                <a:srgbClr val="CC00CC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</p:grpSp>
      <p:sp>
        <p:nvSpPr>
          <p:cNvPr id="58453" name="Text Box 85">
            <a:extLst>
              <a:ext uri="{FF2B5EF4-FFF2-40B4-BE49-F238E27FC236}">
                <a16:creationId xmlns:a16="http://schemas.microsoft.com/office/drawing/2014/main" id="{F1836631-A347-425A-A66E-7395DBF77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000500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9933"/>
                </a:solidFill>
                <a:latin typeface=".VnAristote" pitchFamily="34" charset="0"/>
              </a:rPr>
              <a:t>B</a:t>
            </a:r>
          </a:p>
        </p:txBody>
      </p:sp>
      <p:sp>
        <p:nvSpPr>
          <p:cNvPr id="58454" name="Text Box 86">
            <a:extLst>
              <a:ext uri="{FF2B5EF4-FFF2-40B4-BE49-F238E27FC236}">
                <a16:creationId xmlns:a16="http://schemas.microsoft.com/office/drawing/2014/main" id="{E7090937-B1B2-4892-B4B0-D377825E2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422775"/>
            <a:ext cx="38925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i="1"/>
              <a:t>(Hình A có : </a:t>
            </a:r>
          </a:p>
          <a:p>
            <a:pPr eaLnBrk="1" hangingPunct="1"/>
            <a:r>
              <a:rPr lang="en-US" altLang="en-US" sz="2800" b="1" i="1">
                <a:solidFill>
                  <a:srgbClr val="FF0000"/>
                </a:solidFill>
              </a:rPr>
              <a:t>34</a:t>
            </a:r>
            <a:r>
              <a:rPr lang="en-US" altLang="en-US" sz="2800" b="1" i="1"/>
              <a:t> hình lập phương nhỏ)</a:t>
            </a:r>
          </a:p>
        </p:txBody>
      </p:sp>
      <p:sp>
        <p:nvSpPr>
          <p:cNvPr id="58455" name="Text Box 87">
            <a:extLst>
              <a:ext uri="{FF2B5EF4-FFF2-40B4-BE49-F238E27FC236}">
                <a16:creationId xmlns:a16="http://schemas.microsoft.com/office/drawing/2014/main" id="{97376E83-305A-4A5D-ACE9-635C472D2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900" y="4422775"/>
            <a:ext cx="38925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i="1"/>
              <a:t>(Hình B có :</a:t>
            </a:r>
          </a:p>
          <a:p>
            <a:pPr eaLnBrk="1" hangingPunct="1"/>
            <a:r>
              <a:rPr lang="en-US" altLang="en-US" sz="2800" b="1" i="1">
                <a:solidFill>
                  <a:srgbClr val="FF0000"/>
                </a:solidFill>
              </a:rPr>
              <a:t>24 </a:t>
            </a:r>
            <a:r>
              <a:rPr lang="en-US" altLang="en-US" sz="2800" b="1" i="1"/>
              <a:t>hình lập phương nhỏ)</a:t>
            </a:r>
          </a:p>
        </p:txBody>
      </p:sp>
      <p:sp>
        <p:nvSpPr>
          <p:cNvPr id="5130" name="TextBox 4">
            <a:extLst>
              <a:ext uri="{FF2B5EF4-FFF2-40B4-BE49-F238E27FC236}">
                <a16:creationId xmlns:a16="http://schemas.microsoft.com/office/drawing/2014/main" id="{172A47D3-016B-478A-8C89-E6550A523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8" y="666750"/>
            <a:ext cx="3200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/>
              <a:t>Kiểm tra bài cũ :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8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84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84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4" grpId="0"/>
      <p:bldP spid="58375" grpId="0"/>
      <p:bldP spid="58453" grpId="0"/>
      <p:bldP spid="58454" grpId="0"/>
      <p:bldP spid="584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>
            <a:extLst>
              <a:ext uri="{FF2B5EF4-FFF2-40B4-BE49-F238E27FC236}">
                <a16:creationId xmlns:a16="http://schemas.microsoft.com/office/drawing/2014/main" id="{C9E8AB8C-3EB1-4F93-B75C-C221B1009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77421"/>
            <a:ext cx="3200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/>
              <a:t>Kiểm tra bài cũ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4FBD4D-7434-4DA3-84EC-753747FD1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219200"/>
            <a:ext cx="9144000" cy="6651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en-US" sz="3200" b="1"/>
              <a:t>Câu 1</a:t>
            </a:r>
            <a:r>
              <a:rPr lang="en-US" altLang="en-US" sz="3200"/>
              <a:t>: Viết số thích hợp vào chỗ chấm</a:t>
            </a:r>
          </a:p>
          <a:p>
            <a:pPr algn="just">
              <a:lnSpc>
                <a:spcPct val="150000"/>
              </a:lnSpc>
            </a:pPr>
            <a:r>
              <a:rPr lang="en-US" altLang="en-US" sz="3200"/>
              <a:t>1dm = ……..cm </a:t>
            </a:r>
          </a:p>
          <a:p>
            <a:pPr algn="just">
              <a:lnSpc>
                <a:spcPct val="150000"/>
              </a:lnSpc>
            </a:pPr>
            <a:r>
              <a:rPr lang="en-US" altLang="en-US" sz="3200"/>
              <a:t>1 cm = ...,… dm</a:t>
            </a:r>
          </a:p>
          <a:p>
            <a:pPr algn="just">
              <a:lnSpc>
                <a:spcPct val="150000"/>
              </a:lnSpc>
            </a:pPr>
            <a:r>
              <a:rPr lang="en-US" altLang="en-US" sz="3200" b="1"/>
              <a:t>Câu 2</a:t>
            </a:r>
            <a:r>
              <a:rPr lang="en-US" altLang="en-US" sz="3200"/>
              <a:t> : Tính nhẩm : 10 x 10 x 10 = ……..</a:t>
            </a:r>
          </a:p>
          <a:p>
            <a:pPr algn="just">
              <a:lnSpc>
                <a:spcPct val="150000"/>
              </a:lnSpc>
            </a:pPr>
            <a:r>
              <a:rPr lang="en-US" altLang="en-US" sz="3200" b="1"/>
              <a:t>Câu 3</a:t>
            </a:r>
            <a:r>
              <a:rPr lang="en-US" altLang="en-US" sz="3200"/>
              <a:t> : So sánh thể tích hai hình dưới đây?</a:t>
            </a:r>
          </a:p>
          <a:p>
            <a:pPr algn="just">
              <a:lnSpc>
                <a:spcPct val="150000"/>
              </a:lnSpc>
            </a:pPr>
            <a:endParaRPr lang="en-US" altLang="en-US" sz="3200"/>
          </a:p>
          <a:p>
            <a:pPr algn="just">
              <a:lnSpc>
                <a:spcPct val="150000"/>
              </a:lnSpc>
            </a:pPr>
            <a:endParaRPr lang="en-US" altLang="en-US" sz="3200"/>
          </a:p>
          <a:p>
            <a:pPr algn="just">
              <a:lnSpc>
                <a:spcPct val="150000"/>
              </a:lnSpc>
            </a:pPr>
            <a:endParaRPr lang="en-US" altLang="en-US" sz="3200"/>
          </a:p>
          <a:p>
            <a:pPr algn="just">
              <a:lnSpc>
                <a:spcPct val="150000"/>
              </a:lnSpc>
            </a:pPr>
            <a:r>
              <a:rPr lang="en-US" altLang="en-US" sz="3200"/>
              <a:t>  </a:t>
            </a:r>
          </a:p>
        </p:txBody>
      </p:sp>
      <p:grpSp>
        <p:nvGrpSpPr>
          <p:cNvPr id="2" name="Group 66">
            <a:extLst>
              <a:ext uri="{FF2B5EF4-FFF2-40B4-BE49-F238E27FC236}">
                <a16:creationId xmlns:a16="http://schemas.microsoft.com/office/drawing/2014/main" id="{A5EAEBEA-C7CF-46E4-B57C-4B54D2613A89}"/>
              </a:ext>
            </a:extLst>
          </p:cNvPr>
          <p:cNvGrpSpPr>
            <a:grpSpLocks/>
          </p:cNvGrpSpPr>
          <p:nvPr/>
        </p:nvGrpSpPr>
        <p:grpSpPr bwMode="auto">
          <a:xfrm>
            <a:off x="2409826" y="5024438"/>
            <a:ext cx="1247774" cy="1528762"/>
            <a:chOff x="3888" y="2736"/>
            <a:chExt cx="480" cy="672"/>
          </a:xfrm>
        </p:grpSpPr>
        <p:sp>
          <p:nvSpPr>
            <p:cNvPr id="6163" name="AutoShape 54">
              <a:extLst>
                <a:ext uri="{FF2B5EF4-FFF2-40B4-BE49-F238E27FC236}">
                  <a16:creationId xmlns:a16="http://schemas.microsoft.com/office/drawing/2014/main" id="{9E83B58B-43ED-4136-905E-0BDB8525EF7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888" y="2736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64" name="AutoShape 55">
              <a:extLst>
                <a:ext uri="{FF2B5EF4-FFF2-40B4-BE49-F238E27FC236}">
                  <a16:creationId xmlns:a16="http://schemas.microsoft.com/office/drawing/2014/main" id="{896E7270-9AC6-4677-8C96-FF1544F359D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888" y="2928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65" name="AutoShape 56">
              <a:extLst>
                <a:ext uri="{FF2B5EF4-FFF2-40B4-BE49-F238E27FC236}">
                  <a16:creationId xmlns:a16="http://schemas.microsoft.com/office/drawing/2014/main" id="{2773A6AA-D150-40C5-ACA1-937F43277B9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888" y="3120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66" name="AutoShape 57">
              <a:extLst>
                <a:ext uri="{FF2B5EF4-FFF2-40B4-BE49-F238E27FC236}">
                  <a16:creationId xmlns:a16="http://schemas.microsoft.com/office/drawing/2014/main" id="{3B39B2A6-F2AD-4EB5-A976-964912C8CC6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4080" y="2736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67" name="AutoShape 58">
              <a:extLst>
                <a:ext uri="{FF2B5EF4-FFF2-40B4-BE49-F238E27FC236}">
                  <a16:creationId xmlns:a16="http://schemas.microsoft.com/office/drawing/2014/main" id="{0D3FD31F-F371-492E-84FD-0682A8D3908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4080" y="2928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68" name="AutoShape 59">
              <a:extLst>
                <a:ext uri="{FF2B5EF4-FFF2-40B4-BE49-F238E27FC236}">
                  <a16:creationId xmlns:a16="http://schemas.microsoft.com/office/drawing/2014/main" id="{29343987-BD0A-4485-ACC6-BC35248B4A4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4080" y="3120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3" name="Group 64">
            <a:extLst>
              <a:ext uri="{FF2B5EF4-FFF2-40B4-BE49-F238E27FC236}">
                <a16:creationId xmlns:a16="http://schemas.microsoft.com/office/drawing/2014/main" id="{02AF5BB8-16BA-46E8-98BF-498FE6AD8048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5024438"/>
            <a:ext cx="1981200" cy="1452562"/>
            <a:chOff x="1728" y="3552"/>
            <a:chExt cx="672" cy="480"/>
          </a:xfrm>
        </p:grpSpPr>
        <p:sp>
          <p:nvSpPr>
            <p:cNvPr id="6157" name="AutoShape 36">
              <a:extLst>
                <a:ext uri="{FF2B5EF4-FFF2-40B4-BE49-F238E27FC236}">
                  <a16:creationId xmlns:a16="http://schemas.microsoft.com/office/drawing/2014/main" id="{EE7C8CEC-8ED5-4639-8159-CD2DCE3912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744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58" name="AutoShape 37">
              <a:extLst>
                <a:ext uri="{FF2B5EF4-FFF2-40B4-BE49-F238E27FC236}">
                  <a16:creationId xmlns:a16="http://schemas.microsoft.com/office/drawing/2014/main" id="{025FBF4D-8DFC-476C-B432-A6104981F1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744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59" name="AutoShape 38">
              <a:extLst>
                <a:ext uri="{FF2B5EF4-FFF2-40B4-BE49-F238E27FC236}">
                  <a16:creationId xmlns:a16="http://schemas.microsoft.com/office/drawing/2014/main" id="{E29E0E96-5931-416F-9CDA-BF78269338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744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60" name="AutoShape 41">
              <a:extLst>
                <a:ext uri="{FF2B5EF4-FFF2-40B4-BE49-F238E27FC236}">
                  <a16:creationId xmlns:a16="http://schemas.microsoft.com/office/drawing/2014/main" id="{20BD0F58-5CD5-470B-B480-93D176C43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552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61" name="AutoShape 42">
              <a:extLst>
                <a:ext uri="{FF2B5EF4-FFF2-40B4-BE49-F238E27FC236}">
                  <a16:creationId xmlns:a16="http://schemas.microsoft.com/office/drawing/2014/main" id="{9CC8E119-8B28-49BC-BEED-EDECD0444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552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162" name="AutoShape 43">
              <a:extLst>
                <a:ext uri="{FF2B5EF4-FFF2-40B4-BE49-F238E27FC236}">
                  <a16:creationId xmlns:a16="http://schemas.microsoft.com/office/drawing/2014/main" id="{57F47795-8CF7-4AA6-98D1-7E7E1A994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552"/>
              <a:ext cx="288" cy="28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10" name="Left Brace 109">
            <a:extLst>
              <a:ext uri="{FF2B5EF4-FFF2-40B4-BE49-F238E27FC236}">
                <a16:creationId xmlns:a16="http://schemas.microsoft.com/office/drawing/2014/main" id="{08E76EC8-3922-4637-9F9E-3F3292BD8039}"/>
              </a:ext>
            </a:extLst>
          </p:cNvPr>
          <p:cNvSpPr/>
          <p:nvPr/>
        </p:nvSpPr>
        <p:spPr>
          <a:xfrm rot="16200000">
            <a:off x="6681788" y="5872162"/>
            <a:ext cx="381000" cy="27622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1" name="Left Brace 110">
            <a:extLst>
              <a:ext uri="{FF2B5EF4-FFF2-40B4-BE49-F238E27FC236}">
                <a16:creationId xmlns:a16="http://schemas.microsoft.com/office/drawing/2014/main" id="{BF0786C0-904E-4FAC-BA2D-0F010D83D69B}"/>
              </a:ext>
            </a:extLst>
          </p:cNvPr>
          <p:cNvSpPr/>
          <p:nvPr/>
        </p:nvSpPr>
        <p:spPr>
          <a:xfrm>
            <a:off x="2190430" y="5938838"/>
            <a:ext cx="247970" cy="461962"/>
          </a:xfrm>
          <a:prstGeom prst="leftBrace">
            <a:avLst>
              <a:gd name="adj1" fmla="val 3031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CEA9E308-8ABF-43CC-BC04-445886AF2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1616" y="5938838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1cm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599F3F89-225F-4862-A61B-E0283AEED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148" y="6477000"/>
            <a:ext cx="838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1cm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animBg="1"/>
      <p:bldP spid="111" grpId="0" animBg="1"/>
      <p:bldP spid="112" grpId="0"/>
      <p:bldP spid="1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>
            <a:extLst>
              <a:ext uri="{FF2B5EF4-FFF2-40B4-BE49-F238E27FC236}">
                <a16:creationId xmlns:a16="http://schemas.microsoft.com/office/drawing/2014/main" id="{9AF9D280-D29E-4591-8607-11BEDBFBC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0"/>
            <a:ext cx="708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cs typeface="Times New Roman" panose="02020603050405020304" pitchFamily="18" charset="0"/>
            </a:endParaRPr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id="{1F29E027-C63C-4C23-A4F0-0AEA348D0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01216"/>
            <a:ext cx="4419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lvl="4" eaLnBrk="1" hangingPunct="1">
              <a:spcBef>
                <a:spcPct val="50000"/>
              </a:spcBef>
            </a:pPr>
            <a:r>
              <a:rPr lang="en-US" altLang="en-US" b="1" u="sng">
                <a:solidFill>
                  <a:srgbClr val="FF0000"/>
                </a:solidFill>
                <a:cs typeface="Times New Roman" panose="02020603050405020304" pitchFamily="18" charset="0"/>
              </a:rPr>
              <a:t>Hoạt động 1: Xăng- ti- mét khối.</a:t>
            </a:r>
          </a:p>
        </p:txBody>
      </p:sp>
      <p:grpSp>
        <p:nvGrpSpPr>
          <p:cNvPr id="2" name="Group 41">
            <a:extLst>
              <a:ext uri="{FF2B5EF4-FFF2-40B4-BE49-F238E27FC236}">
                <a16:creationId xmlns:a16="http://schemas.microsoft.com/office/drawing/2014/main" id="{54099BAE-5DF3-43B4-8B01-672288F39599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590800"/>
            <a:ext cx="762000" cy="1023938"/>
            <a:chOff x="576" y="1632"/>
            <a:chExt cx="480" cy="645"/>
          </a:xfrm>
        </p:grpSpPr>
        <p:sp>
          <p:nvSpPr>
            <p:cNvPr id="8214" name="AutoShape 9">
              <a:extLst>
                <a:ext uri="{FF2B5EF4-FFF2-40B4-BE49-F238E27FC236}">
                  <a16:creationId xmlns:a16="http://schemas.microsoft.com/office/drawing/2014/main" id="{B254D722-55FF-4607-994E-0150D9B87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" y="1632"/>
              <a:ext cx="422" cy="414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8215" name="Text Box 10">
              <a:extLst>
                <a:ext uri="{FF2B5EF4-FFF2-40B4-BE49-F238E27FC236}">
                  <a16:creationId xmlns:a16="http://schemas.microsoft.com/office/drawing/2014/main" id="{BFD88C4F-5AAC-4352-8DFD-5AB41DB648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2046"/>
              <a:ext cx="4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1">
                  <a:solidFill>
                    <a:srgbClr val="FF9900"/>
                  </a:solidFill>
                  <a:cs typeface="Times New Roman" panose="02020603050405020304" pitchFamily="18" charset="0"/>
                </a:rPr>
                <a:t>1cm</a:t>
              </a:r>
            </a:p>
          </p:txBody>
        </p:sp>
      </p:grpSp>
      <p:sp>
        <p:nvSpPr>
          <p:cNvPr id="3091" name="Text Box 19">
            <a:extLst>
              <a:ext uri="{FF2B5EF4-FFF2-40B4-BE49-F238E27FC236}">
                <a16:creationId xmlns:a16="http://schemas.microsoft.com/office/drawing/2014/main" id="{C201872F-5E4B-47F9-A9F5-65E85D934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575" y="2833688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1800">
                <a:cs typeface="Times New Roman" panose="02020603050405020304" pitchFamily="18" charset="0"/>
              </a:rPr>
              <a:t>  </a:t>
            </a:r>
            <a:r>
              <a:rPr lang="en-US" altLang="en-US" sz="1800" b="1">
                <a:solidFill>
                  <a:schemeClr val="bg2"/>
                </a:solidFill>
                <a:cs typeface="Times New Roman" panose="02020603050405020304" pitchFamily="18" charset="0"/>
              </a:rPr>
              <a:t>1cm</a:t>
            </a:r>
            <a:r>
              <a:rPr lang="en-US" altLang="en-US" sz="1800" b="1" baseline="30000">
                <a:solidFill>
                  <a:schemeClr val="bg2"/>
                </a:solidFill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093" name="Text Box 21">
            <a:extLst>
              <a:ext uri="{FF2B5EF4-FFF2-40B4-BE49-F238E27FC236}">
                <a16:creationId xmlns:a16="http://schemas.microsoft.com/office/drawing/2014/main" id="{A4FF356A-180A-4E0D-96A3-0B4FAB079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733800"/>
            <a:ext cx="4191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b="1" i="1">
                <a:cs typeface="Times New Roman" panose="02020603050405020304" pitchFamily="18" charset="0"/>
              </a:rPr>
              <a:t>Xăng – ti – mét khối</a:t>
            </a:r>
            <a:r>
              <a:rPr lang="en-US" altLang="en-US" b="1">
                <a:cs typeface="Times New Roman" panose="02020603050405020304" pitchFamily="18" charset="0"/>
              </a:rPr>
              <a:t> là thể tích của hình lập phương có cạnh dài 1cm.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94" name="Text Box 22">
                <a:extLst>
                  <a:ext uri="{FF2B5EF4-FFF2-40B4-BE49-F238E27FC236}">
                    <a16:creationId xmlns:a16="http://schemas.microsoft.com/office/drawing/2014/main" id="{4518D417-6216-4D41-8595-84896151DD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5105400"/>
                <a:ext cx="4419600" cy="8626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>
                  <a:spcBef>
                    <a:spcPct val="50000"/>
                  </a:spcBef>
                </a:pPr>
                <a:r>
                  <a:rPr lang="en-US" altLang="en-US" b="1" i="1">
                    <a:cs typeface="Times New Roman" panose="02020603050405020304" pitchFamily="18" charset="0"/>
                  </a:rPr>
                  <a:t>Xăng – ti – mét khối </a:t>
                </a:r>
                <a:r>
                  <a:rPr lang="en-US" altLang="en-US" b="1">
                    <a:cs typeface="Times New Roman" panose="02020603050405020304" pitchFamily="18" charset="0"/>
                  </a:rPr>
                  <a:t>viết tắt là: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𝒄𝒎</m:t>
                        </m:r>
                      </m:e>
                      <m:sup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altLang="en-US" b="1"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094" name="Text Box 22">
                <a:extLst>
                  <a:ext uri="{FF2B5EF4-FFF2-40B4-BE49-F238E27FC236}">
                    <a16:creationId xmlns:a16="http://schemas.microsoft.com/office/drawing/2014/main" id="{4518D417-6216-4D41-8595-84896151DD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5105400"/>
                <a:ext cx="4419600" cy="862608"/>
              </a:xfrm>
              <a:prstGeom prst="rect">
                <a:avLst/>
              </a:prstGeom>
              <a:blipFill>
                <a:blip r:embed="rId2"/>
                <a:stretch>
                  <a:fillRect l="-2069" t="-5674" r="-20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97" name="Line 25">
            <a:extLst>
              <a:ext uri="{FF2B5EF4-FFF2-40B4-BE49-F238E27FC236}">
                <a16:creationId xmlns:a16="http://schemas.microsoft.com/office/drawing/2014/main" id="{39DF5AAE-22EA-4D20-B8EE-FA91AF5197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1696105"/>
            <a:ext cx="0" cy="5161895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3" name="Text Box 26">
            <a:extLst>
              <a:ext uri="{FF2B5EF4-FFF2-40B4-BE49-F238E27FC236}">
                <a16:creationId xmlns:a16="http://schemas.microsoft.com/office/drawing/2014/main" id="{89AFEBB1-B54A-4841-85C5-A3CA17AE2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752600"/>
            <a:ext cx="419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>
              <a:cs typeface="Times New Roman" panose="02020603050405020304" pitchFamily="18" charset="0"/>
            </a:endParaRPr>
          </a:p>
        </p:txBody>
      </p:sp>
      <p:sp>
        <p:nvSpPr>
          <p:cNvPr id="3099" name="Text Box 27">
            <a:extLst>
              <a:ext uri="{FF2B5EF4-FFF2-40B4-BE49-F238E27FC236}">
                <a16:creationId xmlns:a16="http://schemas.microsoft.com/office/drawing/2014/main" id="{74BD6972-1BD5-4C0A-8803-B6FBB891D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696105"/>
            <a:ext cx="4648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lvl="4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u="sng">
                <a:solidFill>
                  <a:srgbClr val="FF0000"/>
                </a:solidFill>
                <a:cs typeface="Times New Roman" panose="02020603050405020304" pitchFamily="18" charset="0"/>
              </a:rPr>
              <a:t>Hoạt động 2: Đề - xi - mét khối.</a:t>
            </a:r>
          </a:p>
          <a:p>
            <a:endParaRPr lang="en-US" altLang="en-US" b="1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3" name="Group 32">
            <a:extLst>
              <a:ext uri="{FF2B5EF4-FFF2-40B4-BE49-F238E27FC236}">
                <a16:creationId xmlns:a16="http://schemas.microsoft.com/office/drawing/2014/main" id="{1F7541C1-56CC-4769-8E7A-6C8FE1CDD7D0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305050"/>
            <a:ext cx="2819400" cy="3019425"/>
            <a:chOff x="3312" y="1392"/>
            <a:chExt cx="2160" cy="2184"/>
          </a:xfrm>
        </p:grpSpPr>
        <p:sp>
          <p:nvSpPr>
            <p:cNvPr id="8212" name="AutoShape 30">
              <a:extLst>
                <a:ext uri="{FF2B5EF4-FFF2-40B4-BE49-F238E27FC236}">
                  <a16:creationId xmlns:a16="http://schemas.microsoft.com/office/drawing/2014/main" id="{56DE5593-E5F7-439A-ACDC-5428C5065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392"/>
              <a:ext cx="2160" cy="1920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8213" name="Text Box 31">
              <a:extLst>
                <a:ext uri="{FF2B5EF4-FFF2-40B4-BE49-F238E27FC236}">
                  <a16:creationId xmlns:a16="http://schemas.microsoft.com/office/drawing/2014/main" id="{E438E79B-D6F1-4C84-9880-1DFC0946D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3311"/>
              <a:ext cx="1152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 b="1">
                  <a:solidFill>
                    <a:srgbClr val="FF9900"/>
                  </a:solidFill>
                  <a:cs typeface="Times New Roman" panose="02020603050405020304" pitchFamily="18" charset="0"/>
                </a:rPr>
                <a:t>1 dm</a:t>
              </a:r>
            </a:p>
          </p:txBody>
        </p:sp>
      </p:grpSp>
      <p:sp>
        <p:nvSpPr>
          <p:cNvPr id="3105" name="Text Box 33">
            <a:extLst>
              <a:ext uri="{FF2B5EF4-FFF2-40B4-BE49-F238E27FC236}">
                <a16:creationId xmlns:a16="http://schemas.microsoft.com/office/drawing/2014/main" id="{57AA4163-BA76-487C-ACE2-1D70A9CF6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9913" y="3959225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chemeClr val="bg2"/>
                </a:solidFill>
                <a:cs typeface="Times New Roman" panose="02020603050405020304" pitchFamily="18" charset="0"/>
              </a:rPr>
              <a:t>1dm</a:t>
            </a:r>
            <a:r>
              <a:rPr lang="en-US" altLang="en-US" sz="3600" b="1" baseline="30000">
                <a:solidFill>
                  <a:schemeClr val="bg2"/>
                </a:solidFill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107" name="Text Box 35">
            <a:extLst>
              <a:ext uri="{FF2B5EF4-FFF2-40B4-BE49-F238E27FC236}">
                <a16:creationId xmlns:a16="http://schemas.microsoft.com/office/drawing/2014/main" id="{EDE602A7-F067-4195-82C3-A362A5FC0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0087" y="5224533"/>
            <a:ext cx="4648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b="1" i="1">
                <a:cs typeface="Times New Roman" panose="02020603050405020304" pitchFamily="18" charset="0"/>
              </a:rPr>
              <a:t>Đề - xi – mét khối</a:t>
            </a:r>
            <a:r>
              <a:rPr lang="en-US" altLang="en-US" b="1">
                <a:cs typeface="Times New Roman" panose="02020603050405020304" pitchFamily="18" charset="0"/>
              </a:rPr>
              <a:t> là thể tích của hình lập phương có cạnh dài 1dm.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12" name="Text Box 40">
                <a:extLst>
                  <a:ext uri="{FF2B5EF4-FFF2-40B4-BE49-F238E27FC236}">
                    <a16:creationId xmlns:a16="http://schemas.microsoft.com/office/drawing/2014/main" id="{02B1D132-9D97-43EB-A463-92ACD2EAD0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09587" y="6161367"/>
                <a:ext cx="4648199" cy="47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>
                  <a:spcBef>
                    <a:spcPct val="50000"/>
                  </a:spcBef>
                </a:pPr>
                <a:r>
                  <a:rPr lang="en-US" altLang="en-US" b="1" i="1">
                    <a:cs typeface="Times New Roman" panose="02020603050405020304" pitchFamily="18" charset="0"/>
                  </a:rPr>
                  <a:t>Đề - xi – mét khối </a:t>
                </a:r>
                <a:r>
                  <a:rPr lang="en-US" altLang="en-US" b="1">
                    <a:cs typeface="Times New Roman" panose="02020603050405020304" pitchFamily="18" charset="0"/>
                  </a:rPr>
                  <a:t>viết tắt là: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𝒅𝒎</m:t>
                        </m:r>
                      </m:e>
                      <m:sup>
                        <m:r>
                          <a:rPr lang="en-US" alt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altLang="en-US" b="1"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112" name="Text Box 40">
                <a:extLst>
                  <a:ext uri="{FF2B5EF4-FFF2-40B4-BE49-F238E27FC236}">
                    <a16:creationId xmlns:a16="http://schemas.microsoft.com/office/drawing/2014/main" id="{02B1D132-9D97-43EB-A463-92ACD2EAD0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09587" y="6161367"/>
                <a:ext cx="4648199" cy="470000"/>
              </a:xfrm>
              <a:prstGeom prst="rect">
                <a:avLst/>
              </a:prstGeom>
              <a:blipFill>
                <a:blip r:embed="rId3"/>
                <a:stretch>
                  <a:fillRect l="-2100" t="-7792" b="-2987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5D1C40F4-701F-42D8-95C8-83F9A542D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" y="211701"/>
            <a:ext cx="9144000" cy="130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en-US" sz="2800">
                <a:cs typeface="Times New Roman" panose="02020603050405020304" pitchFamily="18" charset="0"/>
              </a:rPr>
              <a:t>	Để đo thể tích người ta có thể dùng những đơn vị:   xăng-ti-mét khối, đề-xi-mét khối.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91" grpId="0"/>
      <p:bldP spid="3093" grpId="0"/>
      <p:bldP spid="3094" grpId="0"/>
      <p:bldP spid="3099" grpId="0"/>
      <p:bldP spid="3105" grpId="0"/>
      <p:bldP spid="3107" grpId="0"/>
      <p:bldP spid="3112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>
            <a:extLst>
              <a:ext uri="{FF2B5EF4-FFF2-40B4-BE49-F238E27FC236}">
                <a16:creationId xmlns:a16="http://schemas.microsoft.com/office/drawing/2014/main" id="{FCAF5F96-9E1C-4567-A629-F9704AA1D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11" y="349343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u="sng">
                <a:solidFill>
                  <a:srgbClr val="FF0000"/>
                </a:solidFill>
                <a:cs typeface="Times New Roman" panose="02020603050405020304" pitchFamily="18" charset="0"/>
              </a:rPr>
              <a:t>Hoạt động 3: Mối quan hệ giữa xăng - mét khối và đề - xi – mét khối </a:t>
            </a:r>
          </a:p>
        </p:txBody>
      </p:sp>
      <p:sp>
        <p:nvSpPr>
          <p:cNvPr id="10271" name="Rectangle 31">
            <a:extLst>
              <a:ext uri="{FF2B5EF4-FFF2-40B4-BE49-F238E27FC236}">
                <a16:creationId xmlns:a16="http://schemas.microsoft.com/office/drawing/2014/main" id="{271D73FD-3363-4BD3-ACD4-347B2308B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836988"/>
            <a:ext cx="137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4000" b="1">
                <a:cs typeface="Times New Roman" panose="02020603050405020304" pitchFamily="18" charset="0"/>
              </a:rPr>
              <a:t>1dm</a:t>
            </a:r>
            <a:r>
              <a:rPr lang="en-US" altLang="en-US" sz="4000" b="1" baseline="30000">
                <a:cs typeface="Times New Roman" panose="02020603050405020304" pitchFamily="18" charset="0"/>
              </a:rPr>
              <a:t>3</a:t>
            </a:r>
          </a:p>
        </p:txBody>
      </p:sp>
      <p:grpSp>
        <p:nvGrpSpPr>
          <p:cNvPr id="2" name="Group 93">
            <a:extLst>
              <a:ext uri="{FF2B5EF4-FFF2-40B4-BE49-F238E27FC236}">
                <a16:creationId xmlns:a16="http://schemas.microsoft.com/office/drawing/2014/main" id="{AF35ED8C-C264-4E9A-8B5F-B64569CD952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752600"/>
            <a:ext cx="4495800" cy="3581820"/>
            <a:chOff x="3168" y="1440"/>
            <a:chExt cx="3011" cy="1967"/>
          </a:xfrm>
        </p:grpSpPr>
        <p:sp>
          <p:nvSpPr>
            <p:cNvPr id="9253" name="Rectangle 90">
              <a:extLst>
                <a:ext uri="{FF2B5EF4-FFF2-40B4-BE49-F238E27FC236}">
                  <a16:creationId xmlns:a16="http://schemas.microsoft.com/office/drawing/2014/main" id="{D7C723DC-4DCA-4586-BCC6-2CE876B2B1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304"/>
              <a:ext cx="3011" cy="110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>
                <a:lnSpc>
                  <a:spcPct val="150000"/>
                </a:lnSpc>
              </a:pPr>
              <a:endParaRPr lang="en-US" altLang="en-US" b="1">
                <a:cs typeface="Times New Roman" panose="02020603050405020304" pitchFamily="18" charset="0"/>
              </a:endParaRPr>
            </a:p>
          </p:txBody>
        </p:sp>
        <p:sp>
          <p:nvSpPr>
            <p:cNvPr id="9254" name="Rectangle 91">
              <a:extLst>
                <a:ext uri="{FF2B5EF4-FFF2-40B4-BE49-F238E27FC236}">
                  <a16:creationId xmlns:a16="http://schemas.microsoft.com/office/drawing/2014/main" id="{8547C577-BD1A-43E7-B69A-F1D7556F30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1440"/>
              <a:ext cx="230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50000"/>
                </a:lnSpc>
              </a:pPr>
              <a:r>
                <a:rPr lang="en-US" altLang="en-US" b="1">
                  <a:cs typeface="Times New Roman" panose="02020603050405020304" pitchFamily="18" charset="0"/>
                </a:rPr>
                <a:t>Câu hỏi thảo luận</a:t>
              </a:r>
            </a:p>
          </p:txBody>
        </p:sp>
        <p:sp>
          <p:nvSpPr>
            <p:cNvPr id="9255" name="AutoShape 92">
              <a:extLst>
                <a:ext uri="{FF2B5EF4-FFF2-40B4-BE49-F238E27FC236}">
                  <a16:creationId xmlns:a16="http://schemas.microsoft.com/office/drawing/2014/main" id="{4A6E4C12-9B20-406C-81BD-74EA1B0EA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3" y="1776"/>
              <a:ext cx="336" cy="528"/>
            </a:xfrm>
            <a:prstGeom prst="downArrow">
              <a:avLst>
                <a:gd name="adj1" fmla="val 50000"/>
                <a:gd name="adj2" fmla="val 3928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97">
            <a:extLst>
              <a:ext uri="{FF2B5EF4-FFF2-40B4-BE49-F238E27FC236}">
                <a16:creationId xmlns:a16="http://schemas.microsoft.com/office/drawing/2014/main" id="{CA741A61-DC6F-46AA-99C6-320BB01DC97A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2209800"/>
            <a:ext cx="4329112" cy="3733800"/>
            <a:chOff x="192" y="1488"/>
            <a:chExt cx="2727" cy="2352"/>
          </a:xfrm>
        </p:grpSpPr>
        <p:grpSp>
          <p:nvGrpSpPr>
            <p:cNvPr id="9228" name="Group 85">
              <a:extLst>
                <a:ext uri="{FF2B5EF4-FFF2-40B4-BE49-F238E27FC236}">
                  <a16:creationId xmlns:a16="http://schemas.microsoft.com/office/drawing/2014/main" id="{CC57EDA2-77D6-4156-9299-E51D206D68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9" y="1488"/>
              <a:ext cx="2720" cy="2352"/>
              <a:chOff x="487" y="1441"/>
              <a:chExt cx="2720" cy="2352"/>
            </a:xfrm>
          </p:grpSpPr>
          <p:grpSp>
            <p:nvGrpSpPr>
              <p:cNvPr id="9230" name="Group 35">
                <a:extLst>
                  <a:ext uri="{FF2B5EF4-FFF2-40B4-BE49-F238E27FC236}">
                    <a16:creationId xmlns:a16="http://schemas.microsoft.com/office/drawing/2014/main" id="{5ADFA96A-CAE2-4834-A34C-69E874DB51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7" y="1441"/>
                <a:ext cx="2720" cy="2352"/>
                <a:chOff x="487" y="1440"/>
                <a:chExt cx="2720" cy="2352"/>
              </a:xfrm>
            </p:grpSpPr>
            <p:sp>
              <p:nvSpPr>
                <p:cNvPr id="9251" name="AutoShape 6">
                  <a:extLst>
                    <a:ext uri="{FF2B5EF4-FFF2-40B4-BE49-F238E27FC236}">
                      <a16:creationId xmlns:a16="http://schemas.microsoft.com/office/drawing/2014/main" id="{05588F25-5B35-4743-8914-C678F5B4F9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7" y="1440"/>
                  <a:ext cx="2544" cy="2352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52" name="Text Box 34">
                  <a:extLst>
                    <a:ext uri="{FF2B5EF4-FFF2-40B4-BE49-F238E27FC236}">
                      <a16:creationId xmlns:a16="http://schemas.microsoft.com/office/drawing/2014/main" id="{591BF45D-4871-44AC-A45B-656624242A2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631" y="3504"/>
                  <a:ext cx="576" cy="288"/>
                </a:xfrm>
                <a:prstGeom prst="rect">
                  <a:avLst/>
                </a:prstGeom>
                <a:noFill/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altLang="en-US">
                      <a:solidFill>
                        <a:srgbClr val="FF0000"/>
                      </a:solidFill>
                      <a:cs typeface="Times New Roman" panose="02020603050405020304" pitchFamily="18" charset="0"/>
                    </a:rPr>
                    <a:t>1dm</a:t>
                  </a:r>
                </a:p>
              </p:txBody>
            </p:sp>
          </p:grpSp>
          <p:grpSp>
            <p:nvGrpSpPr>
              <p:cNvPr id="9231" name="Group 58">
                <a:extLst>
                  <a:ext uri="{FF2B5EF4-FFF2-40B4-BE49-F238E27FC236}">
                    <a16:creationId xmlns:a16="http://schemas.microsoft.com/office/drawing/2014/main" id="{D6063CFA-1735-440E-BDD2-110F84D9B3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56" y="1441"/>
                <a:ext cx="9" cy="1776"/>
                <a:chOff x="1056" y="1440"/>
                <a:chExt cx="9" cy="1776"/>
              </a:xfrm>
            </p:grpSpPr>
            <p:sp>
              <p:nvSpPr>
                <p:cNvPr id="9245" name="Line 51">
                  <a:extLst>
                    <a:ext uri="{FF2B5EF4-FFF2-40B4-BE49-F238E27FC236}">
                      <a16:creationId xmlns:a16="http://schemas.microsoft.com/office/drawing/2014/main" id="{7AF7CBB3-9FCF-40B4-A818-8C8549E961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56" y="1776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6" name="Line 52">
                  <a:extLst>
                    <a:ext uri="{FF2B5EF4-FFF2-40B4-BE49-F238E27FC236}">
                      <a16:creationId xmlns:a16="http://schemas.microsoft.com/office/drawing/2014/main" id="{8AF1C361-5CD5-49E8-B359-9FC4A68252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56" y="2064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7" name="Line 53">
                  <a:extLst>
                    <a:ext uri="{FF2B5EF4-FFF2-40B4-BE49-F238E27FC236}">
                      <a16:creationId xmlns:a16="http://schemas.microsoft.com/office/drawing/2014/main" id="{361ACAE2-FB9D-4734-B67A-C7D5CCBA94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56" y="2400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8" name="Line 54">
                  <a:extLst>
                    <a:ext uri="{FF2B5EF4-FFF2-40B4-BE49-F238E27FC236}">
                      <a16:creationId xmlns:a16="http://schemas.microsoft.com/office/drawing/2014/main" id="{BD309742-7190-4286-A40E-2CDD5143FD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56" y="268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9" name="Line 55">
                  <a:extLst>
                    <a:ext uri="{FF2B5EF4-FFF2-40B4-BE49-F238E27FC236}">
                      <a16:creationId xmlns:a16="http://schemas.microsoft.com/office/drawing/2014/main" id="{6EDF012E-C581-4808-B853-DE0858CFB0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56" y="3024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50" name="Line 56">
                  <a:extLst>
                    <a:ext uri="{FF2B5EF4-FFF2-40B4-BE49-F238E27FC236}">
                      <a16:creationId xmlns:a16="http://schemas.microsoft.com/office/drawing/2014/main" id="{DFED178A-CDB2-4FE3-9FFB-B5B0635D1D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65" y="1440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232" name="Group 70">
                <a:extLst>
                  <a:ext uri="{FF2B5EF4-FFF2-40B4-BE49-F238E27FC236}">
                    <a16:creationId xmlns:a16="http://schemas.microsoft.com/office/drawing/2014/main" id="{B959A4BC-611B-40E3-8B16-FE448659DD5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56" y="3216"/>
                <a:ext cx="1968" cy="2"/>
                <a:chOff x="1056" y="3215"/>
                <a:chExt cx="1968" cy="2"/>
              </a:xfrm>
            </p:grpSpPr>
            <p:sp>
              <p:nvSpPr>
                <p:cNvPr id="9236" name="Line 60">
                  <a:extLst>
                    <a:ext uri="{FF2B5EF4-FFF2-40B4-BE49-F238E27FC236}">
                      <a16:creationId xmlns:a16="http://schemas.microsoft.com/office/drawing/2014/main" id="{9A687B14-6DDD-42E4-8EBA-B33C9AA5A3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2080" y="3147"/>
                  <a:ext cx="0" cy="13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7" name="Line 61">
                  <a:extLst>
                    <a:ext uri="{FF2B5EF4-FFF2-40B4-BE49-F238E27FC236}">
                      <a16:creationId xmlns:a16="http://schemas.microsoft.com/office/drawing/2014/main" id="{43D5C893-401C-405E-ACBC-9B5000D797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2282" y="3147"/>
                  <a:ext cx="0" cy="13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8" name="Line 62">
                  <a:extLst>
                    <a:ext uri="{FF2B5EF4-FFF2-40B4-BE49-F238E27FC236}">
                      <a16:creationId xmlns:a16="http://schemas.microsoft.com/office/drawing/2014/main" id="{14F695A5-5F7F-4D62-860F-6847A052E8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2519" y="3147"/>
                  <a:ext cx="0" cy="13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9" name="Line 63">
                  <a:extLst>
                    <a:ext uri="{FF2B5EF4-FFF2-40B4-BE49-F238E27FC236}">
                      <a16:creationId xmlns:a16="http://schemas.microsoft.com/office/drawing/2014/main" id="{23D3C7E7-D79C-4E24-8F3D-09E1F209ED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2721" y="3147"/>
                  <a:ext cx="0" cy="13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0" name="Line 64">
                  <a:extLst>
                    <a:ext uri="{FF2B5EF4-FFF2-40B4-BE49-F238E27FC236}">
                      <a16:creationId xmlns:a16="http://schemas.microsoft.com/office/drawing/2014/main" id="{42553B4A-F5E8-4A1F-B6C6-D0F880D7F4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-5400000">
                  <a:off x="2957" y="3147"/>
                  <a:ext cx="0" cy="13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1" name="Line 65">
                  <a:extLst>
                    <a:ext uri="{FF2B5EF4-FFF2-40B4-BE49-F238E27FC236}">
                      <a16:creationId xmlns:a16="http://schemas.microsoft.com/office/drawing/2014/main" id="{ED4E45BF-10F6-4EC6-8736-082F2BFBC3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 flipV="1">
                  <a:off x="1823" y="3168"/>
                  <a:ext cx="1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2" name="Line 66">
                  <a:extLst>
                    <a:ext uri="{FF2B5EF4-FFF2-40B4-BE49-F238E27FC236}">
                      <a16:creationId xmlns:a16="http://schemas.microsoft.com/office/drawing/2014/main" id="{329250DD-B5AC-4FB7-B85E-BECB11E1F0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 flipV="1">
                  <a:off x="1559" y="3097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3" name="Line 67">
                  <a:extLst>
                    <a:ext uri="{FF2B5EF4-FFF2-40B4-BE49-F238E27FC236}">
                      <a16:creationId xmlns:a16="http://schemas.microsoft.com/office/drawing/2014/main" id="{A43F6367-426F-44C1-BBF6-5D5C8B8BA5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 flipV="1">
                  <a:off x="1103" y="3169"/>
                  <a:ext cx="1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4" name="Line 68">
                  <a:extLst>
                    <a:ext uri="{FF2B5EF4-FFF2-40B4-BE49-F238E27FC236}">
                      <a16:creationId xmlns:a16="http://schemas.microsoft.com/office/drawing/2014/main" id="{A140356C-372E-46EF-A137-7A0665459F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 flipV="1">
                  <a:off x="1295" y="3169"/>
                  <a:ext cx="1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233" name="Group 84">
                <a:extLst>
                  <a:ext uri="{FF2B5EF4-FFF2-40B4-BE49-F238E27FC236}">
                    <a16:creationId xmlns:a16="http://schemas.microsoft.com/office/drawing/2014/main" id="{31758A3A-5BEF-443E-90A2-6DBB931C2E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8" y="3217"/>
                <a:ext cx="288" cy="288"/>
                <a:chOff x="768" y="3216"/>
                <a:chExt cx="288" cy="288"/>
              </a:xfrm>
            </p:grpSpPr>
            <p:sp>
              <p:nvSpPr>
                <p:cNvPr id="9234" name="Line 79">
                  <a:extLst>
                    <a:ext uri="{FF2B5EF4-FFF2-40B4-BE49-F238E27FC236}">
                      <a16:creationId xmlns:a16="http://schemas.microsoft.com/office/drawing/2014/main" id="{655C7ED2-94AB-4991-803D-707FBA3AB6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68" y="3408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5" name="Line 83">
                  <a:extLst>
                    <a:ext uri="{FF2B5EF4-FFF2-40B4-BE49-F238E27FC236}">
                      <a16:creationId xmlns:a16="http://schemas.microsoft.com/office/drawing/2014/main" id="{C2AC5DD6-C176-4805-B1A5-C9F17C14C8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960" y="3216"/>
                  <a:ext cx="96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9229" name="Line 96">
              <a:extLst>
                <a:ext uri="{FF2B5EF4-FFF2-40B4-BE49-F238E27FC236}">
                  <a16:creationId xmlns:a16="http://schemas.microsoft.com/office/drawing/2014/main" id="{1DF9AFD8-27CA-412E-9C7E-097C3D87C8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" y="3696"/>
              <a:ext cx="144" cy="1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7" name="AutoShape 7">
            <a:extLst>
              <a:ext uri="{FF2B5EF4-FFF2-40B4-BE49-F238E27FC236}">
                <a16:creationId xmlns:a16="http://schemas.microsoft.com/office/drawing/2014/main" id="{78DD00B8-578B-4F61-BE16-D71499BD3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88" y="5486400"/>
            <a:ext cx="4572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6" name="Text Box 36">
            <a:extLst>
              <a:ext uri="{FF2B5EF4-FFF2-40B4-BE49-F238E27FC236}">
                <a16:creationId xmlns:a16="http://schemas.microsoft.com/office/drawing/2014/main" id="{66A3D974-035D-4559-8D59-1091F2334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153150"/>
            <a:ext cx="685800" cy="4000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cs typeface="Times New Roman" panose="02020603050405020304" pitchFamily="18" charset="0"/>
              </a:rPr>
              <a:t>1cm</a:t>
            </a:r>
          </a:p>
        </p:txBody>
      </p:sp>
      <p:sp>
        <p:nvSpPr>
          <p:cNvPr id="47" name="Text Box 38">
            <a:extLst>
              <a:ext uri="{FF2B5EF4-FFF2-40B4-BE49-F238E27FC236}">
                <a16:creationId xmlns:a16="http://schemas.microsoft.com/office/drawing/2014/main" id="{7035F713-BD0A-4C6F-B4B8-C6EE5A520C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4263" y="61722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1cm</a:t>
            </a:r>
            <a:r>
              <a:rPr lang="en-US" altLang="en-US" baseline="30000">
                <a:solidFill>
                  <a:srgbClr val="FF0000"/>
                </a:solidFill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A655792-292E-4E63-A54D-3D50171A71C4}"/>
              </a:ext>
            </a:extLst>
          </p:cNvPr>
          <p:cNvCxnSpPr/>
          <p:nvPr/>
        </p:nvCxnSpPr>
        <p:spPr>
          <a:xfrm>
            <a:off x="685800" y="5791200"/>
            <a:ext cx="533400" cy="509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Left Brace 43">
            <a:extLst>
              <a:ext uri="{FF2B5EF4-FFF2-40B4-BE49-F238E27FC236}">
                <a16:creationId xmlns:a16="http://schemas.microsoft.com/office/drawing/2014/main" id="{357514BF-BCB2-4DD2-9811-30042B02DACB}"/>
              </a:ext>
            </a:extLst>
          </p:cNvPr>
          <p:cNvSpPr/>
          <p:nvPr/>
        </p:nvSpPr>
        <p:spPr>
          <a:xfrm rot="16200000">
            <a:off x="290513" y="5881687"/>
            <a:ext cx="381000" cy="35242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E28C358-3530-4CFD-B052-50F060C217C3}"/>
              </a:ext>
            </a:extLst>
          </p:cNvPr>
          <p:cNvCxnSpPr/>
          <p:nvPr/>
        </p:nvCxnSpPr>
        <p:spPr>
          <a:xfrm>
            <a:off x="3962400" y="5410200"/>
            <a:ext cx="228600" cy="15240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20CAD508-4840-49AB-920B-FC17C7E431B3}"/>
              </a:ext>
            </a:extLst>
          </p:cNvPr>
          <p:cNvSpPr/>
          <p:nvPr/>
        </p:nvSpPr>
        <p:spPr>
          <a:xfrm>
            <a:off x="4581569" y="3417437"/>
            <a:ext cx="4572000" cy="1687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en-US" b="1">
                <a:cs typeface="Times New Roman" panose="02020603050405020304" pitchFamily="18" charset="0"/>
              </a:rPr>
              <a:t>Cần bao nhiêu hộp hình lập phương cạnh 1cm để xếp đầy hộp hình  lập phương cạnh 1dm?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71" grpId="0"/>
      <p:bldP spid="7177" grpId="0" animBg="1"/>
      <p:bldP spid="46" grpId="0" animBg="1"/>
      <p:bldP spid="47" grpId="0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>
            <a:extLst>
              <a:ext uri="{FF2B5EF4-FFF2-40B4-BE49-F238E27FC236}">
                <a16:creationId xmlns:a16="http://schemas.microsoft.com/office/drawing/2014/main" id="{22785BDB-6A4B-4778-8EF4-02C5A89EE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381000"/>
            <a:ext cx="952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u="sng">
                <a:solidFill>
                  <a:srgbClr val="FF0000"/>
                </a:solidFill>
              </a:rPr>
              <a:t>Hoạt động 3: Mối quan hệ giữa xăng-ti - mét khối và đề - xi – mét khối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0B808E06-2510-41EA-B794-1067FA86D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2768" y="1485106"/>
            <a:ext cx="4953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200"/>
              <a:t>Hình lập phương cạnh 1dm gồm : 10 x 10 x 10 = </a:t>
            </a:r>
            <a:r>
              <a:rPr lang="en-US" altLang="en-US" sz="3200" b="1">
                <a:solidFill>
                  <a:srgbClr val="FF3300"/>
                </a:solidFill>
              </a:rPr>
              <a:t>1000</a:t>
            </a:r>
            <a:r>
              <a:rPr lang="en-US" altLang="en-US" sz="3200"/>
              <a:t> hình lập phương cạnh 1cm.</a:t>
            </a: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None/>
            </a:pPr>
            <a:endParaRPr lang="en-US" altLang="en-US" sz="3200"/>
          </a:p>
        </p:txBody>
      </p:sp>
      <p:sp>
        <p:nvSpPr>
          <p:cNvPr id="11284" name="Rectangle 20">
            <a:extLst>
              <a:ext uri="{FF2B5EF4-FFF2-40B4-BE49-F238E27FC236}">
                <a16:creationId xmlns:a16="http://schemas.microsoft.com/office/drawing/2014/main" id="{AB3AB04E-4885-4922-87DF-23FC840FB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2768" y="3107630"/>
            <a:ext cx="48006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273" name="Text Box 9">
            <a:extLst>
              <a:ext uri="{FF2B5EF4-FFF2-40B4-BE49-F238E27FC236}">
                <a16:creationId xmlns:a16="http://schemas.microsoft.com/office/drawing/2014/main" id="{2781445E-746A-412D-80E8-74DB4B2E3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5694" y="3501042"/>
            <a:ext cx="4447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/>
              <a:t>Ta có: </a:t>
            </a:r>
            <a:r>
              <a:rPr lang="en-US" altLang="en-US" sz="3200" b="1"/>
              <a:t>1dm</a:t>
            </a:r>
            <a:r>
              <a:rPr lang="en-US" altLang="en-US" sz="3200" b="1" baseline="30000"/>
              <a:t>3 </a:t>
            </a:r>
            <a:r>
              <a:rPr lang="en-US" altLang="en-US" sz="3200" b="1"/>
              <a:t>  =</a:t>
            </a:r>
            <a:r>
              <a:rPr lang="en-US" altLang="en-US" sz="3200" b="1">
                <a:solidFill>
                  <a:srgbClr val="FF0000"/>
                </a:solidFill>
              </a:rPr>
              <a:t> 1000</a:t>
            </a:r>
            <a:r>
              <a:rPr lang="en-US" altLang="en-US" sz="3200" b="1"/>
              <a:t>cm</a:t>
            </a:r>
            <a:r>
              <a:rPr lang="en-US" altLang="en-US" sz="3200" b="1" baseline="30000"/>
              <a:t>3</a:t>
            </a:r>
          </a:p>
        </p:txBody>
      </p:sp>
      <p:pic>
        <p:nvPicPr>
          <p:cNvPr id="11307" name="Picture 43" descr="scan0003">
            <a:extLst>
              <a:ext uri="{FF2B5EF4-FFF2-40B4-BE49-F238E27FC236}">
                <a16:creationId xmlns:a16="http://schemas.microsoft.com/office/drawing/2014/main" id="{13312BD3-CC87-4169-A40D-AFB2B89CD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77725"/>
            <a:ext cx="3276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84" grpId="0" animBg="1"/>
      <p:bldP spid="112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>
            <a:extLst>
              <a:ext uri="{FF2B5EF4-FFF2-40B4-BE49-F238E27FC236}">
                <a16:creationId xmlns:a16="http://schemas.microsoft.com/office/drawing/2014/main" id="{5FA6E64C-4CAB-465B-A3EA-4D1A2A43E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46869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b="1"/>
              <a:t>Bài 1 : Viết vào ô trống (theo mẫu):</a:t>
            </a:r>
            <a:endParaRPr lang="en-US" altLang="en-US"/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3412C13F-1468-49CD-A236-B7DAB1202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240337"/>
            <a:ext cx="2016125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26844" name="Group 220">
            <a:extLst>
              <a:ext uri="{FF2B5EF4-FFF2-40B4-BE49-F238E27FC236}">
                <a16:creationId xmlns:a16="http://schemas.microsoft.com/office/drawing/2014/main" id="{7A1143F9-812F-4602-A301-646B20B7728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24388377"/>
              </p:ext>
            </p:extLst>
          </p:nvPr>
        </p:nvGraphicFramePr>
        <p:xfrm>
          <a:off x="381000" y="1143000"/>
          <a:ext cx="8382000" cy="4949948"/>
        </p:xfrm>
        <a:graphic>
          <a:graphicData uri="http://schemas.openxmlformats.org/drawingml/2006/table">
            <a:tbl>
              <a:tblPr/>
              <a:tblGrid>
                <a:gridCol w="1516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65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79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76cm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bảy mươi sáu xăng – ti –mét khối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519dm</a:t>
                      </a:r>
                      <a:r>
                        <a:rPr kumimoji="0" lang="en-US" sz="24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85,08dm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một trăm chín mươi hai xăng – ti – mét khối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7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hai nghìn không trăm linh một đề - xi – mét khối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06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 phần tám xăng – ti – mét khối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026" name="Object 61">
            <a:extLst>
              <a:ext uri="{FF2B5EF4-FFF2-40B4-BE49-F238E27FC236}">
                <a16:creationId xmlns:a16="http://schemas.microsoft.com/office/drawing/2014/main" id="{A6CB5D1B-D1A7-4F74-B3D6-B2AA0C346ECB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7243639"/>
              </p:ext>
            </p:extLst>
          </p:nvPr>
        </p:nvGraphicFramePr>
        <p:xfrm>
          <a:off x="6610350" y="29845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51" imgH="215619" progId="Equation.3">
                  <p:embed/>
                </p:oleObj>
              </mc:Choice>
              <mc:Fallback>
                <p:oleObj name="Equation" r:id="rId2" imgW="114151" imgH="215619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298450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9" name="Rectangle 62">
            <a:extLst>
              <a:ext uri="{FF2B5EF4-FFF2-40B4-BE49-F238E27FC236}">
                <a16:creationId xmlns:a16="http://schemas.microsoft.com/office/drawing/2014/main" id="{5285826D-8F1B-48D0-BBF0-97688550E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81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60" name="Rectangle 63">
            <a:extLst>
              <a:ext uri="{FF2B5EF4-FFF2-40B4-BE49-F238E27FC236}">
                <a16:creationId xmlns:a16="http://schemas.microsoft.com/office/drawing/2014/main" id="{4599D7E9-9B14-4AF8-93B4-1EE322D19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81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785" name="Text Box 161">
            <a:extLst>
              <a:ext uri="{FF2B5EF4-FFF2-40B4-BE49-F238E27FC236}">
                <a16:creationId xmlns:a16="http://schemas.microsoft.com/office/drawing/2014/main" id="{84076D7C-343C-4B78-9A63-E490D2641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201862"/>
            <a:ext cx="6096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altLang="en-US" b="1">
                <a:solidFill>
                  <a:srgbClr val="FF3399"/>
                </a:solidFill>
              </a:rPr>
              <a:t>năm trăm mười chín đề - xi - mét khối</a:t>
            </a:r>
          </a:p>
          <a:p>
            <a:pPr algn="just">
              <a:spcBef>
                <a:spcPct val="50000"/>
              </a:spcBef>
            </a:pPr>
            <a:endParaRPr lang="en-US" altLang="en-US"/>
          </a:p>
        </p:txBody>
      </p:sp>
      <p:sp>
        <p:nvSpPr>
          <p:cNvPr id="26786" name="Text Box 162">
            <a:extLst>
              <a:ext uri="{FF2B5EF4-FFF2-40B4-BE49-F238E27FC236}">
                <a16:creationId xmlns:a16="http://schemas.microsoft.com/office/drawing/2014/main" id="{48F80BA5-E6DB-4CE9-8CA2-E9D0F9705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659062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b="1">
                <a:solidFill>
                  <a:srgbClr val="FF3399"/>
                </a:solidFill>
              </a:rPr>
              <a:t> tám mươi lăm phẩy không tám đề - xi – mét khối</a:t>
            </a:r>
            <a:endParaRPr lang="en-US" altLang="en-US"/>
          </a:p>
        </p:txBody>
      </p:sp>
      <p:sp>
        <p:nvSpPr>
          <p:cNvPr id="26787" name="Text Box 163">
            <a:extLst>
              <a:ext uri="{FF2B5EF4-FFF2-40B4-BE49-F238E27FC236}">
                <a16:creationId xmlns:a16="http://schemas.microsoft.com/office/drawing/2014/main" id="{C86E3D59-277A-4FCA-8F7F-B5E8A50B54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344862"/>
            <a:ext cx="6400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b="1">
                <a:solidFill>
                  <a:srgbClr val="FF3399"/>
                </a:solidFill>
              </a:rPr>
              <a:t>bốn phần năm xăng – ti – mét khối</a:t>
            </a:r>
            <a:endParaRPr lang="en-US">
              <a:solidFill>
                <a:srgbClr val="FF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64" name="Text Box 168">
            <a:extLst>
              <a:ext uri="{FF2B5EF4-FFF2-40B4-BE49-F238E27FC236}">
                <a16:creationId xmlns:a16="http://schemas.microsoft.com/office/drawing/2014/main" id="{07747845-E997-4AD9-955A-9BCAFA86E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716462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endParaRPr lang="en-US" altLang="en-US"/>
          </a:p>
        </p:txBody>
      </p:sp>
      <p:sp>
        <p:nvSpPr>
          <p:cNvPr id="26794" name="Text Box 170">
            <a:extLst>
              <a:ext uri="{FF2B5EF4-FFF2-40B4-BE49-F238E27FC236}">
                <a16:creationId xmlns:a16="http://schemas.microsoft.com/office/drawing/2014/main" id="{C0DBF9F7-9B90-49BC-8B15-00591A077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640262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b="1">
                <a:solidFill>
                  <a:srgbClr val="FF3399"/>
                </a:solidFill>
              </a:rPr>
              <a:t>2001dm</a:t>
            </a:r>
            <a:r>
              <a:rPr lang="en-US" altLang="en-US" b="1" baseline="30000">
                <a:solidFill>
                  <a:srgbClr val="FF3399"/>
                </a:solidFill>
              </a:rPr>
              <a:t>3</a:t>
            </a:r>
            <a:r>
              <a:rPr lang="en-US" altLang="en-US">
                <a:solidFill>
                  <a:srgbClr val="FF3399"/>
                </a:solidFill>
              </a:rPr>
              <a:t> </a:t>
            </a:r>
          </a:p>
        </p:txBody>
      </p:sp>
      <p:sp>
        <p:nvSpPr>
          <p:cNvPr id="26802" name="Text Box 178">
            <a:extLst>
              <a:ext uri="{FF2B5EF4-FFF2-40B4-BE49-F238E27FC236}">
                <a16:creationId xmlns:a16="http://schemas.microsoft.com/office/drawing/2014/main" id="{AA892509-668C-4A7F-A77D-4DF3A3AC3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106862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b="1">
                <a:solidFill>
                  <a:srgbClr val="FF3399"/>
                </a:solidFill>
              </a:rPr>
              <a:t>192cm</a:t>
            </a:r>
            <a:r>
              <a:rPr lang="en-US" altLang="en-US" b="1" baseline="30000">
                <a:solidFill>
                  <a:srgbClr val="FF3399"/>
                </a:solidFill>
              </a:rPr>
              <a:t>3</a:t>
            </a:r>
          </a:p>
        </p:txBody>
      </p:sp>
      <p:grpSp>
        <p:nvGrpSpPr>
          <p:cNvPr id="2" name="Group 236">
            <a:extLst>
              <a:ext uri="{FF2B5EF4-FFF2-40B4-BE49-F238E27FC236}">
                <a16:creationId xmlns:a16="http://schemas.microsoft.com/office/drawing/2014/main" id="{9C2566C2-C34D-456C-81FA-8409CF9A2A3C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3270252"/>
            <a:ext cx="1152525" cy="755651"/>
            <a:chOff x="384" y="2545"/>
            <a:chExt cx="726" cy="476"/>
          </a:xfrm>
        </p:grpSpPr>
        <p:grpSp>
          <p:nvGrpSpPr>
            <p:cNvPr id="1074" name="Group 222">
              <a:extLst>
                <a:ext uri="{FF2B5EF4-FFF2-40B4-BE49-F238E27FC236}">
                  <a16:creationId xmlns:a16="http://schemas.microsoft.com/office/drawing/2014/main" id="{9DB8D102-F8E8-41B6-BBB3-766ED6B487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" y="2545"/>
              <a:ext cx="240" cy="476"/>
              <a:chOff x="4128" y="816"/>
              <a:chExt cx="232" cy="467"/>
            </a:xfrm>
          </p:grpSpPr>
          <p:sp>
            <p:nvSpPr>
              <p:cNvPr id="1076" name="Line 223">
                <a:extLst>
                  <a:ext uri="{FF2B5EF4-FFF2-40B4-BE49-F238E27FC236}">
                    <a16:creationId xmlns:a16="http://schemas.microsoft.com/office/drawing/2014/main" id="{BDF0DFF8-BF77-43B8-9348-5EF1B08357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8" y="1056"/>
                <a:ext cx="232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just"/>
                <a:endParaRPr lang="en-US"/>
              </a:p>
            </p:txBody>
          </p:sp>
          <p:sp>
            <p:nvSpPr>
              <p:cNvPr id="1077" name="Rectangle 224">
                <a:extLst>
                  <a:ext uri="{FF2B5EF4-FFF2-40B4-BE49-F238E27FC236}">
                    <a16:creationId xmlns:a16="http://schemas.microsoft.com/office/drawing/2014/main" id="{4EE8FF12-6FAE-49B5-8D18-7FBE281715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3" y="1055"/>
                <a:ext cx="94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/>
                <a:r>
                  <a:rPr lang="en-US" altLang="en-US"/>
                  <a:t>5</a:t>
                </a:r>
              </a:p>
            </p:txBody>
          </p:sp>
          <p:sp>
            <p:nvSpPr>
              <p:cNvPr id="1078" name="Rectangle 225">
                <a:extLst>
                  <a:ext uri="{FF2B5EF4-FFF2-40B4-BE49-F238E27FC236}">
                    <a16:creationId xmlns:a16="http://schemas.microsoft.com/office/drawing/2014/main" id="{E9FDA408-9C96-47B5-96A9-C328AC0C7F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816"/>
                <a:ext cx="84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/>
                <a:r>
                  <a:rPr lang="en-US" altLang="en-US"/>
                  <a:t>4</a:t>
                </a:r>
              </a:p>
            </p:txBody>
          </p:sp>
        </p:grpSp>
        <p:sp>
          <p:nvSpPr>
            <p:cNvPr id="1075" name="Text Box 226">
              <a:extLst>
                <a:ext uri="{FF2B5EF4-FFF2-40B4-BE49-F238E27FC236}">
                  <a16:creationId xmlns:a16="http://schemas.microsoft.com/office/drawing/2014/main" id="{76D8515C-F51A-4FB2-9895-9410038C1D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0" y="2600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>
                <a:spcBef>
                  <a:spcPct val="50000"/>
                </a:spcBef>
              </a:pPr>
              <a:r>
                <a:rPr lang="en-US" altLang="en-US"/>
                <a:t>cm</a:t>
              </a:r>
              <a:r>
                <a:rPr lang="en-US" altLang="en-US" baseline="30000"/>
                <a:t>3</a:t>
              </a:r>
            </a:p>
          </p:txBody>
        </p:sp>
      </p:grpSp>
      <p:grpSp>
        <p:nvGrpSpPr>
          <p:cNvPr id="4" name="Group 233">
            <a:extLst>
              <a:ext uri="{FF2B5EF4-FFF2-40B4-BE49-F238E27FC236}">
                <a16:creationId xmlns:a16="http://schemas.microsoft.com/office/drawing/2014/main" id="{E2BFE7C6-614A-44D9-90C9-81013157A3D6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5173666"/>
            <a:ext cx="1219200" cy="749301"/>
            <a:chOff x="432" y="3879"/>
            <a:chExt cx="768" cy="472"/>
          </a:xfrm>
        </p:grpSpPr>
        <p:grpSp>
          <p:nvGrpSpPr>
            <p:cNvPr id="1069" name="Group 228">
              <a:extLst>
                <a:ext uri="{FF2B5EF4-FFF2-40B4-BE49-F238E27FC236}">
                  <a16:creationId xmlns:a16="http://schemas.microsoft.com/office/drawing/2014/main" id="{3A48E0BA-1B07-4A20-A8B9-B7CB5664DD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" y="3879"/>
              <a:ext cx="232" cy="472"/>
              <a:chOff x="4128" y="816"/>
              <a:chExt cx="232" cy="472"/>
            </a:xfrm>
          </p:grpSpPr>
          <p:sp>
            <p:nvSpPr>
              <p:cNvPr id="1071" name="Line 229">
                <a:extLst>
                  <a:ext uri="{FF2B5EF4-FFF2-40B4-BE49-F238E27FC236}">
                    <a16:creationId xmlns:a16="http://schemas.microsoft.com/office/drawing/2014/main" id="{FD9E9F82-D3F6-4585-8EA4-E2E6CB3E01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8" y="1056"/>
                <a:ext cx="232" cy="1"/>
              </a:xfrm>
              <a:prstGeom prst="line">
                <a:avLst/>
              </a:prstGeom>
              <a:noFill/>
              <a:ln w="25400">
                <a:solidFill>
                  <a:srgbClr val="FF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just"/>
                <a:endParaRPr lang="en-US"/>
              </a:p>
            </p:txBody>
          </p:sp>
          <p:sp>
            <p:nvSpPr>
              <p:cNvPr id="1072" name="Rectangle 230">
                <a:extLst>
                  <a:ext uri="{FF2B5EF4-FFF2-40B4-BE49-F238E27FC236}">
                    <a16:creationId xmlns:a16="http://schemas.microsoft.com/office/drawing/2014/main" id="{AAC90819-969B-48B4-95AA-27BF4424D1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3" y="1055"/>
                <a:ext cx="97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/>
                <a:r>
                  <a:rPr lang="en-US" altLang="en-US" b="1">
                    <a:solidFill>
                      <a:srgbClr val="FF3399"/>
                    </a:solidFill>
                  </a:rPr>
                  <a:t>8</a:t>
                </a:r>
              </a:p>
            </p:txBody>
          </p:sp>
          <p:sp>
            <p:nvSpPr>
              <p:cNvPr id="1073" name="Rectangle 231">
                <a:extLst>
                  <a:ext uri="{FF2B5EF4-FFF2-40B4-BE49-F238E27FC236}">
                    <a16:creationId xmlns:a16="http://schemas.microsoft.com/office/drawing/2014/main" id="{9D7418CB-C4B0-4DE6-BB03-D72F0AFCD3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816"/>
                <a:ext cx="97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/>
                <a:r>
                  <a:rPr lang="en-US" altLang="en-US">
                    <a:solidFill>
                      <a:srgbClr val="FF3399"/>
                    </a:solidFill>
                  </a:rPr>
                  <a:t>3</a:t>
                </a:r>
              </a:p>
            </p:txBody>
          </p:sp>
        </p:grpSp>
        <p:sp>
          <p:nvSpPr>
            <p:cNvPr id="1070" name="Text Box 232">
              <a:extLst>
                <a:ext uri="{FF2B5EF4-FFF2-40B4-BE49-F238E27FC236}">
                  <a16:creationId xmlns:a16="http://schemas.microsoft.com/office/drawing/2014/main" id="{43EDAA28-07B7-4222-96F8-38A6493F95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3984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>
                <a:spcBef>
                  <a:spcPct val="50000"/>
                </a:spcBef>
              </a:pPr>
              <a:r>
                <a:rPr lang="en-US" altLang="en-US" b="1">
                  <a:solidFill>
                    <a:srgbClr val="FF3399"/>
                  </a:solidFill>
                </a:rPr>
                <a:t>cm</a:t>
              </a:r>
              <a:r>
                <a:rPr lang="en-US" altLang="en-US" b="1" baseline="30000">
                  <a:solidFill>
                    <a:srgbClr val="FF3399"/>
                  </a:solidFill>
                </a:rPr>
                <a:t>3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68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67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67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67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26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785" grpId="0"/>
      <p:bldP spid="26786" grpId="0"/>
      <p:bldP spid="267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0" name="Text Box 16">
            <a:extLst>
              <a:ext uri="{FF2B5EF4-FFF2-40B4-BE49-F238E27FC236}">
                <a16:creationId xmlns:a16="http://schemas.microsoft.com/office/drawing/2014/main" id="{B6796ABA-10DD-4778-8116-A37BA29C7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41304"/>
            <a:ext cx="7848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600" b="1"/>
              <a:t>Bài 2: Viết số thích hợp vào chỗ chấm:</a:t>
            </a:r>
            <a:endParaRPr lang="en-US" altLang="en-US" sz="3600"/>
          </a:p>
        </p:txBody>
      </p:sp>
      <p:sp>
        <p:nvSpPr>
          <p:cNvPr id="16401" name="Text Box 17">
            <a:extLst>
              <a:ext uri="{FF2B5EF4-FFF2-40B4-BE49-F238E27FC236}">
                <a16:creationId xmlns:a16="http://schemas.microsoft.com/office/drawing/2014/main" id="{F8B5388D-4C09-436A-8FC6-5E33D0652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00" y="1483551"/>
            <a:ext cx="541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600"/>
              <a:t>a) 1dm</a:t>
            </a:r>
            <a:r>
              <a:rPr lang="en-US" altLang="en-US" sz="3600" b="1" baseline="30000"/>
              <a:t>3</a:t>
            </a:r>
            <a:r>
              <a:rPr lang="en-US" altLang="en-US" sz="3600"/>
              <a:t>  = ………… cm</a:t>
            </a:r>
            <a:r>
              <a:rPr lang="en-US" altLang="en-US" sz="3600" b="1" baseline="30000"/>
              <a:t>3</a:t>
            </a:r>
          </a:p>
        </p:txBody>
      </p:sp>
      <p:sp>
        <p:nvSpPr>
          <p:cNvPr id="16403" name="Text Box 19">
            <a:extLst>
              <a:ext uri="{FF2B5EF4-FFF2-40B4-BE49-F238E27FC236}">
                <a16:creationId xmlns:a16="http://schemas.microsoft.com/office/drawing/2014/main" id="{EF1FDED9-D171-447D-9BED-0432F0DE8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427135"/>
            <a:ext cx="541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600"/>
              <a:t>5,8dm</a:t>
            </a:r>
            <a:r>
              <a:rPr lang="en-US" altLang="en-US" sz="3600" b="1" baseline="30000"/>
              <a:t>3 </a:t>
            </a:r>
            <a:r>
              <a:rPr lang="en-US" altLang="en-US" sz="3600"/>
              <a:t> = …………..cm</a:t>
            </a:r>
            <a:r>
              <a:rPr lang="en-US" altLang="en-US" sz="3600" b="1" baseline="30000"/>
              <a:t>3</a:t>
            </a:r>
          </a:p>
        </p:txBody>
      </p:sp>
      <p:sp>
        <p:nvSpPr>
          <p:cNvPr id="16404" name="Text Box 20">
            <a:extLst>
              <a:ext uri="{FF2B5EF4-FFF2-40B4-BE49-F238E27FC236}">
                <a16:creationId xmlns:a16="http://schemas.microsoft.com/office/drawing/2014/main" id="{199AC454-1606-40A4-BEE8-E1136E0F1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366686"/>
            <a:ext cx="5562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600"/>
              <a:t>375dm</a:t>
            </a:r>
            <a:r>
              <a:rPr lang="en-US" altLang="en-US" sz="3600" b="1" baseline="30000"/>
              <a:t>3</a:t>
            </a:r>
            <a:r>
              <a:rPr lang="en-US" altLang="en-US" sz="3600"/>
              <a:t>  = ………….cm</a:t>
            </a:r>
            <a:r>
              <a:rPr lang="en-US" altLang="en-US" sz="3600" b="1" baseline="30000"/>
              <a:t>3</a:t>
            </a:r>
          </a:p>
        </p:txBody>
      </p:sp>
      <p:sp>
        <p:nvSpPr>
          <p:cNvPr id="11271" name="AutoShape 64">
            <a:extLst>
              <a:ext uri="{FF2B5EF4-FFF2-40B4-BE49-F238E27FC236}">
                <a16:creationId xmlns:a16="http://schemas.microsoft.com/office/drawing/2014/main" id="{A0A977FD-356E-48FD-BCD2-E5793A38CEC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990600" y="4749800"/>
            <a:ext cx="60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endParaRPr lang="en-US" sz="3600"/>
          </a:p>
        </p:txBody>
      </p:sp>
      <p:grpSp>
        <p:nvGrpSpPr>
          <p:cNvPr id="2" name="Group 83">
            <a:extLst>
              <a:ext uri="{FF2B5EF4-FFF2-40B4-BE49-F238E27FC236}">
                <a16:creationId xmlns:a16="http://schemas.microsoft.com/office/drawing/2014/main" id="{7A152D7B-3C8A-4058-986F-8A41E3EA29A9}"/>
              </a:ext>
            </a:extLst>
          </p:cNvPr>
          <p:cNvGrpSpPr>
            <a:grpSpLocks/>
          </p:cNvGrpSpPr>
          <p:nvPr/>
        </p:nvGrpSpPr>
        <p:grpSpPr bwMode="auto">
          <a:xfrm>
            <a:off x="2095500" y="4038079"/>
            <a:ext cx="5334000" cy="1214439"/>
            <a:chOff x="528" y="2415"/>
            <a:chExt cx="3360" cy="765"/>
          </a:xfrm>
        </p:grpSpPr>
        <p:sp>
          <p:nvSpPr>
            <p:cNvPr id="11277" name="Text Box 21">
              <a:extLst>
                <a:ext uri="{FF2B5EF4-FFF2-40B4-BE49-F238E27FC236}">
                  <a16:creationId xmlns:a16="http://schemas.microsoft.com/office/drawing/2014/main" id="{B3701D02-C41E-47F1-8A4F-248176B6C9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2640"/>
              <a:ext cx="3120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>
                <a:spcBef>
                  <a:spcPct val="50000"/>
                </a:spcBef>
              </a:pPr>
              <a:r>
                <a:rPr lang="en-US" altLang="en-US" sz="3600"/>
                <a:t>dm</a:t>
              </a:r>
              <a:r>
                <a:rPr lang="en-US" altLang="en-US" sz="3600" b="1" baseline="30000"/>
                <a:t>3</a:t>
              </a:r>
              <a:r>
                <a:rPr lang="en-US" altLang="en-US" sz="3600"/>
                <a:t>  = ……….....cm</a:t>
              </a:r>
              <a:r>
                <a:rPr lang="en-US" altLang="en-US" sz="3600" b="1" baseline="30000"/>
                <a:t>3</a:t>
              </a:r>
            </a:p>
          </p:txBody>
        </p:sp>
        <p:grpSp>
          <p:nvGrpSpPr>
            <p:cNvPr id="11278" name="Group 75">
              <a:extLst>
                <a:ext uri="{FF2B5EF4-FFF2-40B4-BE49-F238E27FC236}">
                  <a16:creationId xmlns:a16="http://schemas.microsoft.com/office/drawing/2014/main" id="{0AA132B3-AAB1-4B58-AA72-5E76E48489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2415"/>
              <a:ext cx="232" cy="765"/>
              <a:chOff x="688" y="2824"/>
              <a:chExt cx="232" cy="765"/>
            </a:xfrm>
          </p:grpSpPr>
          <p:sp>
            <p:nvSpPr>
              <p:cNvPr id="11279" name="Line 76">
                <a:extLst>
                  <a:ext uri="{FF2B5EF4-FFF2-40B4-BE49-F238E27FC236}">
                    <a16:creationId xmlns:a16="http://schemas.microsoft.com/office/drawing/2014/main" id="{B9C26276-B85E-41AE-9459-21668971E8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8" y="3215"/>
                <a:ext cx="232" cy="1"/>
              </a:xfrm>
              <a:prstGeom prst="lin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just"/>
                <a:endParaRPr lang="en-US" sz="3600"/>
              </a:p>
            </p:txBody>
          </p:sp>
          <p:sp>
            <p:nvSpPr>
              <p:cNvPr id="11280" name="Rectangle 77">
                <a:extLst>
                  <a:ext uri="{FF2B5EF4-FFF2-40B4-BE49-F238E27FC236}">
                    <a16:creationId xmlns:a16="http://schemas.microsoft.com/office/drawing/2014/main" id="{35CC9ECB-878B-4805-A681-2B78EC080B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1" y="3240"/>
                <a:ext cx="145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/>
                <a:r>
                  <a:rPr lang="en-US" altLang="en-US" sz="3600" b="1"/>
                  <a:t>5</a:t>
                </a:r>
              </a:p>
            </p:txBody>
          </p:sp>
          <p:sp>
            <p:nvSpPr>
              <p:cNvPr id="11281" name="Rectangle 78">
                <a:extLst>
                  <a:ext uri="{FF2B5EF4-FFF2-40B4-BE49-F238E27FC236}">
                    <a16:creationId xmlns:a16="http://schemas.microsoft.com/office/drawing/2014/main" id="{061B1ABC-65F5-4049-966A-D2F8EDA1A7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4" y="2824"/>
                <a:ext cx="145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just"/>
                <a:r>
                  <a:rPr lang="en-US" altLang="en-US" sz="3600" b="1"/>
                  <a:t>4</a:t>
                </a:r>
              </a:p>
            </p:txBody>
          </p:sp>
        </p:grp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0" grpId="0"/>
      <p:bldP spid="16401" grpId="0"/>
      <p:bldP spid="16403" grpId="0"/>
      <p:bldP spid="1640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0" name="Text Box 42">
            <a:extLst>
              <a:ext uri="{FF2B5EF4-FFF2-40B4-BE49-F238E27FC236}">
                <a16:creationId xmlns:a16="http://schemas.microsoft.com/office/drawing/2014/main" id="{FBD58AB0-D245-4E47-B683-02030353E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469612"/>
            <a:ext cx="8153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/>
              <a:t>Củng cố, dặn dò:</a:t>
            </a:r>
          </a:p>
        </p:txBody>
      </p:sp>
      <p:sp>
        <p:nvSpPr>
          <p:cNvPr id="17451" name="Text Box 43">
            <a:extLst>
              <a:ext uri="{FF2B5EF4-FFF2-40B4-BE49-F238E27FC236}">
                <a16:creationId xmlns:a16="http://schemas.microsoft.com/office/drawing/2014/main" id="{E1F1E405-8D22-4666-8803-F04822DE3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1219199"/>
            <a:ext cx="7620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3300"/>
                </a:solidFill>
              </a:rPr>
              <a:t>Nếu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đúng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ghi</a:t>
            </a:r>
            <a:r>
              <a:rPr lang="en-US" altLang="en-US" sz="3200" b="1" dirty="0">
                <a:solidFill>
                  <a:srgbClr val="FF3300"/>
                </a:solidFill>
              </a:rPr>
              <a:t> Đ, </a:t>
            </a:r>
            <a:r>
              <a:rPr lang="en-US" altLang="en-US" sz="3200" b="1" dirty="0" err="1">
                <a:solidFill>
                  <a:srgbClr val="FF3300"/>
                </a:solidFill>
              </a:rPr>
              <a:t>sai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>
                <a:solidFill>
                  <a:srgbClr val="FF3300"/>
                </a:solidFill>
              </a:rPr>
              <a:t>ghi </a:t>
            </a:r>
            <a:r>
              <a:rPr lang="en-US" altLang="en-US" sz="3200" b="1" dirty="0">
                <a:solidFill>
                  <a:srgbClr val="FF3300"/>
                </a:solidFill>
              </a:rPr>
              <a:t>S:</a:t>
            </a:r>
          </a:p>
        </p:txBody>
      </p:sp>
      <p:sp>
        <p:nvSpPr>
          <p:cNvPr id="17452" name="Text Box 44">
            <a:extLst>
              <a:ext uri="{FF2B5EF4-FFF2-40B4-BE49-F238E27FC236}">
                <a16:creationId xmlns:a16="http://schemas.microsoft.com/office/drawing/2014/main" id="{19E08105-D665-4135-BE3D-8189C36FE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570" y="2129398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1/ Xăng- ti – mét khối là thể tích của hình lập phương dài 1dm.  </a:t>
            </a:r>
          </a:p>
        </p:txBody>
      </p:sp>
      <p:sp>
        <p:nvSpPr>
          <p:cNvPr id="17454" name="Rectangle 46">
            <a:extLst>
              <a:ext uri="{FF2B5EF4-FFF2-40B4-BE49-F238E27FC236}">
                <a16:creationId xmlns:a16="http://schemas.microsoft.com/office/drawing/2014/main" id="{C5811A0A-519A-4225-9A9B-348F6CA89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9170" y="2129398"/>
            <a:ext cx="5334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S</a:t>
            </a:r>
          </a:p>
        </p:txBody>
      </p:sp>
      <p:sp>
        <p:nvSpPr>
          <p:cNvPr id="17456" name="Text Box 48">
            <a:extLst>
              <a:ext uri="{FF2B5EF4-FFF2-40B4-BE49-F238E27FC236}">
                <a16:creationId xmlns:a16="http://schemas.microsoft.com/office/drawing/2014/main" id="{91E1EA08-AB29-42B4-894D-DC84F8510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70" y="2662798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 2/ Đề - xi – mét khối là thể tích của hình lập phương dài 1dm.</a:t>
            </a:r>
          </a:p>
        </p:txBody>
      </p:sp>
      <p:sp>
        <p:nvSpPr>
          <p:cNvPr id="17457" name="Rectangle 49">
            <a:extLst>
              <a:ext uri="{FF2B5EF4-FFF2-40B4-BE49-F238E27FC236}">
                <a16:creationId xmlns:a16="http://schemas.microsoft.com/office/drawing/2014/main" id="{8BE2A131-95E7-4637-BDBD-F9B002909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395" y="2662798"/>
            <a:ext cx="5334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Đ</a:t>
            </a:r>
          </a:p>
        </p:txBody>
      </p:sp>
      <p:sp>
        <p:nvSpPr>
          <p:cNvPr id="17458" name="Rectangle 50">
            <a:extLst>
              <a:ext uri="{FF2B5EF4-FFF2-40B4-BE49-F238E27FC236}">
                <a16:creationId xmlns:a16="http://schemas.microsoft.com/office/drawing/2014/main" id="{6789EE16-B255-4494-8F6E-DAEBA8E64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7170" y="3119998"/>
            <a:ext cx="5334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Đ</a:t>
            </a:r>
          </a:p>
        </p:txBody>
      </p:sp>
      <p:sp>
        <p:nvSpPr>
          <p:cNvPr id="17459" name="Text Box 51">
            <a:extLst>
              <a:ext uri="{FF2B5EF4-FFF2-40B4-BE49-F238E27FC236}">
                <a16:creationId xmlns:a16="http://schemas.microsoft.com/office/drawing/2014/main" id="{6828BEE9-5E4C-46B7-8BB9-838E15488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70" y="3119998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 3/ 1dm</a:t>
            </a:r>
            <a:r>
              <a:rPr lang="en-US" altLang="en-US" b="1" baseline="30000"/>
              <a:t>3</a:t>
            </a:r>
            <a:r>
              <a:rPr lang="en-US" altLang="en-US"/>
              <a:t>   = 1000cm</a:t>
            </a:r>
            <a:r>
              <a:rPr lang="en-US" altLang="en-US" b="1" baseline="30000"/>
              <a:t>3</a:t>
            </a:r>
            <a:r>
              <a:rPr lang="en-US" altLang="en-US" b="1"/>
              <a:t> .</a:t>
            </a:r>
            <a:r>
              <a:rPr lang="en-US" altLang="en-US"/>
              <a:t> </a:t>
            </a:r>
          </a:p>
        </p:txBody>
      </p:sp>
      <p:sp>
        <p:nvSpPr>
          <p:cNvPr id="17464" name="Text Box 56">
            <a:extLst>
              <a:ext uri="{FF2B5EF4-FFF2-40B4-BE49-F238E27FC236}">
                <a16:creationId xmlns:a16="http://schemas.microsoft.com/office/drawing/2014/main" id="{2D4F576E-2F26-4572-8956-62A6DB84C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570" y="3653398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4/ 1cm</a:t>
            </a:r>
            <a:r>
              <a:rPr lang="en-US" altLang="en-US" b="1" baseline="30000"/>
              <a:t>3</a:t>
            </a:r>
            <a:r>
              <a:rPr lang="en-US" altLang="en-US"/>
              <a:t>  = 1000dm</a:t>
            </a:r>
            <a:r>
              <a:rPr lang="en-US" altLang="en-US" b="1" baseline="30000"/>
              <a:t>3 </a:t>
            </a:r>
            <a:r>
              <a:rPr lang="en-US" altLang="en-US" b="1"/>
              <a:t> .</a:t>
            </a:r>
          </a:p>
        </p:txBody>
      </p:sp>
      <p:sp>
        <p:nvSpPr>
          <p:cNvPr id="17468" name="Rectangle 60">
            <a:extLst>
              <a:ext uri="{FF2B5EF4-FFF2-40B4-BE49-F238E27FC236}">
                <a16:creationId xmlns:a16="http://schemas.microsoft.com/office/drawing/2014/main" id="{459641FA-DE67-40DF-8F6F-5C54BED56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283" y="3729598"/>
            <a:ext cx="5334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74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74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74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0" grpId="0"/>
      <p:bldP spid="17451" grpId="0"/>
      <p:bldP spid="17452" grpId="0"/>
      <p:bldP spid="17454" grpId="0" animBg="1"/>
      <p:bldP spid="17456" grpId="0"/>
      <p:bldP spid="17457" grpId="0" animBg="1"/>
      <p:bldP spid="17458" grpId="0" animBg="1"/>
      <p:bldP spid="17459" grpId="0"/>
      <p:bldP spid="17464" grpId="0"/>
      <p:bldP spid="17468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E6253271D5384F977DCE5F1DBA7553" ma:contentTypeVersion="9" ma:contentTypeDescription="Create a new document." ma:contentTypeScope="" ma:versionID="defcbdafe6861fff81a1f6c740b81021">
  <xsd:schema xmlns:xsd="http://www.w3.org/2001/XMLSchema" xmlns:xs="http://www.w3.org/2001/XMLSchema" xmlns:p="http://schemas.microsoft.com/office/2006/metadata/properties" xmlns:ns2="d016a743-d48f-49a8-8e31-c36fb4fca922" targetNamespace="http://schemas.microsoft.com/office/2006/metadata/properties" ma:root="true" ma:fieldsID="44ce687f88b98ef9bb33257f6ebdcb73" ns2:_="">
    <xsd:import namespace="d016a743-d48f-49a8-8e31-c36fb4fca9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16a743-d48f-49a8-8e31-c36fb4fca9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FE2E14E-0B3E-44AC-AFCC-0C5211789B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63FFE1-5FBC-4296-9879-CFB6174D22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16a743-d48f-49a8-8e31-c36fb4fca9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1F012B-CC1A-47C5-B04D-CC61DA42C04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873</TotalTime>
  <Words>498</Words>
  <Application>Microsoft Office PowerPoint</Application>
  <PresentationFormat>On-screen Show (4:3)</PresentationFormat>
  <Paragraphs>83</Paragraphs>
  <Slides>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.VnAristote</vt:lpstr>
      <vt:lpstr>Arial</vt:lpstr>
      <vt:lpstr>Calibri</vt:lpstr>
      <vt:lpstr>Cambria Math</vt:lpstr>
      <vt:lpstr>Times New Roman</vt:lpstr>
      <vt:lpstr>Wingdings</vt:lpstr>
      <vt:lpstr>Chủ đề của Office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LENOVO</cp:lastModifiedBy>
  <cp:revision>92</cp:revision>
  <dcterms:created xsi:type="dcterms:W3CDTF">2009-02-06T11:30:47Z</dcterms:created>
  <dcterms:modified xsi:type="dcterms:W3CDTF">2023-02-20T07:41:08Z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0x010100E5E6253271D5384F977DCE5F1DBA7553</vt:lpwstr>
  </property>
</Properties>
</file>