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3" r:id="rId3"/>
    <p:sldId id="256" r:id="rId4"/>
    <p:sldId id="257" r:id="rId5"/>
    <p:sldId id="258" r:id="rId6"/>
    <p:sldId id="259" r:id="rId7"/>
    <p:sldId id="260" r:id="rId8"/>
    <p:sldId id="267" r:id="rId9"/>
    <p:sldId id="31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BCD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59410" y="1066800"/>
            <a:ext cx="10103485" cy="5334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Thứ</a:t>
            </a:r>
            <a:r>
              <a:rPr lang="en-US" sz="48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800" dirty="0" err="1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ba</a:t>
            </a:r>
            <a:r>
              <a:rPr lang="en-US" sz="48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800" dirty="0" err="1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ngày</a:t>
            </a:r>
            <a:r>
              <a:rPr lang="en-US" sz="48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14 </a:t>
            </a:r>
            <a:r>
              <a:rPr lang="en-US" sz="4800" dirty="0" err="1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tháng</a:t>
            </a:r>
            <a:r>
              <a:rPr lang="en-US" sz="48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9 </a:t>
            </a:r>
            <a:r>
              <a:rPr lang="en-US" sz="4800" dirty="0" err="1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năm</a:t>
            </a:r>
            <a:r>
              <a:rPr lang="en-US" sz="4800" dirty="0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 2021</a:t>
            </a:r>
            <a:endParaRPr lang="en-US" sz="4800" dirty="0">
              <a:solidFill>
                <a:schemeClr val="accent6">
                  <a:lumMod val="1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4" name="Title 1"/>
          <p:cNvSpPr txBox="1"/>
          <p:nvPr/>
        </p:nvSpPr>
        <p:spPr bwMode="auto">
          <a:xfrm>
            <a:off x="3505200" y="2057400"/>
            <a:ext cx="1600200" cy="53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4800" u="sng" kern="0" dirty="0" err="1">
                <a:solidFill>
                  <a:schemeClr val="accent6">
                    <a:lumMod val="10000"/>
                  </a:schemeClr>
                </a:solidFill>
                <a:latin typeface="Times New Roman" panose="02020603050405020304" charset="0"/>
                <a:cs typeface="Times New Roman" panose="02020603050405020304" charset="0"/>
              </a:rPr>
              <a:t>Toán</a:t>
            </a:r>
            <a:endParaRPr lang="en-US" sz="4800" u="sng" kern="0" dirty="0" err="1">
              <a:solidFill>
                <a:schemeClr val="accent6">
                  <a:lumMod val="10000"/>
                </a:schemeClr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Title 1"/>
          <p:cNvSpPr txBox="1"/>
          <p:nvPr/>
        </p:nvSpPr>
        <p:spPr bwMode="auto">
          <a:xfrm>
            <a:off x="1091565" y="2895600"/>
            <a:ext cx="6889750" cy="53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4800" kern="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800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Luyện</a:t>
            </a:r>
            <a:r>
              <a:rPr lang="en-US" sz="4800" kern="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800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tập</a:t>
            </a:r>
            <a:r>
              <a:rPr lang="en-US" sz="4800" kern="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en-US" sz="4800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trang</a:t>
            </a:r>
            <a:r>
              <a:rPr lang="en-US" sz="4800" kern="0" dirty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10)</a:t>
            </a:r>
            <a:endParaRPr lang="en-US" sz="4800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33400" y="3505200"/>
            <a:ext cx="7840345" cy="3046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32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Bài 1: Làm SGK</a:t>
            </a:r>
            <a:endParaRPr lang="en-US" sz="32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sz="32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Bài 2: Làm vở.</a:t>
            </a:r>
            <a:endParaRPr lang="en-US" sz="32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sz="32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b,Mẫu: </a:t>
            </a:r>
            <a:r>
              <a:rPr lang="vi-VN" sz="32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b) Chữ số 5 trong số 2453 thuộc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: hàng chục</a:t>
            </a:r>
            <a:endParaRPr lang="vi-VN" sz="3200" dirty="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2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Bài 3: Làm vở</a:t>
            </a:r>
            <a:endParaRPr lang="en-US" sz="32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200">
                <a:solidFill>
                  <a:srgbClr val="0070C0"/>
                </a:solidFill>
                <a:latin typeface="Times New Roman" panose="02020603050405020304" charset="0"/>
                <a:cs typeface="Times New Roman" panose="02020603050405020304" charset="0"/>
              </a:rPr>
              <a:t>Bài 4: Làm SGK.</a:t>
            </a:r>
            <a:endParaRPr lang="en-US" sz="3200">
              <a:solidFill>
                <a:srgbClr val="0070C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600" y="202841"/>
            <a:ext cx="4504690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mẫu: Làm SGK</a:t>
            </a:r>
            <a:endParaRPr kumimoji="0" 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en-US" sz="210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://img.loigiaihay.com/picture/2018/0530/h11-tr10-sgk-t4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436386" y="90100"/>
            <a:ext cx="271228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kumimoji="0" lang="en-US" sz="193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://img.loigiaihay.com/picture/2018/0530/h12-tr10-sgk-t4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" y="0"/>
            <a:ext cx="91011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33400"/>
            <a:ext cx="830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2. a) </a:t>
            </a:r>
            <a:r>
              <a:rPr lang="en-US" sz="2800" dirty="0" err="1"/>
              <a:t>Đọc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: </a:t>
            </a:r>
            <a:r>
              <a:rPr lang="en-US" sz="2800" dirty="0">
                <a:solidFill>
                  <a:srgbClr val="CC0000"/>
                </a:solidFill>
              </a:rPr>
              <a:t>2453; 65 243; 762 543; 53 620.</a:t>
            </a:r>
            <a:endParaRPr lang="en-US" sz="2800" dirty="0">
              <a:solidFill>
                <a:srgbClr val="CC0000"/>
              </a:solidFill>
            </a:endParaRPr>
          </a:p>
          <a:p>
            <a:r>
              <a:rPr lang="en-US" sz="2800" dirty="0"/>
              <a:t>    b) Cho </a:t>
            </a:r>
            <a:r>
              <a:rPr lang="en-US" sz="2800" dirty="0" err="1"/>
              <a:t>biết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CC0000"/>
                </a:solidFill>
              </a:rPr>
              <a:t>chữ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số</a:t>
            </a:r>
            <a:r>
              <a:rPr lang="en-US" sz="2800" dirty="0">
                <a:solidFill>
                  <a:srgbClr val="CC0000"/>
                </a:solidFill>
              </a:rPr>
              <a:t> 5 </a:t>
            </a:r>
            <a:r>
              <a:rPr lang="en-US" sz="2800" dirty="0"/>
              <a:t>ở </a:t>
            </a:r>
            <a:r>
              <a:rPr lang="en-US" sz="2800" dirty="0" err="1"/>
              <a:t>mỗi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thuộc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34536" y="1981200"/>
            <a:ext cx="8609464" cy="1568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/>
              <a:t>Số 65 243</a:t>
            </a:r>
            <a:r>
              <a:rPr lang="en-SG" altLang="vi-VN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vi-VN" sz="2400" dirty="0">
                <a:solidFill>
                  <a:srgbClr val="FF0000"/>
                </a:solidFill>
              </a:rPr>
              <a:t>áu mươi lăm nghìn hai trăm ba mươi bốn.</a:t>
            </a:r>
            <a:endParaRPr lang="vi-VN" sz="2400" dirty="0">
              <a:solidFill>
                <a:srgbClr val="FF0000"/>
              </a:solidFill>
            </a:endParaRPr>
          </a:p>
          <a:p>
            <a:r>
              <a:rPr lang="vi-VN" sz="2400" dirty="0"/>
              <a:t>Số 762 543</a:t>
            </a:r>
            <a:r>
              <a:rPr lang="en-SG" altLang="vi-VN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  <a:r>
              <a:rPr lang="vi-VN" sz="2400" dirty="0">
                <a:solidFill>
                  <a:srgbClr val="FF0000"/>
                </a:solidFill>
              </a:rPr>
              <a:t>ảy trăm sáu mươi hai nghìn năm trăm bốn mươi ba.</a:t>
            </a:r>
            <a:endParaRPr lang="vi-VN" sz="2400" dirty="0">
              <a:solidFill>
                <a:srgbClr val="FF0000"/>
              </a:solidFill>
            </a:endParaRPr>
          </a:p>
          <a:p>
            <a:pPr lvl="0"/>
            <a:r>
              <a:rPr lang="vi-VN" sz="2400" dirty="0"/>
              <a:t>Số 53 620: </a:t>
            </a:r>
            <a:r>
              <a:rPr lang="en-US" sz="2400" dirty="0">
                <a:solidFill>
                  <a:srgbClr val="FF0000"/>
                </a:solidFill>
              </a:rPr>
              <a:t>N</a:t>
            </a:r>
            <a:r>
              <a:rPr lang="vi-VN" sz="2400" dirty="0">
                <a:solidFill>
                  <a:srgbClr val="FF0000"/>
                </a:solidFill>
              </a:rPr>
              <a:t>ăm mươi ba nghìn sáu trăm hai mươi.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5437" y="1487170"/>
            <a:ext cx="2903563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/>
              <a:t>a) Số 2453</a:t>
            </a:r>
            <a:r>
              <a:rPr lang="en-SG" altLang="vi-VN" sz="2400" dirty="0"/>
              <a:t>:</a:t>
            </a:r>
            <a:endParaRPr lang="en-SG" altLang="vi-VN" sz="2400" dirty="0"/>
          </a:p>
        </p:txBody>
      </p:sp>
      <p:sp>
        <p:nvSpPr>
          <p:cNvPr id="5" name="Rectangle 4"/>
          <p:cNvSpPr/>
          <p:nvPr/>
        </p:nvSpPr>
        <p:spPr>
          <a:xfrm>
            <a:off x="2454910" y="1447791"/>
            <a:ext cx="47692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H</a:t>
            </a:r>
            <a:r>
              <a:rPr lang="vi-VN" sz="2400" dirty="0"/>
              <a:t>ai nghìn bốn trăm năm mươi ba.</a:t>
            </a:r>
            <a:endParaRPr lang="vi-VN" sz="2400" dirty="0"/>
          </a:p>
        </p:txBody>
      </p:sp>
      <p:sp>
        <p:nvSpPr>
          <p:cNvPr id="6" name="Rectangle 5"/>
          <p:cNvSpPr/>
          <p:nvPr/>
        </p:nvSpPr>
        <p:spPr>
          <a:xfrm>
            <a:off x="525437" y="4343400"/>
            <a:ext cx="81488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srgbClr val="FF0000"/>
                </a:solidFill>
              </a:rPr>
              <a:t>Chữ số </a:t>
            </a:r>
            <a:r>
              <a:rPr lang="vi-VN" sz="2400" dirty="0"/>
              <a:t>5</a:t>
            </a:r>
            <a:r>
              <a:rPr lang="vi-VN" sz="2400" dirty="0">
                <a:solidFill>
                  <a:srgbClr val="FF0000"/>
                </a:solidFill>
              </a:rPr>
              <a:t> trong số </a:t>
            </a:r>
            <a:r>
              <a:rPr lang="vi-VN" sz="2400" u="sng" dirty="0">
                <a:solidFill>
                  <a:srgbClr val="FF0000"/>
                </a:solidFill>
              </a:rPr>
              <a:t>6</a:t>
            </a:r>
            <a:r>
              <a:rPr lang="vi-VN" sz="2400" u="sng" dirty="0"/>
              <a:t>5</a:t>
            </a:r>
            <a:r>
              <a:rPr lang="vi-VN" sz="2400" u="sng" dirty="0">
                <a:solidFill>
                  <a:srgbClr val="FF0000"/>
                </a:solidFill>
              </a:rPr>
              <a:t> 243 </a:t>
            </a:r>
            <a:r>
              <a:rPr lang="vi-VN" sz="2400" dirty="0">
                <a:solidFill>
                  <a:srgbClr val="FF0000"/>
                </a:solidFill>
              </a:rPr>
              <a:t>thuộc hàng nghìn.</a:t>
            </a:r>
            <a:endParaRPr lang="vi-VN" sz="2400" dirty="0">
              <a:solidFill>
                <a:srgbClr val="FF0000"/>
              </a:solidFill>
            </a:endParaRPr>
          </a:p>
          <a:p>
            <a:r>
              <a:rPr lang="vi-VN" sz="2400" dirty="0">
                <a:solidFill>
                  <a:srgbClr val="FF0000"/>
                </a:solidFill>
              </a:rPr>
              <a:t>Chữ số </a:t>
            </a:r>
            <a:r>
              <a:rPr lang="vi-VN" sz="2400" dirty="0"/>
              <a:t>5</a:t>
            </a:r>
            <a:r>
              <a:rPr lang="vi-VN" sz="2400" dirty="0">
                <a:solidFill>
                  <a:srgbClr val="FF0000"/>
                </a:solidFill>
              </a:rPr>
              <a:t> trong số </a:t>
            </a:r>
            <a:r>
              <a:rPr lang="vi-VN" sz="2400" u="sng" dirty="0">
                <a:solidFill>
                  <a:srgbClr val="FF0000"/>
                </a:solidFill>
              </a:rPr>
              <a:t>762 </a:t>
            </a:r>
            <a:r>
              <a:rPr lang="vi-VN" sz="2400" u="sng" dirty="0"/>
              <a:t>5</a:t>
            </a:r>
            <a:r>
              <a:rPr lang="vi-VN" sz="2400" u="sng" dirty="0">
                <a:solidFill>
                  <a:srgbClr val="FF0000"/>
                </a:solidFill>
              </a:rPr>
              <a:t>43 </a:t>
            </a:r>
            <a:r>
              <a:rPr lang="vi-VN" sz="2400" dirty="0">
                <a:solidFill>
                  <a:srgbClr val="FF0000"/>
                </a:solidFill>
              </a:rPr>
              <a:t>thuộc hàng trăm.</a:t>
            </a:r>
            <a:endParaRPr lang="vi-VN" sz="2400" dirty="0">
              <a:solidFill>
                <a:srgbClr val="FF0000"/>
              </a:solidFill>
            </a:endParaRPr>
          </a:p>
          <a:p>
            <a:r>
              <a:rPr lang="vi-VN" sz="2400" dirty="0">
                <a:solidFill>
                  <a:srgbClr val="FF0000"/>
                </a:solidFill>
              </a:rPr>
              <a:t>Chữ số </a:t>
            </a:r>
            <a:r>
              <a:rPr lang="vi-VN" sz="2400" dirty="0"/>
              <a:t>5</a:t>
            </a:r>
            <a:r>
              <a:rPr lang="vi-VN" sz="2400" dirty="0">
                <a:solidFill>
                  <a:srgbClr val="FF0000"/>
                </a:solidFill>
              </a:rPr>
              <a:t> trong số </a:t>
            </a:r>
            <a:r>
              <a:rPr lang="vi-VN" sz="2400" u="sng" dirty="0"/>
              <a:t>5</a:t>
            </a:r>
            <a:r>
              <a:rPr lang="vi-VN" sz="2400" u="sng" dirty="0">
                <a:solidFill>
                  <a:srgbClr val="FF0000"/>
                </a:solidFill>
              </a:rPr>
              <a:t>3 620 </a:t>
            </a:r>
            <a:r>
              <a:rPr lang="vi-VN" sz="2400" dirty="0">
                <a:solidFill>
                  <a:srgbClr val="FF0000"/>
                </a:solidFill>
              </a:rPr>
              <a:t>thuộc hàng chục nghìn.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5437" y="3772586"/>
            <a:ext cx="53419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prstClr val="black"/>
                </a:solidFill>
              </a:rPr>
              <a:t>b) Chữ số 5 trong số 2453 thuộc</a:t>
            </a:r>
            <a:r>
              <a:rPr lang="en-US" sz="2400" dirty="0">
                <a:solidFill>
                  <a:prstClr val="black"/>
                </a:solidFill>
              </a:rPr>
              <a:t>:</a:t>
            </a:r>
            <a:endParaRPr lang="vi-VN" sz="24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81600" y="3776031"/>
            <a:ext cx="16065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vi-VN" sz="2400" dirty="0">
                <a:solidFill>
                  <a:prstClr val="black"/>
                </a:solidFill>
              </a:rPr>
              <a:t>hàng chục</a:t>
            </a:r>
            <a:endParaRPr lang="vi-VN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52484"/>
            <a:ext cx="3550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3. </a:t>
            </a:r>
            <a:r>
              <a:rPr lang="en-US" sz="3600" dirty="0" err="1">
                <a:solidFill>
                  <a:srgbClr val="FF0000"/>
                </a:solidFill>
              </a:rPr>
              <a:t>Viết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các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số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sau</a:t>
            </a:r>
            <a:r>
              <a:rPr lang="en-US" sz="3600" dirty="0">
                <a:solidFill>
                  <a:srgbClr val="FF0000"/>
                </a:solidFill>
              </a:rPr>
              <a:t>: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400" y="1524000"/>
            <a:ext cx="8610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/>
              <a:t>b) Hai mươi bốn nghìn ba trăm mười sáu</a:t>
            </a:r>
            <a:r>
              <a:rPr lang="en-US" sz="2400" dirty="0"/>
              <a:t>:</a:t>
            </a:r>
            <a:endParaRPr lang="en-US" sz="2400" dirty="0"/>
          </a:p>
          <a:p>
            <a:endParaRPr lang="vi-VN" sz="2400" dirty="0"/>
          </a:p>
          <a:p>
            <a:r>
              <a:rPr lang="vi-VN" sz="2400" dirty="0"/>
              <a:t>c) Hai mươi bốn nghìn ba trăm linh một</a:t>
            </a:r>
            <a:r>
              <a:rPr lang="en-US" sz="2400" dirty="0"/>
              <a:t>:</a:t>
            </a:r>
            <a:endParaRPr lang="en-US" sz="2400" dirty="0"/>
          </a:p>
          <a:p>
            <a:endParaRPr lang="en-US" sz="2400" dirty="0"/>
          </a:p>
          <a:p>
            <a:r>
              <a:rPr lang="vi-VN" sz="2400" dirty="0"/>
              <a:t>d) Một trăm tám mươi nghìn bảy trăm mười lăm</a:t>
            </a:r>
            <a:endParaRPr lang="en-US" sz="2400" dirty="0"/>
          </a:p>
          <a:p>
            <a:endParaRPr lang="vi-VN" sz="2400" dirty="0"/>
          </a:p>
          <a:p>
            <a:r>
              <a:rPr lang="vi-VN" sz="2400" dirty="0"/>
              <a:t>e) Ba trăm linh bảy nghìn bốn trăm hai mươi mốt</a:t>
            </a:r>
            <a:endParaRPr lang="en-US" sz="2400" dirty="0"/>
          </a:p>
          <a:p>
            <a:endParaRPr lang="vi-VN" sz="2400" dirty="0"/>
          </a:p>
          <a:p>
            <a:r>
              <a:rPr lang="vi-VN" sz="2400" dirty="0"/>
              <a:t>g) Chín trăm chín mươi chín nghìn chín trăm chín mươi chín</a:t>
            </a:r>
            <a:r>
              <a:rPr lang="en-US" sz="2400" dirty="0"/>
              <a:t>:</a:t>
            </a:r>
            <a:endParaRPr lang="vi-VN" sz="2400" dirty="0"/>
          </a:p>
        </p:txBody>
      </p:sp>
      <p:sp>
        <p:nvSpPr>
          <p:cNvPr id="4" name="Rectangle 3"/>
          <p:cNvSpPr/>
          <p:nvPr/>
        </p:nvSpPr>
        <p:spPr>
          <a:xfrm>
            <a:off x="153537" y="970086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400" dirty="0">
                <a:solidFill>
                  <a:prstClr val="black"/>
                </a:solidFill>
              </a:rPr>
              <a:t>a) Bốn nghìn ba trăm</a:t>
            </a:r>
            <a:r>
              <a:rPr lang="en-US" sz="2400" dirty="0">
                <a:solidFill>
                  <a:prstClr val="black"/>
                </a:solidFill>
              </a:rPr>
              <a:t>:</a:t>
            </a:r>
            <a:endParaRPr lang="vi-VN" sz="24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3937" y="970085"/>
            <a:ext cx="8595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4300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43600" y="1535288"/>
            <a:ext cx="10150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24316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04137" y="2286000"/>
            <a:ext cx="9621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dirty="0">
                <a:solidFill>
                  <a:srgbClr val="FF0000"/>
                </a:solidFill>
              </a:rPr>
              <a:t>24301</a:t>
            </a:r>
            <a:endParaRPr lang="vi-VN" sz="24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9400" y="3001327"/>
            <a:ext cx="1268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dirty="0">
                <a:solidFill>
                  <a:srgbClr val="FF0000"/>
                </a:solidFill>
              </a:rPr>
              <a:t>: 180715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81800" y="3709833"/>
            <a:ext cx="1268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dirty="0">
                <a:solidFill>
                  <a:srgbClr val="FF0000"/>
                </a:solidFill>
              </a:rPr>
              <a:t>: 307421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38889" y="4970437"/>
            <a:ext cx="11176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999999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057400"/>
            <a:ext cx="817500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en-US" sz="2800" dirty="0"/>
              <a:t>300 000; 400 000; 500 000;…….....;…….........;….........</a:t>
            </a:r>
            <a:endParaRPr lang="en-US" sz="2800" dirty="0"/>
          </a:p>
          <a:p>
            <a:endParaRPr lang="en-US" sz="2400" dirty="0"/>
          </a:p>
          <a:p>
            <a:r>
              <a:rPr lang="en-US" sz="2800" dirty="0"/>
              <a:t>b) 350 000; 360 000; 370 000;…….....;…………...;……..…….</a:t>
            </a:r>
            <a:endParaRPr lang="en-US" sz="2800" dirty="0"/>
          </a:p>
          <a:p>
            <a:endParaRPr lang="en-US" sz="2400" dirty="0"/>
          </a:p>
          <a:p>
            <a:r>
              <a:rPr lang="en-US" sz="2800" dirty="0"/>
              <a:t>c) 399 000; 399 100; 399 200;………...;………......;………....</a:t>
            </a:r>
            <a:endParaRPr lang="en-US" sz="2800" dirty="0"/>
          </a:p>
          <a:p>
            <a:endParaRPr lang="en-US" sz="2400" dirty="0"/>
          </a:p>
          <a:p>
            <a:r>
              <a:rPr lang="en-US" sz="2800" dirty="0"/>
              <a:t>d) 399 940; 399 950; 399 960;………...;…………...;…………..</a:t>
            </a:r>
            <a:endParaRPr lang="en-US" sz="2800" dirty="0"/>
          </a:p>
          <a:p>
            <a:endParaRPr lang="en-US" sz="2400" dirty="0"/>
          </a:p>
          <a:p>
            <a:r>
              <a:rPr lang="en-US" sz="2800" dirty="0"/>
              <a:t>e) 456 784; 456 785; 456 786;………...;…………....;………...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381000" y="762000"/>
            <a:ext cx="71146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>
                <a:solidFill>
                  <a:srgbClr val="FF0000"/>
                </a:solidFill>
              </a:rPr>
              <a:t>4.</a:t>
            </a:r>
            <a:r>
              <a:rPr lang="en-US" sz="3200" dirty="0">
                <a:solidFill>
                  <a:srgbClr val="FF0000"/>
                </a:solidFill>
              </a:rPr>
              <a:t> </a:t>
            </a:r>
            <a:r>
              <a:rPr lang="en-US" sz="3200" dirty="0" err="1">
                <a:solidFill>
                  <a:srgbClr val="FF0000"/>
                </a:solidFill>
              </a:rPr>
              <a:t>Viết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số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thích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hợp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vào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chỗ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chấm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838200"/>
            <a:ext cx="72670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>
                <a:solidFill>
                  <a:srgbClr val="FF0000"/>
                </a:solidFill>
              </a:rPr>
              <a:t>4.</a:t>
            </a:r>
            <a:r>
              <a:rPr lang="en-US" sz="3200" dirty="0">
                <a:solidFill>
                  <a:srgbClr val="FF0000"/>
                </a:solidFill>
              </a:rPr>
              <a:t> </a:t>
            </a:r>
            <a:r>
              <a:rPr lang="en-US" sz="3200" dirty="0" err="1">
                <a:solidFill>
                  <a:srgbClr val="FF0000"/>
                </a:solidFill>
              </a:rPr>
              <a:t>Viết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các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số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thích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hợp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vào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chỗ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chấm</a:t>
            </a:r>
            <a:r>
              <a:rPr lang="en-US" sz="3200" dirty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2209800"/>
            <a:ext cx="8991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pt-BR" sz="2800" dirty="0"/>
              <a:t>300 000; 400 000; 500 000;</a:t>
            </a:r>
            <a:r>
              <a:rPr lang="pt-BR" sz="2800" dirty="0">
                <a:solidFill>
                  <a:srgbClr val="CC0000"/>
                </a:solidFill>
              </a:rPr>
              <a:t>600 000; 700 000; 800 000.</a:t>
            </a:r>
            <a:endParaRPr lang="pt-BR" sz="2800" dirty="0">
              <a:solidFill>
                <a:srgbClr val="CC0000"/>
              </a:solidFill>
            </a:endParaRPr>
          </a:p>
          <a:p>
            <a:endParaRPr lang="pt-BR" sz="2400" dirty="0"/>
          </a:p>
          <a:p>
            <a:r>
              <a:rPr lang="pt-BR" sz="2800" dirty="0"/>
              <a:t>b) 350 000; 360 000; 370 000; </a:t>
            </a:r>
            <a:r>
              <a:rPr lang="pt-BR" sz="2800" dirty="0">
                <a:solidFill>
                  <a:srgbClr val="FF0000"/>
                </a:solidFill>
              </a:rPr>
              <a:t>380 000; 390 000;  400 000.</a:t>
            </a:r>
            <a:endParaRPr lang="pt-BR" sz="2800" dirty="0">
              <a:solidFill>
                <a:srgbClr val="FF0000"/>
              </a:solidFill>
            </a:endParaRPr>
          </a:p>
          <a:p>
            <a:endParaRPr lang="pt-BR" dirty="0"/>
          </a:p>
          <a:p>
            <a:r>
              <a:rPr lang="pt-BR" sz="2800" dirty="0"/>
              <a:t>c) 399 000; 399 100; 399 200</a:t>
            </a:r>
            <a:r>
              <a:rPr lang="pt-BR" sz="2800" dirty="0">
                <a:solidFill>
                  <a:srgbClr val="FF0000"/>
                </a:solidFill>
              </a:rPr>
              <a:t>;399 3000;  399 400; 399 500.</a:t>
            </a:r>
            <a:endParaRPr lang="pt-BR" sz="2800" dirty="0">
              <a:solidFill>
                <a:srgbClr val="FF0000"/>
              </a:solidFill>
            </a:endParaRPr>
          </a:p>
          <a:p>
            <a:endParaRPr lang="pt-BR" sz="2400" dirty="0"/>
          </a:p>
          <a:p>
            <a:r>
              <a:rPr lang="pt-BR" sz="2800" dirty="0"/>
              <a:t>d) 399 940; 399 950; 399 960;</a:t>
            </a:r>
            <a:r>
              <a:rPr lang="pt-BR" sz="2800" dirty="0">
                <a:solidFill>
                  <a:srgbClr val="FF0000"/>
                </a:solidFill>
              </a:rPr>
              <a:t>399 970; 399 980; 399 990.</a:t>
            </a:r>
            <a:endParaRPr lang="pt-BR" sz="2800" dirty="0">
              <a:solidFill>
                <a:srgbClr val="FF0000"/>
              </a:solidFill>
            </a:endParaRPr>
          </a:p>
          <a:p>
            <a:endParaRPr lang="pt-BR" sz="2400" dirty="0"/>
          </a:p>
          <a:p>
            <a:r>
              <a:rPr lang="pt-BR" sz="2800" dirty="0"/>
              <a:t>e) 456 784; 456 785; 456 786; </a:t>
            </a:r>
            <a:r>
              <a:rPr lang="pt-BR" sz="2800" dirty="0">
                <a:solidFill>
                  <a:srgbClr val="FF0000"/>
                </a:solidFill>
              </a:rPr>
              <a:t>456 787; 456 788; 456 789.</a:t>
            </a:r>
            <a:endParaRPr lang="pt-B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5"/>
            <a:ext cx="8229600" cy="1147445"/>
          </a:xfrm>
        </p:spPr>
        <p:txBody>
          <a:bodyPr/>
          <a:p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Dặn dò ngày 14/9/2021</a:t>
            </a:r>
            <a:endParaRPr lang="en-US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350" y="1203325"/>
            <a:ext cx="8717915" cy="546989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en-US">
                <a:solidFill>
                  <a:srgbClr val="224BCD"/>
                </a:solidFill>
                <a:latin typeface="Times New Roman" panose="02020603050405020304" charset="0"/>
                <a:cs typeface="Times New Roman" panose="02020603050405020304" charset="0"/>
              </a:rPr>
              <a:t>1. Toán: </a:t>
            </a:r>
            <a:endParaRPr lang="en-US">
              <a:solidFill>
                <a:srgbClr val="224BCD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224BCD"/>
                </a:solidFill>
                <a:latin typeface="Times New Roman" panose="02020603050405020304" charset="0"/>
                <a:cs typeface="Times New Roman" panose="02020603050405020304" charset="0"/>
              </a:rPr>
              <a:t>-Làm bài tập trang 10 theo yêu cầu đã gửi. </a:t>
            </a:r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+ Chụp gửi</a:t>
            </a:r>
            <a:endParaRPr lang="en-US">
              <a:solidFill>
                <a:srgbClr val="224BCD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224BCD"/>
                </a:solidFill>
                <a:latin typeface="Times New Roman" panose="02020603050405020304" charset="0"/>
                <a:cs typeface="Times New Roman" panose="02020603050405020304" charset="0"/>
              </a:rPr>
              <a:t>- Làm vở Bài tập toán </a:t>
            </a:r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+ Chụp gửi</a:t>
            </a:r>
            <a:endParaRPr lang="en-US">
              <a:solidFill>
                <a:srgbClr val="224BCD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224BCD"/>
                </a:solidFill>
                <a:latin typeface="Times New Roman" panose="02020603050405020304" charset="0"/>
                <a:cs typeface="Times New Roman" panose="02020603050405020304" charset="0"/>
              </a:rPr>
              <a:t>- Xem trước bài Hàng và lớp - trang 11</a:t>
            </a:r>
            <a:endParaRPr lang="en-US">
              <a:solidFill>
                <a:srgbClr val="224BCD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224BCD"/>
                </a:solidFill>
                <a:latin typeface="Times New Roman" panose="02020603050405020304" charset="0"/>
                <a:cs typeface="Times New Roman" panose="02020603050405020304" charset="0"/>
              </a:rPr>
              <a:t>2. Tiếng việt: </a:t>
            </a:r>
            <a:endParaRPr lang="en-US">
              <a:solidFill>
                <a:srgbClr val="224BCD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224BCD"/>
                </a:solidFill>
                <a:latin typeface="Times New Roman" panose="02020603050405020304" charset="0"/>
                <a:cs typeface="Times New Roman" panose="02020603050405020304" charset="0"/>
              </a:rPr>
              <a:t>- Hoàn thành nốt VBT Tiếng việt </a:t>
            </a:r>
            <a:r>
              <a:rPr lang="en-US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+ Chụp gửi</a:t>
            </a:r>
            <a:endParaRPr lang="en-US">
              <a:solidFill>
                <a:srgbClr val="224BCD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224BCD"/>
                </a:solidFill>
                <a:latin typeface="Times New Roman" panose="02020603050405020304" charset="0"/>
                <a:cs typeface="Times New Roman" panose="02020603050405020304" charset="0"/>
              </a:rPr>
              <a:t>- Soạn bài Tập đọc: Truyện cổ nước mình</a:t>
            </a:r>
            <a:endParaRPr lang="en-US">
              <a:solidFill>
                <a:srgbClr val="224BCD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224BCD"/>
                </a:solidFill>
                <a:latin typeface="Times New Roman" panose="02020603050405020304" charset="0"/>
                <a:cs typeface="Times New Roman" panose="02020603050405020304" charset="0"/>
              </a:rPr>
              <a:t>- Tập làm văn: Kể lại hành động của nhân vật.</a:t>
            </a:r>
            <a:endParaRPr lang="en-US">
              <a:solidFill>
                <a:srgbClr val="224BCD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>
                <a:solidFill>
                  <a:srgbClr val="224BCD"/>
                </a:solidFill>
                <a:latin typeface="Times New Roman" panose="02020603050405020304" charset="0"/>
                <a:cs typeface="Times New Roman" panose="02020603050405020304" charset="0"/>
              </a:rPr>
              <a:t>3. Khoa học: học theo video và ghi bài theo video hướng dẫn. </a:t>
            </a:r>
            <a:endParaRPr lang="en-US">
              <a:solidFill>
                <a:srgbClr val="224BCD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i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charset="0"/>
                <a:cs typeface="Times New Roman" panose="02020603050405020304" charset="0"/>
              </a:rPr>
              <a:t>*Lưu ý: </a:t>
            </a:r>
            <a:r>
              <a:rPr lang="en-US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Các con chỉ chụp gửi bài đã được cô ghi chụp gửi bên cạnh. Còn lại sẽ không gửi nhé.</a:t>
            </a:r>
            <a:endParaRPr lang="en-US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2037</Words>
  <Application>WPS Presentation</Application>
  <PresentationFormat>On-screen Show (4:3)</PresentationFormat>
  <Paragraphs>99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Verdana</vt:lpstr>
      <vt:lpstr>Microsoft YaHei</vt:lpstr>
      <vt:lpstr>Arial Unicode MS</vt:lpstr>
      <vt:lpstr>Calibri</vt:lpstr>
      <vt:lpstr>Office Theme</vt:lpstr>
      <vt:lpstr>Thứ ba ngày 14 tháng 9 năm 2021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user</cp:lastModifiedBy>
  <cp:revision>14</cp:revision>
  <dcterms:created xsi:type="dcterms:W3CDTF">2006-08-16T00:00:00Z</dcterms:created>
  <dcterms:modified xsi:type="dcterms:W3CDTF">2021-09-14T15:55:15Z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D0BA73F50A9849BF9275AE5A1270B946</vt:lpwstr>
  </property>
  <property fmtid="{D5CDD505-2E9C-101B-9397-08002B2CF9AE}" pid="3" name="KSOProductBuildVer">
    <vt:lpwstr>1033-11.2.0.10296</vt:lpwstr>
  </property>
</Properties>
</file>