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8" r:id="rId4"/>
    <p:sldId id="263" r:id="rId5"/>
    <p:sldId id="257" r:id="rId6"/>
    <p:sldId id="273" r:id="rId7"/>
    <p:sldId id="260" r:id="rId8"/>
    <p:sldId id="274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E79C-87E1-444D-B5A9-2D4B4225A17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75A57-09AC-4951-A494-D31DE96A1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5E1-9E34-4C09-B318-637F46C55D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FE69-6317-498F-83DF-9A07E19687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259" y="404589"/>
            <a:ext cx="74888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71" y="1052776"/>
            <a:ext cx="2160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885" y="1917065"/>
            <a:ext cx="63512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SG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Nhân hậu - Đoàn kết</a:t>
            </a:r>
            <a:endParaRPr lang="en-SG" altLang="en-US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332740"/>
            <a:ext cx="4723130" cy="33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1"/>
          <p:cNvSpPr txBox="1">
            <a:spLocks noChangeArrowheads="1"/>
          </p:cNvSpPr>
          <p:nvPr/>
        </p:nvSpPr>
        <p:spPr bwMode="auto">
          <a:xfrm>
            <a:off x="5364088" y="1773176"/>
            <a:ext cx="3096344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nhân dân</a:t>
            </a:r>
            <a:endParaRPr lang="en-US" altLang="en-US" sz="44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16640"/>
            <a:ext cx="8424936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smtClean="0">
                <a:solidFill>
                  <a:schemeClr val="bg1"/>
                </a:solidFill>
                <a:latin typeface="HP001 5 hàng" pitchFamily="34" charset="0"/>
              </a:rPr>
              <a:t>Nhân dân là : Đông đảo những </a:t>
            </a:r>
            <a:r>
              <a:rPr lang="en-US" sz="3200" b="1" smtClean="0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sz="3200" b="1" smtClean="0">
                <a:solidFill>
                  <a:schemeClr val="bg1"/>
                </a:solidFill>
                <a:latin typeface="HP001 5 hàng" pitchFamily="34" charset="0"/>
              </a:rPr>
              <a:t> dân thuộc mọi tầng lớp đang sống trong một khu vực nào đó</a:t>
            </a:r>
            <a:endParaRPr lang="en-US" sz="3200" b="1">
              <a:solidFill>
                <a:schemeClr val="bg1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2" y="404664"/>
            <a:ext cx="451063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79477" y="1773069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FF00"/>
                </a:solidFill>
                <a:latin typeface="HP001 5 hàng" pitchFamily="34" charset="0"/>
              </a:rPr>
              <a:t>công nhân </a:t>
            </a:r>
            <a:endParaRPr lang="en-US" altLang="en-US" sz="44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7" y="3716521"/>
            <a:ext cx="8120123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smtClean="0">
                <a:solidFill>
                  <a:schemeClr val="bg1"/>
                </a:solidFill>
                <a:latin typeface="HP001 5 hàng" pitchFamily="34" charset="0"/>
              </a:rPr>
              <a:t>Công nhân là </a:t>
            </a:r>
            <a:r>
              <a:rPr lang="en-US" sz="3200" b="1" smtClean="0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sz="3200" b="1" smtClean="0">
                <a:solidFill>
                  <a:schemeClr val="bg1"/>
                </a:solidFill>
                <a:latin typeface="HP001 5 hàng" pitchFamily="34" charset="0"/>
              </a:rPr>
              <a:t> lao động chân tay làm việc ăn lương trong các nhà máy, xí nghiêp, công trường....</a:t>
            </a:r>
            <a:endParaRPr lang="en-US" sz="3200" b="1">
              <a:solidFill>
                <a:schemeClr val="bg1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962"/>
            <a:ext cx="5040560" cy="420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5508104" y="1700808"/>
            <a:ext cx="3024336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nhân loại</a:t>
            </a:r>
            <a:endParaRPr lang="en-US" altLang="en-US" sz="44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450" y="5085080"/>
            <a:ext cx="608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Nhân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loại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loài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404495"/>
            <a:ext cx="443039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4932040" y="1796244"/>
            <a:ext cx="3024336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nhân tài</a:t>
            </a:r>
            <a:endParaRPr lang="en-US" altLang="en-US" sz="44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293096"/>
            <a:ext cx="7848872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smtClean="0">
                <a:solidFill>
                  <a:schemeClr val="bg1"/>
                </a:solidFill>
                <a:latin typeface="HP001 5 hàng" pitchFamily="34" charset="0"/>
              </a:rPr>
              <a:t>Nhân tài là </a:t>
            </a:r>
            <a:r>
              <a:rPr lang="en-US" sz="3600" b="1" smtClean="0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sz="3600" b="1" smtClean="0">
                <a:solidFill>
                  <a:schemeClr val="bg1"/>
                </a:solidFill>
                <a:latin typeface="HP001 5 hàng" pitchFamily="34" charset="0"/>
              </a:rPr>
              <a:t> có tài năng và trí tuệ hơn hẳn mọi người</a:t>
            </a:r>
            <a:endParaRPr lang="en-US" sz="3600" b="1">
              <a:solidFill>
                <a:schemeClr val="bg1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330835" y="1860550"/>
            <a:ext cx="2080895" cy="6940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đức: 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381114" y="710709"/>
            <a:ext cx="16764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ái: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312058" y="3256543"/>
            <a:ext cx="18145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từ: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310833" y="4508980"/>
            <a:ext cx="2024062" cy="521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</a:t>
            </a:r>
            <a:r>
              <a:rPr lang="en-US" altLang="en-US" sz="2800" b="1" smtClean="0">
                <a:solidFill>
                  <a:srgbClr val="FFFF00"/>
                </a:solidFill>
                <a:latin typeface="HP001 5 hàng" pitchFamily="34" charset="0"/>
              </a:rPr>
              <a:t>hậu:</a:t>
            </a:r>
            <a:endParaRPr lang="en-US" altLang="en-US" sz="2800" b="1">
              <a:latin typeface="HP001 5 hàng" pitchFamily="34" charset="0"/>
            </a:endParaRPr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2139315" y="476885"/>
            <a:ext cx="4039870" cy="1383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c</a:t>
            </a:r>
            <a:r>
              <a:rPr lang="en-US" altLang="en-US" sz="2800" b="1" smtClean="0">
                <a:solidFill>
                  <a:schemeClr val="bg1"/>
                </a:solidFill>
                <a:latin typeface="HP001 5 hàng" pitchFamily="34" charset="0"/>
              </a:rPr>
              <a:t>ó </a:t>
            </a:r>
            <a:r>
              <a:rPr lang="en-US" altLang="en-US" sz="2800" b="1" smtClean="0">
                <a:solidFill>
                  <a:srgbClr val="FF0000"/>
                </a:solidFill>
                <a:latin typeface="HP001 5 hàng" pitchFamily="34" charset="0"/>
              </a:rPr>
              <a:t>lòng yêu </a:t>
            </a:r>
            <a:r>
              <a:rPr lang="en-US" altLang="en-US" sz="2800" b="1">
                <a:solidFill>
                  <a:srgbClr val="FF0000"/>
                </a:solidFill>
                <a:latin typeface="HP001 5 hàng" pitchFamily="34" charset="0"/>
              </a:rPr>
              <a:t>thương con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endParaRPr lang="en-US" altLang="en-US" sz="28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>
            <a:off x="2411730" y="1772920"/>
            <a:ext cx="3954145" cy="1383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có </a:t>
            </a:r>
            <a:r>
              <a:rPr lang="en-US" altLang="en-US" sz="2800" b="1">
                <a:solidFill>
                  <a:srgbClr val="FF0000"/>
                </a:solidFill>
                <a:latin typeface="HP001 5 hàng" pitchFamily="34" charset="0"/>
              </a:rPr>
              <a:t>lòng thương người,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ăn ở tốt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2335530" y="3117215"/>
            <a:ext cx="4996815" cy="12966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có </a:t>
            </a:r>
            <a:r>
              <a:rPr lang="en-US" altLang="en-US" sz="2800" b="1">
                <a:solidFill>
                  <a:srgbClr val="FF0000"/>
                </a:solidFill>
                <a:latin typeface="HP001 5 hàng" pitchFamily="34" charset="0"/>
              </a:rPr>
              <a:t>lòng thương người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và hiền lành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2057514" y="4364835"/>
            <a:ext cx="7110015" cy="2676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smtClean="0">
                <a:solidFill>
                  <a:schemeClr val="bg1"/>
                </a:solidFill>
                <a:latin typeface="HP001 5 hàng" pitchFamily="34" charset="0"/>
              </a:rPr>
              <a:t>hiền và giàu </a:t>
            </a:r>
            <a:r>
              <a:rPr lang="en-US" altLang="en-US" sz="2800" b="1" smtClean="0">
                <a:solidFill>
                  <a:srgbClr val="FF0000"/>
                </a:solidFill>
                <a:latin typeface="HP001 5 hàng" pitchFamily="34" charset="0"/>
              </a:rPr>
              <a:t>lòng thương người </a:t>
            </a:r>
            <a:r>
              <a:rPr lang="en-US" sz="2800" b="1" smtClean="0">
                <a:solidFill>
                  <a:schemeClr val="bg1"/>
                </a:solidFill>
                <a:latin typeface="HP001 5 hàng" pitchFamily="34" charset="0"/>
              </a:rPr>
              <a:t>chỉ muốn đem lại những điều tốt lành      cho người khác.</a:t>
            </a:r>
            <a:endParaRPr lang="en-US" sz="2800" b="1" smtClean="0">
              <a:solidFill>
                <a:schemeClr val="bg1"/>
              </a:solidFill>
              <a:latin typeface="HP001 5 hàng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79070"/>
            <a:ext cx="2512695" cy="3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1134 L 0.21077 0.0287 C 0.23282 0.03773 0.26545 0.04259 0.29948 0.04259 C 0.33837 0.04259 0.36945 0.03773 0.3915 0.0287 L 0.49584 -0.0113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51520" y="623455"/>
            <a:ext cx="91440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ở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alt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2 </a:t>
            </a:r>
            <a:endParaRPr lang="en-US" alt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graphicFrame>
        <p:nvGraphicFramePr>
          <p:cNvPr id="5" name="Group 118"/>
          <p:cNvGraphicFramePr/>
          <p:nvPr/>
        </p:nvGraphicFramePr>
        <p:xfrm>
          <a:off x="107504" y="1268760"/>
          <a:ext cx="8640960" cy="3214231"/>
        </p:xfrm>
        <a:graphic>
          <a:graphicData uri="http://schemas.openxmlformats.org/drawingml/2006/table">
            <a:tbl>
              <a:tblPr/>
              <a:tblGrid>
                <a:gridCol w="4585928"/>
                <a:gridCol w="4055032"/>
              </a:tblGrid>
              <a:tr h="97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30"/>
          <p:cNvSpPr txBox="1">
            <a:spLocks noChangeArrowheads="1"/>
          </p:cNvSpPr>
          <p:nvPr/>
        </p:nvSpPr>
        <p:spPr bwMode="auto">
          <a:xfrm>
            <a:off x="251520" y="1268760"/>
            <a:ext cx="4572000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HP001 5 hàng" pitchFamily="34" charset="0"/>
            </a:endParaRPr>
          </a:p>
          <a:p>
            <a:pPr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là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“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”</a:t>
            </a:r>
            <a:endParaRPr lang="en-US" altLang="en-US" sz="3200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4608512" y="1271662"/>
            <a:ext cx="4572000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Tiếng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là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lòng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thương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”</a:t>
            </a:r>
            <a:endParaRPr lang="en-US" alt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2420888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dân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công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loại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tài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0633" y="2375009"/>
            <a:ext cx="3354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hậu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ái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đức</a:t>
            </a:r>
            <a:endParaRPr lang="en-US" sz="32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từ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520" y="4725144"/>
            <a:ext cx="85689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7035" y="457200"/>
            <a:ext cx="5129930" cy="24314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Trò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chơi</a:t>
            </a:r>
            <a:endParaRPr lang="en-US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anose="020E050203030302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Ai </a:t>
            </a:r>
            <a:r>
              <a:rPr lang="en-US" sz="6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nhanh</a:t>
            </a:r>
            <a:r>
              <a:rPr lang="en-US" sz="6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 </a:t>
            </a:r>
            <a:r>
              <a:rPr lang="en-US" sz="6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nhất</a:t>
            </a:r>
            <a:r>
              <a:rPr lang="en-US" sz="6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?</a:t>
            </a:r>
            <a:endParaRPr lang="en-US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anose="020E050203030302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anose="020E0502030303020204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455613" y="2252518"/>
            <a:ext cx="83058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Nối từng ô bên trái với những từ có thể kết hợp được ở bên phải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914400" y="3346450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tính tình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7" name="Text Box 110"/>
          <p:cNvSpPr txBox="1">
            <a:spLocks noChangeArrowheads="1"/>
          </p:cNvSpPr>
          <p:nvPr/>
        </p:nvSpPr>
        <p:spPr bwMode="auto">
          <a:xfrm>
            <a:off x="914400" y="3938588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cặp mắt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8" name="Text Box 110"/>
          <p:cNvSpPr txBox="1">
            <a:spLocks noChangeArrowheads="1"/>
          </p:cNvSpPr>
          <p:nvPr/>
        </p:nvSpPr>
        <p:spPr bwMode="auto">
          <a:xfrm>
            <a:off x="914400" y="4575175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FFFF00"/>
                </a:solidFill>
                <a:latin typeface="HP001 5 hàng" pitchFamily="34" charset="0"/>
              </a:rPr>
              <a:t>. </a:t>
            </a: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dòng sông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909638" y="5211763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tấm lòng</a:t>
            </a:r>
            <a:endParaRPr lang="en-US" altLang="en-US" sz="2800" b="1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>
            <a:off x="5065713" y="3365500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hiền hòa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5073650" y="3968750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hiền lành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5065713" y="4560888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hiền từ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5064125" y="5240338"/>
            <a:ext cx="2438400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nhân ái</a:t>
            </a: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52800" y="3576638"/>
            <a:ext cx="1720850" cy="623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0" y="4168775"/>
            <a:ext cx="1712913" cy="622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3595688"/>
            <a:ext cx="1712913" cy="1209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48038" y="5470525"/>
            <a:ext cx="1716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595"/>
            <a:ext cx="9100185" cy="82042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HP001 5 hàng" pitchFamily="34" charset="0"/>
              </a:rPr>
              <a:t>Khởi động : </a:t>
            </a:r>
            <a:r>
              <a:rPr lang="en-US" altLang="en-US" sz="3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P001 5 hàng" pitchFamily="34" charset="0"/>
              </a:rPr>
              <a:t>Nhìn tranh đoán tên câu chuyện</a:t>
            </a:r>
            <a:endParaRPr lang="en-US" altLang="en-US" sz="3200" b="1" smtClean="0">
              <a:solidFill>
                <a:schemeClr val="tx2">
                  <a:lumMod val="60000"/>
                  <a:lumOff val="40000"/>
                </a:schemeClr>
              </a:solidFill>
              <a:latin typeface="HP001 5 hàng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155"/>
            <a:ext cx="4321175" cy="574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10" y="1113155"/>
            <a:ext cx="4860290" cy="574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620687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G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itchFamily="34" charset="0"/>
              </a:rPr>
              <a:t>iải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itchFamily="34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0"/>
              </a:rPr>
              <a:t>hậu</a:t>
            </a:r>
            <a:endParaRPr lang="en-US" sz="3600" b="1" dirty="0">
              <a:solidFill>
                <a:srgbClr val="FFFF00"/>
              </a:solidFill>
              <a:latin typeface="HP001 5 hàng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     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</a:rPr>
              <a:t>Đoàn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</a:rPr>
              <a:t>kết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endParaRPr lang="en-US" sz="3600" b="1" dirty="0" smtClean="0">
              <a:solidFill>
                <a:srgbClr val="FFFF00"/>
              </a:solidFill>
              <a:latin typeface="HP001 5 hàng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nhất,cùng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1267018"/>
            <a:ext cx="4192" cy="49702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844" y="404749"/>
            <a:ext cx="81000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3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600" b="1" kern="0" dirty="0">
              <a:solidFill>
                <a:srgbClr val="FF9933"/>
              </a:solidFill>
              <a:latin typeface="HP001 5 hàng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200" b="1" kern="0" dirty="0">
              <a:solidFill>
                <a:schemeClr val="bg1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844" y="1124744"/>
            <a:ext cx="8136904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780" y="2564765"/>
            <a:ext cx="4585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02" y="3644771"/>
            <a:ext cx="83296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i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b="1" i="1" u="sng" kern="0" dirty="0">
              <a:solidFill>
                <a:srgbClr val="FF0000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780" y="4293235"/>
            <a:ext cx="2651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349" y="1197134"/>
            <a:ext cx="8136904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7" y="256787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Cưu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02" y="3644771"/>
            <a:ext cx="83296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3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3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i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altLang="en-US" b="1" i="1" u="sng" kern="0" dirty="0">
              <a:solidFill>
                <a:srgbClr val="FF0000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015" y="4271010"/>
            <a:ext cx="2554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3200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AutoShape 16"/>
          <p:cNvSpPr>
            <a:spLocks noChangeArrowheads="1"/>
          </p:cNvSpPr>
          <p:nvPr/>
        </p:nvSpPr>
        <p:spPr bwMode="auto">
          <a:xfrm rot="-5400000">
            <a:off x="-36376" y="341176"/>
            <a:ext cx="3352800" cy="3127648"/>
          </a:xfrm>
          <a:prstGeom prst="wedgeRoundRectCallout">
            <a:avLst>
              <a:gd name="adj1" fmla="val 15671"/>
              <a:gd name="adj2" fmla="val 8745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</a:ln>
        </p:spPr>
        <p:txBody>
          <a:bodyPr vert="eaVert"/>
          <a:lstStyle/>
          <a:p>
            <a:pPr marL="342900" indent="-342900"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HP001 5 hàng" pitchFamily="34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355976" y="304800"/>
            <a:ext cx="4788024" cy="3391272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flipH="1">
            <a:off x="76199" y="3933056"/>
            <a:ext cx="4605699" cy="2582416"/>
          </a:xfrm>
          <a:prstGeom prst="leftArrowCallout">
            <a:avLst>
              <a:gd name="adj1" fmla="val 25000"/>
              <a:gd name="adj2" fmla="val 23306"/>
              <a:gd name="adj3" fmla="val 23958"/>
              <a:gd name="adj4" fmla="val 6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4686300" y="4077072"/>
            <a:ext cx="4267200" cy="2438400"/>
          </a:xfrm>
          <a:prstGeom prst="flowChartAlternateProcess">
            <a:avLst/>
          </a:prstGeom>
          <a:solidFill>
            <a:srgbClr val="A2FAFC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cay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69" grpId="0" animBg="1"/>
      <p:bldP spid="23570" grpId="0" animBg="1"/>
      <p:bldP spid="23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AutoShape 16"/>
          <p:cNvSpPr>
            <a:spLocks noChangeArrowheads="1"/>
          </p:cNvSpPr>
          <p:nvPr/>
        </p:nvSpPr>
        <p:spPr bwMode="auto">
          <a:xfrm rot="-5400000">
            <a:off x="-36376" y="341176"/>
            <a:ext cx="3352800" cy="3127648"/>
          </a:xfrm>
          <a:prstGeom prst="wedgeRoundRectCallout">
            <a:avLst>
              <a:gd name="adj1" fmla="val 15671"/>
              <a:gd name="adj2" fmla="val 8745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</a:ln>
        </p:spPr>
        <p:txBody>
          <a:bodyPr vert="eaVert"/>
          <a:lstStyle/>
          <a:p>
            <a:pPr marL="342900" indent="-342900"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HP001 5 hàng" pitchFamily="34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355976" y="304800"/>
            <a:ext cx="4788024" cy="3391272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flipH="1">
            <a:off x="76199" y="3933056"/>
            <a:ext cx="4605699" cy="2582416"/>
          </a:xfrm>
          <a:prstGeom prst="leftArrowCallout">
            <a:avLst>
              <a:gd name="adj1" fmla="val 25000"/>
              <a:gd name="adj2" fmla="val 23306"/>
              <a:gd name="adj3" fmla="val 23958"/>
              <a:gd name="adj4" fmla="val 6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4686300" y="4077072"/>
            <a:ext cx="4267200" cy="2438400"/>
          </a:xfrm>
          <a:prstGeom prst="flowChartAlternateProcess">
            <a:avLst/>
          </a:prstGeom>
          <a:solidFill>
            <a:srgbClr val="A2FAFC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69" grpId="0" animBg="1"/>
      <p:bldP spid="23570" grpId="0" animBg="1"/>
      <p:bldP spid="235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202" y="170050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smtClean="0">
                <a:solidFill>
                  <a:schemeClr val="bg1"/>
                </a:solidFill>
                <a:latin typeface="HP001 5 hàng" pitchFamily="34" charset="0"/>
              </a:rPr>
              <a:t>Nhân</a:t>
            </a:r>
            <a:r>
              <a:rPr lang="en-US" sz="4800" smtClean="0">
                <a:latin typeface="HP001 5 hàng" pitchFamily="34" charset="0"/>
              </a:rPr>
              <a:t> </a:t>
            </a:r>
            <a:endParaRPr lang="en-US" sz="4800">
              <a:latin typeface="HP001 5 hàng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0332671">
            <a:off x="3328407" y="1840148"/>
            <a:ext cx="1660650" cy="392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980404"/>
            <a:ext cx="252028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HP001 5 hàng" pitchFamily="34" charset="0"/>
              </a:rPr>
              <a:t>n</a:t>
            </a:r>
            <a:r>
              <a:rPr lang="en-US" sz="3600" b="1" smtClean="0">
                <a:solidFill>
                  <a:schemeClr val="bg1"/>
                </a:solidFill>
                <a:latin typeface="HP001 5 hàng" pitchFamily="34" charset="0"/>
              </a:rPr>
              <a:t>gười</a:t>
            </a:r>
            <a:endParaRPr lang="en-US" sz="3600" b="1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418" y="2492767"/>
            <a:ext cx="3946719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HP001 5 hàng" pitchFamily="34" charset="0"/>
              </a:rPr>
              <a:t>Lòng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itchFamily="34" charset="0"/>
              </a:rPr>
              <a:t>thương</a:t>
            </a:r>
            <a:r>
              <a:rPr lang="en-US" sz="32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itchFamily="34" charset="0"/>
              </a:rPr>
              <a:t>người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451836">
            <a:off x="3283406" y="2455934"/>
            <a:ext cx="1660650" cy="392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5536" y="332656"/>
            <a:ext cx="8179269" cy="17281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95536" y="2204864"/>
            <a:ext cx="3456384" cy="13681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Tiếng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“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”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có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nghĩa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là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người</a:t>
            </a:r>
            <a:endParaRPr lang="en-US" sz="2800" b="1" dirty="0">
              <a:solidFill>
                <a:srgbClr val="00B0F0"/>
              </a:solidFill>
              <a:latin typeface="HP001 5 hàng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572000" y="2204864"/>
            <a:ext cx="4176464" cy="13681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Tiếng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“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”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có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nghĩa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là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lòng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thương</a:t>
            </a:r>
            <a:r>
              <a:rPr lang="en-US" sz="2800" b="1" dirty="0" smtClean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HP001 5 hàng" pitchFamily="34" charset="0"/>
              </a:rPr>
              <a:t>người</a:t>
            </a:r>
            <a:endParaRPr lang="en-US" sz="2800" b="1" dirty="0">
              <a:solidFill>
                <a:srgbClr val="00B0F0"/>
              </a:solidFill>
              <a:latin typeface="HP001 5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838453"/>
            <a:ext cx="29523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dân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công nhân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loại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tài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b="1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endParaRPr lang="en-US" b="1" smtClean="0">
              <a:solidFill>
                <a:srgbClr val="FF0000"/>
              </a:solidFill>
              <a:latin typeface="HP001 5 hàng" pitchFamily="34" charset="0"/>
            </a:endParaRP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20025" y="3860488"/>
            <a:ext cx="3354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hậu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ái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đức</a:t>
            </a:r>
            <a:endParaRPr lang="en-US" sz="2800" b="1" smtClean="0">
              <a:solidFill>
                <a:srgbClr val="FF0000"/>
              </a:solidFill>
              <a:latin typeface="HP001 5 hàng" pitchFamily="34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HP001 5 hàng" pitchFamily="34" charset="0"/>
              </a:rPr>
              <a:t>- nhân từ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WPS Presentation</Application>
  <PresentationFormat>On-screen Show (4:3)</PresentationFormat>
  <Paragraphs>171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HP001 5 hàng</vt:lpstr>
      <vt:lpstr>Segoe Print</vt:lpstr>
      <vt:lpstr>Comic Sans MS</vt:lpstr>
      <vt:lpstr>Candara</vt:lpstr>
      <vt:lpstr>Calibri</vt:lpstr>
      <vt:lpstr>Microsoft YaHei</vt:lpstr>
      <vt:lpstr>Arial Unicode MS</vt:lpstr>
      <vt:lpstr>Office Theme</vt:lpstr>
      <vt:lpstr>PowerPoint 演示文稿</vt:lpstr>
      <vt:lpstr>Khởi động : Nhìn tranh đoán tên câu chuyện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user</cp:lastModifiedBy>
  <cp:revision>46</cp:revision>
  <dcterms:created xsi:type="dcterms:W3CDTF">2021-09-11T04:07:00Z</dcterms:created>
  <dcterms:modified xsi:type="dcterms:W3CDTF">2021-09-13T23:36:39Z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799954FDEEB945B79D4A31568C5A0400</vt:lpwstr>
  </property>
  <property fmtid="{D5CDD505-2E9C-101B-9397-08002B2CF9AE}" pid="3" name="KSOProductBuildVer">
    <vt:lpwstr>1033-11.2.0.10296</vt:lpwstr>
  </property>
</Properties>
</file>