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3"/>
    <p:sldId id="291" r:id="rId4"/>
    <p:sldId id="258" r:id="rId5"/>
    <p:sldId id="260" r:id="rId6"/>
    <p:sldId id="261" r:id="rId7"/>
    <p:sldId id="262" r:id="rId8"/>
    <p:sldId id="265" r:id="rId9"/>
    <p:sldId id="266" r:id="rId10"/>
    <p:sldId id="264" r:id="rId11"/>
    <p:sldId id="267" r:id="rId12"/>
    <p:sldId id="25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80" r:id="rId22"/>
    <p:sldId id="282" r:id="rId23"/>
    <p:sldId id="283" r:id="rId25"/>
    <p:sldId id="284" r:id="rId26"/>
    <p:sldId id="285" r:id="rId27"/>
    <p:sldId id="286" r:id="rId28"/>
    <p:sldId id="317" r:id="rId29"/>
    <p:sldId id="28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31C9A-5FB4-4CB8-9B0A-A9140C9DB34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21289-3B2C-49B7-8F68-AEEA4540389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F664-B1C0-4986-85F5-3D30C868E0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0572-6D26-4AE3-ABA6-CFE7AD0931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4.mp4"/><Relationship Id="rId8" Type="http://schemas.openxmlformats.org/officeDocument/2006/relationships/video" Target="../media/media4.mp4"/><Relationship Id="rId7" Type="http://schemas.openxmlformats.org/officeDocument/2006/relationships/image" Target="../media/image35.png"/><Relationship Id="rId6" Type="http://schemas.openxmlformats.org/officeDocument/2006/relationships/slide" Target="slide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slide" Target="slide1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GIF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GIF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GIF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GIF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39.GI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slide" Target="slide9.xml"/><Relationship Id="rId7" Type="http://schemas.openxmlformats.org/officeDocument/2006/relationships/slide" Target="slide6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slide" Target="slide8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5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5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5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học sinh nam nữ cầm quyển sách -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18" y="2598525"/>
            <a:ext cx="8395397" cy="331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7077" y="644933"/>
            <a:ext cx="10241280" cy="5847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 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107115" y="1648446"/>
            <a:ext cx="3174274" cy="950079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</a:rPr>
              <a:t>Môn: Toán</a:t>
            </a:r>
            <a:endParaRPr 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1387" y="268052"/>
            <a:ext cx="5432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</a:rPr>
              <a:t>Làm sao để so sánh </a:t>
            </a:r>
            <a:endParaRPr lang="en-US" sz="4000" b="1" smtClean="0">
              <a:solidFill>
                <a:srgbClr val="0070C0"/>
              </a:solidFill>
            </a:endParaRPr>
          </a:p>
          <a:p>
            <a:pPr algn="ctr"/>
            <a:r>
              <a:rPr lang="en-US" sz="4000" b="1" smtClean="0">
                <a:solidFill>
                  <a:srgbClr val="0070C0"/>
                </a:solidFill>
              </a:rPr>
              <a:t>được các số </a:t>
            </a:r>
            <a:r>
              <a:rPr lang="en-US" sz="4000" b="1">
                <a:solidFill>
                  <a:srgbClr val="0070C0"/>
                </a:solidFill>
              </a:rPr>
              <a:t>có nhiều </a:t>
            </a:r>
            <a:endParaRPr lang="en-US" sz="4000" b="1" smtClean="0">
              <a:solidFill>
                <a:srgbClr val="0070C0"/>
              </a:solidFill>
            </a:endParaRPr>
          </a:p>
          <a:p>
            <a:pPr algn="ctr"/>
            <a:r>
              <a:rPr lang="en-US" sz="4000" b="1" smtClean="0">
                <a:solidFill>
                  <a:srgbClr val="0070C0"/>
                </a:solidFill>
              </a:rPr>
              <a:t>chữ </a:t>
            </a:r>
            <a:r>
              <a:rPr lang="en-US" sz="4000" b="1">
                <a:solidFill>
                  <a:srgbClr val="0070C0"/>
                </a:solidFill>
              </a:rPr>
              <a:t>số? </a:t>
            </a:r>
            <a:endParaRPr lang="en-US" sz="4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223" y="775041"/>
            <a:ext cx="8050898" cy="1325563"/>
          </a:xfrm>
        </p:spPr>
        <p:txBody>
          <a:bodyPr>
            <a:normAutofit/>
          </a:bodyPr>
          <a:lstStyle/>
          <a:p>
            <a:pPr algn="ctr"/>
            <a:r>
              <a:rPr lang="vi-VN" sz="3200" smtClean="0">
                <a:solidFill>
                  <a:schemeClr val="bg1"/>
                </a:solidFill>
                <a:latin typeface="+mn-lt"/>
              </a:rPr>
              <a:t>Thứ </a:t>
            </a:r>
            <a:r>
              <a:rPr lang="en-US" sz="3200" smtClean="0">
                <a:solidFill>
                  <a:schemeClr val="bg1"/>
                </a:solidFill>
                <a:latin typeface="+mn-lt"/>
              </a:rPr>
              <a:t>năm</a:t>
            </a:r>
            <a:r>
              <a:rPr lang="vi-VN" sz="3200" smtClean="0">
                <a:solidFill>
                  <a:schemeClr val="bg1"/>
                </a:solidFill>
                <a:latin typeface="+mn-lt"/>
              </a:rPr>
              <a:t>, ngày </a:t>
            </a:r>
            <a:r>
              <a:rPr lang="en-SG" altLang="en-US" sz="3200">
                <a:solidFill>
                  <a:schemeClr val="bg1"/>
                </a:solidFill>
                <a:latin typeface="+mn-lt"/>
              </a:rPr>
              <a:t>16</a:t>
            </a:r>
            <a:r>
              <a:rPr lang="vi-VN" sz="3200" smtClean="0">
                <a:solidFill>
                  <a:schemeClr val="bg1"/>
                </a:solidFill>
                <a:latin typeface="+mn-lt"/>
              </a:rPr>
              <a:t> tháng </a:t>
            </a:r>
            <a:r>
              <a:rPr lang="en-US" sz="3200" smtClean="0">
                <a:solidFill>
                  <a:schemeClr val="bg1"/>
                </a:solidFill>
                <a:latin typeface="+mn-lt"/>
              </a:rPr>
              <a:t>9</a:t>
            </a:r>
            <a:r>
              <a:rPr lang="vi-VN" sz="3200" smtClean="0">
                <a:solidFill>
                  <a:schemeClr val="bg1"/>
                </a:solidFill>
                <a:latin typeface="+mn-lt"/>
              </a:rPr>
              <a:t> năm 202</a:t>
            </a:r>
            <a:r>
              <a:rPr lang="en-SG" altLang="vi-VN" sz="3200" smtClean="0">
                <a:solidFill>
                  <a:schemeClr val="bg1"/>
                </a:solidFill>
                <a:latin typeface="+mn-lt"/>
              </a:rPr>
              <a:t>1</a:t>
            </a:r>
            <a:br>
              <a:rPr lang="en-SG" altLang="vi-VN" sz="3200" smtClean="0">
                <a:solidFill>
                  <a:schemeClr val="bg1"/>
                </a:solidFill>
                <a:latin typeface="+mn-lt"/>
              </a:rPr>
            </a:br>
            <a:r>
              <a:rPr lang="vi-VN" sz="3200" smtClean="0">
                <a:solidFill>
                  <a:schemeClr val="bg1"/>
                </a:solidFill>
                <a:latin typeface="+mn-lt"/>
              </a:rPr>
              <a:t> Toán </a:t>
            </a:r>
            <a:endParaRPr lang="en-US" sz="3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527" y="1910433"/>
            <a:ext cx="6457070" cy="111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smtClean="0">
                <a:solidFill>
                  <a:srgbClr val="FFC000"/>
                </a:solidFill>
              </a:rPr>
              <a:t>So sánh các số có nhiều chữ số</a:t>
            </a:r>
            <a:endParaRPr lang="en-US" sz="3400" b="1">
              <a:solidFill>
                <a:srgbClr val="FFC000"/>
              </a:solidFill>
            </a:endParaRPr>
          </a:p>
        </p:txBody>
      </p:sp>
      <p:pic>
        <p:nvPicPr>
          <p:cNvPr id="2050" name="Picture 2" descr="Scripture Clipart Open Book Outline 758548 2423002 - Hình Quyể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05" y="2459990"/>
            <a:ext cx="744347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8320" y="3400425"/>
            <a:ext cx="3897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vi-VN" sz="4000" b="1" smtClean="0">
                <a:solidFill>
                  <a:srgbClr val="FF0000"/>
                </a:solidFill>
              </a:rPr>
              <a:t>123452 .?.276233</a:t>
            </a:r>
            <a:endParaRPr lang="en-SG" altLang="vi-VN" sz="40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180590" y="694055"/>
            <a:ext cx="918718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smtClean="0">
                <a:latin typeface=".VnArial" panose="020B7200000000000000" pitchFamily="34" charset="0"/>
              </a:rPr>
              <a:t>1. </a:t>
            </a:r>
            <a:r>
              <a:rPr lang="en-US" altLang="en-US" sz="3200" b="1">
                <a:latin typeface=".VnArial" panose="020B7200000000000000" pitchFamily="34" charset="0"/>
              </a:rPr>
              <a:t>So </a:t>
            </a:r>
            <a:r>
              <a:rPr lang="en-SG" altLang="en-US" sz="3200" b="1">
                <a:latin typeface=".VnArial" panose="020B7200000000000000" pitchFamily="34" charset="0"/>
              </a:rPr>
              <a:t>sánh hai số có số chữ số khác </a:t>
            </a:r>
            <a:r>
              <a:rPr lang="en-US" altLang="en-US" sz="3200" b="1">
                <a:latin typeface=".VnArial" panose="020B7200000000000000" pitchFamily="34" charset="0"/>
              </a:rPr>
              <a:t> nhau</a:t>
            </a:r>
            <a:endParaRPr lang="en-US" altLang="en-US" sz="3200" b="1"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6087" y="2363373"/>
            <a:ext cx="934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/>
              <a:t>Ví dụ 1:</a:t>
            </a:r>
            <a:r>
              <a:rPr lang="en-US" sz="4000" smtClean="0"/>
              <a:t> So sánh 99 578  và 100 000</a:t>
            </a:r>
            <a:endParaRPr lang="en-US" sz="4000"/>
          </a:p>
        </p:txBody>
      </p:sp>
      <p:sp>
        <p:nvSpPr>
          <p:cNvPr id="10" name="TextBox 9"/>
          <p:cNvSpPr txBox="1"/>
          <p:nvPr/>
        </p:nvSpPr>
        <p:spPr>
          <a:xfrm>
            <a:off x="3500513" y="3157271"/>
            <a:ext cx="658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99 578 ……. 100 000</a:t>
            </a:r>
            <a:endParaRPr lang="en-US" sz="5400"/>
          </a:p>
        </p:txBody>
      </p:sp>
      <p:sp>
        <p:nvSpPr>
          <p:cNvPr id="12" name="Left Brace 11"/>
          <p:cNvSpPr/>
          <p:nvPr/>
        </p:nvSpPr>
        <p:spPr>
          <a:xfrm rot="16200000">
            <a:off x="4051497" y="3530990"/>
            <a:ext cx="942536" cy="1786600"/>
          </a:xfrm>
          <a:prstGeom prst="leftBrace">
            <a:avLst>
              <a:gd name="adj1" fmla="val 8333"/>
              <a:gd name="adj2" fmla="val 507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16200000">
            <a:off x="7617071" y="3356924"/>
            <a:ext cx="942536" cy="2084363"/>
          </a:xfrm>
          <a:prstGeom prst="leftBrace">
            <a:avLst>
              <a:gd name="adj1" fmla="val 8333"/>
              <a:gd name="adj2" fmla="val 507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56073" y="5043266"/>
            <a:ext cx="202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5 chữ số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1134" y="4930725"/>
            <a:ext cx="202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6</a:t>
            </a:r>
            <a:r>
              <a:rPr lang="en-US" sz="3600" smtClean="0">
                <a:solidFill>
                  <a:srgbClr val="7030A0"/>
                </a:solidFill>
              </a:rPr>
              <a:t> chữ số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4" y="2988490"/>
            <a:ext cx="95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&lt;</a:t>
            </a:r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9465" y="4201303"/>
            <a:ext cx="658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100 000  </a:t>
            </a:r>
            <a:r>
              <a:rPr lang="en-US" sz="5400" b="1" smtClean="0">
                <a:solidFill>
                  <a:srgbClr val="FF0000"/>
                </a:solidFill>
              </a:rPr>
              <a:t>&gt;</a:t>
            </a:r>
            <a:r>
              <a:rPr lang="en-US" sz="5400" smtClean="0"/>
              <a:t> 99 578</a:t>
            </a:r>
            <a:endParaRPr lang="en-US" sz="5400"/>
          </a:p>
        </p:txBody>
      </p:sp>
      <p:pic>
        <p:nvPicPr>
          <p:cNvPr id="18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3649" y="4841198"/>
            <a:ext cx="2736788" cy="1696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  <p:bldP spid="10" grpId="0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1886" y="3944983"/>
            <a:ext cx="11181805" cy="2704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628900" y="694055"/>
            <a:ext cx="894461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smtClean="0">
                <a:latin typeface=".VnArial" panose="020B7200000000000000" pitchFamily="34" charset="0"/>
              </a:rPr>
              <a:t>1. </a:t>
            </a:r>
            <a:r>
              <a:rPr lang="en-US" altLang="en-US" sz="3200" b="1">
                <a:latin typeface=".VnArial" panose="020B7200000000000000" pitchFamily="34" charset="0"/>
              </a:rPr>
              <a:t>So </a:t>
            </a:r>
            <a:r>
              <a:rPr lang="en-SG" altLang="en-US" sz="3200" b="1">
                <a:latin typeface=".VnArial" panose="020B7200000000000000" pitchFamily="34" charset="0"/>
              </a:rPr>
              <a:t>sánh </a:t>
            </a:r>
            <a:r>
              <a:rPr lang="en-US" altLang="en-US" sz="3200" b="1">
                <a:latin typeface=".VnArial" panose="020B7200000000000000" pitchFamily="34" charset="0"/>
              </a:rPr>
              <a:t>hai s</a:t>
            </a:r>
            <a:r>
              <a:rPr lang="en-SG" altLang="en-US" sz="3200" b="1">
                <a:latin typeface=".VnArial" panose="020B7200000000000000" pitchFamily="34" charset="0"/>
              </a:rPr>
              <a:t>ố </a:t>
            </a:r>
            <a:r>
              <a:rPr lang="en-US" altLang="en-US" sz="3200" b="1">
                <a:latin typeface=".VnArial" panose="020B7200000000000000" pitchFamily="34" charset="0"/>
              </a:rPr>
              <a:t>c</a:t>
            </a:r>
            <a:r>
              <a:rPr lang="en-SG" altLang="en-US" sz="3200" b="1">
                <a:latin typeface=".VnArial" panose="020B7200000000000000" pitchFamily="34" charset="0"/>
              </a:rPr>
              <a:t>ó </a:t>
            </a:r>
            <a:r>
              <a:rPr lang="en-US" altLang="en-US" sz="3200" b="1">
                <a:latin typeface=".VnArial" panose="020B7200000000000000" pitchFamily="34" charset="0"/>
              </a:rPr>
              <a:t>s</a:t>
            </a:r>
            <a:r>
              <a:rPr lang="en-SG" altLang="en-US" sz="3200" b="1">
                <a:latin typeface=".VnArial" panose="020B7200000000000000" pitchFamily="34" charset="0"/>
              </a:rPr>
              <a:t>ố</a:t>
            </a:r>
            <a:r>
              <a:rPr lang="en-US" altLang="en-US" sz="3200" b="1">
                <a:latin typeface=".VnArial" panose="020B7200000000000000" pitchFamily="34" charset="0"/>
              </a:rPr>
              <a:t> ch</a:t>
            </a:r>
            <a:r>
              <a:rPr lang="en-SG" altLang="en-US" sz="3200" b="1">
                <a:latin typeface=".VnArial" panose="020B7200000000000000" pitchFamily="34" charset="0"/>
              </a:rPr>
              <a:t>ữ </a:t>
            </a:r>
            <a:r>
              <a:rPr lang="en-US" altLang="en-US" sz="3200" b="1">
                <a:latin typeface=".VnArial" panose="020B7200000000000000" pitchFamily="34" charset="0"/>
              </a:rPr>
              <a:t>s</a:t>
            </a:r>
            <a:r>
              <a:rPr lang="en-SG" altLang="en-US" sz="3200" b="1">
                <a:latin typeface=".VnArial" panose="020B7200000000000000" pitchFamily="34" charset="0"/>
              </a:rPr>
              <a:t>ố khác</a:t>
            </a:r>
            <a:r>
              <a:rPr lang="en-US" altLang="en-US" sz="3200" b="1">
                <a:latin typeface=".VnArial" panose="020B7200000000000000" pitchFamily="34" charset="0"/>
              </a:rPr>
              <a:t> nhau</a:t>
            </a:r>
            <a:endParaRPr lang="en-US" altLang="en-US" sz="3200" b="1"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8642" y="2241244"/>
            <a:ext cx="934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/>
              <a:t>Ví dụ 2:</a:t>
            </a:r>
            <a:r>
              <a:rPr lang="en-US" sz="4000" smtClean="0"/>
              <a:t> So sánh 324 500 và 45 378</a:t>
            </a:r>
            <a:endParaRPr lang="en-US" sz="4000"/>
          </a:p>
        </p:txBody>
      </p:sp>
      <p:sp>
        <p:nvSpPr>
          <p:cNvPr id="18" name="TextBox 17"/>
          <p:cNvSpPr txBox="1"/>
          <p:nvPr/>
        </p:nvSpPr>
        <p:spPr>
          <a:xfrm>
            <a:off x="3290354" y="3182213"/>
            <a:ext cx="658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324 500  </a:t>
            </a:r>
            <a:r>
              <a:rPr lang="en-US" sz="5400" b="1" smtClean="0">
                <a:solidFill>
                  <a:srgbClr val="FF0000"/>
                </a:solidFill>
              </a:rPr>
              <a:t>&gt;</a:t>
            </a:r>
            <a:r>
              <a:rPr lang="en-US" sz="5400" smtClean="0"/>
              <a:t> 45 378</a:t>
            </a:r>
            <a:endParaRPr lang="en-US" sz="5400"/>
          </a:p>
        </p:txBody>
      </p:sp>
      <p:pic>
        <p:nvPicPr>
          <p:cNvPr id="19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3649" y="4841198"/>
            <a:ext cx="2736788" cy="1696797"/>
          </a:xfrm>
          <a:prstGeom prst="rect">
            <a:avLst/>
          </a:prstGeom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998248" y="4841198"/>
            <a:ext cx="79121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Số nào có </a:t>
            </a:r>
            <a:r>
              <a:rPr lang="en-SG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chữ số hơn thì số đó </a:t>
            </a:r>
            <a:r>
              <a:rPr lang="en-SG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hơn.</a:t>
            </a:r>
            <a:endParaRPr lang="en-SG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998248" y="5576853"/>
            <a:ext cx="904303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Số nào có </a:t>
            </a:r>
            <a:r>
              <a:rPr lang="en-SG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chữa số hơn thì số đó </a:t>
            </a:r>
            <a:r>
              <a:rPr lang="en-SG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SG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hơn.</a:t>
            </a:r>
            <a:endParaRPr lang="en-SG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180" y="4165735"/>
            <a:ext cx="4657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Khi so sánh hai số: 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animBg="1"/>
      <p:bldP spid="18" grpId="0"/>
      <p:bldP spid="20" grpId="0" bldLvl="0" animBg="1"/>
      <p:bldP spid="21" grpId="0" bldLvl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hững hình ảnh thắc m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3670663"/>
            <a:ext cx="3985915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937760" y="-147511"/>
            <a:ext cx="6858000" cy="4262311"/>
          </a:xfrm>
          <a:prstGeom prst="cloudCallout">
            <a:avLst>
              <a:gd name="adj1" fmla="val -70174"/>
              <a:gd name="adj2" fmla="val 508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smtClean="0">
                <a:solidFill>
                  <a:schemeClr val="tx1"/>
                </a:solidFill>
              </a:rPr>
              <a:t>Hai số có </a:t>
            </a:r>
            <a:r>
              <a:rPr lang="en-US" sz="4800" b="1" smtClean="0">
                <a:solidFill>
                  <a:srgbClr val="FF0000"/>
                </a:solidFill>
              </a:rPr>
              <a:t>cùng số chữ số </a:t>
            </a:r>
            <a:r>
              <a:rPr lang="en-US" sz="4800" b="1" smtClean="0">
                <a:solidFill>
                  <a:schemeClr val="tx1"/>
                </a:solidFill>
              </a:rPr>
              <a:t>thì so sánh như thế nào? </a:t>
            </a:r>
            <a:endParaRPr lang="en-US" sz="4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7249887" y="1650100"/>
            <a:ext cx="378012" cy="68284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Oval 17"/>
          <p:cNvSpPr/>
          <p:nvPr/>
        </p:nvSpPr>
        <p:spPr>
          <a:xfrm>
            <a:off x="3993862" y="1599300"/>
            <a:ext cx="404254" cy="71985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47253" y="495620"/>
            <a:ext cx="72843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CC"/>
                </a:solidFill>
                <a:latin typeface=".VnArial" panose="020B7200000000000000" pitchFamily="34" charset="0"/>
              </a:rPr>
              <a:t>2. </a:t>
            </a:r>
            <a:r>
              <a:rPr lang="en-US" altLang="en-US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số có cùng số chữ số</a:t>
            </a:r>
            <a:endParaRPr lang="en-US" altLang="en-US" b="1">
              <a:solidFill>
                <a:srgbClr val="0000CC"/>
              </a:solidFill>
              <a:latin typeface=".VnArial" panose="020B7200000000000000" pitchFamily="34" charset="0"/>
            </a:endParaRPr>
          </a:p>
        </p:txBody>
      </p:sp>
      <p:grpSp>
        <p:nvGrpSpPr>
          <p:cNvPr id="5" name="Group 24"/>
          <p:cNvGrpSpPr/>
          <p:nvPr/>
        </p:nvGrpSpPr>
        <p:grpSpPr bwMode="auto">
          <a:xfrm>
            <a:off x="3610788" y="1599299"/>
            <a:ext cx="6400207" cy="881064"/>
            <a:chOff x="1382" y="1728"/>
            <a:chExt cx="2694" cy="555"/>
          </a:xfrm>
        </p:grpSpPr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382" y="1728"/>
              <a:ext cx="133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693 251</a:t>
              </a:r>
              <a:endParaRPr lang="en-US" alt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2744" y="1744"/>
              <a:ext cx="133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693 500</a:t>
              </a:r>
              <a:endParaRPr lang="en-US" alt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2426" y="1760"/>
              <a:ext cx="57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800">
                  <a:latin typeface="Arial" panose="020B0604020202020204" pitchFamily="34" charset="0"/>
                  <a:cs typeface="Arial" panose="020B0604020202020204" pitchFamily="34" charset="0"/>
                </a:rPr>
                <a:t>.....</a:t>
              </a:r>
              <a:endParaRPr lang="en-US" alt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15291" y="4575448"/>
            <a:ext cx="965345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 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sánh từng cặp số ở cùng một 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hàng với nhau. 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 So sánh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từ trái sang phải.</a:t>
            </a:r>
            <a:endParaRPr lang="en-US" altLang="en-US">
              <a:latin typeface=".VnArial" panose="020B7200000000000000" pitchFamily="34" charset="0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3760321" y="2277067"/>
            <a:ext cx="300446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Minus 16"/>
          <p:cNvSpPr/>
          <p:nvPr/>
        </p:nvSpPr>
        <p:spPr>
          <a:xfrm>
            <a:off x="6949441" y="2319157"/>
            <a:ext cx="300446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Minus 19"/>
          <p:cNvSpPr/>
          <p:nvPr/>
        </p:nvSpPr>
        <p:spPr>
          <a:xfrm>
            <a:off x="4375839" y="2319156"/>
            <a:ext cx="300446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Minus 20"/>
          <p:cNvSpPr/>
          <p:nvPr/>
        </p:nvSpPr>
        <p:spPr>
          <a:xfrm>
            <a:off x="7627898" y="2287226"/>
            <a:ext cx="300446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extBox 21"/>
          <p:cNvSpPr txBox="1"/>
          <p:nvPr/>
        </p:nvSpPr>
        <p:spPr>
          <a:xfrm>
            <a:off x="4817351" y="1576024"/>
            <a:ext cx="40673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b="1" smtClean="0">
                <a:solidFill>
                  <a:srgbClr val="FF0000"/>
                </a:solidFill>
              </a:rPr>
              <a:t>2</a:t>
            </a:r>
            <a:endParaRPr lang="en-US" sz="4900" b="1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9128" y="1599299"/>
            <a:ext cx="40673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b="1">
                <a:solidFill>
                  <a:srgbClr val="FF0000"/>
                </a:solidFill>
              </a:rPr>
              <a:t>5</a:t>
            </a:r>
            <a:endParaRPr lang="en-US" sz="49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1434" y="2530808"/>
            <a:ext cx="4170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2        &lt;           5</a:t>
            </a:r>
            <a:endParaRPr lang="en-US" sz="4800"/>
          </a:p>
        </p:txBody>
      </p:sp>
      <p:sp>
        <p:nvSpPr>
          <p:cNvPr id="25" name="TextBox 24"/>
          <p:cNvSpPr txBox="1"/>
          <p:nvPr/>
        </p:nvSpPr>
        <p:spPr>
          <a:xfrm>
            <a:off x="5163167" y="1568871"/>
            <a:ext cx="2207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       </a:t>
            </a:r>
            <a:r>
              <a:rPr lang="en-US" sz="4800" b="1" smtClean="0">
                <a:solidFill>
                  <a:srgbClr val="FF0000"/>
                </a:solidFill>
              </a:rPr>
              <a:t>&lt;</a:t>
            </a:r>
            <a:r>
              <a:rPr lang="en-US" sz="4800" smtClean="0"/>
              <a:t>           </a:t>
            </a:r>
            <a:endParaRPr lang="en-US" sz="4800"/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342017" y="3306152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alt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30"/>
          <p:cNvGrpSpPr/>
          <p:nvPr/>
        </p:nvGrpSpPr>
        <p:grpSpPr bwMode="auto">
          <a:xfrm>
            <a:off x="3610788" y="3240854"/>
            <a:ext cx="5602507" cy="855503"/>
            <a:chOff x="1362" y="2139"/>
            <a:chExt cx="2578" cy="719"/>
          </a:xfrm>
        </p:grpSpPr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2513" y="2160"/>
              <a:ext cx="1427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    693 </a:t>
              </a:r>
              <a:r>
                <a:rPr lang="en-US" alt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251</a:t>
              </a:r>
              <a:endParaRPr lang="en-US" alt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1362" y="2139"/>
              <a:ext cx="1111" cy="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693 500</a:t>
              </a:r>
              <a:endParaRPr lang="en-US" alt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1289526" y="1100621"/>
            <a:ext cx="2217430" cy="184568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473110" y="1654278"/>
            <a:ext cx="2076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So sánh 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/>
      <p:bldP spid="23" grpId="0"/>
      <p:bldP spid="24" grpId="0"/>
      <p:bldP spid="24" grpId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32847" y="1007409"/>
            <a:ext cx="855345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Nếu hai số có tất cả các chữ số trong cùng một hàng </a:t>
            </a:r>
            <a:r>
              <a:rPr lang="en-US" alt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giống </a:t>
            </a: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nhau thì </a:t>
            </a:r>
            <a:r>
              <a:rPr lang="en-US" alt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sao? </a:t>
            </a:r>
            <a:endParaRPr lang="en-US" altLang="en-US" sz="4000">
              <a:latin typeface=".VnAvant" panose="020B7200000000000000" pitchFamily="34" charset="0"/>
            </a:endParaRPr>
          </a:p>
        </p:txBody>
      </p:sp>
      <p:pic>
        <p:nvPicPr>
          <p:cNvPr id="4098" name="Picture 2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4" y="1007409"/>
            <a:ext cx="2043953" cy="2223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344092" y="3757840"/>
            <a:ext cx="26853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633 407</a:t>
            </a:r>
            <a:endParaRPr lang="en-US" alt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71295" y="3757840"/>
            <a:ext cx="26853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633 407</a:t>
            </a:r>
            <a:endParaRPr lang="en-US" alt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6371776" y="3862090"/>
            <a:ext cx="6559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6443302" y="3757840"/>
            <a:ext cx="5437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 dance so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14843" y="500719"/>
            <a:ext cx="433817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SG" altLang="en-US" sz="4400" b="1" i="1">
                <a:latin typeface=".VnArial" panose="020B7200000000000000" pitchFamily="34" charset="0"/>
              </a:rPr>
              <a:t>Bài </a:t>
            </a:r>
            <a:r>
              <a:rPr lang="en-US" altLang="en-US" sz="4400" b="1" i="1" smtClean="0">
                <a:latin typeface=".VnArial" panose="020B7200000000000000" pitchFamily="34" charset="0"/>
              </a:rPr>
              <a:t>1: &gt;, &lt;, =  </a:t>
            </a:r>
            <a:endParaRPr lang="en-US" altLang="en-US" sz="4400" b="1" i="1"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843" y="1685365"/>
            <a:ext cx="5199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  9 999 ...   10 000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99 999 … 100 000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726 585 … 557 652 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7366" y="1685364"/>
            <a:ext cx="5403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  653 211 ...  653 211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  43 256   … 432 510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  845 713 … 854 713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81006" y="4127863"/>
            <a:ext cx="2403565" cy="12801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/>
              <a:t>v</a:t>
            </a:r>
            <a:endParaRPr lang="en-US" sz="8000" b="1"/>
          </a:p>
        </p:txBody>
      </p:sp>
      <p:sp>
        <p:nvSpPr>
          <p:cNvPr id="26" name="TextBox 25"/>
          <p:cNvSpPr txBox="1"/>
          <p:nvPr/>
        </p:nvSpPr>
        <p:spPr>
          <a:xfrm>
            <a:off x="2818216" y="1591571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&lt;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8217" y="2269420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&lt;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8217" y="2853476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&gt;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09716" y="1601117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=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79001" y="2272168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&lt;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79001" y="2851032"/>
            <a:ext cx="99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&lt;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33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45" y="4100947"/>
            <a:ext cx="2743200" cy="116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6283234" y="2864601"/>
            <a:ext cx="5055326" cy="2165785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259648" y="2017058"/>
            <a:ext cx="1847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59347" y="508706"/>
            <a:ext cx="101820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Tìm </a:t>
            </a:r>
            <a:r>
              <a:rPr lang="en-US" altLang="vi-VN" sz="4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 nhất trong các số sau:</a:t>
            </a:r>
            <a:endParaRPr lang="en-US" altLang="vi-VN" sz="44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22"/>
          <p:cNvGrpSpPr/>
          <p:nvPr/>
        </p:nvGrpSpPr>
        <p:grpSpPr bwMode="auto">
          <a:xfrm>
            <a:off x="899565" y="1530225"/>
            <a:ext cx="3553883" cy="1132774"/>
            <a:chOff x="1728" y="1899"/>
            <a:chExt cx="1679" cy="714"/>
          </a:xfrm>
        </p:grpSpPr>
        <p:pic>
          <p:nvPicPr>
            <p:cNvPr id="12306" name="Picture 14" descr="A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899"/>
              <a:ext cx="528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Text Box 18"/>
            <p:cNvSpPr txBox="1">
              <a:spLocks noChangeArrowheads="1"/>
            </p:cNvSpPr>
            <p:nvPr/>
          </p:nvSpPr>
          <p:spPr bwMode="auto">
            <a:xfrm>
              <a:off x="2208" y="1973"/>
              <a:ext cx="1199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6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59 876</a:t>
              </a:r>
              <a:endParaRPr lang="en-US" altLang="vi-VN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23"/>
          <p:cNvGrpSpPr/>
          <p:nvPr/>
        </p:nvGrpSpPr>
        <p:grpSpPr bwMode="auto">
          <a:xfrm>
            <a:off x="6582811" y="1511174"/>
            <a:ext cx="4083049" cy="1092367"/>
            <a:chOff x="3600" y="1872"/>
            <a:chExt cx="1929" cy="689"/>
          </a:xfrm>
        </p:grpSpPr>
        <p:pic>
          <p:nvPicPr>
            <p:cNvPr id="12304" name="Picture 15" descr="B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872"/>
              <a:ext cx="528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 Box 19"/>
            <p:cNvSpPr txBox="1">
              <a:spLocks noChangeArrowheads="1"/>
            </p:cNvSpPr>
            <p:nvPr/>
          </p:nvSpPr>
          <p:spPr bwMode="auto">
            <a:xfrm>
              <a:off x="4128" y="1920"/>
              <a:ext cx="140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6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651 321</a:t>
              </a:r>
              <a:endParaRPr lang="en-US" altLang="vi-VN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24"/>
          <p:cNvGrpSpPr/>
          <p:nvPr/>
        </p:nvGrpSpPr>
        <p:grpSpPr bwMode="auto">
          <a:xfrm>
            <a:off x="859347" y="3270131"/>
            <a:ext cx="3981449" cy="1147764"/>
            <a:chOff x="1728" y="2688"/>
            <a:chExt cx="1881" cy="723"/>
          </a:xfrm>
        </p:grpSpPr>
        <p:pic>
          <p:nvPicPr>
            <p:cNvPr id="12302" name="Picture 16" descr="C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688"/>
              <a:ext cx="528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20"/>
            <p:cNvSpPr txBox="1">
              <a:spLocks noChangeArrowheads="1"/>
            </p:cNvSpPr>
            <p:nvPr/>
          </p:nvSpPr>
          <p:spPr bwMode="auto">
            <a:xfrm>
              <a:off x="2208" y="2771"/>
              <a:ext cx="1401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6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499 873</a:t>
              </a:r>
              <a:endParaRPr lang="en-US" altLang="vi-VN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25"/>
          <p:cNvGrpSpPr/>
          <p:nvPr/>
        </p:nvGrpSpPr>
        <p:grpSpPr bwMode="auto">
          <a:xfrm>
            <a:off x="6714048" y="3363259"/>
            <a:ext cx="4000500" cy="1092370"/>
            <a:chOff x="3600" y="2688"/>
            <a:chExt cx="1890" cy="689"/>
          </a:xfrm>
        </p:grpSpPr>
        <p:pic>
          <p:nvPicPr>
            <p:cNvPr id="12300" name="Picture 17" descr="D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88"/>
              <a:ext cx="528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21"/>
            <p:cNvSpPr txBox="1">
              <a:spLocks noChangeArrowheads="1"/>
            </p:cNvSpPr>
            <p:nvPr/>
          </p:nvSpPr>
          <p:spPr bwMode="auto">
            <a:xfrm>
              <a:off x="4116" y="2736"/>
              <a:ext cx="1374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6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902 011</a:t>
              </a:r>
              <a:endParaRPr lang="en-US" altLang="vi-VN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Đồng hồ đếm ngược 60 giây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3547" y="4467850"/>
            <a:ext cx="3796937" cy="18634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1809" y="76200"/>
            <a:ext cx="545598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NỘI QUY LỚP HỌC</a:t>
            </a:r>
            <a:endParaRPr 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2399" y="958850"/>
            <a:ext cx="2895601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5730" y="958849"/>
            <a:ext cx="2934789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00125"/>
            <a:ext cx="29718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799" y="979488"/>
            <a:ext cx="292390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390" y="3921124"/>
            <a:ext cx="3168242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0632" y="3852863"/>
            <a:ext cx="3297281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4313" y="3840163"/>
            <a:ext cx="3556498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860801" y="381000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96470" y="1945469"/>
            <a:ext cx="10751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Xếp </a:t>
            </a:r>
            <a:r>
              <a:rPr lang="en-US" altLang="vi-VN" sz="36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sau theo thứ tự từ bé đến lớn:</a:t>
            </a:r>
            <a:endParaRPr lang="en-US" altLang="vi-VN" sz="3600" b="1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/>
          <p:nvPr/>
        </p:nvSpPr>
        <p:spPr bwMode="auto">
          <a:xfrm>
            <a:off x="896470" y="2819900"/>
            <a:ext cx="1129553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vi-VN" sz="5400" b="1"/>
              <a:t>2467 ;    28 092 ;   943 567 ;   932 018</a:t>
            </a:r>
            <a:endParaRPr lang="en-US" altLang="vi-VN" sz="5400" b="1"/>
          </a:p>
        </p:txBody>
      </p:sp>
      <p:sp>
        <p:nvSpPr>
          <p:cNvPr id="2" name="Content Placeholder 2"/>
          <p:cNvSpPr txBox="1"/>
          <p:nvPr/>
        </p:nvSpPr>
        <p:spPr bwMode="auto">
          <a:xfrm>
            <a:off x="1085850" y="4594225"/>
            <a:ext cx="112928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vi-VN" sz="5400" b="1">
                <a:solidFill>
                  <a:srgbClr val="FF0000"/>
                </a:solidFill>
              </a:rPr>
              <a:t>2467</a:t>
            </a:r>
            <a:r>
              <a:rPr lang="en-US" altLang="vi-VN" sz="5400" b="1"/>
              <a:t> ;    </a:t>
            </a:r>
            <a:r>
              <a:rPr lang="en-US" altLang="vi-VN" sz="5400" b="1">
                <a:solidFill>
                  <a:srgbClr val="FF0000"/>
                </a:solidFill>
              </a:rPr>
              <a:t>28 092 </a:t>
            </a:r>
            <a:r>
              <a:rPr lang="en-US" altLang="vi-VN" sz="5400" b="1"/>
              <a:t>;  </a:t>
            </a:r>
            <a:r>
              <a:rPr lang="en-US" altLang="vi-VN" sz="5400" b="1">
                <a:solidFill>
                  <a:srgbClr val="FF0000"/>
                </a:solidFill>
                <a:sym typeface="+mn-ea"/>
              </a:rPr>
              <a:t>932 018</a:t>
            </a:r>
            <a:r>
              <a:rPr lang="en-US" altLang="vi-VN" sz="5400" b="1"/>
              <a:t> ;  </a:t>
            </a:r>
            <a:r>
              <a:rPr lang="en-US" altLang="vi-VN" sz="5400" b="1">
                <a:solidFill>
                  <a:srgbClr val="FF0000"/>
                </a:solidFill>
                <a:sym typeface="+mn-ea"/>
              </a:rPr>
              <a:t>943 567</a:t>
            </a:r>
            <a:r>
              <a:rPr lang="en-US" altLang="vi-VN" sz="5400" b="1">
                <a:sym typeface="+mn-ea"/>
              </a:rPr>
              <a:t> </a:t>
            </a:r>
            <a:r>
              <a:rPr lang="en-US" altLang="vi-VN" sz="5400" b="1"/>
              <a:t> </a:t>
            </a:r>
            <a:endParaRPr lang="en-US" altLang="vi-VN" sz="5400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49380">
            <a:off x="9606136" y="436733"/>
            <a:ext cx="683466" cy="837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554" y="1434718"/>
            <a:ext cx="308748" cy="30954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03121" y="2084923"/>
            <a:ext cx="6593230" cy="22037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nhanh, 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đúng?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8156" y="819385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/>
              <a:t>Bài 4: </a:t>
            </a:r>
            <a:endParaRPr lang="en-US" sz="6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6" descr="Picture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49014" y="335692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/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/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/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833" y="174636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004061" y="1714532"/>
            <a:ext cx="8664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nhất 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chữ số là số nào? 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5809269" y="3586705"/>
            <a:ext cx="174783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266329" y="2432947"/>
            <a:ext cx="833718" cy="10901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6" descr="Picture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49014" y="335692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/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/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/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833" y="174636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004061" y="1714532"/>
            <a:ext cx="8664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nhất 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chữ số là số nào? 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5809269" y="3586705"/>
            <a:ext cx="174783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266329" y="2432947"/>
            <a:ext cx="833718" cy="10901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7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6" descr="Picture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49014" y="335692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/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/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/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833" y="174636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004061" y="1714532"/>
            <a:ext cx="8664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nhất 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chữ số là số nào? 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4885904" y="3694281"/>
            <a:ext cx="395329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999 999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266329" y="2432947"/>
            <a:ext cx="833718" cy="10901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56" descr="Pictur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9014" y="335692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9" name="Circle: Hollow 78"/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/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/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/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/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833" y="1746362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0985" y="5254204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772017" y="1450589"/>
            <a:ext cx="9107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alt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nhất </a:t>
            </a:r>
            <a:r>
              <a:rPr lang="en-US" alt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 chữ số là số nào? </a:t>
            </a:r>
            <a:endParaRPr lang="en-US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5056164" y="3721176"/>
            <a:ext cx="408776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266329" y="2432947"/>
            <a:ext cx="833718" cy="10901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7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sz="5400" b="1"/>
              <a:t>số lớn nhất có 5 chữ số khác nhau?</a:t>
            </a:r>
            <a:endParaRPr lang="en-US" sz="54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sz="8000">
                <a:solidFill>
                  <a:srgbClr val="FF0000"/>
                </a:solidFill>
              </a:rPr>
              <a:t>98 765</a:t>
            </a:r>
            <a:endParaRPr lang="en-US" sz="8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735" y="592455"/>
            <a:ext cx="8241665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Dặn dò</a:t>
            </a:r>
            <a:endParaRPr lang="en-US" sz="7200" b="1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000" smtClean="0">
                <a:solidFill>
                  <a:srgbClr val="FFFFCC"/>
                </a:solidFill>
              </a:rPr>
              <a:t>Xem lại cách so sánh các số có nhiều chữ số.</a:t>
            </a:r>
            <a:endParaRPr lang="en-US" sz="4000" smtClean="0">
              <a:solidFill>
                <a:srgbClr val="FFFF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000" smtClean="0">
                <a:solidFill>
                  <a:srgbClr val="FFFFCC"/>
                </a:solidFill>
              </a:rPr>
              <a:t>Làm bài </a:t>
            </a:r>
            <a:r>
              <a:rPr lang="en-SG" altLang="en-US" sz="4000" smtClean="0">
                <a:solidFill>
                  <a:srgbClr val="FFFFCC"/>
                </a:solidFill>
              </a:rPr>
              <a:t>tập trong Vở bài tập Toán </a:t>
            </a:r>
            <a:endParaRPr lang="en-SG" altLang="en-US" sz="4000" smtClean="0">
              <a:solidFill>
                <a:srgbClr val="FFFFCC"/>
              </a:solidFill>
            </a:endParaRPr>
          </a:p>
          <a:p>
            <a:pPr indent="0">
              <a:buFontTx/>
              <a:buNone/>
            </a:pPr>
            <a:r>
              <a:rPr lang="en-SG" altLang="en-US" sz="4000" smtClean="0">
                <a:solidFill>
                  <a:srgbClr val="FFFFCC"/>
                </a:solidFill>
              </a:rPr>
              <a:t>					</a:t>
            </a:r>
            <a:r>
              <a:rPr lang="en-SG" altLang="en-US" sz="4000" smtClean="0">
                <a:solidFill>
                  <a:srgbClr val="FF0000"/>
                </a:solidFill>
              </a:rPr>
              <a:t>+</a:t>
            </a:r>
            <a:r>
              <a:rPr lang="en-SG" altLang="en-US" sz="4000" smtClean="0">
                <a:solidFill>
                  <a:srgbClr val="FFFFCC"/>
                </a:solidFill>
              </a:rPr>
              <a:t> </a:t>
            </a:r>
            <a:r>
              <a:rPr lang="en-SG" altLang="en-US" sz="4000" smtClean="0">
                <a:solidFill>
                  <a:srgbClr val="FF0000"/>
                </a:solidFill>
              </a:rPr>
              <a:t>Chụp gửi bài.</a:t>
            </a:r>
            <a:endParaRPr lang="en-US" sz="4000" smtClean="0">
              <a:solidFill>
                <a:srgbClr val="FFFF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000" smtClean="0">
                <a:solidFill>
                  <a:srgbClr val="FFFFCC"/>
                </a:solidFill>
              </a:rPr>
              <a:t>Xem trước bài: Triệu và lớp triệu</a:t>
            </a:r>
            <a:endParaRPr lang="en-US" sz="400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5636301" y="29680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/>
          <p:cNvSpPr txBox="1"/>
          <p:nvPr/>
        </p:nvSpPr>
        <p:spPr>
          <a:xfrm>
            <a:off x="2007250" y="2044722"/>
            <a:ext cx="925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em!</a:t>
            </a:r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5755" y="1357336"/>
            <a:ext cx="8637563" cy="2391303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dirty="0">
                <a:latin typeface=".VnAristote" panose="020B7200000000000000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</a:t>
            </a:r>
            <a:r>
              <a:rPr lang="en-SG" altLang="en-US" sz="5400" b="1" dirty="0">
                <a:latin typeface=".VnAristote" panose="020B7200000000000000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ởi Động</a:t>
            </a:r>
            <a:endParaRPr lang="en-SG" altLang="en-US" sz="5400" b="1" dirty="0">
              <a:latin typeface=".VnAristote" panose="020B72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00413" y="161363"/>
            <a:ext cx="7396621" cy="17032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</a:t>
            </a:r>
            <a:r>
              <a:rPr lang="en-US" sz="4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chơi: Chăm sóc </a:t>
            </a:r>
            <a:r>
              <a:rPr lang="en-US" sz="4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</a:t>
            </a:r>
            <a:endParaRPr lang="en-US" sz="48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>
            <a:fillRect/>
          </a:stretch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9214338" y="5781823"/>
            <a:ext cx="2827606" cy="113244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98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68" y="35227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>
            <a:fillRect/>
          </a:stretch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1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3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78" y="35227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4961965" y="42778"/>
            <a:ext cx="5626021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Mình tưới chậu hoa nào đây? 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6848605" y="4908177"/>
            <a:ext cx="500062" cy="443753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3</a:t>
            </a:r>
            <a:endParaRPr lang="en-US" sz="2400" b="1"/>
          </a:p>
        </p:txBody>
      </p:sp>
      <p:sp>
        <p:nvSpPr>
          <p:cNvPr id="3" name="Right Arrow 2">
            <a:hlinkClick r:id="rId10" action="ppaction://hlinksldjump"/>
          </p:cNvPr>
          <p:cNvSpPr/>
          <p:nvPr/>
        </p:nvSpPr>
        <p:spPr>
          <a:xfrm>
            <a:off x="10587986" y="5607164"/>
            <a:ext cx="1299214" cy="106257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188720" y="770709"/>
            <a:ext cx="10463349" cy="179419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Lớp nghìn của số </a:t>
            </a:r>
            <a:r>
              <a:rPr lang="en-US" sz="4000" b="1">
                <a:solidFill>
                  <a:srgbClr val="FF0000"/>
                </a:solidFill>
              </a:rPr>
              <a:t>603 786 </a:t>
            </a:r>
            <a:r>
              <a:rPr lang="en-US" sz="4000" b="1"/>
              <a:t>gồm các chữ </a:t>
            </a:r>
            <a:r>
              <a:rPr lang="en-US" sz="4000" b="1" smtClean="0"/>
              <a:t>số nào? </a:t>
            </a:r>
            <a:endParaRPr lang="en-US" sz="7200" b="1"/>
          </a:p>
        </p:txBody>
      </p:sp>
      <p:sp>
        <p:nvSpPr>
          <p:cNvPr id="4" name="Round Diagonal Corner Rectangle 3"/>
          <p:cNvSpPr/>
          <p:nvPr/>
        </p:nvSpPr>
        <p:spPr>
          <a:xfrm>
            <a:off x="1476103" y="3062331"/>
            <a:ext cx="10032274" cy="194421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Lớp nghìn của số </a:t>
            </a:r>
            <a:r>
              <a:rPr lang="en-US" sz="3600" b="1">
                <a:solidFill>
                  <a:srgbClr val="FF0000"/>
                </a:solidFill>
              </a:rPr>
              <a:t>603 786 </a:t>
            </a:r>
            <a:r>
              <a:rPr lang="en-US" sz="3600" b="1">
                <a:solidFill>
                  <a:schemeClr val="tx1"/>
                </a:solidFill>
              </a:rPr>
              <a:t>gồm các chữ số</a:t>
            </a:r>
            <a:r>
              <a:rPr lang="en-US" sz="3600" b="1" smtClean="0">
                <a:solidFill>
                  <a:schemeClr val="tx1"/>
                </a:solidFill>
              </a:rPr>
              <a:t>: </a:t>
            </a:r>
            <a:r>
              <a:rPr lang="en-US" sz="3600" b="1" smtClean="0">
                <a:solidFill>
                  <a:srgbClr val="FF0000"/>
                </a:solidFill>
              </a:rPr>
              <a:t>6, 0, 3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3" y="653143"/>
            <a:ext cx="8174845" cy="191176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/>
              <a:t>Điền &gt;, &lt;, = </a:t>
            </a:r>
            <a:endParaRPr lang="en-US" sz="4800" smtClean="0"/>
          </a:p>
          <a:p>
            <a:pPr algn="ctr"/>
            <a:r>
              <a:rPr lang="en-US" sz="4800" smtClean="0"/>
              <a:t>3 254 ….. 32 540</a:t>
            </a:r>
            <a:endParaRPr lang="en-US" sz="4800" smtClean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2562823" y="3185277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/>
              <a:t>3 </a:t>
            </a:r>
            <a:r>
              <a:rPr lang="en-US" sz="5400" smtClean="0"/>
              <a:t>254 </a:t>
            </a:r>
            <a:r>
              <a:rPr lang="en-US" sz="5400" b="1" smtClean="0">
                <a:solidFill>
                  <a:srgbClr val="FF0000"/>
                </a:solidFill>
              </a:rPr>
              <a:t>&lt;</a:t>
            </a:r>
            <a:r>
              <a:rPr lang="en-US" sz="5400" smtClean="0"/>
              <a:t> </a:t>
            </a:r>
            <a:r>
              <a:rPr lang="en-US" sz="5400"/>
              <a:t>32 540</a:t>
            </a:r>
            <a:endParaRPr lang="en-US" sz="5400"/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2132" y="1416424"/>
            <a:ext cx="52357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/>
              <a:t>3 254 </a:t>
            </a:r>
            <a:r>
              <a:rPr lang="en-US" sz="6600" b="1">
                <a:solidFill>
                  <a:srgbClr val="FF0000"/>
                </a:solidFill>
              </a:rPr>
              <a:t>&lt;</a:t>
            </a:r>
            <a:r>
              <a:rPr lang="en-US" sz="6600"/>
              <a:t> 32 540</a:t>
            </a:r>
            <a:endParaRPr lang="en-US" sz="6600"/>
          </a:p>
        </p:txBody>
      </p:sp>
      <p:sp>
        <p:nvSpPr>
          <p:cNvPr id="3" name="Cloud Callout 2"/>
          <p:cNvSpPr/>
          <p:nvPr/>
        </p:nvSpPr>
        <p:spPr>
          <a:xfrm>
            <a:off x="6898932" y="457200"/>
            <a:ext cx="4988268" cy="2743200"/>
          </a:xfrm>
          <a:prstGeom prst="cloudCallout">
            <a:avLst>
              <a:gd name="adj1" fmla="val -57984"/>
              <a:gd name="adj2" fmla="val 481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Nêu cách so sánh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050" name="Picture 2" descr="Những hình ảnh thắc m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2" y="3200400"/>
            <a:ext cx="3295120" cy="212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01338" y="640079"/>
            <a:ext cx="10476411" cy="166356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Lớp đơn vị của số </a:t>
            </a:r>
            <a:r>
              <a:rPr lang="en-US" sz="3600">
                <a:solidFill>
                  <a:srgbClr val="FF0000"/>
                </a:solidFill>
              </a:rPr>
              <a:t>532 </a:t>
            </a:r>
            <a:r>
              <a:rPr lang="en-US" sz="3600" smtClean="0">
                <a:solidFill>
                  <a:srgbClr val="FF0000"/>
                </a:solidFill>
              </a:rPr>
              <a:t>874 </a:t>
            </a:r>
            <a:r>
              <a:rPr lang="en-US" sz="3600"/>
              <a:t>gồm các chữ </a:t>
            </a:r>
            <a:r>
              <a:rPr lang="en-US" sz="3600" smtClean="0"/>
              <a:t>số nào?</a:t>
            </a:r>
            <a:endParaRPr lang="en-US" sz="6600"/>
          </a:p>
        </p:txBody>
      </p:sp>
      <p:sp>
        <p:nvSpPr>
          <p:cNvPr id="4" name="Round Diagonal Corner Rectangle 3"/>
          <p:cNvSpPr/>
          <p:nvPr/>
        </p:nvSpPr>
        <p:spPr>
          <a:xfrm>
            <a:off x="1018903" y="3062331"/>
            <a:ext cx="1073766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Lớp đơn vị của số </a:t>
            </a:r>
            <a:r>
              <a:rPr lang="en-US" sz="4000">
                <a:solidFill>
                  <a:srgbClr val="FF0000"/>
                </a:solidFill>
              </a:rPr>
              <a:t>532 </a:t>
            </a:r>
            <a:r>
              <a:rPr lang="en-US" sz="4000" smtClean="0">
                <a:solidFill>
                  <a:srgbClr val="FF0000"/>
                </a:solidFill>
              </a:rPr>
              <a:t>874 </a:t>
            </a:r>
            <a:r>
              <a:rPr lang="en-US" sz="4000"/>
              <a:t>gồm các chữ số</a:t>
            </a:r>
            <a:r>
              <a:rPr lang="en-US" sz="4000" smtClean="0"/>
              <a:t>: </a:t>
            </a:r>
            <a:r>
              <a:rPr lang="en-US" sz="4000" smtClean="0">
                <a:solidFill>
                  <a:srgbClr val="FF0000"/>
                </a:solidFill>
              </a:rPr>
              <a:t>8, 7, 4</a:t>
            </a:r>
            <a:endParaRPr lang="en-US" sz="7200">
              <a:solidFill>
                <a:srgbClr val="FF0000"/>
              </a:solidFill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1993</Words>
  <Application>WPS Presentation</Application>
  <PresentationFormat>Widescreen</PresentationFormat>
  <Paragraphs>268</Paragraphs>
  <Slides>28</Slides>
  <Notes>1</Notes>
  <HiddenSlides>0</HiddenSlides>
  <MMClips>9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SimSun</vt:lpstr>
      <vt:lpstr>Wingdings</vt:lpstr>
      <vt:lpstr>.VnAristote</vt:lpstr>
      <vt:lpstr>Segoe Print</vt:lpstr>
      <vt:lpstr>Microsoft YaHei</vt:lpstr>
      <vt:lpstr>Times New Roman</vt:lpstr>
      <vt:lpstr>Calibri</vt:lpstr>
      <vt:lpstr>Arial Unicode MS</vt:lpstr>
      <vt:lpstr>Calibri Light</vt:lpstr>
      <vt:lpstr>Century Schoolbook</vt:lpstr>
      <vt:lpstr>Wingdings 2</vt:lpstr>
      <vt:lpstr>.VnArial</vt:lpstr>
      <vt:lpstr>Wingdings 3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năm, ngày 16 tháng 9 năm 2021  Toán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computer</dc:creator>
  <cp:lastModifiedBy>08.Đàm Thị Hải Hà</cp:lastModifiedBy>
  <cp:revision>166</cp:revision>
  <dcterms:created xsi:type="dcterms:W3CDTF">2021-09-08T03:20:00Z</dcterms:created>
  <dcterms:modified xsi:type="dcterms:W3CDTF">2021-09-16T02:44:05Z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D2066D2FEA7F4BB199573862E744A391</vt:lpwstr>
  </property>
  <property fmtid="{D5CDD505-2E9C-101B-9397-08002B2CF9AE}" pid="3" name="KSOProductBuildVer">
    <vt:lpwstr>1033-11.2.0.10296</vt:lpwstr>
  </property>
</Properties>
</file>