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8" r:id="rId3"/>
    <p:sldId id="266" r:id="rId4"/>
    <p:sldId id="301" r:id="rId5"/>
    <p:sldId id="288" r:id="rId6"/>
    <p:sldId id="316" r:id="rId7"/>
    <p:sldId id="286" r:id="rId9"/>
    <p:sldId id="303" r:id="rId10"/>
    <p:sldId id="284" r:id="rId11"/>
    <p:sldId id="290" r:id="rId12"/>
    <p:sldId id="291" r:id="rId13"/>
    <p:sldId id="293" r:id="rId14"/>
    <p:sldId id="292" r:id="rId15"/>
    <p:sldId id="295" r:id="rId16"/>
    <p:sldId id="310" r:id="rId17"/>
    <p:sldId id="307" r:id="rId18"/>
    <p:sldId id="327" r:id="rId19"/>
  </p:sldIdLst>
  <p:sldSz cx="9144000" cy="51435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990099"/>
    <a:srgbClr val="0000FF"/>
    <a:srgbClr val="66FF66"/>
    <a:srgbClr val="660033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55"/>
    <p:restoredTop sz="94660"/>
  </p:normalViewPr>
  <p:slideViewPr>
    <p:cSldViewPr showGuides="1">
      <p:cViewPr>
        <p:scale>
          <a:sx n="106" d="100"/>
          <a:sy n="106" d="100"/>
        </p:scale>
        <p:origin x="-228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0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7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SimSun" panose="02010600030101010101" pitchFamily="2" charset="-122"/>
              </a:rPr>
            </a:fld>
            <a:endParaRPr lang="zh-CN" altLang="en-US" sz="1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SimSun" panose="02010600030101010101" pitchFamily="2" charset="-122"/>
              </a:rPr>
            </a:fld>
            <a:endParaRPr lang="zh-CN" altLang="en-US" sz="1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Tuan 2 - Tiet 10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8.wav"/><Relationship Id="rId8" Type="http://schemas.openxmlformats.org/officeDocument/2006/relationships/audio" Target="../media/audio7.wav"/><Relationship Id="rId7" Type="http://schemas.openxmlformats.org/officeDocument/2006/relationships/audio" Target="../media/audio6.wav"/><Relationship Id="rId6" Type="http://schemas.openxmlformats.org/officeDocument/2006/relationships/audio" Target="../media/audio5.wav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audio" Target="../media/audio4.wav"/><Relationship Id="rId2" Type="http://schemas.openxmlformats.org/officeDocument/2006/relationships/image" Target="../media/image15.jpe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9.wav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7.wav"/><Relationship Id="rId8" Type="http://schemas.openxmlformats.org/officeDocument/2006/relationships/audio" Target="../media/audio6.wav"/><Relationship Id="rId7" Type="http://schemas.openxmlformats.org/officeDocument/2006/relationships/audio" Target="../media/audio5.wav"/><Relationship Id="rId6" Type="http://schemas.openxmlformats.org/officeDocument/2006/relationships/tags" Target="../tags/tag1.xml"/><Relationship Id="rId5" Type="http://schemas.openxmlformats.org/officeDocument/2006/relationships/image" Target="../media/image16.GIF"/><Relationship Id="rId4" Type="http://schemas.openxmlformats.org/officeDocument/2006/relationships/image" Target="../media/image17.GIF"/><Relationship Id="rId3" Type="http://schemas.openxmlformats.org/officeDocument/2006/relationships/audio" Target="../media/audio4.wav"/><Relationship Id="rId2" Type="http://schemas.openxmlformats.org/officeDocument/2006/relationships/image" Target="../media/image15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9.wav"/><Relationship Id="rId10" Type="http://schemas.openxmlformats.org/officeDocument/2006/relationships/audio" Target="../media/audio8.wav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7.wav"/><Relationship Id="rId8" Type="http://schemas.openxmlformats.org/officeDocument/2006/relationships/audio" Target="../media/audio6.wav"/><Relationship Id="rId7" Type="http://schemas.openxmlformats.org/officeDocument/2006/relationships/audio" Target="../media/audio5.wav"/><Relationship Id="rId6" Type="http://schemas.openxmlformats.org/officeDocument/2006/relationships/tags" Target="../tags/tag2.xml"/><Relationship Id="rId5" Type="http://schemas.openxmlformats.org/officeDocument/2006/relationships/image" Target="../media/image16.GIF"/><Relationship Id="rId4" Type="http://schemas.openxmlformats.org/officeDocument/2006/relationships/image" Target="../media/image17.GIF"/><Relationship Id="rId3" Type="http://schemas.openxmlformats.org/officeDocument/2006/relationships/audio" Target="../media/audio4.wav"/><Relationship Id="rId2" Type="http://schemas.openxmlformats.org/officeDocument/2006/relationships/image" Target="../media/image14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9.wav"/><Relationship Id="rId10" Type="http://schemas.openxmlformats.org/officeDocument/2006/relationships/audio" Target="../media/audio8.wav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9.wav"/><Relationship Id="rId7" Type="http://schemas.openxmlformats.org/officeDocument/2006/relationships/audio" Target="../media/audio8.wav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image" Target="../media/image17.GIF"/><Relationship Id="rId3" Type="http://schemas.openxmlformats.org/officeDocument/2006/relationships/audio" Target="../media/audio4.wav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file:///D:\rung%20chuog%20vang\rung%20chuong.mp3" TargetMode="External"/><Relationship Id="rId8" Type="http://schemas.openxmlformats.org/officeDocument/2006/relationships/audio" Target="file:///D:\rung%20chuog%20vang\rung%20chuong.mp3" TargetMode="External"/><Relationship Id="rId7" Type="http://schemas.microsoft.com/office/2007/relationships/media" Target="file:///D:\Rung%20Chuong%20Vang\chaomung.wav" TargetMode="External"/><Relationship Id="rId6" Type="http://schemas.openxmlformats.org/officeDocument/2006/relationships/audio" Target="file:///D:\Rung%20Chuong%20Vang\chaomung.wav" TargetMode="External"/><Relationship Id="rId5" Type="http://schemas.openxmlformats.org/officeDocument/2006/relationships/image" Target="../media/image11.png"/><Relationship Id="rId4" Type="http://schemas.openxmlformats.org/officeDocument/2006/relationships/video" Target="NULL" TargetMode="External"/><Relationship Id="rId3" Type="http://schemas.openxmlformats.org/officeDocument/2006/relationships/image" Target="../media/image10.png"/><Relationship Id="rId2" Type="http://schemas.microsoft.com/office/2007/relationships/media" Target="file:///D:\Rung%20Chuong%20Vang\8.%20Ket%20thuc%20cau%20hoi.wav" TargetMode="Externa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3.GIF"/><Relationship Id="rId10" Type="http://schemas.openxmlformats.org/officeDocument/2006/relationships/image" Target="../media/image12.png"/><Relationship Id="rId1" Type="http://schemas.openxmlformats.org/officeDocument/2006/relationships/audio" Target="file:///D:\Rung%20Chuong%20Vang\8.%20Ket%20thuc%20cau%20hoi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067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25" y="265430"/>
            <a:ext cx="5765800" cy="400050"/>
          </a:xfrm>
        </p:spPr>
        <p:txBody>
          <a:bodyPr vert="horz" wrap="square" lIns="91440" tIns="45720" rIns="91440" bIns="45720" numCol="1" anchor="ctr" anchorCtr="0" compatLnSpc="1"/>
          <a:p>
            <a:pPr>
              <a:lnSpc>
                <a:spcPct val="110000"/>
              </a:lnSpc>
              <a:buNone/>
            </a:pPr>
            <a:r>
              <a:rPr sz="2200" dirty="0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Thứ sáu, ng</a:t>
            </a:r>
            <a:r>
              <a:rPr sz="2200" dirty="0">
                <a:solidFill>
                  <a:schemeClr val="bg1"/>
                </a:solidFill>
                <a:latin typeface="HP001 4 hàng"/>
                <a:ea typeface="Times New Roman" panose="02020603050405020304" pitchFamily="18" charset="0"/>
              </a:rPr>
              <a:t>à</a:t>
            </a:r>
            <a:r>
              <a:rPr sz="2200" dirty="0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y 17 tháng 9 năm 2021</a:t>
            </a:r>
            <a:endParaRPr sz="2200" dirty="0">
              <a:solidFill>
                <a:schemeClr val="bg1"/>
              </a:solidFill>
              <a:latin typeface="HP001 4 hàng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 bwMode="auto">
          <a:xfrm>
            <a:off x="3454400" y="658813"/>
            <a:ext cx="14493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  <a:ea typeface="+mj-ea"/>
                <a:cs typeface="Times New Roman" panose="02020603050405020304" pitchFamily="18" charset="0"/>
              </a:rPr>
              <a:t>Toán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P001 4 hàng" panose="020B06030503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 bwMode="auto">
          <a:xfrm>
            <a:off x="1146175" y="1074738"/>
            <a:ext cx="58642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b"/>
          <a:p>
            <a:pPr algn="ctr">
              <a:lnSpc>
                <a:spcPct val="130000"/>
              </a:lnSpc>
              <a:buNone/>
            </a:pPr>
            <a:r>
              <a:rPr sz="24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HP001 4 hàng"/>
                <a:cs typeface="Times New Roman" panose="02020603050405020304" pitchFamily="18" charset="0"/>
              </a:rPr>
              <a:t> Triệu v</a:t>
            </a:r>
            <a:r>
              <a:rPr sz="24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HP001 4 hàng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HP001 4 hàng"/>
                <a:cs typeface="Times New Roman" panose="02020603050405020304" pitchFamily="18" charset="0"/>
              </a:rPr>
              <a:t> lớp triệu (tr.13)  </a:t>
            </a:r>
            <a:endParaRPr sz="2400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HP001 4 hàng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AutoShape 51"/>
          <p:cNvSpPr/>
          <p:nvPr/>
        </p:nvSpPr>
        <p:spPr>
          <a:xfrm>
            <a:off x="1371600" y="571500"/>
            <a:ext cx="76200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triệu gồm mấy 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ng?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315" name="Group 51"/>
          <p:cNvGrpSpPr/>
          <p:nvPr/>
        </p:nvGrpSpPr>
        <p:grpSpPr>
          <a:xfrm>
            <a:off x="228600" y="0"/>
            <a:ext cx="320675" cy="51435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50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2228850"/>
            <a:ext cx="4856163" cy="633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 hàng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88" y="2598738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688" y="2408238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23888" y="2463800"/>
            <a:ext cx="81756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3320" name="WordArt 226"/>
          <p:cNvSpPr>
            <a:spLocks noTextEdit="1"/>
          </p:cNvSpPr>
          <p:nvPr/>
        </p:nvSpPr>
        <p:spPr>
          <a:xfrm>
            <a:off x="830263" y="254793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A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25638" y="3271838"/>
            <a:ext cx="4856163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 hàng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8" y="3568700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5" y="3332163"/>
            <a:ext cx="1500188" cy="60007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09600" y="3429000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3325" name="WordArt 226"/>
          <p:cNvSpPr>
            <a:spLocks noTextEdit="1"/>
          </p:cNvSpPr>
          <p:nvPr/>
        </p:nvSpPr>
        <p:spPr>
          <a:xfrm>
            <a:off x="838200" y="348615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4229100"/>
            <a:ext cx="4856163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 hàng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8" y="4465638"/>
            <a:ext cx="593725" cy="2619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" y="4297363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09600" y="4343400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3330" name="WordArt 226"/>
          <p:cNvSpPr>
            <a:spLocks noTextEdit="1"/>
          </p:cNvSpPr>
          <p:nvPr/>
        </p:nvSpPr>
        <p:spPr>
          <a:xfrm>
            <a:off x="838200" y="445770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c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57" name="AutoShape 27"/>
          <p:cNvSpPr/>
          <p:nvPr/>
        </p:nvSpPr>
        <p:spPr>
          <a:xfrm>
            <a:off x="57150" y="742950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332" name="WordArt 28"/>
          <p:cNvSpPr>
            <a:spLocks noTextEdit="1"/>
          </p:cNvSpPr>
          <p:nvPr/>
        </p:nvSpPr>
        <p:spPr>
          <a:xfrm>
            <a:off x="438150" y="1017588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endParaRPr lang="en-US" sz="3600" b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3" name="WordArt 30"/>
          <p:cNvSpPr>
            <a:spLocks noTextEdit="1"/>
          </p:cNvSpPr>
          <p:nvPr/>
        </p:nvSpPr>
        <p:spPr>
          <a:xfrm>
            <a:off x="1676400" y="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34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87" y="-171450"/>
            <a:ext cx="1652587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5" name="WordArt 34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36" name="WordArt 35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37" name="WordArt 36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38" name="WordArt 37"/>
          <p:cNvSpPr>
            <a:spLocks noTextEdit="1"/>
          </p:cNvSpPr>
          <p:nvPr/>
        </p:nvSpPr>
        <p:spPr>
          <a:xfrm>
            <a:off x="78486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39" name="WordArt 38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40" name="WordArt 39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41" name="WordArt 40"/>
          <p:cNvSpPr>
            <a:spLocks noTextEdit="1"/>
          </p:cNvSpPr>
          <p:nvPr/>
        </p:nvSpPr>
        <p:spPr>
          <a:xfrm>
            <a:off x="7772400" y="22288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42" name="WordArt 41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43" name="WordArt 42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44" name="WordArt 43"/>
          <p:cNvSpPr>
            <a:spLocks noTextEdit="1"/>
          </p:cNvSpPr>
          <p:nvPr/>
        </p:nvSpPr>
        <p:spPr>
          <a:xfrm>
            <a:off x="7772400" y="2171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7239000" y="3257550"/>
            <a:ext cx="1752600" cy="884238"/>
            <a:chOff x="4320" y="2928"/>
            <a:chExt cx="1104" cy="1104"/>
          </a:xfrm>
        </p:grpSpPr>
        <p:sp>
          <p:nvSpPr>
            <p:cNvPr id="13347" name="AutoShape 50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en-US" altLang="en-US" sz="6000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48" name="WordArt 51"/>
            <p:cNvSpPr>
              <a:spLocks noTextEdit="1"/>
            </p:cNvSpPr>
            <p:nvPr/>
          </p:nvSpPr>
          <p:spPr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3346" name="Picture 29" descr="Picture1"/>
          <p:cNvPicPr/>
          <p:nvPr/>
        </p:nvPicPr>
        <p:blipFill>
          <a:blip r:embed="rId5"/>
          <a:stretch>
            <a:fillRect/>
          </a:stretch>
        </p:blipFill>
        <p:spPr>
          <a:xfrm>
            <a:off x="14288" y="541338"/>
            <a:ext cx="9144000" cy="6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AutoShape 51"/>
          <p:cNvSpPr/>
          <p:nvPr/>
        </p:nvSpPr>
        <p:spPr>
          <a:xfrm>
            <a:off x="1828483" y="3098800"/>
            <a:ext cx="5434012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Lớp triệu chỉ gồm hàng triệu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AutoShape 51"/>
          <p:cNvSpPr/>
          <p:nvPr/>
        </p:nvSpPr>
        <p:spPr>
          <a:xfrm>
            <a:off x="1728788" y="636588"/>
            <a:ext cx="7415212" cy="13636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Lớp triệu gồm có những hàng nào?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39" name="Group 51"/>
          <p:cNvGrpSpPr/>
          <p:nvPr/>
        </p:nvGrpSpPr>
        <p:grpSpPr>
          <a:xfrm>
            <a:off x="196850" y="11113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74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/>
          <p:nvPr/>
        </p:nvSpPr>
        <p:spPr>
          <a:xfrm>
            <a:off x="1752600" y="2286000"/>
            <a:ext cx="5414963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Hàng chục triệu và hàng triệu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88" y="247967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333625"/>
            <a:ext cx="1500188" cy="601663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23888" y="2400300"/>
            <a:ext cx="8175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4344" name="WordArt 226"/>
          <p:cNvSpPr>
            <a:spLocks noTextEdit="1"/>
          </p:cNvSpPr>
          <p:nvPr/>
        </p:nvSpPr>
        <p:spPr>
          <a:xfrm>
            <a:off x="830263" y="245745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A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4" name="AutoShape 51"/>
          <p:cNvSpPr/>
          <p:nvPr/>
        </p:nvSpPr>
        <p:spPr>
          <a:xfrm>
            <a:off x="1828483" y="3853180"/>
            <a:ext cx="5434012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Hàng triệu, hàng chục triệu và hàng trăm triệu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8" y="322262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" y="3055938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04838" y="3141663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4349" name="WordArt 226"/>
          <p:cNvSpPr>
            <a:spLocks noTextEdit="1"/>
          </p:cNvSpPr>
          <p:nvPr/>
        </p:nvSpPr>
        <p:spPr>
          <a:xfrm>
            <a:off x="838200" y="320040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8" y="396557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" y="3798888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04838" y="3827463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4354" name="WordArt 226"/>
          <p:cNvSpPr>
            <a:spLocks noTextEdit="1"/>
          </p:cNvSpPr>
          <p:nvPr/>
        </p:nvSpPr>
        <p:spPr>
          <a:xfrm>
            <a:off x="762000" y="388620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c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7195" name="AutoShape 27"/>
          <p:cNvSpPr/>
          <p:nvPr/>
        </p:nvSpPr>
        <p:spPr>
          <a:xfrm>
            <a:off x="544513" y="773113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356" name="WordArt 28"/>
          <p:cNvSpPr>
            <a:spLocks noTextEdit="1"/>
          </p:cNvSpPr>
          <p:nvPr/>
        </p:nvSpPr>
        <p:spPr>
          <a:xfrm>
            <a:off x="838200" y="1049338"/>
            <a:ext cx="8842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endParaRPr lang="en-US" sz="3600" b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57" name="Picture 29" descr="Picture1"/>
          <p:cNvPicPr/>
          <p:nvPr/>
        </p:nvPicPr>
        <p:blipFill>
          <a:blip r:embed="rId4"/>
          <a:stretch>
            <a:fillRect/>
          </a:stretch>
        </p:blipFill>
        <p:spPr>
          <a:xfrm>
            <a:off x="-4762" y="566738"/>
            <a:ext cx="9144000" cy="6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8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387" y="-139700"/>
            <a:ext cx="1652587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9" name="WordArt 34"/>
          <p:cNvSpPr>
            <a:spLocks noTextEdit="1"/>
          </p:cNvSpPr>
          <p:nvPr/>
        </p:nvSpPr>
        <p:spPr>
          <a:xfrm>
            <a:off x="78486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0" name="WordArt 35"/>
          <p:cNvSpPr>
            <a:spLocks noTextEdit="1"/>
          </p:cNvSpPr>
          <p:nvPr/>
        </p:nvSpPr>
        <p:spPr>
          <a:xfrm>
            <a:off x="80010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1" name="WordArt 36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2" name="WordArt 37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3" name="WordArt 38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4" name="WordArt 39"/>
          <p:cNvSpPr>
            <a:spLocks noTextEdit="1"/>
          </p:cNvSpPr>
          <p:nvPr/>
        </p:nvSpPr>
        <p:spPr>
          <a:xfrm>
            <a:off x="78486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5" name="WordArt 40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6" name="WordArt 41"/>
          <p:cNvSpPr>
            <a:spLocks noTextEdit="1"/>
          </p:cNvSpPr>
          <p:nvPr/>
        </p:nvSpPr>
        <p:spPr>
          <a:xfrm>
            <a:off x="7924800" y="22288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7" name="WordArt 42"/>
          <p:cNvSpPr>
            <a:spLocks noTextEdit="1"/>
          </p:cNvSpPr>
          <p:nvPr/>
        </p:nvSpPr>
        <p:spPr>
          <a:xfrm>
            <a:off x="7848600" y="22288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4368" name="WordArt 43"/>
          <p:cNvSpPr>
            <a:spLocks noTextEdit="1"/>
          </p:cNvSpPr>
          <p:nvPr/>
        </p:nvSpPr>
        <p:spPr>
          <a:xfrm>
            <a:off x="7848600" y="22288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grpSp>
        <p:nvGrpSpPr>
          <p:cNvPr id="16" name="Group 56"/>
          <p:cNvGrpSpPr/>
          <p:nvPr/>
        </p:nvGrpSpPr>
        <p:grpSpPr>
          <a:xfrm>
            <a:off x="7543800" y="2857500"/>
            <a:ext cx="1752600" cy="1314450"/>
            <a:chOff x="4866" y="816"/>
            <a:chExt cx="1104" cy="1104"/>
          </a:xfrm>
        </p:grpSpPr>
        <p:sp>
          <p:nvSpPr>
            <p:cNvPr id="14371" name="AutoShape 50"/>
            <p:cNvSpPr/>
            <p:nvPr/>
          </p:nvSpPr>
          <p:spPr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en-US" altLang="en-US" sz="6000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72" name="WordArt 51"/>
            <p:cNvSpPr>
              <a:spLocks noTextEdit="1"/>
            </p:cNvSpPr>
            <p:nvPr/>
          </p:nvSpPr>
          <p:spPr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370" name="WordArt 30"/>
          <p:cNvSpPr>
            <a:spLocks noTextEdit="1"/>
          </p:cNvSpPr>
          <p:nvPr/>
        </p:nvSpPr>
        <p:spPr>
          <a:xfrm>
            <a:off x="1676400" y="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bldLvl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AutoShape 51"/>
          <p:cNvSpPr/>
          <p:nvPr/>
        </p:nvSpPr>
        <p:spPr>
          <a:xfrm>
            <a:off x="1775143" y="2381250"/>
            <a:ext cx="5434012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Hàng trăm triệu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333625"/>
            <a:ext cx="1500188" cy="601663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7" name="AutoShape 51"/>
          <p:cNvSpPr/>
          <p:nvPr/>
        </p:nvSpPr>
        <p:spPr>
          <a:xfrm>
            <a:off x="1728788" y="636588"/>
            <a:ext cx="7415212" cy="13636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Số có 9 chữ số thì hàng nào lớn nhất?</a:t>
            </a:r>
            <a:endParaRPr lang="vi-V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63" name="Group 51"/>
          <p:cNvGrpSpPr/>
          <p:nvPr/>
        </p:nvGrpSpPr>
        <p:grpSpPr>
          <a:xfrm>
            <a:off x="196850" y="11113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8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/>
          <p:nvPr/>
        </p:nvSpPr>
        <p:spPr>
          <a:xfrm>
            <a:off x="1793875" y="3119755"/>
            <a:ext cx="5414963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Hàng chục triệu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88" y="247967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23888" y="2400300"/>
            <a:ext cx="8175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5368" name="WordArt 226"/>
          <p:cNvSpPr>
            <a:spLocks noTextEdit="1"/>
          </p:cNvSpPr>
          <p:nvPr/>
        </p:nvSpPr>
        <p:spPr>
          <a:xfrm>
            <a:off x="830263" y="245745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A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8" y="322262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" y="3055938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04838" y="3141663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5373" name="WordArt 226"/>
          <p:cNvSpPr>
            <a:spLocks noTextEdit="1"/>
          </p:cNvSpPr>
          <p:nvPr/>
        </p:nvSpPr>
        <p:spPr>
          <a:xfrm>
            <a:off x="838200" y="320040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AutoShape 51"/>
          <p:cNvSpPr/>
          <p:nvPr/>
        </p:nvSpPr>
        <p:spPr>
          <a:xfrm>
            <a:off x="1728788" y="3876675"/>
            <a:ext cx="5434012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Hàng triệu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8" y="396557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" y="3798888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604838" y="3827463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5378" name="WordArt 226"/>
          <p:cNvSpPr>
            <a:spLocks noTextEdit="1"/>
          </p:cNvSpPr>
          <p:nvPr/>
        </p:nvSpPr>
        <p:spPr>
          <a:xfrm>
            <a:off x="762000" y="388620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c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7195" name="AutoShape 27"/>
          <p:cNvSpPr/>
          <p:nvPr/>
        </p:nvSpPr>
        <p:spPr>
          <a:xfrm>
            <a:off x="544513" y="773113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380" name="WordArt 28"/>
          <p:cNvSpPr>
            <a:spLocks noTextEdit="1"/>
          </p:cNvSpPr>
          <p:nvPr/>
        </p:nvSpPr>
        <p:spPr>
          <a:xfrm>
            <a:off x="990600" y="1049338"/>
            <a:ext cx="657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VNI-Times" charset="0"/>
                <a:ea typeface="VNI-Times" charset="0"/>
              </a:rPr>
              <a:t>Câu 3</a:t>
            </a:r>
            <a:endParaRPr lang="en-US" sz="3600" b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VNI-Times" charset="0"/>
              <a:ea typeface="VNI-Times" charset="0"/>
            </a:endParaRPr>
          </a:p>
        </p:txBody>
      </p:sp>
      <p:pic>
        <p:nvPicPr>
          <p:cNvPr id="15381" name="Picture 29" descr="Picture1"/>
          <p:cNvPicPr/>
          <p:nvPr/>
        </p:nvPicPr>
        <p:blipFill>
          <a:blip r:embed="rId4"/>
          <a:stretch>
            <a:fillRect/>
          </a:stretch>
        </p:blipFill>
        <p:spPr>
          <a:xfrm>
            <a:off x="-4762" y="566738"/>
            <a:ext cx="9144000" cy="6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2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387" y="-139700"/>
            <a:ext cx="1652587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3" name="WordArt 34"/>
          <p:cNvSpPr>
            <a:spLocks noTextEdit="1"/>
          </p:cNvSpPr>
          <p:nvPr/>
        </p:nvSpPr>
        <p:spPr>
          <a:xfrm>
            <a:off x="78486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84" name="WordArt 35"/>
          <p:cNvSpPr>
            <a:spLocks noTextEdit="1"/>
          </p:cNvSpPr>
          <p:nvPr/>
        </p:nvSpPr>
        <p:spPr>
          <a:xfrm>
            <a:off x="80010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85" name="WordArt 36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86" name="WordArt 37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87" name="WordArt 38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88" name="WordArt 39"/>
          <p:cNvSpPr>
            <a:spLocks noTextEdit="1"/>
          </p:cNvSpPr>
          <p:nvPr/>
        </p:nvSpPr>
        <p:spPr>
          <a:xfrm>
            <a:off x="78486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89" name="WordArt 40"/>
          <p:cNvSpPr>
            <a:spLocks noTextEdit="1"/>
          </p:cNvSpPr>
          <p:nvPr/>
        </p:nvSpPr>
        <p:spPr>
          <a:xfrm>
            <a:off x="7924800" y="22860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90" name="WordArt 41"/>
          <p:cNvSpPr>
            <a:spLocks noTextEdit="1"/>
          </p:cNvSpPr>
          <p:nvPr/>
        </p:nvSpPr>
        <p:spPr>
          <a:xfrm>
            <a:off x="7924800" y="22288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91" name="WordArt 42"/>
          <p:cNvSpPr>
            <a:spLocks noTextEdit="1"/>
          </p:cNvSpPr>
          <p:nvPr/>
        </p:nvSpPr>
        <p:spPr>
          <a:xfrm>
            <a:off x="7848600" y="22288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5392" name="WordArt 43"/>
          <p:cNvSpPr>
            <a:spLocks noTextEdit="1"/>
          </p:cNvSpPr>
          <p:nvPr/>
        </p:nvSpPr>
        <p:spPr>
          <a:xfrm>
            <a:off x="7848600" y="22288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grpSp>
        <p:nvGrpSpPr>
          <p:cNvPr id="16" name="Group 56"/>
          <p:cNvGrpSpPr/>
          <p:nvPr/>
        </p:nvGrpSpPr>
        <p:grpSpPr>
          <a:xfrm>
            <a:off x="7543800" y="2857500"/>
            <a:ext cx="1752600" cy="1314450"/>
            <a:chOff x="4866" y="816"/>
            <a:chExt cx="1104" cy="1104"/>
          </a:xfrm>
        </p:grpSpPr>
        <p:sp>
          <p:nvSpPr>
            <p:cNvPr id="15395" name="AutoShape 50"/>
            <p:cNvSpPr/>
            <p:nvPr/>
          </p:nvSpPr>
          <p:spPr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en-US" altLang="en-US" sz="6000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51"/>
            <p:cNvSpPr>
              <a:spLocks noTextEdit="1"/>
            </p:cNvSpPr>
            <p:nvPr/>
          </p:nvSpPr>
          <p:spPr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394" name="WordArt 30"/>
          <p:cNvSpPr>
            <a:spLocks noTextEdit="1"/>
          </p:cNvSpPr>
          <p:nvPr/>
        </p:nvSpPr>
        <p:spPr>
          <a:xfrm>
            <a:off x="1676400" y="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bldLvl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AutoShape 51"/>
          <p:cNvSpPr/>
          <p:nvPr/>
        </p:nvSpPr>
        <p:spPr>
          <a:xfrm>
            <a:off x="1371600" y="627063"/>
            <a:ext cx="7772400" cy="13160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Hàng  triệu của số 241 320 596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là chữ số nào ?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87" name="Group 51"/>
          <p:cNvGrpSpPr/>
          <p:nvPr/>
        </p:nvGrpSpPr>
        <p:grpSpPr>
          <a:xfrm>
            <a:off x="6350" y="11113"/>
            <a:ext cx="320675" cy="51435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20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51"/>
          <p:cNvSpPr/>
          <p:nvPr/>
        </p:nvSpPr>
        <p:spPr>
          <a:xfrm>
            <a:off x="1552575" y="2400300"/>
            <a:ext cx="6067425" cy="685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chữ số 3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812" y="2476500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343150"/>
            <a:ext cx="1500188" cy="601663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433388" y="2365375"/>
            <a:ext cx="81756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392" name="WordArt 226"/>
          <p:cNvSpPr>
            <a:spLocks noTextEdit="1"/>
          </p:cNvSpPr>
          <p:nvPr/>
        </p:nvSpPr>
        <p:spPr>
          <a:xfrm>
            <a:off x="639763" y="2449513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A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43" name="AutoShape 51"/>
          <p:cNvSpPr/>
          <p:nvPr/>
        </p:nvSpPr>
        <p:spPr>
          <a:xfrm>
            <a:off x="1600200" y="4114800"/>
            <a:ext cx="6019800" cy="6000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chữ số 1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862" y="434657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38" y="4179888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>
              <a:snd r:embed="rId3" name="cached_combo42.wav"/>
            </a:hlinkHover>
          </p:cNvPr>
          <p:cNvSpPr/>
          <p:nvPr/>
        </p:nvSpPr>
        <p:spPr>
          <a:xfrm>
            <a:off x="414338" y="3248025"/>
            <a:ext cx="8175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397" name="WordArt 226"/>
          <p:cNvSpPr>
            <a:spLocks noTextEdit="1"/>
          </p:cNvSpPr>
          <p:nvPr/>
        </p:nvSpPr>
        <p:spPr>
          <a:xfrm>
            <a:off x="620713" y="431958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C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48" name="AutoShape 51"/>
          <p:cNvSpPr/>
          <p:nvPr/>
        </p:nvSpPr>
        <p:spPr>
          <a:xfrm>
            <a:off x="1554163" y="3257550"/>
            <a:ext cx="6065837" cy="6365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chữ số 2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" name="Picture 37" descr="Blue_chapterlis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862" y="3381375"/>
            <a:ext cx="593725" cy="2635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38" y="3214688"/>
            <a:ext cx="1500187" cy="6016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401" name="WordArt 226"/>
          <p:cNvSpPr>
            <a:spLocks noTextEdit="1"/>
          </p:cNvSpPr>
          <p:nvPr/>
        </p:nvSpPr>
        <p:spPr>
          <a:xfrm>
            <a:off x="620713" y="335438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charset="0"/>
                <a:ea typeface=".VnTimeH" charset="0"/>
              </a:rPr>
              <a:t>B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.VnTimeH" charset="0"/>
              <a:ea typeface=".VnTimeH" charset="0"/>
            </a:endParaRPr>
          </a:p>
        </p:txBody>
      </p:sp>
      <p:pic>
        <p:nvPicPr>
          <p:cNvPr id="16402" name="Picture 29" descr="Picture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55625"/>
            <a:ext cx="9144000" cy="7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WordArt 34"/>
          <p:cNvSpPr>
            <a:spLocks noTextEdit="1"/>
          </p:cNvSpPr>
          <p:nvPr/>
        </p:nvSpPr>
        <p:spPr>
          <a:xfrm>
            <a:off x="8001000" y="27432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04" name="WordArt 35"/>
          <p:cNvSpPr>
            <a:spLocks noTextEdit="1"/>
          </p:cNvSpPr>
          <p:nvPr/>
        </p:nvSpPr>
        <p:spPr>
          <a:xfrm>
            <a:off x="80772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05" name="WordArt 36"/>
          <p:cNvSpPr>
            <a:spLocks noTextEdit="1"/>
          </p:cNvSpPr>
          <p:nvPr/>
        </p:nvSpPr>
        <p:spPr>
          <a:xfrm>
            <a:off x="80010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06" name="WordArt 37"/>
          <p:cNvSpPr>
            <a:spLocks noTextEdit="1"/>
          </p:cNvSpPr>
          <p:nvPr/>
        </p:nvSpPr>
        <p:spPr>
          <a:xfrm>
            <a:off x="8001000" y="27432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07" name="WordArt 38"/>
          <p:cNvSpPr>
            <a:spLocks noTextEdit="1"/>
          </p:cNvSpPr>
          <p:nvPr/>
        </p:nvSpPr>
        <p:spPr>
          <a:xfrm>
            <a:off x="80010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08" name="WordArt 39"/>
          <p:cNvSpPr>
            <a:spLocks noTextEdit="1"/>
          </p:cNvSpPr>
          <p:nvPr/>
        </p:nvSpPr>
        <p:spPr>
          <a:xfrm>
            <a:off x="80010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09" name="WordArt 40"/>
          <p:cNvSpPr>
            <a:spLocks noTextEdit="1"/>
          </p:cNvSpPr>
          <p:nvPr/>
        </p:nvSpPr>
        <p:spPr>
          <a:xfrm>
            <a:off x="80010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10" name="WordArt 41"/>
          <p:cNvSpPr>
            <a:spLocks noTextEdit="1"/>
          </p:cNvSpPr>
          <p:nvPr/>
        </p:nvSpPr>
        <p:spPr>
          <a:xfrm>
            <a:off x="79248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11" name="WordArt 42"/>
          <p:cNvSpPr>
            <a:spLocks noTextEdit="1"/>
          </p:cNvSpPr>
          <p:nvPr/>
        </p:nvSpPr>
        <p:spPr>
          <a:xfrm>
            <a:off x="80772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6412" name="WordArt 43"/>
          <p:cNvSpPr>
            <a:spLocks noTextEdit="1"/>
          </p:cNvSpPr>
          <p:nvPr/>
        </p:nvSpPr>
        <p:spPr>
          <a:xfrm>
            <a:off x="8001000" y="26860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7391400" y="3314700"/>
            <a:ext cx="1752600" cy="1314450"/>
            <a:chOff x="4320" y="2928"/>
            <a:chExt cx="1104" cy="1104"/>
          </a:xfrm>
        </p:grpSpPr>
        <p:sp>
          <p:nvSpPr>
            <p:cNvPr id="16417" name="AutoShape 50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en-US" altLang="en-US" sz="6000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418" name="WordArt 51"/>
            <p:cNvSpPr>
              <a:spLocks noTextEdit="1"/>
            </p:cNvSpPr>
            <p:nvPr/>
          </p:nvSpPr>
          <p:spPr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219" name="AutoShape 27"/>
          <p:cNvSpPr/>
          <p:nvPr/>
        </p:nvSpPr>
        <p:spPr>
          <a:xfrm>
            <a:off x="0" y="620713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415" name="WordArt 28"/>
          <p:cNvSpPr>
            <a:spLocks noTextEdit="1"/>
          </p:cNvSpPr>
          <p:nvPr/>
        </p:nvSpPr>
        <p:spPr>
          <a:xfrm>
            <a:off x="381000" y="914400"/>
            <a:ext cx="781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endParaRPr lang="en-US" sz="3600" b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6" name="WordArt 30"/>
          <p:cNvSpPr>
            <a:spLocks noTextEdit="1"/>
          </p:cNvSpPr>
          <p:nvPr/>
        </p:nvSpPr>
        <p:spPr>
          <a:xfrm>
            <a:off x="1676400" y="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9546" name="Picture 298" descr="TOAN 4 T 14"/>
          <p:cNvPicPr>
            <a:picLocks noChangeAspect="1"/>
          </p:cNvPicPr>
          <p:nvPr/>
        </p:nvPicPr>
        <p:blipFill>
          <a:blip r:embed="rId1">
            <a:lum bright="-35999" contrast="72000"/>
          </a:blip>
          <a:srcRect l="4823" t="2689" b="51596"/>
          <a:stretch>
            <a:fillRect/>
          </a:stretch>
        </p:blipFill>
        <p:spPr>
          <a:xfrm>
            <a:off x="381000" y="66675"/>
            <a:ext cx="8686800" cy="507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548" name="Text Box 300"/>
          <p:cNvSpPr txBox="1"/>
          <p:nvPr/>
        </p:nvSpPr>
        <p:spPr>
          <a:xfrm>
            <a:off x="466725" y="2435225"/>
            <a:ext cx="1676400" cy="646113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Hai trăm ba mươi sáu triệu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49" name="Text Box 301"/>
          <p:cNvSpPr txBox="1"/>
          <p:nvPr/>
        </p:nvSpPr>
        <p:spPr>
          <a:xfrm>
            <a:off x="8453438" y="258445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0" name="Text Box 302"/>
          <p:cNvSpPr txBox="1"/>
          <p:nvPr/>
        </p:nvSpPr>
        <p:spPr>
          <a:xfrm>
            <a:off x="7848600" y="2576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1" name="Text Box 303"/>
          <p:cNvSpPr txBox="1"/>
          <p:nvPr/>
        </p:nvSpPr>
        <p:spPr>
          <a:xfrm>
            <a:off x="7218363" y="2573338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2" name="Text Box 304"/>
          <p:cNvSpPr txBox="1"/>
          <p:nvPr/>
        </p:nvSpPr>
        <p:spPr>
          <a:xfrm>
            <a:off x="6600825" y="2573338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3" name="Text Box 305"/>
          <p:cNvSpPr txBox="1"/>
          <p:nvPr/>
        </p:nvSpPr>
        <p:spPr>
          <a:xfrm>
            <a:off x="6010275" y="25638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4" name="Text Box 306"/>
          <p:cNvSpPr txBox="1"/>
          <p:nvPr/>
        </p:nvSpPr>
        <p:spPr>
          <a:xfrm>
            <a:off x="5383213" y="2573338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5" name="Text Box 307"/>
          <p:cNvSpPr txBox="1"/>
          <p:nvPr/>
        </p:nvSpPr>
        <p:spPr>
          <a:xfrm>
            <a:off x="4770438" y="2573338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6" name="Text Box 308"/>
          <p:cNvSpPr txBox="1"/>
          <p:nvPr/>
        </p:nvSpPr>
        <p:spPr>
          <a:xfrm>
            <a:off x="4143375" y="25638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7" name="Text Box 309"/>
          <p:cNvSpPr txBox="1"/>
          <p:nvPr/>
        </p:nvSpPr>
        <p:spPr>
          <a:xfrm>
            <a:off x="3524250" y="25638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8" name="Text Box 310"/>
          <p:cNvSpPr txBox="1"/>
          <p:nvPr/>
        </p:nvSpPr>
        <p:spPr>
          <a:xfrm>
            <a:off x="2201863" y="3219450"/>
            <a:ext cx="1295400" cy="338138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990 000 000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59" name="Text Box 311"/>
          <p:cNvSpPr txBox="1"/>
          <p:nvPr/>
        </p:nvSpPr>
        <p:spPr>
          <a:xfrm>
            <a:off x="8431213" y="316865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0" name="Text Box 312"/>
          <p:cNvSpPr txBox="1"/>
          <p:nvPr/>
        </p:nvSpPr>
        <p:spPr>
          <a:xfrm>
            <a:off x="7848600" y="316865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1" name="Text Box 313"/>
          <p:cNvSpPr txBox="1"/>
          <p:nvPr/>
        </p:nvSpPr>
        <p:spPr>
          <a:xfrm>
            <a:off x="7265988" y="3176588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2" name="Text Box 314"/>
          <p:cNvSpPr txBox="1"/>
          <p:nvPr/>
        </p:nvSpPr>
        <p:spPr>
          <a:xfrm>
            <a:off x="6638925" y="3197225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3" name="Text Box 315"/>
          <p:cNvSpPr txBox="1"/>
          <p:nvPr/>
        </p:nvSpPr>
        <p:spPr>
          <a:xfrm>
            <a:off x="6024563" y="3197225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4" name="Text Box 316"/>
          <p:cNvSpPr txBox="1"/>
          <p:nvPr/>
        </p:nvSpPr>
        <p:spPr>
          <a:xfrm>
            <a:off x="5418138" y="3208338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5" name="Text Box 317"/>
          <p:cNvSpPr txBox="1"/>
          <p:nvPr/>
        </p:nvSpPr>
        <p:spPr>
          <a:xfrm>
            <a:off x="4770438" y="319246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6" name="Text Box 318"/>
          <p:cNvSpPr txBox="1"/>
          <p:nvPr/>
        </p:nvSpPr>
        <p:spPr>
          <a:xfrm>
            <a:off x="4184650" y="319246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7" name="Text Box 319"/>
          <p:cNvSpPr txBox="1"/>
          <p:nvPr/>
        </p:nvSpPr>
        <p:spPr>
          <a:xfrm>
            <a:off x="3548063" y="3214688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8" name="Text Box 320"/>
          <p:cNvSpPr txBox="1"/>
          <p:nvPr/>
        </p:nvSpPr>
        <p:spPr>
          <a:xfrm>
            <a:off x="2200275" y="3852863"/>
            <a:ext cx="1295400" cy="338137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708 000 000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69" name="Text Box 321"/>
          <p:cNvSpPr txBox="1"/>
          <p:nvPr/>
        </p:nvSpPr>
        <p:spPr>
          <a:xfrm>
            <a:off x="8461375" y="3830638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0" name="Text Box 322"/>
          <p:cNvSpPr txBox="1"/>
          <p:nvPr/>
        </p:nvSpPr>
        <p:spPr>
          <a:xfrm>
            <a:off x="7848600" y="3851275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1" name="Text Box 323"/>
          <p:cNvSpPr txBox="1"/>
          <p:nvPr/>
        </p:nvSpPr>
        <p:spPr>
          <a:xfrm>
            <a:off x="7262813" y="3851275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2" name="Text Box 324"/>
          <p:cNvSpPr txBox="1"/>
          <p:nvPr/>
        </p:nvSpPr>
        <p:spPr>
          <a:xfrm>
            <a:off x="6638925" y="3863975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3" name="Text Box 325"/>
          <p:cNvSpPr txBox="1"/>
          <p:nvPr/>
        </p:nvSpPr>
        <p:spPr>
          <a:xfrm>
            <a:off x="6034088" y="3836988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4" name="Text Box 326"/>
          <p:cNvSpPr txBox="1"/>
          <p:nvPr/>
        </p:nvSpPr>
        <p:spPr>
          <a:xfrm>
            <a:off x="5422900" y="3843338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5" name="Text Box 327"/>
          <p:cNvSpPr txBox="1"/>
          <p:nvPr/>
        </p:nvSpPr>
        <p:spPr>
          <a:xfrm>
            <a:off x="4808538" y="385286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6" name="Text Box 328"/>
          <p:cNvSpPr txBox="1"/>
          <p:nvPr/>
        </p:nvSpPr>
        <p:spPr>
          <a:xfrm>
            <a:off x="4192588" y="3862388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7" name="Text Box 329"/>
          <p:cNvSpPr txBox="1"/>
          <p:nvPr/>
        </p:nvSpPr>
        <p:spPr>
          <a:xfrm>
            <a:off x="3576638" y="3867150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78" name="Text Box 330"/>
          <p:cNvSpPr txBox="1"/>
          <p:nvPr/>
        </p:nvSpPr>
        <p:spPr>
          <a:xfrm>
            <a:off x="533400" y="4514850"/>
            <a:ext cx="1524000" cy="338138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Năm trăm triệu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588" name="Text Box 340"/>
          <p:cNvSpPr txBox="1"/>
          <p:nvPr/>
        </p:nvSpPr>
        <p:spPr>
          <a:xfrm>
            <a:off x="2171700" y="4462463"/>
            <a:ext cx="1295400" cy="338137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500 000 000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0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2000"/>
                                        <p:tgtEl>
                                          <p:spTgt spid="30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2000"/>
                                        <p:tgtEl>
                                          <p:spTgt spid="3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6" dur="2000"/>
                                        <p:tgtEl>
                                          <p:spTgt spid="3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48" grpId="0"/>
      <p:bldP spid="309549" grpId="0"/>
      <p:bldP spid="309550" grpId="0"/>
      <p:bldP spid="309551" grpId="0"/>
      <p:bldP spid="309552" grpId="0"/>
      <p:bldP spid="309553" grpId="0"/>
      <p:bldP spid="309554" grpId="0"/>
      <p:bldP spid="309555" grpId="0"/>
      <p:bldP spid="309556" grpId="0"/>
      <p:bldP spid="309557" grpId="0"/>
      <p:bldP spid="309558" grpId="0"/>
      <p:bldP spid="309559" grpId="0"/>
      <p:bldP spid="309560" grpId="0"/>
      <p:bldP spid="309561" grpId="0"/>
      <p:bldP spid="309562" grpId="0"/>
      <p:bldP spid="309563" grpId="0"/>
      <p:bldP spid="309564" grpId="0"/>
      <p:bldP spid="309565" grpId="0"/>
      <p:bldP spid="309566" grpId="0"/>
      <p:bldP spid="309567" grpId="0"/>
      <p:bldP spid="309568" grpId="0"/>
      <p:bldP spid="309569" grpId="0"/>
      <p:bldP spid="309570" grpId="0"/>
      <p:bldP spid="309571" grpId="0"/>
      <p:bldP spid="309572" grpId="0"/>
      <p:bldP spid="309573" grpId="0"/>
      <p:bldP spid="309574" grpId="0"/>
      <p:bldP spid="309575" grpId="0"/>
      <p:bldP spid="309576" grpId="0"/>
      <p:bldP spid="309577" grpId="0"/>
      <p:bldP spid="309578" grpId="0"/>
      <p:bldP spid="309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3" y="-1587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8" y="804863"/>
            <a:ext cx="59055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63" y="1289050"/>
            <a:ext cx="544512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75" y="-82550"/>
            <a:ext cx="931863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463" y="587375"/>
            <a:ext cx="998537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" y="-161925"/>
            <a:ext cx="1150938" cy="92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588" y="-134937"/>
            <a:ext cx="617537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任意多边形: 形状 12"/>
          <p:cNvSpPr/>
          <p:nvPr/>
        </p:nvSpPr>
        <p:spPr>
          <a:xfrm>
            <a:off x="279400" y="430213"/>
            <a:ext cx="203200" cy="17462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7445375" y="860425"/>
            <a:ext cx="201613" cy="17621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8851900" y="1355725"/>
            <a:ext cx="201613" cy="17462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43388"/>
            <a:ext cx="9144000" cy="898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>
            <a:off x="1674813" y="1862138"/>
            <a:ext cx="293688" cy="0"/>
          </a:xfrm>
          <a:prstGeom prst="line">
            <a:avLst/>
          </a:prstGeom>
          <a:ln w="76200">
            <a:solidFill>
              <a:srgbClr val="4BB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5202238" y="1708150"/>
            <a:ext cx="2701925" cy="8305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p>
            <a:pPr defTabSz="1217930" eaLnBrk="1" hangingPunct="1">
              <a:buNone/>
            </a:pPr>
            <a:r>
              <a:rPr lang="en-US" altLang="zh-CN" sz="2700" dirty="0">
                <a:solidFill>
                  <a:srgbClr val="0D0D0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+mn-ea"/>
              </a:rPr>
              <a:t>Hoàn thành bài tập t</a:t>
            </a:r>
            <a:r>
              <a:rPr lang="en-SG" altLang="en-US" sz="2700" dirty="0">
                <a:solidFill>
                  <a:srgbClr val="0D0D0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+mn-ea"/>
              </a:rPr>
              <a:t>rong VBT Toán</a:t>
            </a:r>
            <a:endParaRPr lang="en-SG" altLang="en-US" sz="2700" dirty="0">
              <a:solidFill>
                <a:srgbClr val="0D0D0D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53113" y="1169988"/>
            <a:ext cx="504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-150" normalizeH="0" baseline="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en-US" altLang="zh-CN" sz="2800" b="1" kern="1200" cap="none" spc="-150" normalizeH="0" baseline="0" noProof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000750" y="1668463"/>
            <a:ext cx="293688" cy="0"/>
          </a:xfrm>
          <a:prstGeom prst="line">
            <a:avLst/>
          </a:prstGeom>
          <a:ln w="76200">
            <a:solidFill>
              <a:srgbClr val="FFA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482600" y="1962150"/>
            <a:ext cx="3325813" cy="854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p>
            <a:pPr defTabSz="1217930" eaLnBrk="1" hangingPunct="1">
              <a:buNone/>
            </a:pPr>
            <a:r>
              <a:rPr lang="en-US" altLang="en-US" sz="2700" dirty="0">
                <a:solidFill>
                  <a:srgbClr val="0D0D0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+mn-ea"/>
              </a:rPr>
              <a:t>Hoàn thành các bài tập chưa xong vào vở</a:t>
            </a:r>
            <a:endParaRPr lang="id-ID" altLang="zh-CN" sz="2700" dirty="0">
              <a:solidFill>
                <a:srgbClr val="0D0D0D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11313" y="3055938"/>
            <a:ext cx="504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-150" normalizeH="0" baseline="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03</a:t>
            </a:r>
            <a:endParaRPr kumimoji="0" lang="en-US" altLang="zh-CN" sz="2800" b="1" kern="1200" cap="none" spc="-150" normalizeH="0" baseline="0" noProof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39900" y="3563938"/>
            <a:ext cx="293688" cy="0"/>
          </a:xfrm>
          <a:prstGeom prst="line">
            <a:avLst/>
          </a:prstGeom>
          <a:ln w="76200">
            <a:solidFill>
              <a:srgbClr val="F1D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4997450" y="3408363"/>
            <a:ext cx="3111500" cy="854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p>
            <a:pPr defTabSz="1217930" eaLnBrk="1" hangingPunct="1">
              <a:buNone/>
            </a:pPr>
            <a:r>
              <a:rPr lang="en-US" altLang="en-US" sz="2700" dirty="0">
                <a:solidFill>
                  <a:srgbClr val="0D0D0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+mn-ea"/>
              </a:rPr>
              <a:t>Chuẩn bị bài mới và vào học đúng giờ.</a:t>
            </a:r>
            <a:endParaRPr lang="id-ID" altLang="zh-CN" sz="2700" dirty="0">
              <a:solidFill>
                <a:srgbClr val="0D0D0D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89613" y="2862263"/>
            <a:ext cx="504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-150" normalizeH="0" baseline="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04</a:t>
            </a:r>
            <a:endParaRPr kumimoji="0" lang="en-US" altLang="zh-CN" sz="2800" b="1" kern="1200" cap="none" spc="-150" normalizeH="0" baseline="0" noProof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875338" y="3335338"/>
            <a:ext cx="292100" cy="0"/>
          </a:xfrm>
          <a:prstGeom prst="line">
            <a:avLst/>
          </a:prstGeom>
          <a:ln w="76200">
            <a:solidFill>
              <a:srgbClr val="0B6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471488" y="3630613"/>
            <a:ext cx="3289300" cy="428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p>
            <a:pPr defTabSz="1217930" eaLnBrk="1" hangingPunct="1">
              <a:buNone/>
            </a:pPr>
            <a:r>
              <a:rPr lang="en-US" altLang="zh-CN" sz="2700" dirty="0">
                <a:solidFill>
                  <a:srgbClr val="0D0D0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+mn-ea"/>
              </a:rPr>
              <a:t>Ôn tập kiến thức cũ </a:t>
            </a:r>
            <a:endParaRPr lang="id-ID" altLang="zh-CN" sz="2700" dirty="0">
              <a:solidFill>
                <a:srgbClr val="0D0D0D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89088" y="1406525"/>
            <a:ext cx="5064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-150" normalizeH="0" baseline="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en-US" altLang="zh-CN" sz="2800" b="1" kern="1200" cap="none" spc="-150" normalizeH="0" baseline="0" noProof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6238" y="-55562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6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7"/>
          <p:cNvSpPr txBox="1"/>
          <p:nvPr/>
        </p:nvSpPr>
        <p:spPr>
          <a:xfrm>
            <a:off x="3124200" y="-147637"/>
            <a:ext cx="3348038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07" name="Text Box 539"/>
          <p:cNvSpPr txBox="1"/>
          <p:nvPr/>
        </p:nvSpPr>
        <p:spPr>
          <a:xfrm>
            <a:off x="317500" y="263525"/>
            <a:ext cx="3671888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số 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nghìn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trăm nghìn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trăm nghìn 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08" name="Text Box 540"/>
          <p:cNvSpPr txBox="1"/>
          <p:nvPr/>
        </p:nvSpPr>
        <p:spPr>
          <a:xfrm>
            <a:off x="4278313" y="693738"/>
            <a:ext cx="3240087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09" name="AutoShape 541"/>
          <p:cNvSpPr/>
          <p:nvPr/>
        </p:nvSpPr>
        <p:spPr>
          <a:xfrm rot="5400000">
            <a:off x="5486400" y="2225675"/>
            <a:ext cx="117475" cy="450850"/>
          </a:xfrm>
          <a:prstGeom prst="rightBrace">
            <a:avLst>
              <a:gd name="adj1" fmla="val 22209"/>
              <a:gd name="adj2" fmla="val 50000"/>
            </a:avLst>
          </a:pr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10" name="AutoShape 542"/>
          <p:cNvSpPr/>
          <p:nvPr/>
        </p:nvSpPr>
        <p:spPr>
          <a:xfrm rot="5400000">
            <a:off x="4860925" y="2198688"/>
            <a:ext cx="133350" cy="519112"/>
          </a:xfrm>
          <a:prstGeom prst="rightBrace">
            <a:avLst>
              <a:gd name="adj1" fmla="val 22167"/>
              <a:gd name="adj2" fmla="val 50000"/>
            </a:avLst>
          </a:pr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11" name="AutoShape 543"/>
          <p:cNvSpPr/>
          <p:nvPr/>
        </p:nvSpPr>
        <p:spPr>
          <a:xfrm rot="5400000">
            <a:off x="4237038" y="2195513"/>
            <a:ext cx="115887" cy="484187"/>
          </a:xfrm>
          <a:prstGeom prst="rightBrace">
            <a:avLst>
              <a:gd name="adj1" fmla="val 22418"/>
              <a:gd name="adj2" fmla="val 50000"/>
            </a:avLst>
          </a:prstGeom>
          <a:noFill/>
          <a:ln w="38100" cap="flat" cmpd="sng">
            <a:solidFill>
              <a:srgbClr val="99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13" name="Text Box 545"/>
          <p:cNvSpPr txBox="1"/>
          <p:nvPr/>
        </p:nvSpPr>
        <p:spPr>
          <a:xfrm>
            <a:off x="6059488" y="2847975"/>
            <a:ext cx="1943100" cy="52387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14" name="Line 546"/>
          <p:cNvSpPr/>
          <p:nvPr/>
        </p:nvSpPr>
        <p:spPr>
          <a:xfrm flipH="1" flipV="1">
            <a:off x="5546725" y="2516188"/>
            <a:ext cx="512763" cy="279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9315" name="Text Box 547"/>
          <p:cNvSpPr txBox="1"/>
          <p:nvPr/>
        </p:nvSpPr>
        <p:spPr>
          <a:xfrm>
            <a:off x="4210050" y="2838450"/>
            <a:ext cx="1820863" cy="522288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nghìn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16" name="Line 548"/>
          <p:cNvSpPr/>
          <p:nvPr/>
        </p:nvSpPr>
        <p:spPr>
          <a:xfrm flipH="1" flipV="1">
            <a:off x="4927600" y="2514600"/>
            <a:ext cx="30163" cy="3317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9317" name="Text Box 549"/>
          <p:cNvSpPr txBox="1"/>
          <p:nvPr/>
        </p:nvSpPr>
        <p:spPr>
          <a:xfrm>
            <a:off x="2560638" y="2847975"/>
            <a:ext cx="1649412" cy="52387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triệu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18" name="Line 550"/>
          <p:cNvSpPr/>
          <p:nvPr/>
        </p:nvSpPr>
        <p:spPr>
          <a:xfrm flipV="1">
            <a:off x="3989388" y="2544763"/>
            <a:ext cx="288925" cy="246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9319" name="Text Box 551"/>
          <p:cNvSpPr txBox="1"/>
          <p:nvPr/>
        </p:nvSpPr>
        <p:spPr>
          <a:xfrm>
            <a:off x="511175" y="3441700"/>
            <a:ext cx="8315325" cy="523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trăm nghìn gọi l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triệu,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21" name="Rectangle 553"/>
          <p:cNvSpPr/>
          <p:nvPr/>
        </p:nvSpPr>
        <p:spPr>
          <a:xfrm>
            <a:off x="403225" y="2084388"/>
            <a:ext cx="5399088" cy="2905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23" name="Text Box 555"/>
          <p:cNvSpPr txBox="1"/>
          <p:nvPr/>
        </p:nvSpPr>
        <p:spPr>
          <a:xfrm>
            <a:off x="415925" y="3965575"/>
            <a:ext cx="59388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1 triệu có tất cả mấy chữ số 0 ?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24" name="Text Box 556"/>
          <p:cNvSpPr txBox="1"/>
          <p:nvPr/>
        </p:nvSpPr>
        <p:spPr>
          <a:xfrm>
            <a:off x="2065338" y="4089400"/>
            <a:ext cx="59388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1 triệu có tất cả 6 chữ số 0.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325" name="AutoShape 557"/>
          <p:cNvSpPr/>
          <p:nvPr/>
        </p:nvSpPr>
        <p:spPr>
          <a:xfrm rot="5400000">
            <a:off x="7085013" y="3421063"/>
            <a:ext cx="153987" cy="1066800"/>
          </a:xfrm>
          <a:prstGeom prst="rightBrace">
            <a:avLst>
              <a:gd name="adj1" fmla="val 21777"/>
              <a:gd name="adj2" fmla="val 50000"/>
            </a:avLst>
          </a:pr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0250" y="36513"/>
            <a:ext cx="555625" cy="71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8975" y="1211263"/>
            <a:ext cx="555625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8025" y="236538"/>
            <a:ext cx="555625" cy="59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3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93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25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930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8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289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89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8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8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289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750" fill="hold"/>
                                        <p:tgtEl>
                                          <p:spTgt spid="289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8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8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8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28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50"/>
                                        <p:tgtEl>
                                          <p:spTgt spid="289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750" fill="hold"/>
                                        <p:tgtEl>
                                          <p:spTgt spid="289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750" fill="hold"/>
                                        <p:tgtEl>
                                          <p:spTgt spid="28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750" fill="hold"/>
                                        <p:tgtEl>
                                          <p:spTgt spid="28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289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8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28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28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750"/>
                                        <p:tgtEl>
                                          <p:spTgt spid="289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750" fill="hold"/>
                                        <p:tgtEl>
                                          <p:spTgt spid="289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750" fill="hold"/>
                                        <p:tgtEl>
                                          <p:spTgt spid="28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750" fill="hold"/>
                                        <p:tgtEl>
                                          <p:spTgt spid="28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2" dur="2000"/>
                                        <p:tgtEl>
                                          <p:spTgt spid="28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0405E-6 L 0.08333 0.23861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289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7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8" dur="500"/>
                                        <p:tgtEl>
                                          <p:spTgt spid="28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2" dur="500"/>
                                        <p:tgtEl>
                                          <p:spTgt spid="28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8932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8932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8932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28932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32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309" grpId="0" animBg="1"/>
      <p:bldP spid="289310" grpId="0" animBg="1"/>
      <p:bldP spid="289311" grpId="0" animBg="1"/>
      <p:bldP spid="289313" grpId="0" animBg="1"/>
      <p:bldP spid="289315" grpId="0" animBg="1"/>
      <p:bldP spid="289317" grpId="0" animBg="1"/>
      <p:bldP spid="289319" grpId="0" animBg="1"/>
      <p:bldP spid="289321" grpId="0" animBg="1"/>
      <p:bldP spid="289321" grpId="1" animBg="1"/>
      <p:bldP spid="289321" grpId="2" animBg="1"/>
      <p:bldP spid="289323" grpId="0" build="allAtOnce"/>
      <p:bldP spid="2893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9" name="Text Box 5"/>
          <p:cNvSpPr txBox="1"/>
          <p:nvPr/>
        </p:nvSpPr>
        <p:spPr>
          <a:xfrm>
            <a:off x="666750" y="666750"/>
            <a:ext cx="7296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trăm nghìn gọi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triệu, viết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767080" y="1500505"/>
            <a:ext cx="5405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triệu gọi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chục triệu, viết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666750" y="2408555"/>
            <a:ext cx="6254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chục triệu gọi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1trăm triệu, viết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99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376555" y="3409950"/>
            <a:ext cx="4056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triệu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các 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ng: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2450" y="4451350"/>
            <a:ext cx="50482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9525"/>
            <a:ext cx="666750" cy="58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3"/>
            <a:ext cx="121920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6248400" y="1500505"/>
            <a:ext cx="1871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10 000 000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781800" y="2370455"/>
            <a:ext cx="20497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100 000 000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267200" y="3429635"/>
            <a:ext cx="47256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triệu , chục triệu , trăm triệu.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19"/>
          <p:cNvSpPr txBox="1"/>
          <p:nvPr/>
        </p:nvSpPr>
        <p:spPr>
          <a:xfrm>
            <a:off x="198438" y="390525"/>
            <a:ext cx="84883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triệu gồm các 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: triệu, chục triệu, trăm triệu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26735" name="Group 79"/>
          <p:cNvGraphicFramePr>
            <a:graphicFrameLocks noGrp="1"/>
          </p:cNvGraphicFramePr>
          <p:nvPr/>
        </p:nvGraphicFramePr>
        <p:xfrm>
          <a:off x="127000" y="1339850"/>
          <a:ext cx="8875713" cy="1084263"/>
        </p:xfrm>
        <a:graphic>
          <a:graphicData uri="http://schemas.openxmlformats.org/drawingml/2006/table">
            <a:tbl>
              <a:tblPr/>
              <a:tblGrid>
                <a:gridCol w="987291"/>
                <a:gridCol w="983989"/>
                <a:gridCol w="987291"/>
                <a:gridCol w="987291"/>
                <a:gridCol w="983989"/>
                <a:gridCol w="987291"/>
                <a:gridCol w="987291"/>
                <a:gridCol w="983989"/>
                <a:gridCol w="987291"/>
              </a:tblGrid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6737" name="AutoShape 81"/>
          <p:cNvSpPr/>
          <p:nvPr/>
        </p:nvSpPr>
        <p:spPr>
          <a:xfrm rot="5400000">
            <a:off x="7358063" y="1193800"/>
            <a:ext cx="342900" cy="2944813"/>
          </a:xfrm>
          <a:prstGeom prst="rightBrace">
            <a:avLst>
              <a:gd name="adj1" fmla="val 5136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39" name="Text Box 83"/>
          <p:cNvSpPr txBox="1"/>
          <p:nvPr/>
        </p:nvSpPr>
        <p:spPr>
          <a:xfrm>
            <a:off x="7986713" y="1420813"/>
            <a:ext cx="95091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40" name="Text Box 84"/>
          <p:cNvSpPr txBox="1"/>
          <p:nvPr/>
        </p:nvSpPr>
        <p:spPr>
          <a:xfrm>
            <a:off x="6962775" y="1593850"/>
            <a:ext cx="11414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41" name="Text Box 85"/>
          <p:cNvSpPr txBox="1"/>
          <p:nvPr/>
        </p:nvSpPr>
        <p:spPr>
          <a:xfrm>
            <a:off x="5927725" y="1555750"/>
            <a:ext cx="11430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46" name="AutoShape 90"/>
          <p:cNvSpPr/>
          <p:nvPr/>
        </p:nvSpPr>
        <p:spPr>
          <a:xfrm rot="5400000">
            <a:off x="4337050" y="1276350"/>
            <a:ext cx="361950" cy="2819400"/>
          </a:xfrm>
          <a:prstGeom prst="rightBrace">
            <a:avLst>
              <a:gd name="adj1" fmla="val 5138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47" name="Text Box 91"/>
          <p:cNvSpPr txBox="1"/>
          <p:nvPr/>
        </p:nvSpPr>
        <p:spPr>
          <a:xfrm>
            <a:off x="4940300" y="1570038"/>
            <a:ext cx="1143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48" name="Text Box 92"/>
          <p:cNvSpPr txBox="1"/>
          <p:nvPr/>
        </p:nvSpPr>
        <p:spPr>
          <a:xfrm>
            <a:off x="3959225" y="1420813"/>
            <a:ext cx="114141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nghìn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49" name="Text Box 93"/>
          <p:cNvSpPr txBox="1"/>
          <p:nvPr/>
        </p:nvSpPr>
        <p:spPr>
          <a:xfrm>
            <a:off x="3030538" y="1420813"/>
            <a:ext cx="114141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nghìn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50" name="Text Box 94"/>
          <p:cNvSpPr txBox="1"/>
          <p:nvPr/>
        </p:nvSpPr>
        <p:spPr>
          <a:xfrm>
            <a:off x="6819900" y="2795588"/>
            <a:ext cx="180816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51" name="Text Box 95"/>
          <p:cNvSpPr txBox="1"/>
          <p:nvPr/>
        </p:nvSpPr>
        <p:spPr>
          <a:xfrm>
            <a:off x="3810000" y="2795588"/>
            <a:ext cx="180816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nghìn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53" name="Text Box 97"/>
          <p:cNvSpPr txBox="1"/>
          <p:nvPr/>
        </p:nvSpPr>
        <p:spPr>
          <a:xfrm>
            <a:off x="2009775" y="1593850"/>
            <a:ext cx="11414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54" name="Text Box 98"/>
          <p:cNvSpPr txBox="1"/>
          <p:nvPr/>
        </p:nvSpPr>
        <p:spPr>
          <a:xfrm>
            <a:off x="1036638" y="1377950"/>
            <a:ext cx="114141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55" name="Text Box 99"/>
          <p:cNvSpPr txBox="1"/>
          <p:nvPr/>
        </p:nvSpPr>
        <p:spPr>
          <a:xfrm>
            <a:off x="-165100" y="1330325"/>
            <a:ext cx="15176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triệu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756" name="Text Box 100"/>
          <p:cNvSpPr txBox="1"/>
          <p:nvPr/>
        </p:nvSpPr>
        <p:spPr>
          <a:xfrm>
            <a:off x="703263" y="2873375"/>
            <a:ext cx="18081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triệu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AutoShape 90"/>
          <p:cNvSpPr/>
          <p:nvPr/>
        </p:nvSpPr>
        <p:spPr>
          <a:xfrm rot="5400000">
            <a:off x="1408113" y="1317625"/>
            <a:ext cx="342900" cy="2819400"/>
          </a:xfrm>
          <a:prstGeom prst="rightBrace">
            <a:avLst>
              <a:gd name="adj1" fmla="val 5138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2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32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32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32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32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500"/>
                                        <p:tgtEl>
                                          <p:spTgt spid="32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3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75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737" grpId="0" animBg="1"/>
      <p:bldP spid="326739" grpId="0"/>
      <p:bldP spid="326740" grpId="0"/>
      <p:bldP spid="326741" grpId="0"/>
      <p:bldP spid="326746" grpId="0" animBg="1"/>
      <p:bldP spid="326747" grpId="0"/>
      <p:bldP spid="326748" grpId="0"/>
      <p:bldP spid="326749" grpId="0"/>
      <p:bldP spid="326750" grpId="0"/>
      <p:bldP spid="326751" grpId="0"/>
      <p:bldP spid="326753" grpId="0"/>
      <p:bldP spid="326754" grpId="0"/>
      <p:bldP spid="326755" grpId="0"/>
      <p:bldP spid="326756" grpId="0" build="allAtOnce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+mn-lt"/>
            </a:endParaRPr>
          </a:p>
        </p:txBody>
      </p:sp>
      <p:pic>
        <p:nvPicPr>
          <p:cNvPr id="8195" name="图片 17"/>
          <p:cNvPicPr>
            <a:picLocks noChangeAspect="1"/>
          </p:cNvPicPr>
          <p:nvPr/>
        </p:nvPicPr>
        <p:blipFill>
          <a:blip r:embed="rId1"/>
          <a:srcRect l="951" r="2"/>
          <a:stretch>
            <a:fillRect/>
          </a:stretch>
        </p:blipFill>
        <p:spPr>
          <a:xfrm>
            <a:off x="3736975" y="1828800"/>
            <a:ext cx="5407025" cy="3314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6" name="组合 18"/>
          <p:cNvGrpSpPr/>
          <p:nvPr/>
        </p:nvGrpSpPr>
        <p:grpSpPr>
          <a:xfrm>
            <a:off x="176213" y="52388"/>
            <a:ext cx="4945062" cy="2351087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0658" y="1012371"/>
              <a:ext cx="3372126" cy="2169101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642" y="977179"/>
              <a:ext cx="3517594" cy="2263478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642" y="977179"/>
              <a:ext cx="3517594" cy="2263478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594" cy="2263478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197" name="组合 23"/>
          <p:cNvGrpSpPr/>
          <p:nvPr/>
        </p:nvGrpSpPr>
        <p:grpSpPr>
          <a:xfrm>
            <a:off x="2844800" y="2260600"/>
            <a:ext cx="568325" cy="468313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020" y="2938521"/>
              <a:ext cx="633025" cy="531817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5593" cy="601738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9317" y="2913095"/>
              <a:ext cx="715593" cy="601738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74" y="2898263"/>
              <a:ext cx="715593" cy="601738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198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350620">
            <a:off x="7204075" y="327025"/>
            <a:ext cx="512763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88" y="1076325"/>
            <a:ext cx="231775" cy="23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Rectangle 30"/>
          <p:cNvSpPr/>
          <p:nvPr/>
        </p:nvSpPr>
        <p:spPr>
          <a:xfrm>
            <a:off x="1019426" y="516524"/>
            <a:ext cx="3733800" cy="133955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405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  <a:endParaRPr kumimoji="0" lang="en-SG" altLang="en-US" sz="405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2651125" y="3765550"/>
            <a:ext cx="2536825" cy="357188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Tuan 2 - Tiet 10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43"/>
          <p:cNvSpPr/>
          <p:nvPr/>
        </p:nvSpPr>
        <p:spPr>
          <a:xfrm>
            <a:off x="-1587" y="412750"/>
            <a:ext cx="7608887" cy="3829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 Box 6"/>
          <p:cNvSpPr txBox="1"/>
          <p:nvPr/>
        </p:nvSpPr>
        <p:spPr>
          <a:xfrm>
            <a:off x="2651125" y="-622300"/>
            <a:ext cx="20685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648" name="Text Box 40"/>
          <p:cNvSpPr txBox="1"/>
          <p:nvPr/>
        </p:nvSpPr>
        <p:spPr>
          <a:xfrm>
            <a:off x="153988" y="608013"/>
            <a:ext cx="2197100" cy="3756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triệu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triệu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649" name="Text Box 41"/>
          <p:cNvSpPr txBox="1"/>
          <p:nvPr/>
        </p:nvSpPr>
        <p:spPr>
          <a:xfrm>
            <a:off x="2351088" y="617538"/>
            <a:ext cx="2136775" cy="3108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3 000 000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652" name="Line 44"/>
          <p:cNvSpPr/>
          <p:nvPr/>
        </p:nvSpPr>
        <p:spPr>
          <a:xfrm>
            <a:off x="1951038" y="8953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4" name="TextBox 14"/>
          <p:cNvSpPr txBox="1"/>
          <p:nvPr/>
        </p:nvSpPr>
        <p:spPr>
          <a:xfrm>
            <a:off x="609600" y="6350"/>
            <a:ext cx="754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1. Đếm thêm 1 triệu từ 1 triệu đến 10 triệu</a:t>
            </a:r>
            <a:endParaRPr lang="en-US" altLang="en-US" sz="2800" b="1" dirty="0">
              <a:solidFill>
                <a:srgbClr val="99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Line 44"/>
          <p:cNvSpPr/>
          <p:nvPr/>
        </p:nvSpPr>
        <p:spPr>
          <a:xfrm>
            <a:off x="1951038" y="15049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Line 44"/>
          <p:cNvSpPr/>
          <p:nvPr/>
        </p:nvSpPr>
        <p:spPr>
          <a:xfrm>
            <a:off x="1951038" y="2173288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" name="Line 44"/>
          <p:cNvSpPr/>
          <p:nvPr/>
        </p:nvSpPr>
        <p:spPr>
          <a:xfrm>
            <a:off x="1951038" y="28765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" name="Line 44"/>
          <p:cNvSpPr/>
          <p:nvPr/>
        </p:nvSpPr>
        <p:spPr>
          <a:xfrm>
            <a:off x="1951038" y="34861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" name="Text Box 40"/>
          <p:cNvSpPr txBox="1"/>
          <p:nvPr/>
        </p:nvSpPr>
        <p:spPr>
          <a:xfrm>
            <a:off x="4468813" y="1931988"/>
            <a:ext cx="220980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triệu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triệu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triệu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triệu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triệu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41"/>
          <p:cNvSpPr txBox="1"/>
          <p:nvPr/>
        </p:nvSpPr>
        <p:spPr>
          <a:xfrm>
            <a:off x="7140575" y="1931988"/>
            <a:ext cx="1863725" cy="3108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7 000 000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8 000 000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9 000 000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Line 44"/>
          <p:cNvSpPr/>
          <p:nvPr/>
        </p:nvSpPr>
        <p:spPr>
          <a:xfrm>
            <a:off x="6503988" y="21907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" name="Line 44"/>
          <p:cNvSpPr/>
          <p:nvPr/>
        </p:nvSpPr>
        <p:spPr>
          <a:xfrm>
            <a:off x="6503988" y="28003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" name="Line 44"/>
          <p:cNvSpPr/>
          <p:nvPr/>
        </p:nvSpPr>
        <p:spPr>
          <a:xfrm>
            <a:off x="6503988" y="3468688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" name="Line 44"/>
          <p:cNvSpPr/>
          <p:nvPr/>
        </p:nvSpPr>
        <p:spPr>
          <a:xfrm>
            <a:off x="6503988" y="41719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" name="Line 44"/>
          <p:cNvSpPr/>
          <p:nvPr/>
        </p:nvSpPr>
        <p:spPr>
          <a:xfrm>
            <a:off x="6503988" y="4781550"/>
            <a:ext cx="400050" cy="0"/>
          </a:xfrm>
          <a:prstGeom prst="line">
            <a:avLst/>
          </a:prstGeom>
          <a:ln w="57150" cap="flat" cmpd="sng">
            <a:solidFill>
              <a:srgbClr val="660033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4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8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4649">
                                            <p:txEl>
                                              <p:charRg st="49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1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32" end="4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3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377825" y="161925"/>
            <a:ext cx="8686800" cy="5143500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số thích hợp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 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   	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 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 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triệu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triệu   	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triệu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406400" y="2216150"/>
            <a:ext cx="21145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Text Box 5"/>
          <p:cNvSpPr txBox="1"/>
          <p:nvPr/>
        </p:nvSpPr>
        <p:spPr>
          <a:xfrm>
            <a:off x="3127375" y="2209800"/>
            <a:ext cx="2070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5988050" y="2209800"/>
            <a:ext cx="2057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Text Box 7"/>
          <p:cNvSpPr txBox="1"/>
          <p:nvPr/>
        </p:nvSpPr>
        <p:spPr>
          <a:xfrm>
            <a:off x="5829300" y="1195388"/>
            <a:ext cx="21145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2" name="Text Box 8"/>
          <p:cNvSpPr txBox="1"/>
          <p:nvPr/>
        </p:nvSpPr>
        <p:spPr>
          <a:xfrm>
            <a:off x="450850" y="3241675"/>
            <a:ext cx="2070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3" name="Text Box 9"/>
          <p:cNvSpPr txBox="1"/>
          <p:nvPr/>
        </p:nvSpPr>
        <p:spPr>
          <a:xfrm>
            <a:off x="3165475" y="3275013"/>
            <a:ext cx="2343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4" name="Text Box 10"/>
          <p:cNvSpPr txBox="1"/>
          <p:nvPr/>
        </p:nvSpPr>
        <p:spPr>
          <a:xfrm>
            <a:off x="5988050" y="3275013"/>
            <a:ext cx="2127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5" name="Text Box 11"/>
          <p:cNvSpPr txBox="1"/>
          <p:nvPr/>
        </p:nvSpPr>
        <p:spPr>
          <a:xfrm>
            <a:off x="406400" y="4297363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6" name="Text Box 12"/>
          <p:cNvSpPr txBox="1"/>
          <p:nvPr/>
        </p:nvSpPr>
        <p:spPr>
          <a:xfrm>
            <a:off x="3127375" y="4291013"/>
            <a:ext cx="2286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7" name="Text Box 13"/>
          <p:cNvSpPr txBox="1"/>
          <p:nvPr/>
        </p:nvSpPr>
        <p:spPr>
          <a:xfrm>
            <a:off x="5988050" y="4300538"/>
            <a:ext cx="2343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300 000 000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7"/>
          <p:cNvSpPr txBox="1"/>
          <p:nvPr/>
        </p:nvSpPr>
        <p:spPr>
          <a:xfrm>
            <a:off x="3165475" y="1154113"/>
            <a:ext cx="21145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20 000 000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7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charRg st="79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charRg st="7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charRg st="7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2607" name="Picture 47" descr="TOAN 4 T 13"/>
          <p:cNvPicPr>
            <a:picLocks noChangeAspect="1"/>
          </p:cNvPicPr>
          <p:nvPr/>
        </p:nvPicPr>
        <p:blipFill>
          <a:blip r:embed="rId1">
            <a:lum bright="-48001" contrast="96000"/>
          </a:blip>
          <a:srcRect l="4060" t="80504" r="1895" b="6097"/>
          <a:stretch>
            <a:fillRect/>
          </a:stretch>
        </p:blipFill>
        <p:spPr>
          <a:xfrm>
            <a:off x="381000" y="149225"/>
            <a:ext cx="86868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2611" name="Text Box 51"/>
          <p:cNvSpPr txBox="1"/>
          <p:nvPr/>
        </p:nvSpPr>
        <p:spPr>
          <a:xfrm>
            <a:off x="3448050" y="1133475"/>
            <a:ext cx="1371600" cy="523875"/>
          </a:xfrm>
          <a:prstGeom prst="rect">
            <a:avLst/>
          </a:prstGeom>
          <a:solidFill>
            <a:srgbClr val="66FF66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99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612" name="Text Box 52"/>
          <p:cNvSpPr txBox="1"/>
          <p:nvPr/>
        </p:nvSpPr>
        <p:spPr>
          <a:xfrm>
            <a:off x="457200" y="1657350"/>
            <a:ext cx="8686800" cy="3278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15 000 có 5 chữ số, trong đó có 3 chữ số 0.</a:t>
            </a:r>
            <a:endParaRPr lang="en-US" alt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350 có 3 chữ số, trong đó có 1 chữ số 0.</a:t>
            </a:r>
            <a:endParaRPr lang="en-US" alt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600 có 3 chữ số, trong đó có 2 chữ số 0.</a:t>
            </a:r>
            <a:endParaRPr lang="en-US" alt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1 300 có 4 chữ số, trong đó có 2 chữ số 0.</a:t>
            </a:r>
            <a:endParaRPr lang="en-US" alt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50 000 có 5 chữ số, trong đó có 4 chữ số 0.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7 000 000 có 7 chữ số, trong đó có 6 chữ số 0.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36 000 000 có 8 chữ số, trong đó có 6 chữ số 0.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spcBef>
                <a:spcPct val="50000"/>
              </a:spcBef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900 000 000 có 9 chữ số, trong đó có 8 chữ số 0.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47" end="9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28" end="27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278" end="3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612">
                                            <p:txEl>
                                              <p:charRg st="329" end="38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8. Ket thuc cau hoi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3038" y="0"/>
            <a:ext cx="55562" cy="4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07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5"/>
          <a:stretch>
            <a:fillRect/>
          </a:stretch>
        </p:blipFill>
        <p:spPr>
          <a:xfrm>
            <a:off x="381000" y="171450"/>
            <a:ext cx="76200" cy="5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629150"/>
            <a:ext cx="76200" cy="5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14300"/>
            <a:ext cx="76200" cy="5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743450"/>
            <a:ext cx="76200" cy="5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1600" y="4629150"/>
            <a:ext cx="1524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0" descr="an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663" y="1373188"/>
            <a:ext cx="4021137" cy="2398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 rot="20894016">
            <a:off x="494588" y="601513"/>
            <a:ext cx="5740543" cy="716638"/>
          </a:xfrm>
          <a:prstGeom prst="rect">
            <a:avLst/>
          </a:prstGeom>
          <a:solidFill>
            <a:schemeClr val="bg2"/>
          </a:solidFill>
        </p:spPr>
        <p:txBody>
          <a:bodyPr wrap="none" numCol="1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506" y="3600450"/>
            <a:ext cx="7885813" cy="692498"/>
          </a:xfrm>
          <a:prstGeom prst="rect">
            <a:avLst/>
          </a:prstGeom>
          <a:solidFill>
            <a:srgbClr val="FFFF00"/>
          </a:solidFill>
        </p:spPr>
        <p:txBody>
          <a:bodyPr wrap="none" numCol="1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Rung </a:t>
            </a:r>
            <a:r>
              <a:rPr kumimoji="0" lang="en-US" sz="54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chuông</a:t>
            </a:r>
            <a:r>
              <a:rPr kumimoji="0" lang="en-US" sz="54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54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vàng</a:t>
            </a:r>
            <a:r>
              <a:rPr kumimoji="0" lang="en-US" sz="54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vide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6.5|2.4|0.5|0.5|0.5|0.4"/>
</p:tagLst>
</file>

<file path=ppt/tags/tag2.xml><?xml version="1.0" encoding="utf-8"?>
<p:tagLst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WPS Presentation</Application>
  <PresentationFormat/>
  <Paragraphs>393</Paragraphs>
  <Slides>16</Slides>
  <Notes>3</Notes>
  <HiddenSlides>0</HiddenSlides>
  <MMClips>6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SimSun</vt:lpstr>
      <vt:lpstr>Wingdings</vt:lpstr>
      <vt:lpstr>HP001 4 hàng</vt:lpstr>
      <vt:lpstr>Segoe Print</vt:lpstr>
      <vt:lpstr>Times New Roman</vt:lpstr>
      <vt:lpstr>Verdana</vt:lpstr>
      <vt:lpstr>HP001 4 hàng</vt:lpstr>
      <vt:lpstr>Times New Roman</vt:lpstr>
      <vt:lpstr>.VnTimeH</vt:lpstr>
      <vt:lpstr>Calibri</vt:lpstr>
      <vt:lpstr>Impact</vt:lpstr>
      <vt:lpstr>.VnHelvetInsH</vt:lpstr>
      <vt:lpstr>VNI-Times</vt:lpstr>
      <vt:lpstr>Microsoft YaHei</vt:lpstr>
      <vt:lpstr>Arial Unicode MS</vt:lpstr>
      <vt:lpstr>Default Design</vt:lpstr>
      <vt:lpstr>Thứ sáu, ngày 17 tháng 9 năm 2021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08.Đàm Thị Hải Hà</cp:lastModifiedBy>
  <cp:revision>306</cp:revision>
  <dcterms:created xsi:type="dcterms:W3CDTF">2011-12-21T15:02:00Z</dcterms:created>
  <dcterms:modified xsi:type="dcterms:W3CDTF">2021-09-17T03:12:57Z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ICV">
    <vt:lpwstr>9D9F5D9AFBFF441BA9619BC698145826</vt:lpwstr>
  </property>
  <property fmtid="{D5CDD505-2E9C-101B-9397-08002B2CF9AE}" pid="4" name="KSOProductBuildVer">
    <vt:lpwstr>1033-11.2.0.10296</vt:lpwstr>
  </property>
</Properties>
</file>