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43"/>
  </p:notesMasterIdLst>
  <p:sldIdLst>
    <p:sldId id="385" r:id="rId3"/>
    <p:sldId id="400" r:id="rId4"/>
    <p:sldId id="386" r:id="rId5"/>
    <p:sldId id="362" r:id="rId6"/>
    <p:sldId id="367" r:id="rId7"/>
    <p:sldId id="381" r:id="rId8"/>
    <p:sldId id="387" r:id="rId9"/>
    <p:sldId id="393" r:id="rId10"/>
    <p:sldId id="394" r:id="rId11"/>
    <p:sldId id="395" r:id="rId12"/>
    <p:sldId id="351" r:id="rId13"/>
    <p:sldId id="410" r:id="rId14"/>
    <p:sldId id="411" r:id="rId15"/>
    <p:sldId id="412" r:id="rId16"/>
    <p:sldId id="413" r:id="rId17"/>
    <p:sldId id="396" r:id="rId18"/>
    <p:sldId id="414" r:id="rId19"/>
    <p:sldId id="397" r:id="rId20"/>
    <p:sldId id="415" r:id="rId21"/>
    <p:sldId id="418" r:id="rId22"/>
    <p:sldId id="416" r:id="rId23"/>
    <p:sldId id="419" r:id="rId24"/>
    <p:sldId id="417" r:id="rId25"/>
    <p:sldId id="355" r:id="rId26"/>
    <p:sldId id="383" r:id="rId27"/>
    <p:sldId id="401" r:id="rId28"/>
    <p:sldId id="402" r:id="rId29"/>
    <p:sldId id="403" r:id="rId30"/>
    <p:sldId id="404" r:id="rId31"/>
    <p:sldId id="405" r:id="rId32"/>
    <p:sldId id="406" r:id="rId33"/>
    <p:sldId id="407" r:id="rId34"/>
    <p:sldId id="408" r:id="rId35"/>
    <p:sldId id="420" r:id="rId36"/>
    <p:sldId id="409" r:id="rId37"/>
    <p:sldId id="398" r:id="rId38"/>
    <p:sldId id="376" r:id="rId39"/>
    <p:sldId id="377" r:id="rId40"/>
    <p:sldId id="375" r:id="rId41"/>
    <p:sldId id="378" r:id="rId42"/>
  </p:sldIdLst>
  <p:sldSz cx="9144000" cy="6858000" type="screen4x3"/>
  <p:notesSz cx="6858000" cy="9144000"/>
  <p:embeddedFontLst>
    <p:embeddedFont>
      <p:font typeface=".VnAvant" panose="020B7200000000000000" pitchFamily="34" charset="0"/>
      <p:regular r:id="rId44"/>
      <p:bold r:id="rId45"/>
      <p:italic r:id="rId46"/>
      <p:boldItalic r:id="rId47"/>
    </p:embeddedFont>
    <p:embeddedFont>
      <p:font typeface=".VnUniverse" panose="020B7200000000000000" pitchFamily="34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omic Sans MS" panose="030F0702030302020204" pitchFamily="66" charset="0"/>
      <p:regular r:id="rId53"/>
      <p:bold r:id="rId54"/>
      <p:italic r:id="rId55"/>
      <p:boldItalic r:id="rId56"/>
    </p:embeddedFont>
    <p:embeddedFont>
      <p:font typeface="HP001" panose="020B0603050302020204" pitchFamily="34" charset="0"/>
      <p:regular r:id="rId57"/>
      <p:bold r:id="rId58"/>
    </p:embeddedFont>
    <p:embeddedFont>
      <p:font typeface="HP001 4H Normal" panose="020B0604020202020204" charset="0"/>
      <p:regular r:id="rId59"/>
    </p:embeddedFont>
  </p:embeddedFontLst>
  <p:custDataLst>
    <p:tags r:id="rId6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00"/>
    <a:srgbClr val="0033CC"/>
    <a:srgbClr val="CCECFF"/>
    <a:srgbClr val="000099"/>
    <a:srgbClr val="FF9933"/>
    <a:srgbClr val="FFCC00"/>
    <a:srgbClr val="993366"/>
    <a:srgbClr val="008000"/>
    <a:srgbClr val="00CC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63" d="100"/>
          <a:sy n="63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1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5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12/10/2021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2.mp3"/><Relationship Id="rId7" Type="http://schemas.openxmlformats.org/officeDocument/2006/relationships/image" Target="../media/image13.gif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12.jpeg"/><Relationship Id="rId5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slide" Target="slide38.xml"/><Relationship Id="rId4" Type="http://schemas.openxmlformats.org/officeDocument/2006/relationships/slide" Target="slide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4513" y="814467"/>
            <a:ext cx="771232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Chào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mừng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các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thầy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cô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về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dự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giờ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lớp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1a3</a:t>
            </a:r>
          </a:p>
        </p:txBody>
      </p:sp>
      <p:sp>
        <p:nvSpPr>
          <p:cNvPr id="10" name="Cloud 9"/>
          <p:cNvSpPr/>
          <p:nvPr/>
        </p:nvSpPr>
        <p:spPr>
          <a:xfrm>
            <a:off x="6980720" y="5410200"/>
            <a:ext cx="4260850" cy="702766"/>
          </a:xfrm>
          <a:prstGeom prst="cloud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endParaRPr lang="en-US" sz="2400" b="1">
              <a:solidFill>
                <a:srgbClr val="9900CC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2064" name="TextBox 10"/>
          <p:cNvSpPr txBox="1">
            <a:spLocks noChangeArrowheads="1"/>
          </p:cNvSpPr>
          <p:nvPr/>
        </p:nvSpPr>
        <p:spPr bwMode="auto">
          <a:xfrm>
            <a:off x="2635045" y="3622247"/>
            <a:ext cx="434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    </a:t>
            </a:r>
          </a:p>
        </p:txBody>
      </p:sp>
      <p:sp>
        <p:nvSpPr>
          <p:cNvPr id="36" name="TextBox 10"/>
          <p:cNvSpPr txBox="1">
            <a:spLocks noChangeArrowheads="1"/>
          </p:cNvSpPr>
          <p:nvPr/>
        </p:nvSpPr>
        <p:spPr bwMode="auto">
          <a:xfrm rot="21538331">
            <a:off x="1230366" y="4630736"/>
            <a:ext cx="434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6600CC"/>
                </a:solidFill>
                <a:latin typeface="Comic Sans MS" pitchFamily="66" charset="0"/>
              </a:rPr>
              <a:t> Môn: Tiếng Việt</a:t>
            </a:r>
            <a:r>
              <a:rPr lang="vi-VN" sz="2400" b="1">
                <a:solidFill>
                  <a:srgbClr val="6600CC"/>
                </a:solidFill>
                <a:latin typeface="Comic Sans MS" pitchFamily="66" charset="0"/>
              </a:rPr>
              <a:t> Bài 17</a:t>
            </a:r>
            <a:endParaRPr lang="en-US" sz="2400" b="1">
              <a:solidFill>
                <a:srgbClr val="6600CC"/>
              </a:solidFill>
              <a:latin typeface="Comic Sans MS" pitchFamily="66" charset="0"/>
            </a:endParaRPr>
          </a:p>
        </p:txBody>
      </p:sp>
      <p:sp>
        <p:nvSpPr>
          <p:cNvPr id="4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3091" name="Picture 1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53"/>
          <a:stretch/>
        </p:blipFill>
        <p:spPr bwMode="auto">
          <a:xfrm>
            <a:off x="2910546" y="1567074"/>
            <a:ext cx="3505200" cy="305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3" name="Picture 21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748" y="22020"/>
            <a:ext cx="850329" cy="297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06" y="2627861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5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06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9" name="Picture 27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940" y="2851292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29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9" y="4955772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5" name="Picture 33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279525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7" name="Picture 35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748" y="4860923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1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68039" y="5295900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31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63046" y="5241923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31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02123" y="-1062550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1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5275" y="-1020762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1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75134" y="-1012825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267" y="1418906"/>
            <a:ext cx="1588367" cy="165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1" t="4737" r="8730" b="50363"/>
          <a:stretch/>
        </p:blipFill>
        <p:spPr bwMode="auto">
          <a:xfrm>
            <a:off x="8069824" y="2362200"/>
            <a:ext cx="657479" cy="93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46" y="1441022"/>
            <a:ext cx="1689100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10"/>
          <p:cNvSpPr txBox="1">
            <a:spLocks noChangeArrowheads="1"/>
          </p:cNvSpPr>
          <p:nvPr/>
        </p:nvSpPr>
        <p:spPr bwMode="auto">
          <a:xfrm rot="21538331">
            <a:off x="1248078" y="5064674"/>
            <a:ext cx="434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6600CC"/>
                </a:solidFill>
                <a:latin typeface="Comic Sans MS" pitchFamily="66" charset="0"/>
              </a:rPr>
              <a:t> </a:t>
            </a:r>
            <a:r>
              <a:rPr lang="vi-VN" sz="2400" b="1">
                <a:solidFill>
                  <a:srgbClr val="6600CC"/>
                </a:solidFill>
                <a:latin typeface="Comic Sans MS" pitchFamily="66" charset="0"/>
              </a:rPr>
              <a:t>Bài : Bài 17 ; G- g, Gi-gi</a:t>
            </a:r>
            <a:endParaRPr lang="en-US" sz="2400" b="1">
              <a:solidFill>
                <a:srgbClr val="6600CC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017616"/>
      </p:ext>
    </p:extLst>
  </p:cSld>
  <p:clrMapOvr>
    <a:masterClrMapping/>
  </p:clrMapOvr>
  <p:transition advTm="664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847853"/>
              </p:ext>
            </p:extLst>
          </p:nvPr>
        </p:nvGraphicFramePr>
        <p:xfrm>
          <a:off x="159964" y="2133600"/>
          <a:ext cx="8763008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66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97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09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algn="l"/>
                      <a:r>
                        <a:rPr lang="vi-VN" sz="400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ga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 gç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400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gô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gi¸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4000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giß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4000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giç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  <a:p>
                      <a:pPr algn="l"/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76442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appy Snowman Face Smiling 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30" y="5927752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M×nh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cïng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ch¬i </a:t>
            </a:r>
            <a:r>
              <a:rPr lang="vi-VN" sz="5400" b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trß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1822477"/>
            <a:ext cx="73056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657600" y="4005056"/>
            <a:ext cx="220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>
                <a:solidFill>
                  <a:srgbClr val="0033CC"/>
                </a:solidFill>
                <a:latin typeface=".VnAvant" pitchFamily="34" charset="0"/>
              </a:rPr>
              <a:t>gµ g«</a:t>
            </a:r>
            <a:endParaRPr lang="en-US" sz="44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24" name="Picture 2" descr="E:\2020-2021\Giáo án điện tử các môn - 2020\Tieng Viet\tranh anh sgk\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0" t="61616" r="65789" b="26667"/>
          <a:stretch/>
        </p:blipFill>
        <p:spPr bwMode="auto">
          <a:xfrm>
            <a:off x="3505200" y="1219200"/>
            <a:ext cx="248307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094800" y="4060475"/>
            <a:ext cx="21451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>
                <a:solidFill>
                  <a:srgbClr val="0033CC"/>
                </a:solidFill>
                <a:latin typeface=".VnAvant" pitchFamily="34" charset="0"/>
              </a:rPr>
              <a:t>ghÕ gç</a:t>
            </a:r>
            <a:endParaRPr lang="en-US" sz="44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23" name="Picture 2" descr="E:\2020-2021\Giáo án điện tử các môn - 2020\Tieng Viet\tranh anh sgk\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9" t="60304" r="45051" b="27171"/>
          <a:stretch/>
        </p:blipFill>
        <p:spPr bwMode="auto">
          <a:xfrm>
            <a:off x="2924541" y="1312023"/>
            <a:ext cx="2485659" cy="221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 bwMode="auto">
          <a:xfrm rot="1232801">
            <a:off x="2057400" y="2057400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300620" y="36576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0033CC"/>
                </a:solidFill>
                <a:latin typeface=".VnAvant" pitchFamily="34" charset="0"/>
              </a:rPr>
              <a:t>gi¸ ®ç</a:t>
            </a:r>
            <a:endParaRPr lang="en-US" sz="36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22" name="Picture 2" descr="E:\2020-2021\Giáo án điện tử các môn - 2020\Tieng Viet\tranh anh sgk\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9" t="63636" r="25457" b="27878"/>
          <a:stretch/>
        </p:blipFill>
        <p:spPr bwMode="auto">
          <a:xfrm>
            <a:off x="2667000" y="1350818"/>
            <a:ext cx="3553240" cy="217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ight Arrow 19"/>
          <p:cNvSpPr/>
          <p:nvPr/>
        </p:nvSpPr>
        <p:spPr bwMode="auto">
          <a:xfrm rot="1232801">
            <a:off x="2621745" y="1491432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429000" y="4327675"/>
            <a:ext cx="19207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>
                <a:solidFill>
                  <a:srgbClr val="0033CC"/>
                </a:solidFill>
                <a:latin typeface=".VnAvant" pitchFamily="34" charset="0"/>
              </a:rPr>
              <a:t>cô giµ</a:t>
            </a:r>
            <a:endParaRPr lang="en-US" sz="44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21" name="Picture 2" descr="E:\2020-2021\Giáo án điện tử các môn - 2020\Tieng Viet\tranh anh sgk\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1" t="59001" r="8838" b="27707"/>
          <a:stretch/>
        </p:blipFill>
        <p:spPr bwMode="auto">
          <a:xfrm>
            <a:off x="3733800" y="1524000"/>
            <a:ext cx="1684231" cy="219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33646" y="4004510"/>
            <a:ext cx="1523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0033CC"/>
                </a:solidFill>
                <a:latin typeface=".VnAvant" pitchFamily="34" charset="0"/>
              </a:rPr>
              <a:t>gµ g«</a:t>
            </a:r>
            <a:endParaRPr lang="en-US" sz="3600" b="1">
              <a:solidFill>
                <a:srgbClr val="0033CC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5257800" y="4004510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0033CC"/>
                </a:solidFill>
                <a:latin typeface=".VnAvant" pitchFamily="34" charset="0"/>
              </a:rPr>
              <a:t>gi¸ ®ç</a:t>
            </a:r>
            <a:endParaRPr lang="en-US" sz="36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15200" y="4004510"/>
            <a:ext cx="1606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0033CC"/>
                </a:solidFill>
                <a:latin typeface=".VnAvant" pitchFamily="34" charset="0"/>
              </a:rPr>
              <a:t>cô giµ</a:t>
            </a:r>
            <a:endParaRPr lang="en-US" sz="36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1800" y="4004510"/>
            <a:ext cx="1513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33CC"/>
                </a:solidFill>
                <a:latin typeface=".VnAvant" pitchFamily="34" charset="0"/>
              </a:rPr>
              <a:t>®å</a:t>
            </a:r>
            <a:r>
              <a:rPr lang="vi-VN" sz="3600" b="1" dirty="0">
                <a:solidFill>
                  <a:srgbClr val="0033CC"/>
                </a:solidFill>
                <a:latin typeface=".VnAvant" pitchFamily="34" charset="0"/>
              </a:rPr>
              <a:t> gç</a:t>
            </a:r>
            <a:endParaRPr lang="en-US" sz="3600" b="1" dirty="0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21" name="Picture 2" descr="E:\2020-2021\Giáo án điện tử các môn - 2020\Tieng Viet\tranh anh sgk\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1" t="59001" r="8838" b="27707"/>
          <a:stretch/>
        </p:blipFill>
        <p:spPr bwMode="auto">
          <a:xfrm>
            <a:off x="7229862" y="1330036"/>
            <a:ext cx="1684231" cy="219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E:\2020-2021\Giáo án điện tử các môn - 2020\Tieng Viet\tranh anh sgk\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9" t="63636" r="25457" b="27878"/>
          <a:stretch/>
        </p:blipFill>
        <p:spPr bwMode="auto">
          <a:xfrm>
            <a:off x="5093786" y="2382983"/>
            <a:ext cx="1841584" cy="112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2020-2021\Giáo án điện tử các môn - 2020\Tieng Viet\tranh anh sgk\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9" t="60304" r="45051" b="27171"/>
          <a:stretch/>
        </p:blipFill>
        <p:spPr bwMode="auto">
          <a:xfrm>
            <a:off x="2924541" y="2137064"/>
            <a:ext cx="1560815" cy="139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E:\2020-2021\Giáo án điện tử các môn - 2020\Tieng Viet\tranh anh sgk\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0" t="61616" r="65789" b="26667"/>
          <a:stretch/>
        </p:blipFill>
        <p:spPr bwMode="auto">
          <a:xfrm>
            <a:off x="838200" y="2029692"/>
            <a:ext cx="1610234" cy="148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822016"/>
      </p:ext>
    </p:extLst>
  </p:cSld>
  <p:clrMapOvr>
    <a:masterClrMapping/>
  </p:clrMapOvr>
  <p:transition advTm="6645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1711033" y="501363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>
                <a:solidFill>
                  <a:srgbClr val="FF0000"/>
                </a:solidFill>
                <a:latin typeface=".VnAvant" pitchFamily="34" charset="0"/>
              </a:rPr>
              <a:t>g</a:t>
            </a:r>
            <a:endParaRPr lang="en-US" sz="72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13171" y="285071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>
                <a:solidFill>
                  <a:srgbClr val="FF0000"/>
                </a:solidFill>
                <a:latin typeface=".VnAvant" pitchFamily="34" charset="0"/>
              </a:rPr>
              <a:t>g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711033" y="284711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0033CC"/>
                </a:solidFill>
                <a:latin typeface=".VnAvant" pitchFamily="34" charset="0"/>
              </a:rPr>
              <a:t>a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1874518" y="2743200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33CC"/>
                </a:solidFill>
                <a:latin typeface="HP001"/>
                <a:ea typeface="HP001"/>
              </a:rPr>
              <a:t>ʊ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0850" y="183600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>
                <a:solidFill>
                  <a:srgbClr val="FF0000"/>
                </a:solidFill>
                <a:latin typeface=".VnAvant" pitchFamily="34" charset="0"/>
              </a:rPr>
              <a:t>g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2362200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0033CC"/>
                </a:solidFill>
                <a:latin typeface=".VnAvant" pitchFamily="34" charset="0"/>
              </a:rPr>
              <a:t>a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2847109"/>
            <a:ext cx="7393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>
                <a:solidFill>
                  <a:srgbClr val="FF0000"/>
                </a:solidFill>
                <a:latin typeface=".VnAvant" pitchFamily="34" charset="0"/>
              </a:rPr>
              <a:t>gi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7284719" y="284710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0033CC"/>
                </a:solidFill>
                <a:latin typeface=".VnAvant" pitchFamily="34" charset="0"/>
              </a:rPr>
              <a:t>á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9800" y="1836001"/>
            <a:ext cx="7393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>
                <a:solidFill>
                  <a:srgbClr val="FF0000"/>
                </a:solidFill>
                <a:latin typeface=".VnAvant" pitchFamily="34" charset="0"/>
              </a:rPr>
              <a:t>gi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7703819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0033CC"/>
                </a:solidFill>
                <a:latin typeface=".VnAvant" pitchFamily="34" charset="0"/>
              </a:rPr>
              <a:t>o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 flipH="1">
            <a:off x="6576992" y="457025"/>
            <a:ext cx="1614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>
                <a:solidFill>
                  <a:srgbClr val="FF0000"/>
                </a:solidFill>
                <a:latin typeface=".VnAvant" pitchFamily="34" charset="0"/>
              </a:rPr>
              <a:t>gi</a:t>
            </a:r>
            <a:endParaRPr lang="en-US" sz="7200" b="1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624647"/>
              </p:ext>
            </p:extLst>
          </p:nvPr>
        </p:nvGraphicFramePr>
        <p:xfrm>
          <a:off x="153037" y="4114800"/>
          <a:ext cx="8763008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66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97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09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algn="l"/>
                      <a:r>
                        <a:rPr lang="vi-VN" sz="400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ga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 gç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400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gô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gi¸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4000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giß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4000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giç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  <a:p>
                      <a:pPr algn="l"/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304801" y="5181600"/>
            <a:ext cx="1523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0033CC"/>
                </a:solidFill>
                <a:latin typeface=".VnAvant" pitchFamily="34" charset="0"/>
              </a:rPr>
              <a:t>gµ g«</a:t>
            </a:r>
            <a:endParaRPr lang="en-US" sz="36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28955" y="5181600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0033CC"/>
                </a:solidFill>
                <a:latin typeface=".VnAvant" pitchFamily="34" charset="0"/>
              </a:rPr>
              <a:t>gi¸ ®ç</a:t>
            </a:r>
            <a:endParaRPr lang="en-US" sz="36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86355" y="5181600"/>
            <a:ext cx="1606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0033CC"/>
                </a:solidFill>
                <a:latin typeface=".VnAvant" pitchFamily="34" charset="0"/>
              </a:rPr>
              <a:t>cô giµ</a:t>
            </a:r>
            <a:endParaRPr lang="en-US" sz="36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761901" y="5181600"/>
            <a:ext cx="1790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0033CC"/>
                </a:solidFill>
                <a:latin typeface=".VnAvant" pitchFamily="34" charset="0"/>
              </a:rPr>
              <a:t>ghÕ gç</a:t>
            </a:r>
            <a:endParaRPr lang="en-US" sz="3600" b="1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868067"/>
      </p:ext>
    </p:extLst>
  </p:cSld>
  <p:clrMapOvr>
    <a:masterClrMapping/>
  </p:clrMapOvr>
  <p:transition advTm="6645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546554" y="1359278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60432" y="2507675"/>
            <a:ext cx="10983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vi-VN" sz="48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g-gi</a:t>
            </a:r>
            <a:endParaRPr lang="en-US" sz="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876406" y="3886200"/>
            <a:ext cx="10983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vi-VN" sz="48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g-gi</a:t>
            </a:r>
            <a:endParaRPr lang="en-US" sz="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67400" y="4114800"/>
            <a:ext cx="10983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vi-VN" sz="48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g-gi</a:t>
            </a:r>
            <a:endParaRPr lang="en-US" sz="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90600"/>
            <a:ext cx="2286000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856888"/>
      </p:ext>
    </p:extLst>
  </p:cSld>
  <p:clrMapOvr>
    <a:masterClrMapping/>
  </p:clrMapOvr>
  <p:transition advTm="6645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3600" y="997526"/>
            <a:ext cx="5562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>
                <a:solidFill>
                  <a:srgbClr val="0000CC"/>
                </a:solidFill>
                <a:latin typeface="Comic Sans MS" pitchFamily="66" charset="0"/>
              </a:rPr>
              <a:t>Tiết 1</a:t>
            </a:r>
            <a:r>
              <a:rPr lang="en-US" sz="4000" b="1">
                <a:solidFill>
                  <a:srgbClr val="0000CC"/>
                </a:solidFill>
                <a:latin typeface="Comic Sans MS" pitchFamily="66" charset="0"/>
              </a:rPr>
              <a:t> 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661318"/>
      </p:ext>
    </p:extLst>
  </p:cSld>
  <p:clrMapOvr>
    <a:masterClrMapping/>
  </p:clrMapOvr>
  <p:transition advTm="6645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11" name="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6200" y="723900"/>
            <a:ext cx="22860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2748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47800"/>
            <a:ext cx="3733800" cy="311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368809"/>
      </p:ext>
    </p:extLst>
  </p:cSld>
  <p:clrMapOvr>
    <a:masterClrMapping/>
  </p:clrMapOvr>
  <p:transition advTm="6645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g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9400" y="1295400"/>
            <a:ext cx="37338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012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gi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1219200"/>
            <a:ext cx="4648200" cy="392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478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434367"/>
      </p:ext>
    </p:extLst>
  </p:cSld>
  <p:clrMapOvr>
    <a:masterClrMapping/>
  </p:clrMapOvr>
  <p:transition advTm="6645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3600" y="997526"/>
            <a:ext cx="5562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>
                <a:solidFill>
                  <a:srgbClr val="0000CC"/>
                </a:solidFill>
                <a:latin typeface="Comic Sans MS" pitchFamily="66" charset="0"/>
              </a:rPr>
              <a:t>Tiết 2</a:t>
            </a:r>
            <a:r>
              <a:rPr lang="en-US" sz="4000" b="1">
                <a:solidFill>
                  <a:srgbClr val="0000CC"/>
                </a:solidFill>
                <a:latin typeface="Comic Sans MS" pitchFamily="66" charset="0"/>
              </a:rPr>
              <a:t> 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65355"/>
      </p:ext>
    </p:extLst>
  </p:cSld>
  <p:clrMapOvr>
    <a:masterClrMapping/>
  </p:clrMapOvr>
  <p:transition advTm="6645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2686092"/>
      </p:ext>
    </p:extLst>
  </p:cSld>
  <p:clrMapOvr>
    <a:masterClrMapping/>
  </p:clrMapOvr>
  <p:transition advTm="6645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hat ABC tieng Viet da cat 6.1.202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329" y="1524000"/>
            <a:ext cx="5960532" cy="335280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349045"/>
            <a:ext cx="6047112" cy="8578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 </a:t>
            </a:r>
            <a:r>
              <a:rPr lang="en-US" sz="4000" b="1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 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8645" y="5257800"/>
            <a:ext cx="7685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Comic Sans MS" pitchFamily="66" charset="0"/>
              </a:rPr>
              <a:t>Bài hát : “</a:t>
            </a:r>
            <a:r>
              <a:rPr lang="en-US" sz="4000" b="1">
                <a:solidFill>
                  <a:srgbClr val="FF0000"/>
                </a:solidFill>
                <a:latin typeface="Comic Sans MS" pitchFamily="66" charset="0"/>
              </a:rPr>
              <a:t>A, B, C Tiếng Việt”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169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573314" y="5334000"/>
            <a:ext cx="8174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>
                <a:solidFill>
                  <a:srgbClr val="0033CC"/>
                </a:solidFill>
                <a:latin typeface=".VnAvant" pitchFamily="34" charset="0"/>
              </a:rPr>
              <a:t>Bµ che giã cho ba chó gµ.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2971800" y="6164997"/>
            <a:ext cx="76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7620000" y="6137012"/>
            <a:ext cx="76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" name="Group 11"/>
          <p:cNvGrpSpPr/>
          <p:nvPr/>
        </p:nvGrpSpPr>
        <p:grpSpPr>
          <a:xfrm>
            <a:off x="1430481" y="990600"/>
            <a:ext cx="7119606" cy="3189859"/>
            <a:chOff x="1475510" y="1425825"/>
            <a:chExt cx="7119606" cy="3189859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25" r="80720"/>
            <a:stretch/>
          </p:blipFill>
          <p:spPr bwMode="auto">
            <a:xfrm>
              <a:off x="1475510" y="1425825"/>
              <a:ext cx="1366302" cy="31898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8526"/>
            <a:stretch/>
          </p:blipFill>
          <p:spPr bwMode="auto">
            <a:xfrm>
              <a:off x="2841812" y="1425825"/>
              <a:ext cx="5753304" cy="3189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732168"/>
      </p:ext>
    </p:extLst>
  </p:cSld>
  <p:clrMapOvr>
    <a:masterClrMapping/>
  </p:clrMapOvr>
  <p:transition advTm="6645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2064324" y="475565"/>
            <a:ext cx="8603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0033CC"/>
                </a:solidFill>
                <a:latin typeface=".VnAvant" pitchFamily="34" charset="0"/>
              </a:rPr>
              <a:t>VËt nu«i</a:t>
            </a:r>
            <a:endParaRPr lang="en-US" sz="40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107" y="1447800"/>
            <a:ext cx="6643256" cy="41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91836"/>
            <a:ext cx="260032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412" y="2574175"/>
            <a:ext cx="2615045" cy="183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658" y="4873753"/>
            <a:ext cx="2590799" cy="145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57200"/>
            <a:ext cx="2762250" cy="185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74175"/>
            <a:ext cx="2762250" cy="183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4724400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701245"/>
      </p:ext>
    </p:extLst>
  </p:cSld>
  <p:clrMapOvr>
    <a:masterClrMapping/>
  </p:clrMapOvr>
  <p:transition advTm="6645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28738"/>
            <a:ext cx="6096000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6172200" y="4953000"/>
            <a:ext cx="1447800" cy="57626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97652"/>
      </p:ext>
    </p:extLst>
  </p:cSld>
  <p:clrMapOvr>
    <a:masterClrMapping/>
  </p:clrMapOvr>
  <p:transition advTm="6645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990599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6"/>
          <p:cNvSpPr/>
          <p:nvPr/>
        </p:nvSpPr>
        <p:spPr>
          <a:xfrm>
            <a:off x="758537" y="1676400"/>
            <a:ext cx="8153400" cy="4114800"/>
          </a:xfrm>
          <a:prstGeom prst="cloud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che      </a:t>
            </a:r>
            <a:r>
              <a:rPr lang="en-US" sz="4000" u="sng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mÑ</a:t>
            </a:r>
            <a:r>
              <a:rPr lang="vi-VN" sz="40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</a:t>
            </a:r>
            <a:r>
              <a:rPr lang="en-US" sz="40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në</a:t>
            </a:r>
          </a:p>
          <a:p>
            <a:pPr algn="ctr"/>
            <a:endParaRPr lang="vi-VN" sz="400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r>
              <a:rPr lang="en-US" sz="40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MÑ cho bÐ ®i bê hå.</a:t>
            </a:r>
            <a:endParaRPr lang="en-US" sz="4000" u="sng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84086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15" name="Cloud 14"/>
          <p:cNvSpPr/>
          <p:nvPr/>
        </p:nvSpPr>
        <p:spPr>
          <a:xfrm>
            <a:off x="758537" y="1676400"/>
            <a:ext cx="8153400" cy="4114800"/>
          </a:xfrm>
          <a:prstGeom prst="cloud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.VnAvant" pitchFamily="34" charset="0"/>
              </a:rPr>
              <a:t>chó hÒ          chî c¸</a:t>
            </a:r>
          </a:p>
          <a:p>
            <a:pPr algn="ctr"/>
            <a:endParaRPr lang="vi-VN" sz="4000" b="1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.VnAvant" pitchFamily="34" charset="0"/>
            </a:endParaRPr>
          </a:p>
          <a:p>
            <a:pPr algn="ctr"/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.VnAvant" pitchFamily="34" charset="0"/>
              </a:rPr>
              <a:t>m¸ bÐ       l¬ m¬</a:t>
            </a:r>
            <a:endParaRPr lang="en-US" sz="4000" b="1" u="sng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159"/>
            <a:ext cx="851135" cy="13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vi-VN" sz="4000" b="1">
                <a:solidFill>
                  <a:srgbClr val="00CC00"/>
                </a:solidFill>
              </a:rPr>
              <a:t>Ghép đôi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3289" y="3042363"/>
            <a:ext cx="10150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b="1">
                <a:solidFill>
                  <a:srgbClr val="0033CC"/>
                </a:solidFill>
                <a:latin typeface=".VnAvant" pitchFamily="34" charset="0"/>
              </a:rPr>
              <a:t>l¸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1143671"/>
            <a:ext cx="13853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0033CC"/>
                </a:solidFill>
                <a:latin typeface=".VnAvant" pitchFamily="34" charset="0"/>
              </a:rPr>
              <a:t>c¸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52309" y="3048000"/>
            <a:ext cx="16433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b="1">
                <a:solidFill>
                  <a:srgbClr val="FF0000"/>
                </a:solidFill>
                <a:latin typeface=".VnAvant" pitchFamily="34" charset="0"/>
              </a:rPr>
              <a:t>mÌ</a:t>
            </a:r>
            <a:endParaRPr lang="en-US" sz="72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2309" y="1162286"/>
            <a:ext cx="19030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b="1">
                <a:solidFill>
                  <a:srgbClr val="FF0000"/>
                </a:solidFill>
                <a:latin typeface=".VnAvant" pitchFamily="34" charset="0"/>
              </a:rPr>
              <a:t>kh«</a:t>
            </a:r>
            <a:endParaRPr lang="en-US" sz="7200" b="1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-0.31788 -0.276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03" y="-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4444E-6 L -0.34861 0.276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1" y="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</a:rPr>
              <a:t>Tìm  và đọc to tiếng có âm </a:t>
            </a:r>
            <a:r>
              <a:rPr lang="vi-VN" sz="4000" b="1">
                <a:solidFill>
                  <a:srgbClr val="00CC00"/>
                </a:solidFill>
              </a:rPr>
              <a:t>m</a:t>
            </a:r>
            <a:r>
              <a:rPr lang="en-US" sz="4000" b="1">
                <a:solidFill>
                  <a:srgbClr val="FF0000"/>
                </a:solidFill>
              </a:rPr>
              <a:t>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8"/>
          <p:cNvSpPr/>
          <p:nvPr/>
        </p:nvSpPr>
        <p:spPr>
          <a:xfrm>
            <a:off x="533400" y="1066800"/>
            <a:ext cx="8153400" cy="4114800"/>
          </a:xfrm>
          <a:prstGeom prst="cloud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rgbClr val="00009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5000" y="2007249"/>
            <a:ext cx="5715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bµ</a:t>
            </a:r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   </a:t>
            </a:r>
            <a:r>
              <a:rPr lang="vi-VN" sz="4000" b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c¸</a:t>
            </a:r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 </a:t>
            </a:r>
            <a:r>
              <a:rPr lang="vi-VN" sz="4000" b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hÌ</a:t>
            </a:r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  </a:t>
            </a:r>
            <a:r>
              <a:rPr lang="vi-VN" sz="4000" b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má</a:t>
            </a:r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</a:t>
            </a:r>
          </a:p>
          <a:p>
            <a:pPr algn="ctr"/>
            <a:endParaRPr lang="en-US" sz="4000" b="1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.VnAvant" pitchFamily="34" charset="0"/>
            </a:endParaRPr>
          </a:p>
          <a:p>
            <a:pPr algn="ctr"/>
            <a:r>
              <a:rPr lang="vi-VN" sz="4000" b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khã</a:t>
            </a:r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  </a:t>
            </a:r>
            <a:r>
              <a:rPr lang="vi-VN" sz="4000" b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mì    cha</a:t>
            </a:r>
            <a:endParaRPr lang="vi-VN" sz="4000" b="1" u="sng">
              <a:ln>
                <a:solidFill>
                  <a:schemeClr val="tx1"/>
                </a:solidFill>
              </a:ln>
              <a:solidFill>
                <a:srgbClr val="00009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774879" y="2618511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10100" y="3860806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Mảnh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ghép</a:t>
            </a:r>
            <a:r>
              <a:rPr lang="en-US" b="1"/>
              <a:t> </a:t>
            </a:r>
            <a:r>
              <a:rPr lang="en-US" b="1">
                <a:solidFill>
                  <a:srgbClr val="00B050"/>
                </a:solidFill>
              </a:rPr>
              <a:t>sắc</a:t>
            </a:r>
            <a:r>
              <a:rPr lang="en-US" b="1"/>
              <a:t> </a:t>
            </a:r>
            <a:r>
              <a:rPr lang="en-US" b="1">
                <a:solidFill>
                  <a:srgbClr val="FF00FF"/>
                </a:solidFill>
              </a:rPr>
              <a:t>màu</a:t>
            </a:r>
            <a:endParaRPr lang="vi-VN" b="1">
              <a:solidFill>
                <a:srgbClr val="FF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2600" y="48768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1438275"/>
            <a:ext cx="4286250" cy="428625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5715000" y="50292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3" action="ppaction://hlinksldjump"/>
          </p:cNvPr>
          <p:cNvSpPr/>
          <p:nvPr/>
        </p:nvSpPr>
        <p:spPr>
          <a:xfrm>
            <a:off x="1600201" y="1146256"/>
            <a:ext cx="3124199" cy="2362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1</a:t>
            </a:r>
            <a:endParaRPr lang="vi-VN" sz="5400"/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600047" y="3529967"/>
            <a:ext cx="3124199" cy="2286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3</a:t>
            </a:r>
            <a:endParaRPr lang="vi-VN" sz="5400">
              <a:solidFill>
                <a:schemeClr val="tx1"/>
              </a:solidFill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729162" y="1143000"/>
            <a:ext cx="2819400" cy="2348345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2</a:t>
            </a:r>
            <a:endParaRPr lang="vi-VN" sz="5400"/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729162" y="3522930"/>
            <a:ext cx="2819400" cy="228600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4</a:t>
            </a:r>
            <a:endParaRPr lang="vi-VN" sz="5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83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914400" y="4613564"/>
            <a:ext cx="7802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.VnAvant" pitchFamily="34" charset="0"/>
              </a:rPr>
              <a:t>Hµ  cã </a:t>
            </a:r>
            <a:r>
              <a:rPr lang="en-US" sz="5400" b="1">
                <a:solidFill>
                  <a:srgbClr val="FF0000"/>
                </a:solidFill>
                <a:latin typeface=".VnAvant" pitchFamily="34" charset="0"/>
              </a:rPr>
              <a:t>gi</a:t>
            </a:r>
            <a:r>
              <a:rPr lang="en-US" sz="5400" b="1">
                <a:latin typeface=".VnAvant" pitchFamily="34" charset="0"/>
              </a:rPr>
              <a:t>á trøng </a:t>
            </a:r>
            <a:r>
              <a:rPr lang="en-US" sz="5400" b="1">
                <a:solidFill>
                  <a:srgbClr val="FF0000"/>
                </a:solidFill>
                <a:latin typeface=".VnAvant" pitchFamily="34" charset="0"/>
              </a:rPr>
              <a:t>g</a:t>
            </a:r>
            <a:r>
              <a:rPr lang="en-US" sz="5400" b="1">
                <a:latin typeface=".VnAvant" pitchFamily="34" charset="0"/>
              </a:rPr>
              <a:t>µ.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5748" y="76200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</a:p>
            </p:txBody>
          </p:sp>
        </p:grpSp>
      </p:grpSp>
      <p:pic>
        <p:nvPicPr>
          <p:cNvPr id="6" name="Picture 2" descr="E:\2020-2021\Giáo án điện tử các môn - 2020\Tieng Viet\tranh anh sgk\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69"/>
          <a:stretch/>
        </p:blipFill>
        <p:spPr bwMode="auto">
          <a:xfrm>
            <a:off x="1648328" y="1143000"/>
            <a:ext cx="6335023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1711033" y="501363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>
                <a:solidFill>
                  <a:srgbClr val="FF0000"/>
                </a:solidFill>
                <a:latin typeface=".VnAvant" pitchFamily="34" charset="0"/>
              </a:rPr>
              <a:t>g</a:t>
            </a:r>
            <a:endParaRPr lang="en-US" sz="72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13171" y="285071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>
                <a:solidFill>
                  <a:srgbClr val="FF0000"/>
                </a:solidFill>
                <a:latin typeface=".VnAvant" pitchFamily="34" charset="0"/>
              </a:rPr>
              <a:t>g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711033" y="284711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0033CC"/>
                </a:solidFill>
                <a:latin typeface=".VnAvant" pitchFamily="34" charset="0"/>
              </a:rPr>
              <a:t>a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1874518" y="2743200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33CC"/>
                </a:solidFill>
                <a:latin typeface="HP001"/>
                <a:ea typeface="HP001"/>
              </a:rPr>
              <a:t>ʊ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0850" y="183600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>
                <a:solidFill>
                  <a:srgbClr val="FF0000"/>
                </a:solidFill>
                <a:latin typeface=".VnAvant" pitchFamily="34" charset="0"/>
              </a:rPr>
              <a:t>g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2362200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0033CC"/>
                </a:solidFill>
                <a:latin typeface=".VnAvant" pitchFamily="34" charset="0"/>
              </a:rPr>
              <a:t>a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2847109"/>
            <a:ext cx="7393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>
                <a:solidFill>
                  <a:srgbClr val="FF0000"/>
                </a:solidFill>
                <a:latin typeface=".VnAvant" pitchFamily="34" charset="0"/>
              </a:rPr>
              <a:t>gi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7284719" y="284710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0033CC"/>
                </a:solidFill>
                <a:latin typeface=".VnAvant" pitchFamily="34" charset="0"/>
              </a:rPr>
              <a:t>á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9800" y="1836001"/>
            <a:ext cx="7393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>
                <a:solidFill>
                  <a:srgbClr val="FF0000"/>
                </a:solidFill>
                <a:latin typeface=".VnAvant" pitchFamily="34" charset="0"/>
              </a:rPr>
              <a:t>gi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7703819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0033CC"/>
                </a:solidFill>
                <a:latin typeface=".VnAvant" pitchFamily="34" charset="0"/>
              </a:rPr>
              <a:t>o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 flipH="1">
            <a:off x="6576992" y="457025"/>
            <a:ext cx="1614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>
                <a:solidFill>
                  <a:srgbClr val="FF0000"/>
                </a:solidFill>
                <a:latin typeface=".VnAvant" pitchFamily="34" charset="0"/>
              </a:rPr>
              <a:t>gi</a:t>
            </a:r>
            <a:endParaRPr lang="en-US" sz="7200" b="1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  <p:bldP spid="18" grpId="0"/>
      <p:bldP spid="21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sz="4800" b="1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vi-VN" sz="6000" b="1">
                <a:solidFill>
                  <a:srgbClr val="FF0000"/>
                </a:solidFill>
                <a:latin typeface="Comic Sans MS" pitchFamily="66" charset="0"/>
              </a:rPr>
              <a:t>g, gi</a:t>
            </a:r>
            <a:r>
              <a:rPr lang="vi-VN" sz="4800" b="1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sz="4800" b="1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7679931" y="2645594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6641452" y="2882797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47318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324600" y="26359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087143" y="25978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7989887" y="2968650"/>
            <a:ext cx="117475" cy="4571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149488" y="27990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67747" y="2635941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999252" y="2820439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967277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652375" y="152401"/>
            <a:ext cx="2049520" cy="19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810000" y="924575"/>
            <a:ext cx="1673224" cy="105662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5846" y="1083555"/>
            <a:ext cx="17067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b="1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vi-VN" sz="2400" b="1">
                <a:solidFill>
                  <a:srgbClr val="FF0000"/>
                </a:solidFill>
                <a:latin typeface="Comic Sans MS" pitchFamily="66" charset="0"/>
              </a:rPr>
              <a:t>g, gi</a:t>
            </a:r>
            <a:endParaRPr lang="vi-VN" b="1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4497727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3600" b="1">
                <a:solidFill>
                  <a:srgbClr val="006600"/>
                </a:solidFill>
                <a:latin typeface=".VnAvant" pitchFamily="34" charset="0"/>
              </a:rPr>
              <a:t>«</a:t>
            </a:r>
            <a:endParaRPr lang="en-US" sz="3600" b="1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3227727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>
                <a:solidFill>
                  <a:srgbClr val="006600"/>
                </a:solidFill>
                <a:latin typeface=".VnAvant" pitchFamily="34" charset="0"/>
              </a:rPr>
              <a:t>gi</a:t>
            </a:r>
            <a:endParaRPr lang="en-US" sz="3600" b="1">
              <a:solidFill>
                <a:srgbClr val="006600"/>
              </a:solidFill>
              <a:latin typeface=".VnAvant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073865" y="451326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82915" y="4191000"/>
            <a:ext cx="3716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00CC"/>
                </a:solidFill>
                <a:latin typeface=".VnAvant" pitchFamily="34" charset="0"/>
              </a:rPr>
              <a:t>M:   </a:t>
            </a:r>
            <a:r>
              <a:rPr lang="vi-VN" sz="3600" b="1">
                <a:solidFill>
                  <a:srgbClr val="006600"/>
                </a:solidFill>
                <a:latin typeface=".VnAvant" pitchFamily="34" charset="0"/>
              </a:rPr>
              <a:t>giç</a:t>
            </a:r>
            <a:endParaRPr lang="en-US" sz="3600" b="1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6836115" y="4191000"/>
            <a:ext cx="1855787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>
                <a:solidFill>
                  <a:srgbClr val="FF0000"/>
                </a:solidFill>
                <a:latin typeface=".VnAvant" pitchFamily="34" charset="0"/>
              </a:rPr>
              <a:t>giç</a:t>
            </a:r>
            <a:endParaRPr lang="en-US" sz="3600" b="1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477340" y="44831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5668870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271995" y="454501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731122" y="43225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14" grpId="0" animBg="1"/>
      <p:bldP spid="16" grpId="0" animBg="1"/>
      <p:bldP spid="17" grpId="0" animBg="1"/>
      <p:bldP spid="2" grpId="0" animBg="1"/>
      <p:bldP spid="30" grpId="0" animBg="1"/>
      <p:bldP spid="23" grpId="0" animBg="1"/>
      <p:bldP spid="24" grpId="0" animBg="1"/>
      <p:bldP spid="26" grpId="0"/>
      <p:bldP spid="27" grpId="0" animBg="1"/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6741</TotalTime>
  <Words>320</Words>
  <Application>Microsoft Office PowerPoint</Application>
  <PresentationFormat>On-screen Show (4:3)</PresentationFormat>
  <Paragraphs>124</Paragraphs>
  <Slides>40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Calibri</vt:lpstr>
      <vt:lpstr>.VnAvant</vt:lpstr>
      <vt:lpstr>.VnUniverse</vt:lpstr>
      <vt:lpstr>Times New Roman</vt:lpstr>
      <vt:lpstr>HP001</vt:lpstr>
      <vt:lpstr>HP001 4H Normal</vt:lpstr>
      <vt:lpstr>Comic Sans MS</vt:lpstr>
      <vt:lpstr>Arial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Nguyễn Thị Lan Sen</cp:lastModifiedBy>
  <cp:revision>282</cp:revision>
  <dcterms:created xsi:type="dcterms:W3CDTF">2006-08-16T00:00:00Z</dcterms:created>
  <dcterms:modified xsi:type="dcterms:W3CDTF">2021-10-12T11:49:47Z</dcterms:modified>
</cp:coreProperties>
</file>