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73" r:id="rId4"/>
    <p:sldId id="260" r:id="rId5"/>
    <p:sldId id="274" r:id="rId6"/>
    <p:sldId id="261" r:id="rId7"/>
    <p:sldId id="275" r:id="rId8"/>
    <p:sldId id="276" r:id="rId9"/>
    <p:sldId id="262" r:id="rId10"/>
    <p:sldId id="277" r:id="rId11"/>
    <p:sldId id="278" r:id="rId12"/>
    <p:sldId id="263" r:id="rId13"/>
    <p:sldId id="279" r:id="rId14"/>
    <p:sldId id="280" r:id="rId15"/>
    <p:sldId id="264" r:id="rId16"/>
    <p:sldId id="265" r:id="rId17"/>
    <p:sldId id="267" r:id="rId18"/>
    <p:sldId id="285" r:id="rId19"/>
    <p:sldId id="286" r:id="rId20"/>
    <p:sldId id="282" r:id="rId21"/>
    <p:sldId id="287" r:id="rId22"/>
    <p:sldId id="283" r:id="rId23"/>
    <p:sldId id="288" r:id="rId24"/>
    <p:sldId id="289" r:id="rId25"/>
    <p:sldId id="272" r:id="rId26"/>
  </p:sldIdLst>
  <p:sldSz cx="9144000" cy="5143500" type="screen16x9"/>
  <p:notesSz cx="6858000" cy="9144000"/>
  <p:custDataLst>
    <p:tags r:id="rId28"/>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210"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t>‹#›</a:t>
            </a:fld>
            <a:endParaRPr lang="en-US"/>
          </a:p>
        </p:txBody>
      </p:sp>
    </p:spTree>
    <p:extLst>
      <p:ext uri="{BB962C8B-B14F-4D97-AF65-F5344CB8AC3E}">
        <p14:creationId xmlns:p14="http://schemas.microsoft.com/office/powerpoint/2010/main" val="9447150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88601-3B9D-4E0C-B898-6919C3848A03}" type="slidenum">
              <a:rPr lang="en-US" smtClean="0"/>
              <a:t>1</a:t>
            </a:fld>
            <a:endParaRPr lang="en-US"/>
          </a:p>
        </p:txBody>
      </p:sp>
    </p:spTree>
    <p:extLst>
      <p:ext uri="{BB962C8B-B14F-4D97-AF65-F5344CB8AC3E}">
        <p14:creationId xmlns:p14="http://schemas.microsoft.com/office/powerpoint/2010/main" val="205582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DB4F8-01F2-46C4-97AA-7288CF8E2933}" type="slidenum">
              <a:rPr lang="en-US" smtClean="0"/>
              <a:t>15</a:t>
            </a:fld>
            <a:endParaRPr lang="en-US"/>
          </a:p>
        </p:txBody>
      </p:sp>
    </p:spTree>
    <p:extLst>
      <p:ext uri="{BB962C8B-B14F-4D97-AF65-F5344CB8AC3E}">
        <p14:creationId xmlns:p14="http://schemas.microsoft.com/office/powerpoint/2010/main" val="358249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9027E6-072F-4B38-B380-035981A5963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4401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027E6-072F-4B38-B380-035981A5963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83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027E6-072F-4B38-B380-035981A5963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1736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027E6-072F-4B38-B380-035981A5963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1644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9027E6-072F-4B38-B380-035981A5963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000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9027E6-072F-4B38-B380-035981A59633}"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0335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9027E6-072F-4B38-B380-035981A59633}" type="datetimeFigureOut">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107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9027E6-072F-4B38-B380-035981A59633}"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7405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18988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5752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953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t>9/15/2021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t>‹#›</a:t>
            </a:fld>
            <a:endParaRPr lang="en-US"/>
          </a:p>
        </p:txBody>
      </p:sp>
    </p:spTree>
    <p:extLst>
      <p:ext uri="{BB962C8B-B14F-4D97-AF65-F5344CB8AC3E}">
        <p14:creationId xmlns:p14="http://schemas.microsoft.com/office/powerpoint/2010/main" val="129101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G:\thieu_nhi_the_gioi_lien_hoan-nhieu_nghe_si.mp3"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6" descr="F:\HINH ANH\HinhDong\Hoa\h14.gif"/>
          <p:cNvPicPr>
            <a:picLocks noChangeAspect="1" noChangeArrowheads="1" noCrop="1"/>
          </p:cNvPicPr>
          <p:nvPr/>
        </p:nvPicPr>
        <p:blipFill>
          <a:blip r:embed="rId3"/>
          <a:srcRect/>
          <a:stretch>
            <a:fillRect/>
          </a:stretch>
        </p:blipFill>
        <p:spPr bwMode="auto">
          <a:xfrm rot="17343245">
            <a:off x="200051" y="1635044"/>
            <a:ext cx="853751" cy="1031664"/>
          </a:xfrm>
          <a:prstGeom prst="rect">
            <a:avLst/>
          </a:prstGeom>
          <a:noFill/>
          <a:ln w="9525">
            <a:noFill/>
            <a:miter lim="800000"/>
            <a:headEnd/>
            <a:tailEnd/>
          </a:ln>
        </p:spPr>
      </p:pic>
      <p:pic>
        <p:nvPicPr>
          <p:cNvPr id="38923" name="Picture 6" descr="F:\HINH ANH\HinhDong\Hoa\h14.gif"/>
          <p:cNvPicPr>
            <a:picLocks noChangeAspect="1" noChangeArrowheads="1" noCrop="1"/>
          </p:cNvPicPr>
          <p:nvPr/>
        </p:nvPicPr>
        <p:blipFill>
          <a:blip r:embed="rId3"/>
          <a:srcRect/>
          <a:stretch>
            <a:fillRect/>
          </a:stretch>
        </p:blipFill>
        <p:spPr bwMode="auto">
          <a:xfrm rot="17205616">
            <a:off x="8102341" y="1651953"/>
            <a:ext cx="852488" cy="1028700"/>
          </a:xfrm>
          <a:prstGeom prst="rect">
            <a:avLst/>
          </a:prstGeom>
          <a:noFill/>
          <a:ln w="9525">
            <a:noFill/>
            <a:miter lim="800000"/>
            <a:headEnd/>
            <a:tailEnd/>
          </a:ln>
        </p:spPr>
      </p:pic>
      <p:sp>
        <p:nvSpPr>
          <p:cNvPr id="2" name="Rectangle 1"/>
          <p:cNvSpPr/>
          <p:nvPr/>
        </p:nvSpPr>
        <p:spPr>
          <a:xfrm>
            <a:off x="1460923" y="1960194"/>
            <a:ext cx="6245177" cy="992579"/>
          </a:xfrm>
          <a:prstGeom prst="rect">
            <a:avLst/>
          </a:prstGeom>
        </p:spPr>
        <p:txBody>
          <a:bodyPr wrap="square" lIns="68580" tIns="34290" rIns="68580" bIns="34290">
            <a:spAutoFit/>
          </a:bodyPr>
          <a:lstStyle/>
          <a:p>
            <a:pPr algn="ctr"/>
            <a:r>
              <a:rPr lang="en-US" altLang="en-US" sz="3000" b="1" dirty="0" err="1" smtClean="0">
                <a:solidFill>
                  <a:srgbClr val="0000FF"/>
                </a:solidFill>
                <a:latin typeface="Times New Roman" panose="02020603050405020304" pitchFamily="18" charset="0"/>
                <a:cs typeface="Times New Roman" panose="02020603050405020304" pitchFamily="18" charset="0"/>
              </a:rPr>
              <a:t>Thứ</a:t>
            </a:r>
            <a:r>
              <a:rPr lang="en-US" altLang="en-US" sz="3000" b="1" dirty="0" smtClean="0">
                <a:solidFill>
                  <a:srgbClr val="0000FF"/>
                </a:solidFill>
                <a:latin typeface="Times New Roman" panose="02020603050405020304" pitchFamily="18" charset="0"/>
                <a:cs typeface="Times New Roman" panose="02020603050405020304" pitchFamily="18" charset="0"/>
              </a:rPr>
              <a:t> </a:t>
            </a:r>
            <a:r>
              <a:rPr lang="en-US" altLang="en-US" sz="3000" b="1" dirty="0" err="1" smtClean="0">
                <a:solidFill>
                  <a:srgbClr val="0000FF"/>
                </a:solidFill>
                <a:latin typeface="Times New Roman" panose="02020603050405020304" pitchFamily="18" charset="0"/>
                <a:cs typeface="Times New Roman" panose="02020603050405020304" pitchFamily="18" charset="0"/>
              </a:rPr>
              <a:t>năm</a:t>
            </a:r>
            <a:r>
              <a:rPr lang="en-US" altLang="en-US" sz="3000" b="1" dirty="0" smtClean="0">
                <a:solidFill>
                  <a:srgbClr val="0000FF"/>
                </a:solidFill>
                <a:latin typeface="Times New Roman" panose="02020603050405020304" pitchFamily="18" charset="0"/>
                <a:cs typeface="Times New Roman" panose="02020603050405020304" pitchFamily="18" charset="0"/>
              </a:rPr>
              <a:t>, </a:t>
            </a:r>
            <a:r>
              <a:rPr lang="en-US" altLang="en-US" sz="3000" b="1" dirty="0" err="1" smtClean="0">
                <a:solidFill>
                  <a:srgbClr val="0000FF"/>
                </a:solidFill>
                <a:latin typeface="Times New Roman" panose="02020603050405020304" pitchFamily="18" charset="0"/>
                <a:cs typeface="Times New Roman" panose="02020603050405020304" pitchFamily="18" charset="0"/>
              </a:rPr>
              <a:t>ngày</a:t>
            </a:r>
            <a:r>
              <a:rPr lang="en-US" altLang="en-US" sz="3000" b="1" dirty="0" smtClean="0">
                <a:solidFill>
                  <a:srgbClr val="0000FF"/>
                </a:solidFill>
                <a:latin typeface="Times New Roman" panose="02020603050405020304" pitchFamily="18" charset="0"/>
                <a:cs typeface="Times New Roman" panose="02020603050405020304" pitchFamily="18" charset="0"/>
              </a:rPr>
              <a:t> 16-9-2021</a:t>
            </a:r>
          </a:p>
          <a:p>
            <a:pPr algn="ctr"/>
            <a:r>
              <a:rPr lang="en-US" altLang="en-US" sz="3000" b="1" dirty="0" err="1" smtClean="0">
                <a:solidFill>
                  <a:srgbClr val="0000FF"/>
                </a:solidFill>
                <a:latin typeface="Times New Roman" panose="02020603050405020304" pitchFamily="18" charset="0"/>
                <a:cs typeface="Times New Roman" panose="02020603050405020304" pitchFamily="18" charset="0"/>
              </a:rPr>
              <a:t>Luyện</a:t>
            </a:r>
            <a:r>
              <a:rPr lang="en-US" altLang="en-US" sz="3000" b="1" dirty="0" smtClean="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từ</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và</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smtClean="0">
                <a:solidFill>
                  <a:srgbClr val="0000FF"/>
                </a:solidFill>
                <a:latin typeface="Times New Roman" panose="02020603050405020304" pitchFamily="18" charset="0"/>
                <a:cs typeface="Times New Roman" panose="02020603050405020304" pitchFamily="18" charset="0"/>
              </a:rPr>
              <a:t>câu</a:t>
            </a:r>
            <a:endParaRPr lang="en-US" altLang="en-US" sz="3000" b="1" dirty="0">
              <a:solidFill>
                <a:srgbClr val="0000FF"/>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4"/>
          <a:stretch>
            <a:fillRect/>
          </a:stretch>
        </p:blipFill>
        <p:spPr>
          <a:xfrm>
            <a:off x="3619815" y="875692"/>
            <a:ext cx="1618628" cy="1133954"/>
          </a:xfrm>
          <a:prstGeom prst="rect">
            <a:avLst/>
          </a:prstGeom>
        </p:spPr>
      </p:pic>
      <p:pic>
        <p:nvPicPr>
          <p:cNvPr id="5" name="Picture 4"/>
          <p:cNvPicPr>
            <a:picLocks noChangeAspect="1"/>
          </p:cNvPicPr>
          <p:nvPr/>
        </p:nvPicPr>
        <p:blipFill>
          <a:blip r:embed="rId5"/>
          <a:stretch>
            <a:fillRect/>
          </a:stretch>
        </p:blipFill>
        <p:spPr>
          <a:xfrm>
            <a:off x="1425558" y="3740726"/>
            <a:ext cx="6858595" cy="1402773"/>
          </a:xfrm>
          <a:prstGeom prst="rect">
            <a:avLst/>
          </a:prstGeom>
        </p:spPr>
      </p:pic>
      <p:sp>
        <p:nvSpPr>
          <p:cNvPr id="6" name="Rectangle 5"/>
          <p:cNvSpPr/>
          <p:nvPr/>
        </p:nvSpPr>
        <p:spPr>
          <a:xfrm>
            <a:off x="2268065" y="2965465"/>
            <a:ext cx="4532331" cy="777136"/>
          </a:xfrm>
          <a:prstGeom prst="rect">
            <a:avLst/>
          </a:prstGeom>
          <a:noFill/>
        </p:spPr>
        <p:txBody>
          <a:bodyPr wrap="none" lIns="68580" tIns="34290" rIns="68580" bIns="34290">
            <a:spAutoFit/>
          </a:bodyPr>
          <a:lstStyle/>
          <a:p>
            <a:pPr algn="ctr"/>
            <a:r>
              <a:rPr lang="en-US" sz="46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DẤU HAI CHẤM</a:t>
            </a:r>
          </a:p>
        </p:txBody>
      </p:sp>
    </p:spTree>
    <p:extLst>
      <p:ext uri="{BB962C8B-B14F-4D97-AF65-F5344CB8AC3E}">
        <p14:creationId xmlns:p14="http://schemas.microsoft.com/office/powerpoint/2010/main" val="3070692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Trò</a:t>
            </a:r>
            <a:r>
              <a:rPr lang="en-US" sz="3000" b="1" dirty="0" smtClean="0">
                <a:latin typeface="Times New Roman" pitchFamily="18" charset="0"/>
                <a:cs typeface="Times New Roman" pitchFamily="18" charset="0"/>
              </a:rPr>
              <a:t>  : </a:t>
            </a:r>
            <a:endParaRPr lang="en-US" sz="3000" b="1" dirty="0">
              <a:latin typeface="Times New Roman" pitchFamily="18" charset="0"/>
              <a:cs typeface="Times New Roman" pitchFamily="18" charset="0"/>
            </a:endParaRP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98692" y="3060891"/>
            <a:ext cx="4135503" cy="1131848"/>
          </a:xfrm>
          <a:prstGeom prst="rect">
            <a:avLst/>
          </a:prstGeom>
          <a:ln>
            <a:solidFill>
              <a:schemeClr val="tx1"/>
            </a:solidFill>
          </a:ln>
        </p:spPr>
        <p:txBody>
          <a:bodyPr wrap="square">
            <a:spAutoFit/>
          </a:bodyPr>
          <a:lstStyle/>
          <a:p>
            <a:pPr algn="ctr">
              <a:lnSpc>
                <a:spcPct val="150000"/>
              </a:lnSpc>
            </a:pPr>
            <a:r>
              <a:rPr lang="vi-VN" sz="2400" dirty="0" smtClean="0"/>
              <a:t>Câu </a:t>
            </a:r>
            <a:r>
              <a:rPr lang="vi-VN" sz="2400" dirty="0"/>
              <a:t>được trích phía sau dấu hai chấm mang ý nghĩa gì?</a:t>
            </a:r>
            <a:r>
              <a:rPr lang="vi-VN" sz="2400" dirty="0">
                <a:solidFill>
                  <a:srgbClr val="7030A0"/>
                </a:solidFill>
                <a:latin typeface="Arial" panose="020B0604020202020204" pitchFamily="34" charset="0"/>
                <a:cs typeface="Arial" panose="020B0604020202020204" pitchFamily="34" charset="0"/>
              </a:rPr>
              <a:t> </a:t>
            </a:r>
            <a:endParaRPr lang="vi-VN" sz="2400" dirty="0" smtClean="0">
              <a:solidFill>
                <a:srgbClr val="7030A0"/>
              </a:solidFill>
              <a:latin typeface="Arial" panose="020B0604020202020204" pitchFamily="34" charset="0"/>
              <a:cs typeface="Arial" panose="020B0604020202020204" pitchFamily="34" charset="0"/>
            </a:endParaRPr>
          </a:p>
        </p:txBody>
      </p:sp>
      <p:sp>
        <p:nvSpPr>
          <p:cNvPr id="8" name="Rounded Rectangle 31">
            <a:extLst>
              <a:ext uri="{FF2B5EF4-FFF2-40B4-BE49-F238E27FC236}">
                <a16:creationId xmlns:a16="http://schemas.microsoft.com/office/drawing/2014/main" id="{E56232A7-4CFC-424D-9066-2B5CA8E5CFA8}"/>
              </a:ext>
            </a:extLst>
          </p:cNvPr>
          <p:cNvSpPr/>
          <p:nvPr/>
        </p:nvSpPr>
        <p:spPr>
          <a:xfrm>
            <a:off x="42853" y="3072766"/>
            <a:ext cx="717176" cy="113184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9" name="Rectangle 8"/>
          <p:cNvSpPr/>
          <p:nvPr/>
        </p:nvSpPr>
        <p:spPr>
          <a:xfrm>
            <a:off x="5876302" y="2754242"/>
            <a:ext cx="3053934" cy="646331"/>
          </a:xfrm>
          <a:prstGeom prst="rect">
            <a:avLst/>
          </a:prstGeom>
          <a:ln>
            <a:solidFill>
              <a:schemeClr val="tx1"/>
            </a:solidFill>
          </a:ln>
        </p:spPr>
        <p:txBody>
          <a:bodyPr wrap="square">
            <a:spAutoFit/>
          </a:bodyPr>
          <a:lstStyle/>
          <a:p>
            <a:pPr algn="ctr">
              <a:lnSpc>
                <a:spcPct val="150000"/>
              </a:lnSpc>
            </a:pPr>
            <a:r>
              <a:rPr lang="vi-VN" sz="2400" dirty="0" smtClean="0"/>
              <a:t>Lời nói của Nhà Trò</a:t>
            </a:r>
            <a:endParaRPr lang="vi-VN" sz="2400" dirty="0" smtClean="0">
              <a:solidFill>
                <a:srgbClr val="7030A0"/>
              </a:solidFill>
              <a:latin typeface="Arial" panose="020B0604020202020204" pitchFamily="34" charset="0"/>
              <a:cs typeface="Arial" panose="020B0604020202020204" pitchFamily="34" charset="0"/>
            </a:endParaRPr>
          </a:p>
        </p:txBody>
      </p:sp>
      <p:sp>
        <p:nvSpPr>
          <p:cNvPr id="10" name="Rectangle 9"/>
          <p:cNvSpPr/>
          <p:nvPr/>
        </p:nvSpPr>
        <p:spPr>
          <a:xfrm>
            <a:off x="5876301" y="3832918"/>
            <a:ext cx="3053934" cy="646331"/>
          </a:xfrm>
          <a:prstGeom prst="rect">
            <a:avLst/>
          </a:prstGeom>
          <a:ln>
            <a:solidFill>
              <a:schemeClr val="tx1"/>
            </a:solidFill>
          </a:ln>
        </p:spPr>
        <p:txBody>
          <a:bodyPr wrap="square">
            <a:spAutoFit/>
          </a:bodyPr>
          <a:lstStyle/>
          <a:p>
            <a:pPr algn="ctr">
              <a:lnSpc>
                <a:spcPct val="150000"/>
              </a:lnSpc>
            </a:pPr>
            <a:r>
              <a:rPr lang="vi-VN" sz="2400" dirty="0" smtClean="0"/>
              <a:t>Lời nói của Dế Mèn</a:t>
            </a:r>
            <a:endParaRPr lang="vi-VN" sz="2400" dirty="0" smtClean="0">
              <a:solidFill>
                <a:srgbClr val="7030A0"/>
              </a:solidFill>
              <a:latin typeface="Arial" panose="020B0604020202020204" pitchFamily="34" charset="0"/>
              <a:cs typeface="Arial" panose="020B0604020202020204" pitchFamily="34" charset="0"/>
            </a:endParaRPr>
          </a:p>
        </p:txBody>
      </p:sp>
      <p:cxnSp>
        <p:nvCxnSpPr>
          <p:cNvPr id="4" name="Straight Arrow Connector 3"/>
          <p:cNvCxnSpPr>
            <a:stCxn id="7" idx="3"/>
          </p:cNvCxnSpPr>
          <p:nvPr/>
        </p:nvCxnSpPr>
        <p:spPr>
          <a:xfrm>
            <a:off x="4934195" y="3626815"/>
            <a:ext cx="942107"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45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Trò</a:t>
            </a:r>
            <a:r>
              <a:rPr lang="en-US" sz="3000" b="1" dirty="0" smtClean="0">
                <a:latin typeface="Times New Roman" pitchFamily="18" charset="0"/>
                <a:cs typeface="Times New Roman" pitchFamily="18" charset="0"/>
              </a:rPr>
              <a:t>  : </a:t>
            </a:r>
            <a:endParaRPr lang="en-US" sz="3000" b="1" dirty="0">
              <a:latin typeface="Times New Roman" pitchFamily="18" charset="0"/>
              <a:cs typeface="Times New Roman" pitchFamily="18" charset="0"/>
            </a:endParaRP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5009" y="2919507"/>
            <a:ext cx="8597734" cy="1200329"/>
          </a:xfrm>
          <a:prstGeom prst="rect">
            <a:avLst/>
          </a:prstGeom>
        </p:spPr>
        <p:txBody>
          <a:bodyPr wrap="square">
            <a:spAutoFit/>
          </a:bodyPr>
          <a:lstStyle/>
          <a:p>
            <a:pPr algn="just">
              <a:lnSpc>
                <a:spcPct val="150000"/>
              </a:lnSpc>
            </a:pPr>
            <a:r>
              <a:rPr lang="vi-VN" sz="2400" b="1" dirty="0" smtClean="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gạch đầu dòng.</a:t>
            </a:r>
            <a:endParaRPr lang="vi-VN" sz="2400" b="1" dirty="0">
              <a:solidFill>
                <a:srgbClr val="7030A0"/>
              </a:solidFill>
              <a:latin typeface="Arial" panose="020B0604020202020204" pitchFamily="34" charset="0"/>
              <a:cs typeface="Arial" panose="020B0604020202020204" pitchFamily="34" charset="0"/>
            </a:endParaRPr>
          </a:p>
        </p:txBody>
      </p:sp>
      <p:sp>
        <p:nvSpPr>
          <p:cNvPr id="12" name="Right Arrow 11"/>
          <p:cNvSpPr/>
          <p:nvPr/>
        </p:nvSpPr>
        <p:spPr>
          <a:xfrm>
            <a:off x="451262" y="304008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13" name="Oval 12"/>
          <p:cNvSpPr/>
          <p:nvPr/>
        </p:nvSpPr>
        <p:spPr>
          <a:xfrm>
            <a:off x="1110342" y="1337413"/>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597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lạ</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Vườn rau tươi sạch cỏ</a:t>
            </a:r>
            <a:r>
              <a:rPr lang="en-US" sz="2400" b="1" dirty="0" smtClean="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5" name="Oval 4"/>
          <p:cNvSpPr/>
          <p:nvPr/>
        </p:nvSpPr>
        <p:spPr>
          <a:xfrm>
            <a:off x="3429062" y="2268186"/>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0783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826" y="1073434"/>
            <a:ext cx="3673406" cy="3147015"/>
          </a:xfrm>
          <a:prstGeom prst="rect">
            <a:avLst/>
          </a:prstGeom>
          <a:noFill/>
          <a:ln w="9525">
            <a:solidFill>
              <a:schemeClr val="tx1"/>
            </a:solidFill>
            <a:miter lim="800000"/>
            <a:headEnd/>
            <a:tailEnd/>
          </a:ln>
        </p:spPr>
        <p:txBody>
          <a:bodyPr wrap="square" lIns="68580" tIns="34290" rIns="68580" bIns="34290">
            <a:spAutoFit/>
          </a:bodyPr>
          <a:lstStyle/>
          <a:p>
            <a:pPr>
              <a:defRPr/>
            </a:pPr>
            <a:r>
              <a:rPr lang="en-US" altLang="en-US" sz="2000" b="1" dirty="0"/>
              <a:t> </a:t>
            </a:r>
            <a:r>
              <a:rPr lang="vi-VN" sz="2000" b="1" dirty="0">
                <a:latin typeface="+mj-lt"/>
              </a:rPr>
              <a:t>c)  Bà thương không muốn bán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chum.</a:t>
            </a:r>
          </a:p>
          <a:p>
            <a:pPr>
              <a:defRPr/>
            </a:pPr>
            <a:endParaRPr lang="en-US" sz="2000" b="1" dirty="0">
              <a:latin typeface="+mj-lt"/>
            </a:endParaRP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Rồi bà lại đi làm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lạ</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Đàn lợn đã được ăn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Cơm nước nấu tinh tươm</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 Vườn rau tươi sạch cỏ</a:t>
            </a:r>
            <a:r>
              <a:rPr lang="en-US" sz="2000" b="1" dirty="0" smtClean="0">
                <a:latin typeface="Times New Roman" pitchFamily="18" charset="0"/>
                <a:cs typeface="Times New Roman" pitchFamily="18" charset="0"/>
              </a:rPr>
              <a:t>.</a:t>
            </a:r>
            <a:endParaRPr lang="vi-VN" sz="2000" b="1" dirty="0">
              <a:solidFill>
                <a:schemeClr val="accent6"/>
              </a:solidFill>
              <a:latin typeface="Times New Roman" pitchFamily="18" charset="0"/>
              <a:cs typeface="Times New Roman" pitchFamily="18" charset="0"/>
            </a:endParaRPr>
          </a:p>
          <a:p>
            <a:pPr>
              <a:defRPr/>
            </a:pPr>
            <a:r>
              <a:rPr lang="en-US" sz="2000" i="1" dirty="0">
                <a:solidFill>
                  <a:srgbClr val="0070C0"/>
                </a:solidFill>
                <a:latin typeface="Times New Roman" pitchFamily="18" charset="0"/>
                <a:cs typeface="Times New Roman" pitchFamily="18" charset="0"/>
              </a:rPr>
              <a:t>                  </a:t>
            </a:r>
            <a:r>
              <a:rPr lang="en-US" sz="2000" i="1" dirty="0" smtClean="0">
                <a:solidFill>
                  <a:srgbClr val="0070C0"/>
                </a:solidFill>
                <a:latin typeface="Times New Roman" pitchFamily="18" charset="0"/>
                <a:cs typeface="Times New Roman" pitchFamily="18" charset="0"/>
              </a:rPr>
              <a:t>Phan </a:t>
            </a:r>
            <a:r>
              <a:rPr lang="en-US" sz="2000" i="1" dirty="0" err="1">
                <a:solidFill>
                  <a:srgbClr val="0070C0"/>
                </a:solidFill>
                <a:latin typeface="Times New Roman" pitchFamily="18" charset="0"/>
                <a:cs typeface="Times New Roman" pitchFamily="18" charset="0"/>
              </a:rPr>
              <a:t>Thị</a:t>
            </a:r>
            <a:r>
              <a:rPr lang="en-US" sz="2000" i="1" dirty="0">
                <a:solidFill>
                  <a:srgbClr val="0070C0"/>
                </a:solidFill>
                <a:latin typeface="Times New Roman" pitchFamily="18" charset="0"/>
                <a:cs typeface="Times New Roman" pitchFamily="18" charset="0"/>
              </a:rPr>
              <a:t> Thanh </a:t>
            </a:r>
            <a:r>
              <a:rPr lang="en-US" sz="2000" i="1" dirty="0" err="1">
                <a:solidFill>
                  <a:srgbClr val="0070C0"/>
                </a:solidFill>
                <a:latin typeface="Times New Roman" pitchFamily="18" charset="0"/>
                <a:cs typeface="Times New Roman" pitchFamily="18" charset="0"/>
              </a:rPr>
              <a:t>Nhàn</a:t>
            </a:r>
            <a:r>
              <a:rPr lang="en-US" sz="2000" i="1" dirty="0">
                <a:solidFill>
                  <a:srgbClr val="0070C0"/>
                </a:solidFill>
                <a:latin typeface="Times New Roman" pitchFamily="18" charset="0"/>
                <a:cs typeface="Times New Roman" pitchFamily="18" charset="0"/>
              </a:rPr>
              <a:t> </a:t>
            </a:r>
          </a:p>
        </p:txBody>
      </p:sp>
      <p:sp>
        <p:nvSpPr>
          <p:cNvPr id="5" name="Oval 4"/>
          <p:cNvSpPr/>
          <p:nvPr/>
        </p:nvSpPr>
        <p:spPr>
          <a:xfrm>
            <a:off x="2692791" y="2146508"/>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483535"/>
          </a:xfrm>
          <a:prstGeom prst="rect">
            <a:avLst/>
          </a:prstGeom>
        </p:spPr>
        <p:txBody>
          <a:bodyPr wrap="square">
            <a:spAutoFit/>
          </a:bodyPr>
          <a:lstStyle/>
          <a:p>
            <a:pPr algn="just">
              <a:lnSpc>
                <a:spcPct val="120000"/>
              </a:lnSpc>
            </a:pPr>
            <a:r>
              <a:rPr lang="vi-VN" sz="2400" dirty="0" smtClean="0">
                <a:solidFill>
                  <a:srgbClr val="002060"/>
                </a:solidFill>
                <a:latin typeface="Arial" panose="020B0604020202020204" pitchFamily="34" charset="0"/>
                <a:cs typeface="Arial" panose="020B0604020202020204" pitchFamily="34" charset="0"/>
              </a:rPr>
              <a:t>       Đằng </a:t>
            </a:r>
            <a:r>
              <a:rPr lang="vi-VN" sz="2400" dirty="0">
                <a:solidFill>
                  <a:srgbClr val="002060"/>
                </a:solidFill>
                <a:latin typeface="Arial" panose="020B0604020202020204" pitchFamily="34" charset="0"/>
                <a:cs typeface="Arial" panose="020B0604020202020204" pitchFamily="34" charset="0"/>
              </a:rPr>
              <a:t>sau dấu hai chấm là phần liệt kê những điều lạ gì diễn ra trong nhà bà cụ?</a:t>
            </a:r>
          </a:p>
          <a:p>
            <a:pPr algn="just">
              <a:lnSpc>
                <a:spcPct val="120000"/>
              </a:lnSpc>
            </a:pPr>
            <a:r>
              <a:rPr lang="vi-VN" sz="2400" dirty="0" smtClean="0">
                <a:solidFill>
                  <a:srgbClr val="002060"/>
                </a:solidFill>
                <a:latin typeface="Arial" panose="020B0604020202020204" pitchFamily="34" charset="0"/>
                <a:cs typeface="Arial" panose="020B0604020202020204" pitchFamily="34" charset="0"/>
              </a:rPr>
              <a:t>1. Bà </a:t>
            </a:r>
            <a:r>
              <a:rPr lang="vi-VN" sz="2400" dirty="0">
                <a:solidFill>
                  <a:srgbClr val="002060"/>
                </a:solidFill>
                <a:latin typeface="Arial" panose="020B0604020202020204" pitchFamily="34" charset="0"/>
                <a:cs typeface="Arial" panose="020B0604020202020204" pitchFamily="34" charset="0"/>
              </a:rPr>
              <a:t>lại đi làm.</a:t>
            </a:r>
          </a:p>
          <a:p>
            <a:pPr algn="just">
              <a:lnSpc>
                <a:spcPct val="120000"/>
              </a:lnSpc>
            </a:pPr>
            <a:r>
              <a:rPr lang="vi-VN" sz="2400" dirty="0" smtClean="0">
                <a:solidFill>
                  <a:srgbClr val="002060"/>
                </a:solidFill>
                <a:latin typeface="Arial" panose="020B0604020202020204" pitchFamily="34" charset="0"/>
                <a:cs typeface="Arial" panose="020B0604020202020204" pitchFamily="34" charset="0"/>
              </a:rPr>
              <a:t>2. Cơm </a:t>
            </a:r>
            <a:r>
              <a:rPr lang="vi-VN" sz="2400" dirty="0">
                <a:solidFill>
                  <a:srgbClr val="002060"/>
                </a:solidFill>
                <a:latin typeface="Arial" panose="020B0604020202020204" pitchFamily="34" charset="0"/>
                <a:cs typeface="Arial" panose="020B0604020202020204" pitchFamily="34" charset="0"/>
              </a:rPr>
              <a:t>nước tinh tươm.</a:t>
            </a:r>
          </a:p>
          <a:p>
            <a:pPr algn="just">
              <a:lnSpc>
                <a:spcPct val="120000"/>
              </a:lnSpc>
            </a:pPr>
            <a:r>
              <a:rPr lang="vi-VN" sz="2400" dirty="0" smtClean="0">
                <a:solidFill>
                  <a:srgbClr val="002060"/>
                </a:solidFill>
                <a:latin typeface="Arial" panose="020B0604020202020204" pitchFamily="34" charset="0"/>
                <a:cs typeface="Arial" panose="020B0604020202020204" pitchFamily="34" charset="0"/>
              </a:rPr>
              <a:t>3. Sân </a:t>
            </a:r>
            <a:r>
              <a:rPr lang="vi-VN" sz="2400" dirty="0">
                <a:solidFill>
                  <a:srgbClr val="002060"/>
                </a:solidFill>
                <a:latin typeface="Arial" panose="020B0604020202020204" pitchFamily="34" charset="0"/>
                <a:cs typeface="Arial" panose="020B0604020202020204" pitchFamily="34" charset="0"/>
              </a:rPr>
              <a:t>nhà sạch.</a:t>
            </a:r>
          </a:p>
          <a:p>
            <a:pPr algn="just">
              <a:lnSpc>
                <a:spcPct val="120000"/>
              </a:lnSpc>
            </a:pPr>
            <a:r>
              <a:rPr lang="vi-VN" sz="2400" dirty="0" smtClean="0">
                <a:solidFill>
                  <a:srgbClr val="002060"/>
                </a:solidFill>
                <a:latin typeface="Arial" panose="020B0604020202020204" pitchFamily="34" charset="0"/>
                <a:cs typeface="Arial" panose="020B0604020202020204" pitchFamily="34" charset="0"/>
              </a:rPr>
              <a:t>4. Con </a:t>
            </a:r>
            <a:r>
              <a:rPr lang="vi-VN" sz="2400" dirty="0">
                <a:solidFill>
                  <a:srgbClr val="002060"/>
                </a:solidFill>
                <a:latin typeface="Arial" panose="020B0604020202020204" pitchFamily="34" charset="0"/>
                <a:cs typeface="Arial" panose="020B0604020202020204" pitchFamily="34" charset="0"/>
              </a:rPr>
              <a:t>ốc được thả vào chum.</a:t>
            </a:r>
          </a:p>
          <a:p>
            <a:pPr algn="just">
              <a:lnSpc>
                <a:spcPct val="120000"/>
              </a:lnSpc>
            </a:pPr>
            <a:r>
              <a:rPr lang="vi-VN" sz="2400" dirty="0" smtClean="0">
                <a:solidFill>
                  <a:srgbClr val="002060"/>
                </a:solidFill>
                <a:latin typeface="Arial" panose="020B0604020202020204" pitchFamily="34" charset="0"/>
                <a:cs typeface="Arial" panose="020B0604020202020204" pitchFamily="34" charset="0"/>
              </a:rPr>
              <a:t>5. Vườn </a:t>
            </a:r>
            <a:r>
              <a:rPr lang="vi-VN" sz="2400" dirty="0">
                <a:solidFill>
                  <a:srgbClr val="002060"/>
                </a:solidFill>
                <a:latin typeface="Arial" panose="020B0604020202020204" pitchFamily="34" charset="0"/>
                <a:cs typeface="Arial" panose="020B0604020202020204" pitchFamily="34" charset="0"/>
              </a:rPr>
              <a:t>rau sạch cỏ.</a:t>
            </a:r>
          </a:p>
          <a:p>
            <a:pPr algn="just">
              <a:lnSpc>
                <a:spcPct val="120000"/>
              </a:lnSpc>
            </a:pPr>
            <a:r>
              <a:rPr lang="vi-VN" sz="2400" dirty="0" smtClean="0">
                <a:solidFill>
                  <a:srgbClr val="002060"/>
                </a:solidFill>
                <a:latin typeface="Arial" panose="020B0604020202020204" pitchFamily="34" charset="0"/>
                <a:cs typeface="Arial" panose="020B0604020202020204" pitchFamily="34" charset="0"/>
              </a:rPr>
              <a:t>6. Đàn </a:t>
            </a:r>
            <a:r>
              <a:rPr lang="vi-VN" sz="2400" dirty="0">
                <a:solidFill>
                  <a:srgbClr val="002060"/>
                </a:solidFill>
                <a:latin typeface="Arial" panose="020B0604020202020204" pitchFamily="34" charset="0"/>
                <a:cs typeface="Arial" panose="020B0604020202020204" pitchFamily="34" charset="0"/>
              </a:rPr>
              <a:t>lợn được ăn.</a:t>
            </a:r>
          </a:p>
          <a:p>
            <a:pPr algn="just">
              <a:lnSpc>
                <a:spcPct val="120000"/>
              </a:lnSpc>
            </a:pPr>
            <a:r>
              <a:rPr lang="vi-VN" sz="2400" dirty="0" smtClean="0">
                <a:solidFill>
                  <a:srgbClr val="002060"/>
                </a:solidFill>
                <a:latin typeface="Arial" panose="020B0604020202020204" pitchFamily="34" charset="0"/>
                <a:cs typeface="Arial" panose="020B0604020202020204" pitchFamily="34" charset="0"/>
              </a:rPr>
              <a:t>7. Bà </a:t>
            </a:r>
            <a:r>
              <a:rPr lang="vi-VN" sz="2400" dirty="0">
                <a:solidFill>
                  <a:srgbClr val="002060"/>
                </a:solidFill>
                <a:latin typeface="Arial" panose="020B0604020202020204" pitchFamily="34" charset="0"/>
                <a:cs typeface="Arial" panose="020B0604020202020204" pitchFamily="34" charset="0"/>
              </a:rPr>
              <a:t>thương ốc không bán.</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4281179" y="365010"/>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0141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1000" tmFilter="0, 0; .2, .5; .8, .5; 1, 0"/>
                                        <p:tgtEl>
                                          <p:spTgt spid="2">
                                            <p:txEl>
                                              <p:pRg st="2" end="2"/>
                                            </p:txEl>
                                          </p:spTgt>
                                        </p:tgtEl>
                                      </p:cBhvr>
                                    </p:animEffect>
                                    <p:animScale>
                                      <p:cBhvr>
                                        <p:cTn id="20" dur="500" autoRev="1" fill="hold"/>
                                        <p:tgtEl>
                                          <p:spTgt spid="2">
                                            <p:txEl>
                                              <p:pRg st="2" end="2"/>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2">
                                            <p:txEl>
                                              <p:pRg st="3" end="3"/>
                                            </p:txEl>
                                          </p:spTgt>
                                        </p:tgtEl>
                                      </p:cBhvr>
                                    </p:animEffect>
                                    <p:animScale>
                                      <p:cBhvr>
                                        <p:cTn id="25" dur="500" autoRev="1" fill="hold"/>
                                        <p:tgtEl>
                                          <p:spTgt spid="2">
                                            <p:txEl>
                                              <p:pRg st="3" end="3"/>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2">
                                            <p:txEl>
                                              <p:pRg st="5" end="5"/>
                                            </p:txEl>
                                          </p:spTgt>
                                        </p:tgtEl>
                                      </p:cBhvr>
                                    </p:animEffect>
                                    <p:animScale>
                                      <p:cBhvr>
                                        <p:cTn id="34" dur="500" autoRev="1" fill="hold"/>
                                        <p:tgtEl>
                                          <p:spTgt spid="2">
                                            <p:txEl>
                                              <p:pRg st="5" end="5"/>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1000" tmFilter="0, 0; .2, .5; .8, .5; 1, 0"/>
                                        <p:tgtEl>
                                          <p:spTgt spid="2">
                                            <p:txEl>
                                              <p:pRg st="6" end="6"/>
                                            </p:txEl>
                                          </p:spTgt>
                                        </p:tgtEl>
                                      </p:cBhvr>
                                    </p:animEffect>
                                    <p:animScale>
                                      <p:cBhvr>
                                        <p:cTn id="39" dur="500" autoRev="1" fill="hold"/>
                                        <p:tgtEl>
                                          <p:spTgt spid="2">
                                            <p:txEl>
                                              <p:pRg st="6" end="6"/>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lạ</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a:defRPr/>
            </a:pP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Sân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nhà</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sao</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quá</a:t>
            </a:r>
            <a:r>
              <a:rPr lang="en-US" sz="2400" b="1" u="sng"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Vườn rau tươi sạch cỏ</a:t>
            </a:r>
            <a:r>
              <a:rPr lang="en-US" sz="2400" b="1" dirty="0" smtClean="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6" name="Rectangle 5"/>
          <p:cNvSpPr/>
          <p:nvPr/>
        </p:nvSpPr>
        <p:spPr>
          <a:xfrm>
            <a:off x="5308260" y="1669092"/>
            <a:ext cx="3681351" cy="2308324"/>
          </a:xfrm>
          <a:prstGeom prst="rect">
            <a:avLst/>
          </a:prstGeom>
          <a:ln>
            <a:solidFill>
              <a:srgbClr val="FF0000"/>
            </a:solidFill>
          </a:ln>
        </p:spPr>
        <p:txBody>
          <a:bodyPr wrap="square">
            <a:spAutoFit/>
          </a:bodyPr>
          <a:lstStyle/>
          <a:p>
            <a:pPr algn="just">
              <a:lnSpc>
                <a:spcPct val="150000"/>
              </a:lnSpc>
            </a:pPr>
            <a:r>
              <a:rPr lang="vi-VN" sz="2400" b="1" dirty="0" smtClean="0">
                <a:solidFill>
                  <a:srgbClr val="7030A0"/>
                </a:solidFill>
                <a:latin typeface="Arial" panose="020B0604020202020204" pitchFamily="34" charset="0"/>
                <a:cs typeface="Arial" panose="020B0604020202020204" pitchFamily="34" charset="0"/>
              </a:rPr>
              <a:t>           Dấu hai chấm: báo hiệu bộ phận đứng sau là lời giải thích cho bộ phận đứng trước.</a:t>
            </a:r>
            <a:endParaRPr lang="vi-VN" sz="2400" b="1" dirty="0">
              <a:solidFill>
                <a:srgbClr val="7030A0"/>
              </a:solidFill>
              <a:latin typeface="Arial" panose="020B0604020202020204" pitchFamily="34" charset="0"/>
              <a:cs typeface="Arial" panose="020B0604020202020204" pitchFamily="34" charset="0"/>
            </a:endParaRPr>
          </a:p>
        </p:txBody>
      </p:sp>
      <p:sp>
        <p:nvSpPr>
          <p:cNvPr id="2" name="Rectangle 1"/>
          <p:cNvSpPr/>
          <p:nvPr/>
        </p:nvSpPr>
        <p:spPr>
          <a:xfrm>
            <a:off x="3115303" y="2268195"/>
            <a:ext cx="689612" cy="538609"/>
          </a:xfrm>
          <a:prstGeom prst="rect">
            <a:avLst/>
          </a:prstGeom>
          <a:solidFill>
            <a:schemeClr val="bg1"/>
          </a:solidFill>
        </p:spPr>
        <p:txBody>
          <a:bodyPr wrap="none">
            <a:spAutoFit/>
          </a:bodyPr>
          <a:lstStyle/>
          <a:p>
            <a:r>
              <a:rPr lang="en-US" sz="2900" b="1" dirty="0" err="1">
                <a:solidFill>
                  <a:srgbClr val="FF0000"/>
                </a:solidFill>
                <a:latin typeface="Times New Roman" pitchFamily="18" charset="0"/>
                <a:cs typeface="Times New Roman" pitchFamily="18" charset="0"/>
              </a:rPr>
              <a:t>lạ</a:t>
            </a:r>
            <a:r>
              <a:rPr lang="en-US" sz="2900" b="1" dirty="0">
                <a:solidFill>
                  <a:srgbClr val="FF0000"/>
                </a:solidFill>
                <a:latin typeface="Times New Roman" pitchFamily="18" charset="0"/>
                <a:cs typeface="Times New Roman" pitchFamily="18" charset="0"/>
              </a:rPr>
              <a:t> </a:t>
            </a:r>
            <a:r>
              <a:rPr lang="en-US" sz="2900" b="1" dirty="0" smtClean="0">
                <a:solidFill>
                  <a:srgbClr val="FF0000"/>
                </a:solidFill>
                <a:latin typeface="Times New Roman" pitchFamily="18" charset="0"/>
                <a:cs typeface="Times New Roman" pitchFamily="18" charset="0"/>
              </a:rPr>
              <a:t>:</a:t>
            </a:r>
            <a:endParaRPr lang="vi-VN" sz="2900" b="1" dirty="0">
              <a:solidFill>
                <a:srgbClr val="FF0000"/>
              </a:solidFill>
            </a:endParaRPr>
          </a:p>
        </p:txBody>
      </p:sp>
      <p:sp>
        <p:nvSpPr>
          <p:cNvPr id="7" name="Right Arrow 6"/>
          <p:cNvSpPr/>
          <p:nvPr/>
        </p:nvSpPr>
        <p:spPr>
          <a:xfrm>
            <a:off x="4500739" y="2343672"/>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39794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88" y="2348437"/>
            <a:ext cx="4143559" cy="623248"/>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b)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xoè</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càng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ra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bảo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Trò</a:t>
            </a:r>
            <a:r>
              <a:rPr lang="en-US" sz="1800" dirty="0">
                <a:solidFill>
                  <a:srgbClr val="FF0000"/>
                </a:solidFill>
                <a:latin typeface="Times New Roman" panose="02020603050405020304" pitchFamily="18" charset="0"/>
                <a:cs typeface="Times New Roman" panose="02020603050405020304" pitchFamily="18" charset="0"/>
              </a:rPr>
              <a:t>: </a:t>
            </a:r>
          </a:p>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Em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đừng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Hãy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trở</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về</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cùng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57188" y="3193905"/>
            <a:ext cx="4143559" cy="1731243"/>
          </a:xfrm>
          <a:prstGeom prst="rect">
            <a:avLst/>
          </a:prstGeom>
          <a:ln>
            <a:solidFill>
              <a:srgbClr val="002060"/>
            </a:solidFill>
          </a:ln>
        </p:spPr>
        <p:txBody>
          <a:bodyPr wrap="square" lIns="68580" tIns="34290" rIns="68580" bIns="34290">
            <a:spAutoFit/>
          </a:bodyPr>
          <a:lstStyle/>
          <a:p>
            <a:r>
              <a:rPr lang="en-US" sz="1800" dirty="0">
                <a:solidFill>
                  <a:srgbClr val="002060"/>
                </a:solidFill>
                <a:latin typeface="Times New Roman" panose="02020603050405020304" pitchFamily="18" charset="0"/>
                <a:cs typeface="Times New Roman" panose="02020603050405020304" pitchFamily="18" charset="0"/>
              </a:rPr>
              <a:t>c)   </a:t>
            </a:r>
            <a:r>
              <a:rPr lang="en-US" sz="1800" dirty="0" smtClean="0">
                <a:solidFill>
                  <a:srgbClr val="002060"/>
                </a:solidFill>
                <a:latin typeface="Times New Roman" panose="02020603050405020304" pitchFamily="18" charset="0"/>
                <a:cs typeface="Times New Roman" panose="02020603050405020304" pitchFamily="18" charset="0"/>
              </a:rPr>
              <a:t>…………….</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Đến khi về thấy lạ:</a:t>
            </a:r>
          </a:p>
          <a:p>
            <a:r>
              <a:rPr lang="vi-VN" sz="1800" dirty="0">
                <a:solidFill>
                  <a:srgbClr val="002060"/>
                </a:solidFill>
                <a:latin typeface="Times New Roman" panose="02020603050405020304" pitchFamily="18" charset="0"/>
                <a:cs typeface="Times New Roman" panose="02020603050405020304" pitchFamily="18" charset="0"/>
              </a:rPr>
              <a:t>      Sân nhà sao sạch quá </a:t>
            </a:r>
          </a:p>
          <a:p>
            <a:r>
              <a:rPr lang="vi-VN" sz="1800" dirty="0">
                <a:solidFill>
                  <a:srgbClr val="002060"/>
                </a:solidFill>
                <a:latin typeface="Times New Roman" panose="02020603050405020304" pitchFamily="18" charset="0"/>
                <a:cs typeface="Times New Roman" panose="02020603050405020304" pitchFamily="18" charset="0"/>
              </a:rPr>
              <a:t>      Đàn lợn đã được ăn </a:t>
            </a:r>
          </a:p>
          <a:p>
            <a:r>
              <a:rPr lang="vi-VN" sz="1800" dirty="0">
                <a:solidFill>
                  <a:srgbClr val="002060"/>
                </a:solidFill>
                <a:latin typeface="Times New Roman" panose="02020603050405020304" pitchFamily="18" charset="0"/>
                <a:cs typeface="Times New Roman" panose="02020603050405020304" pitchFamily="18" charset="0"/>
              </a:rPr>
              <a:t>      Cơm nước nấu tinh tươm</a:t>
            </a:r>
          </a:p>
          <a:p>
            <a:r>
              <a:rPr lang="vi-VN" sz="1800" dirty="0">
                <a:solidFill>
                  <a:srgbClr val="002060"/>
                </a:solidFill>
                <a:latin typeface="Times New Roman" panose="02020603050405020304" pitchFamily="18" charset="0"/>
                <a:cs typeface="Times New Roman" panose="02020603050405020304" pitchFamily="18" charset="0"/>
              </a:rPr>
              <a:t>      Vườn rau tươi sạch cỏ.</a:t>
            </a:r>
          </a:p>
        </p:txBody>
      </p:sp>
      <p:sp>
        <p:nvSpPr>
          <p:cNvPr id="8" name="Rectangle 7"/>
          <p:cNvSpPr/>
          <p:nvPr/>
        </p:nvSpPr>
        <p:spPr>
          <a:xfrm>
            <a:off x="4929186" y="709459"/>
            <a:ext cx="3871913" cy="900247"/>
          </a:xfrm>
          <a:prstGeom prst="rect">
            <a:avLst/>
          </a:prstGeom>
          <a:ln>
            <a:solidFill>
              <a:schemeClr val="tx1"/>
            </a:solidFill>
          </a:ln>
        </p:spPr>
        <p:txBody>
          <a:bodyPr wrap="square" lIns="68580" tIns="34290" rIns="68580" bIns="34290">
            <a:spAutoFit/>
          </a:bodyPr>
          <a:lstStyle/>
          <a:p>
            <a:pPr algn="just"/>
            <a:r>
              <a:rPr lang="en-US" sz="1800" dirty="0">
                <a:latin typeface="Times New Roman" panose="02020603050405020304" pitchFamily="18" charset="0"/>
                <a:cs typeface="Times New Roman" panose="02020603050405020304" pitchFamily="18" charset="0"/>
              </a:rPr>
              <a:t>- D</a:t>
            </a:r>
            <a:r>
              <a:rPr lang="vi-VN" sz="1800" dirty="0">
                <a:latin typeface="Times New Roman" panose="02020603050405020304" pitchFamily="18" charset="0"/>
                <a:cs typeface="Times New Roman" panose="02020603050405020304" pitchFamily="18" charset="0"/>
              </a:rPr>
              <a:t>ấu hai chấm cho biết phần sau là lời nói của Bác Hồ (ở đây dấu hai chấm được dùng phối hợp với dấu ngoặc kép).</a:t>
            </a:r>
          </a:p>
        </p:txBody>
      </p:sp>
      <p:sp>
        <p:nvSpPr>
          <p:cNvPr id="9" name="Rectangle 8"/>
          <p:cNvSpPr/>
          <p:nvPr/>
        </p:nvSpPr>
        <p:spPr>
          <a:xfrm>
            <a:off x="342898" y="278491"/>
            <a:ext cx="4157849" cy="1731243"/>
          </a:xfrm>
          <a:prstGeom prst="rect">
            <a:avLst/>
          </a:prstGeom>
          <a:ln>
            <a:solidFill>
              <a:schemeClr val="tx1"/>
            </a:solidFill>
          </a:ln>
        </p:spPr>
        <p:txBody>
          <a:bodyPr wrap="square" lIns="68580" tIns="34290" rIns="68580" bIns="34290">
            <a:spAutoFit/>
          </a:bodyPr>
          <a:lstStyle/>
          <a:p>
            <a:pPr algn="just"/>
            <a:r>
              <a:rPr lang="vi-VN" sz="1800" dirty="0">
                <a:latin typeface="+mj-lt"/>
              </a:rPr>
              <a:t>a) Chủ tịch Hồ Chí Minh nói : “Tôi chỉ có một sự ham muốn, ham muốn tột bậc, là làm sao cho nước ta hoàn toàn độc lập, dân ta được hoàn toàn tự do, đồng bào ai cũng có cơm ăn, áo mặc, ai cũng được học hành”. ...</a:t>
            </a:r>
            <a:endParaRPr lang="en-US" sz="1800" dirty="0">
              <a:latin typeface="+mj-lt"/>
            </a:endParaRPr>
          </a:p>
        </p:txBody>
      </p:sp>
      <p:sp>
        <p:nvSpPr>
          <p:cNvPr id="10" name="Rectangle 9"/>
          <p:cNvSpPr/>
          <p:nvPr/>
        </p:nvSpPr>
        <p:spPr>
          <a:xfrm>
            <a:off x="4929188" y="2209937"/>
            <a:ext cx="3968353" cy="900247"/>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biết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câu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sau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lời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nói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Dế</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Mèn</a:t>
            </a:r>
            <a:r>
              <a:rPr lang="en-US" sz="1800" dirty="0">
                <a:solidFill>
                  <a:srgbClr val="FF0000"/>
                </a:solidFill>
                <a:latin typeface="Times New Roman" panose="02020603050405020304" pitchFamily="18" charset="0"/>
                <a:cs typeface="Times New Roman" panose="02020603050405020304" pitchFamily="18" charset="0"/>
              </a:rPr>
              <a:t> (ở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phối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hợp</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gạch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đầu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dòng</a:t>
            </a:r>
            <a:r>
              <a:rPr lang="en-US" sz="18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4929188" y="3609403"/>
            <a:ext cx="4000500" cy="900246"/>
          </a:xfrm>
          <a:prstGeom prst="rect">
            <a:avLst/>
          </a:prstGeom>
          <a:ln>
            <a:solidFill>
              <a:srgbClr val="002060"/>
            </a:solidFill>
          </a:ln>
        </p:spPr>
        <p:txBody>
          <a:bodyPr wrap="square" lIns="68580" tIns="34290" rIns="68580" bIns="34290">
            <a:spAutoFit/>
          </a:bodyPr>
          <a:lstStyle/>
          <a:p>
            <a:pPr algn="just"/>
            <a:r>
              <a:rPr lang="en-US" sz="1800" dirty="0">
                <a:solidFill>
                  <a:srgbClr val="002060"/>
                </a:solidFill>
                <a:latin typeface="Times New Roman" panose="02020603050405020304" pitchFamily="18" charset="0"/>
                <a:cs typeface="Times New Roman" panose="02020603050405020304" pitchFamily="18" charset="0"/>
              </a:rPr>
              <a:t>- D</a:t>
            </a:r>
            <a:r>
              <a:rPr lang="vi-VN" sz="1800" dirty="0">
                <a:solidFill>
                  <a:srgbClr val="002060"/>
                </a:solidFill>
                <a:latin typeface="Times New Roman" panose="02020603050405020304" pitchFamily="18" charset="0"/>
                <a:cs typeface="Times New Roman" panose="02020603050405020304" pitchFamily="18" charset="0"/>
              </a:rPr>
              <a:t>ấu hai chấm cho biết bộ phận đi sau là lời giải </a:t>
            </a:r>
            <a:r>
              <a:rPr lang="vi-VN" sz="1800" dirty="0" smtClean="0">
                <a:solidFill>
                  <a:srgbClr val="002060"/>
                </a:solidFill>
                <a:latin typeface="Times New Roman" panose="02020603050405020304" pitchFamily="18" charset="0"/>
                <a:cs typeface="Times New Roman" panose="02020603050405020304" pitchFamily="18" charset="0"/>
              </a:rPr>
              <a:t>thích </a:t>
            </a:r>
            <a:r>
              <a:rPr lang="vi-VN" sz="1800" dirty="0">
                <a:solidFill>
                  <a:srgbClr val="002060"/>
                </a:solidFill>
                <a:latin typeface="Times New Roman" panose="02020603050405020304" pitchFamily="18" charset="0"/>
                <a:cs typeface="Times New Roman" panose="02020603050405020304" pitchFamily="18" charset="0"/>
              </a:rPr>
              <a:t>những điều kì lạ mà bà </a:t>
            </a:r>
            <a:r>
              <a:rPr lang="vi-VN" sz="1800" dirty="0" smtClean="0">
                <a:solidFill>
                  <a:srgbClr val="002060"/>
                </a:solidFill>
                <a:latin typeface="Times New Roman" panose="02020603050405020304" pitchFamily="18" charset="0"/>
                <a:cs typeface="Times New Roman" panose="02020603050405020304" pitchFamily="18" charset="0"/>
              </a:rPr>
              <a:t>cụ </a:t>
            </a:r>
            <a:r>
              <a:rPr lang="vi-VN" sz="1800" dirty="0">
                <a:solidFill>
                  <a:srgbClr val="002060"/>
                </a:solidFill>
                <a:latin typeface="Times New Roman" panose="02020603050405020304" pitchFamily="18" charset="0"/>
                <a:cs typeface="Times New Roman" panose="02020603050405020304" pitchFamily="18" charset="0"/>
              </a:rPr>
              <a:t>thấy khi về </a:t>
            </a:r>
            <a:r>
              <a:rPr lang="vi-VN" sz="1800" dirty="0" smtClean="0">
                <a:solidFill>
                  <a:srgbClr val="002060"/>
                </a:solidFill>
                <a:latin typeface="Times New Roman" panose="02020603050405020304" pitchFamily="18" charset="0"/>
                <a:cs typeface="Times New Roman" panose="02020603050405020304" pitchFamily="18" charset="0"/>
              </a:rPr>
              <a:t>nhà.</a:t>
            </a:r>
            <a:endParaRPr lang="vi-VN" sz="1800" dirty="0">
              <a:solidFill>
                <a:srgbClr val="002060"/>
              </a:solidFill>
              <a:latin typeface="Times New Roman" panose="02020603050405020304" pitchFamily="18" charset="0"/>
              <a:cs typeface="Times New Roman" panose="02020603050405020304" pitchFamily="18" charset="0"/>
            </a:endParaRPr>
          </a:p>
        </p:txBody>
      </p:sp>
      <p:cxnSp>
        <p:nvCxnSpPr>
          <p:cNvPr id="3" name="Straight Connector 2"/>
          <p:cNvCxnSpPr>
            <a:stCxn id="9" idx="3"/>
          </p:cNvCxnSpPr>
          <p:nvPr/>
        </p:nvCxnSpPr>
        <p:spPr>
          <a:xfrm flipV="1">
            <a:off x="4500747" y="1144112"/>
            <a:ext cx="42844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745" y="2674038"/>
            <a:ext cx="42844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0744" y="4059526"/>
            <a:ext cx="4284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144054" y="220241"/>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3904073" y="2209937"/>
            <a:ext cx="296883" cy="56237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2381310" y="3328213"/>
            <a:ext cx="296883" cy="56237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46334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76304" y="1957207"/>
            <a:ext cx="5533899" cy="1546577"/>
          </a:xfrm>
          <a:prstGeom prst="rect">
            <a:avLst/>
          </a:prstGeom>
          <a:noFill/>
          <a:ln w="9525">
            <a:noFill/>
            <a:miter lim="800000"/>
            <a:headEnd/>
            <a:tailEnd/>
          </a:ln>
        </p:spPr>
        <p:txBody>
          <a:bodyPr wrap="square" lIns="68580" tIns="34290" rIns="68580" bIns="34290">
            <a:spAutoFit/>
          </a:bodyPr>
          <a:lstStyle/>
          <a:p>
            <a:pPr algn="just">
              <a:defRPr/>
            </a:pPr>
            <a:r>
              <a:rPr lang="vi-VN" sz="2400" b="1" dirty="0">
                <a:solidFill>
                  <a:schemeClr val="bg1"/>
                </a:solidFill>
                <a:latin typeface="Arial" panose="020B0604020202020204" pitchFamily="34" charset="0"/>
                <a:cs typeface="Arial" panose="020B0604020202020204" pitchFamily="34" charset="0"/>
              </a:rPr>
              <a:t> </a:t>
            </a:r>
            <a:r>
              <a:rPr lang="en-US" sz="2400" b="1" dirty="0">
                <a:solidFill>
                  <a:srgbClr val="0070C0"/>
                </a:solidFill>
                <a:latin typeface="Arial" panose="020B0604020202020204" pitchFamily="34" charset="0"/>
                <a:cs typeface="Arial" panose="020B0604020202020204" pitchFamily="34" charset="0"/>
              </a:rPr>
              <a:t>1. </a:t>
            </a:r>
            <a:r>
              <a:rPr lang="vi-VN" sz="2400" b="1" dirty="0">
                <a:solidFill>
                  <a:srgbClr val="0070C0"/>
                </a:solidFill>
                <a:latin typeface="Arial" panose="020B0604020202020204" pitchFamily="34" charset="0"/>
                <a:cs typeface="Arial" panose="020B0604020202020204" pitchFamily="34" charset="0"/>
              </a:rPr>
              <a:t>Dấu hai chấm báo hiệu bộ phận câu đứng sau nó là lời nói của một nhân vật hoặc lời giải thích cho bộ phận đứng trước.</a:t>
            </a:r>
          </a:p>
        </p:txBody>
      </p:sp>
      <p:sp>
        <p:nvSpPr>
          <p:cNvPr id="8" name="Text Box 5"/>
          <p:cNvSpPr txBox="1">
            <a:spLocks noChangeArrowheads="1"/>
          </p:cNvSpPr>
          <p:nvPr/>
        </p:nvSpPr>
        <p:spPr bwMode="auto">
          <a:xfrm>
            <a:off x="1876304" y="3622518"/>
            <a:ext cx="5557199" cy="1546577"/>
          </a:xfrm>
          <a:prstGeom prst="rect">
            <a:avLst/>
          </a:prstGeom>
          <a:noFill/>
          <a:ln w="9525">
            <a:noFill/>
            <a:miter lim="800000"/>
            <a:headEnd/>
            <a:tailEnd/>
          </a:ln>
        </p:spPr>
        <p:txBody>
          <a:bodyPr wrap="square" lIns="68580" tIns="34290" rIns="68580" bIns="34290">
            <a:spAutoFit/>
          </a:bodyPr>
          <a:lstStyle/>
          <a:p>
            <a:pPr indent="-300038" algn="just">
              <a:buFontTx/>
              <a:buAutoNum type="arabicPeriod" startAt="2"/>
              <a:defRPr/>
            </a:pPr>
            <a:r>
              <a:rPr lang="en-US" altLang="en-US" sz="2400" b="1" dirty="0">
                <a:solidFill>
                  <a:srgbClr val="0070C0"/>
                </a:solidFill>
                <a:latin typeface="Arial" panose="020B0604020202020204" pitchFamily="34" charset="0"/>
                <a:cs typeface="Arial" panose="020B0604020202020204" pitchFamily="34" charset="0"/>
              </a:rPr>
              <a:t> </a:t>
            </a:r>
            <a:r>
              <a:rPr lang="vi-VN" sz="2400" b="1" dirty="0">
                <a:solidFill>
                  <a:srgbClr val="0070C0"/>
                </a:solidFill>
                <a:latin typeface="Arial" panose="020B0604020202020204" pitchFamily="34" charset="0"/>
                <a:cs typeface="Arial" panose="020B0604020202020204" pitchFamily="34" charset="0"/>
              </a:rPr>
              <a:t>Khi báo hiệu lời nói của nhân vật, dấu hai</a:t>
            </a:r>
            <a:r>
              <a:rPr lang="en-US" sz="2400" b="1" dirty="0">
                <a:solidFill>
                  <a:srgbClr val="0070C0"/>
                </a:solidFill>
                <a:latin typeface="Arial" panose="020B0604020202020204" pitchFamily="34" charset="0"/>
                <a:cs typeface="Arial" panose="020B0604020202020204" pitchFamily="34" charset="0"/>
              </a:rPr>
              <a:t> </a:t>
            </a:r>
            <a:r>
              <a:rPr lang="vi-VN" sz="2400" b="1" dirty="0">
                <a:solidFill>
                  <a:srgbClr val="0070C0"/>
                </a:solidFill>
                <a:latin typeface="Arial" panose="020B0604020202020204" pitchFamily="34" charset="0"/>
                <a:cs typeface="Arial" panose="020B0604020202020204" pitchFamily="34" charset="0"/>
              </a:rPr>
              <a:t>chấm được dùng phối hợp với dấu ngoặc kép hay dấu gạch đầu dòng.</a:t>
            </a:r>
            <a:endParaRPr lang="en-US" altLang="en-US" sz="2400" dirty="0">
              <a:solidFill>
                <a:srgbClr val="0070C0"/>
              </a:solidFill>
              <a:latin typeface="Arial" panose="020B0604020202020204" pitchFamily="34" charset="0"/>
              <a:cs typeface="Arial" panose="020B0604020202020204" pitchFamily="34"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smtClean="0">
                <a:solidFill>
                  <a:srgbClr val="FF0000"/>
                </a:solidFill>
                <a:latin typeface="Times New Roman" panose="02020603050405020304" pitchFamily="18" charset="0"/>
                <a:cs typeface="Times New Roman" panose="02020603050405020304" pitchFamily="18" charset="0"/>
              </a:rPr>
              <a:t>II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Ghi</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nhớ</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353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238153" y="733578"/>
            <a:ext cx="863271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smtClean="0">
                <a:latin typeface="Arial" panose="020B0604020202020204" pitchFamily="34" charset="0"/>
                <a:cs typeface="Arial" panose="020B0604020202020204" pitchFamily="34" charset="0"/>
              </a:rPr>
              <a:t>Trong</a:t>
            </a:r>
            <a:r>
              <a:rPr lang="en-US" altLang="en-US" sz="3000" b="1" dirty="0" smtClean="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a) </a:t>
            </a:r>
            <a:r>
              <a:rPr lang="en-US" altLang="en-US" sz="3000" dirty="0" err="1">
                <a:latin typeface="Arial" panose="020B0604020202020204" pitchFamily="34" charset="0"/>
                <a:cs typeface="Arial" panose="020B0604020202020204" pitchFamily="34" charset="0"/>
              </a:rPr>
              <a:t>Tôi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thở</a:t>
            </a:r>
            <a:r>
              <a:rPr lang="en-US" altLang="en-US" sz="3000" dirty="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dài</a:t>
            </a:r>
            <a:r>
              <a:rPr lang="en-US" altLang="en-US" sz="3000" dirty="0" smtClean="0">
                <a:latin typeface="Arial" panose="020B0604020202020204" pitchFamily="34" charset="0"/>
                <a:cs typeface="Arial" panose="020B0604020202020204" pitchFamily="34" charset="0"/>
              </a:rPr>
              <a:t> : </a:t>
            </a:r>
            <a:endParaRPr lang="en-US" altLang="en-US" sz="3000" dirty="0">
              <a:latin typeface="Arial" panose="020B0604020202020204" pitchFamily="34" charset="0"/>
              <a:cs typeface="Arial" panose="020B0604020202020204" pitchFamily="34" charset="0"/>
            </a:endParaRP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Còn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đứa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bị</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điểm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thê</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nào</a:t>
            </a:r>
            <a:r>
              <a:rPr lang="en-US" altLang="en-US" sz="3000"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viết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nộp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Hôm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lắm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hỏi</a:t>
            </a:r>
            <a:r>
              <a:rPr lang="en-US" altLang="en-US" sz="3000" dirty="0" smtClean="0">
                <a:latin typeface="Arial" panose="020B0604020202020204" pitchFamily="34" charset="0"/>
                <a:cs typeface="Arial" panose="020B0604020202020204" pitchFamily="34" charset="0"/>
              </a:rPr>
              <a:t> : </a:t>
            </a:r>
            <a:r>
              <a:rPr lang="en-US" altLang="en-US" sz="3000" dirty="0">
                <a:latin typeface="Arial" panose="020B0604020202020204" pitchFamily="34" charset="0"/>
                <a:cs typeface="Arial" panose="020B0604020202020204" pitchFamily="34" charset="0"/>
              </a:rPr>
              <a:t>“Sao </a:t>
            </a:r>
            <a:r>
              <a:rPr lang="en-US" altLang="en-US" sz="3000" dirty="0" err="1">
                <a:latin typeface="Arial" panose="020B0604020202020204" pitchFamily="34" charset="0"/>
                <a:cs typeface="Arial" panose="020B0604020202020204" pitchFamily="34" charset="0"/>
              </a:rPr>
              <a:t>trò</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chịu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smtClean="0">
                <a:latin typeface="Arial" panose="020B0604020202020204" pitchFamily="34" charset="0"/>
                <a:cs typeface="Arial" panose="020B0604020202020204" pitchFamily="34" charset="0"/>
              </a:rPr>
              <a:t>?”</a:t>
            </a:r>
          </a:p>
          <a:p>
            <a:pPr algn="r">
              <a:buClrTx/>
              <a:buSzTx/>
              <a:buFontTx/>
              <a:buNone/>
            </a:pPr>
            <a:r>
              <a:rPr lang="en-US" altLang="en-US" sz="2400" i="1" dirty="0" smtClean="0">
                <a:solidFill>
                  <a:srgbClr val="7030A0"/>
                </a:solidFill>
                <a:latin typeface="Arial" panose="020B0604020202020204" pitchFamily="34" charset="0"/>
                <a:cs typeface="Arial" panose="020B0604020202020204" pitchFamily="34" charset="0"/>
              </a:rPr>
              <a:t>Theo </a:t>
            </a:r>
            <a:r>
              <a:rPr lang="en-US" altLang="en-US" sz="2400" i="1" dirty="0" err="1" smtClean="0">
                <a:solidFill>
                  <a:srgbClr val="7030A0"/>
                </a:solidFill>
                <a:latin typeface="Arial" panose="020B0604020202020204" pitchFamily="34" charset="0"/>
                <a:cs typeface="Arial" panose="020B0604020202020204" pitchFamily="34" charset="0"/>
              </a:rPr>
              <a:t>Nguyễn</a:t>
            </a:r>
            <a:r>
              <a:rPr lang="en-US" altLang="en-US" sz="2400" i="1" dirty="0" smtClean="0">
                <a:solidFill>
                  <a:srgbClr val="7030A0"/>
                </a:solidFill>
                <a:latin typeface="Arial" panose="020B0604020202020204" pitchFamily="34" charset="0"/>
                <a:cs typeface="Arial" panose="020B0604020202020204" pitchFamily="34" charset="0"/>
              </a:rPr>
              <a:t> </a:t>
            </a:r>
            <a:r>
              <a:rPr lang="en-US" altLang="en-US" sz="2400" i="1" dirty="0" err="1" smtClean="0">
                <a:solidFill>
                  <a:srgbClr val="7030A0"/>
                </a:solidFill>
                <a:latin typeface="Arial" panose="020B0604020202020204" pitchFamily="34" charset="0"/>
                <a:cs typeface="Arial" panose="020B0604020202020204" pitchFamily="34" charset="0"/>
              </a:rPr>
              <a:t>Quang</a:t>
            </a:r>
            <a:r>
              <a:rPr lang="en-US" altLang="en-US" sz="2400" i="1" dirty="0" smtClean="0">
                <a:solidFill>
                  <a:srgbClr val="7030A0"/>
                </a:solidFill>
                <a:latin typeface="Arial" panose="020B0604020202020204" pitchFamily="34" charset="0"/>
                <a:cs typeface="Arial" panose="020B0604020202020204" pitchFamily="34" charset="0"/>
              </a:rPr>
              <a:t> </a:t>
            </a:r>
            <a:r>
              <a:rPr lang="en-US" altLang="en-US" sz="2400" i="1" dirty="0" err="1" smtClean="0">
                <a:solidFill>
                  <a:srgbClr val="7030A0"/>
                </a:solidFill>
                <a:latin typeface="Arial" panose="020B0604020202020204" pitchFamily="34" charset="0"/>
                <a:cs typeface="Arial" panose="020B0604020202020204" pitchFamily="34" charset="0"/>
              </a:rPr>
              <a:t>Sáng</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flipH="1">
            <a:off x="238155" y="187050"/>
            <a:ext cx="3039434" cy="530915"/>
          </a:xfrm>
          <a:prstGeom prst="rect">
            <a:avLst/>
          </a:prstGeom>
          <a:noFill/>
        </p:spPr>
        <p:txBody>
          <a:bodyPr wrap="square" lIns="68580" tIns="34290" rIns="68580" bIns="34290" rtlCol="0">
            <a:spAutoFit/>
          </a:bodyPr>
          <a:lstStyle/>
          <a:p>
            <a:r>
              <a:rPr lang="en-US" sz="3000" b="1" dirty="0" smtClean="0">
                <a:solidFill>
                  <a:srgbClr val="FF0000"/>
                </a:solidFill>
                <a:latin typeface="Times New Roman" panose="02020603050405020304" pitchFamily="18" charset="0"/>
                <a:cs typeface="Times New Roman" panose="02020603050405020304" pitchFamily="18" charset="0"/>
              </a:rPr>
              <a:t>III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Luyện</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2588818" y="179318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10" name="Oval 9"/>
          <p:cNvSpPr/>
          <p:nvPr/>
        </p:nvSpPr>
        <p:spPr>
          <a:xfrm>
            <a:off x="8597730" y="3378848"/>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4004996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754" y="2342524"/>
            <a:ext cx="8632713"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Tôi</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thở</a:t>
            </a:r>
            <a:r>
              <a:rPr lang="en-US" altLang="en-US" sz="2400" dirty="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dài</a:t>
            </a:r>
            <a:r>
              <a:rPr lang="en-US" altLang="en-US" sz="2400" dirty="0" smtClean="0">
                <a:latin typeface="Arial" panose="020B0604020202020204" pitchFamily="34" charset="0"/>
                <a:cs typeface="Arial" panose="020B0604020202020204" pitchFamily="34" charset="0"/>
              </a:rPr>
              <a:t> : </a:t>
            </a:r>
            <a:endParaRPr lang="en-US" altLang="en-US" sz="2400" dirty="0">
              <a:latin typeface="Arial" panose="020B0604020202020204" pitchFamily="34" charset="0"/>
              <a:cs typeface="Arial" panose="020B0604020202020204" pitchFamily="34" charset="0"/>
            </a:endParaRPr>
          </a:p>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Còn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đứa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điểm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thê</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nào</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sp>
        <p:nvSpPr>
          <p:cNvPr id="5" name="Oval 4"/>
          <p:cNvSpPr/>
          <p:nvPr/>
        </p:nvSpPr>
        <p:spPr>
          <a:xfrm>
            <a:off x="1822450" y="234252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smtClean="0">
                <a:solidFill>
                  <a:srgbClr val="7030A0"/>
                </a:solidFill>
                <a:latin typeface="Arial" panose="020B0604020202020204" pitchFamily="34" charset="0"/>
                <a:cs typeface="Arial" panose="020B0604020202020204" pitchFamily="34" charset="0"/>
              </a:rPr>
              <a:t>           Tác dụng của dấu hai chấm: </a:t>
            </a:r>
            <a:endParaRPr lang="vi-VN" sz="2400" b="1" dirty="0">
              <a:solidFill>
                <a:srgbClr val="7030A0"/>
              </a:solidFill>
              <a:latin typeface="Arial" panose="020B0604020202020204" pitchFamily="34" charset="0"/>
              <a:cs typeface="Arial" panose="020B0604020202020204" pitchFamily="34" charset="0"/>
            </a:endParaRP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spcBef>
                <a:spcPts val="600"/>
              </a:spcBef>
            </a:pPr>
            <a:r>
              <a:rPr lang="en-US" sz="2400" b="1" dirty="0">
                <a:latin typeface="Arial" panose="020B0604020202020204" pitchFamily="34" charset="0"/>
                <a:cs typeface="Arial" panose="020B0604020202020204" pitchFamily="34" charset="0"/>
              </a:rPr>
              <a:t>B</a:t>
            </a:r>
            <a:r>
              <a:rPr lang="vi-VN" sz="2400" b="1" dirty="0">
                <a:latin typeface="Arial" panose="020B0604020202020204" pitchFamily="34" charset="0"/>
                <a:cs typeface="Arial" panose="020B0604020202020204" pitchFamily="34" charset="0"/>
              </a:rPr>
              <a:t>áo hiệu bộ phận đứng sau là lời nói của nhân vật “tôi”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với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dấu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dòng</a:t>
            </a:r>
            <a:r>
              <a:rPr lang="en-US" sz="2400" b="1" dirty="0">
                <a:latin typeface="Arial" panose="020B0604020202020204" pitchFamily="34" charset="0"/>
                <a:cs typeface="Arial" panose="020B0604020202020204" pitchFamily="34" charset="0"/>
              </a:rPr>
              <a:t>)</a:t>
            </a:r>
            <a:endParaRPr lang="en-US" sz="2400" b="1" i="1" dirty="0">
              <a:latin typeface="Arial" panose="020B0604020202020204" pitchFamily="34" charset="0"/>
              <a:cs typeface="Arial" panose="020B0604020202020204" pitchFamily="34"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2558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246894"/>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nộp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Hôm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lắm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hỏi</a:t>
            </a:r>
            <a:r>
              <a:rPr lang="en-US" altLang="en-US" sz="2400" dirty="0">
                <a:latin typeface="Arial" panose="020B0604020202020204" pitchFamily="34" charset="0"/>
                <a:cs typeface="Arial" panose="020B0604020202020204" pitchFamily="34" charset="0"/>
              </a:rPr>
              <a:t> : “Sao </a:t>
            </a:r>
            <a:r>
              <a:rPr lang="en-US" altLang="en-US" sz="2400" dirty="0" err="1">
                <a:latin typeface="Arial" panose="020B0604020202020204" pitchFamily="34" charset="0"/>
                <a:cs typeface="Arial" panose="020B0604020202020204" pitchFamily="34" charset="0"/>
              </a:rPr>
              <a:t>trò</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4939162" y="2615822"/>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smtClean="0">
                <a:solidFill>
                  <a:srgbClr val="7030A0"/>
                </a:solidFill>
                <a:latin typeface="Arial" panose="020B0604020202020204" pitchFamily="34" charset="0"/>
                <a:cs typeface="Arial" panose="020B0604020202020204" pitchFamily="34" charset="0"/>
              </a:rPr>
              <a:t>           Tác dụng của dấu hai chấm: </a:t>
            </a:r>
            <a:endParaRPr lang="vi-VN" sz="2400" b="1" dirty="0">
              <a:solidFill>
                <a:srgbClr val="7030A0"/>
              </a:solidFill>
              <a:latin typeface="Arial" panose="020B0604020202020204" pitchFamily="34" charset="0"/>
              <a:cs typeface="Arial" panose="020B0604020202020204" pitchFamily="34" charset="0"/>
            </a:endParaRP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kép</a:t>
            </a:r>
            <a:r>
              <a:rPr lang="en-US" sz="2400" b="1" dirty="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18803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1485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69645"/>
            <a:ext cx="277177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WordArt 12"/>
          <p:cNvSpPr>
            <a:spLocks noChangeArrowheads="1" noChangeShapeType="1" noTextEdit="1"/>
          </p:cNvSpPr>
          <p:nvPr/>
        </p:nvSpPr>
        <p:spPr bwMode="auto">
          <a:xfrm>
            <a:off x="2000250" y="-52094"/>
            <a:ext cx="4972050" cy="857250"/>
          </a:xfrm>
          <a:prstGeom prst="rect">
            <a:avLst/>
          </a:prstGeom>
        </p:spPr>
        <p:txBody>
          <a:bodyPr wrap="none" lIns="68580" tIns="34290" rIns="68580" bIns="34290" fromWordArt="1">
            <a:prstTxWarp prst="textPlain">
              <a:avLst>
                <a:gd name="adj" fmla="val 50000"/>
              </a:avLst>
            </a:prstTxWarp>
          </a:bodyPr>
          <a:lstStyle/>
          <a:p>
            <a:pPr algn="ctr"/>
            <a:r>
              <a:rPr lang="en-US" sz="27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KIỂM TRA BÀI CŨ</a:t>
            </a:r>
          </a:p>
        </p:txBody>
      </p:sp>
      <p:sp>
        <p:nvSpPr>
          <p:cNvPr id="2" name="Rectangle 1"/>
          <p:cNvSpPr/>
          <p:nvPr/>
        </p:nvSpPr>
        <p:spPr>
          <a:xfrm>
            <a:off x="855271" y="805156"/>
            <a:ext cx="7818709" cy="1477328"/>
          </a:xfrm>
          <a:prstGeom prst="rect">
            <a:avLst/>
          </a:prstGeom>
        </p:spPr>
        <p:txBody>
          <a:bodyPr wrap="square">
            <a:spAutoFit/>
          </a:bodyPr>
          <a:lstStyle/>
          <a:p>
            <a:pPr algn="just">
              <a:lnSpc>
                <a:spcPct val="150000"/>
              </a:lnSpc>
              <a:spcBef>
                <a:spcPct val="0"/>
              </a:spcBef>
              <a:buFontTx/>
              <a:buNone/>
            </a:pPr>
            <a:r>
              <a:rPr lang="en-US" altLang="en-US" sz="3000" b="1" dirty="0" err="1" smtClean="0">
                <a:solidFill>
                  <a:srgbClr val="000000"/>
                </a:solidFill>
                <a:latin typeface="Arial" panose="020B0604020202020204" pitchFamily="34" charset="0"/>
                <a:cs typeface="Arial" panose="020B0604020202020204" pitchFamily="34" charset="0"/>
              </a:rPr>
              <a:t>Em</a:t>
            </a:r>
            <a:r>
              <a:rPr lang="en-US" altLang="en-US" sz="3000" b="1" dirty="0" smtClean="0">
                <a:solidFill>
                  <a:srgbClr val="000000"/>
                </a:solidFill>
                <a:latin typeface="Arial" panose="020B0604020202020204" pitchFamily="34" charset="0"/>
                <a:cs typeface="Arial" panose="020B0604020202020204" pitchFamily="34" charset="0"/>
              </a:rPr>
              <a:t> </a:t>
            </a:r>
            <a:r>
              <a:rPr lang="en-US" altLang="en-US" sz="3000" b="1" dirty="0" err="1" smtClean="0">
                <a:solidFill>
                  <a:srgbClr val="000000"/>
                </a:solidFill>
                <a:latin typeface="Arial" panose="020B0604020202020204" pitchFamily="34" charset="0"/>
                <a:cs typeface="Arial" panose="020B0604020202020204" pitchFamily="34" charset="0"/>
              </a:rPr>
              <a:t>hãy</a:t>
            </a:r>
            <a:r>
              <a:rPr lang="en-US" altLang="en-US" sz="3000" b="1" dirty="0" smtClean="0">
                <a:solidFill>
                  <a:srgbClr val="000000"/>
                </a:solidFill>
                <a:latin typeface="Arial" panose="020B0604020202020204" pitchFamily="34" charset="0"/>
                <a:cs typeface="Arial" panose="020B0604020202020204" pitchFamily="34" charset="0"/>
              </a:rPr>
              <a:t> </a:t>
            </a:r>
            <a:r>
              <a:rPr lang="en-US" altLang="en-US" sz="3000" b="1" dirty="0" err="1" smtClean="0">
                <a:solidFill>
                  <a:srgbClr val="000000"/>
                </a:solidFill>
                <a:latin typeface="Arial" panose="020B0604020202020204" pitchFamily="34" charset="0"/>
                <a:cs typeface="Arial" panose="020B0604020202020204" pitchFamily="34" charset="0"/>
              </a:rPr>
              <a:t>tìm</a:t>
            </a:r>
            <a:r>
              <a:rPr lang="en-US" altLang="en-US" sz="3000" b="1" dirty="0" smtClean="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các</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từ</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ngữ</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thể</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hiện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lòng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nhân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hậu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tình</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cảm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yêu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thương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đồng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loại</a:t>
            </a:r>
            <a:r>
              <a:rPr lang="en-US" altLang="en-US" sz="3000" b="1" dirty="0">
                <a:solidFill>
                  <a:srgbClr val="000000"/>
                </a:solidFill>
                <a:latin typeface="Arial" panose="020B0604020202020204" pitchFamily="34" charset="0"/>
                <a:cs typeface="Arial" panose="020B0604020202020204" pitchFamily="34" charset="0"/>
              </a:rPr>
              <a:t>?</a:t>
            </a:r>
          </a:p>
        </p:txBody>
      </p:sp>
      <p:sp>
        <p:nvSpPr>
          <p:cNvPr id="4" name="Rectangle 3"/>
          <p:cNvSpPr/>
          <p:nvPr/>
        </p:nvSpPr>
        <p:spPr>
          <a:xfrm>
            <a:off x="855272" y="2212539"/>
            <a:ext cx="7955442" cy="2308324"/>
          </a:xfrm>
          <a:prstGeom prst="rect">
            <a:avLst/>
          </a:prstGeom>
        </p:spPr>
        <p:txBody>
          <a:bodyPr wrap="square">
            <a:spAutoFit/>
          </a:bodyPr>
          <a:lstStyle/>
          <a:p>
            <a:pPr algn="just">
              <a:lnSpc>
                <a:spcPct val="150000"/>
              </a:lnSpc>
              <a:spcBef>
                <a:spcPct val="0"/>
              </a:spcBef>
              <a:buFontTx/>
              <a:buNone/>
            </a:pPr>
            <a:r>
              <a:rPr lang="en-US" altLang="en-US" sz="2400" b="1" dirty="0" err="1">
                <a:solidFill>
                  <a:srgbClr val="FF0000"/>
                </a:solidFill>
                <a:latin typeface="Arial" panose="020B0604020202020204" pitchFamily="34" charset="0"/>
                <a:cs typeface="Arial" panose="020B0604020202020204" pitchFamily="34" charset="0"/>
              </a:rPr>
              <a:t>Lòng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thương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người</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lòng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nhân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ái</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lòng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vị</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tha</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tình</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thân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ái</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tình</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thương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mến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yêu</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quý</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xót</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thương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đau</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xót</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xót</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xa</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tha</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thứ</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độ</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lượng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bao</a:t>
            </a:r>
            <a:r>
              <a:rPr lang="en-US" altLang="en-US" sz="2400" b="1" dirty="0">
                <a:solidFill>
                  <a:srgbClr val="FF0000"/>
                </a:solidFill>
                <a:latin typeface="Arial" panose="020B0604020202020204" pitchFamily="34" charset="0"/>
                <a:cs typeface="Arial" panose="020B0604020202020204" pitchFamily="34" charset="0"/>
              </a:rPr>
              <a:t> dung, </a:t>
            </a:r>
            <a:r>
              <a:rPr lang="en-US" altLang="en-US" sz="2400" b="1" dirty="0" err="1">
                <a:solidFill>
                  <a:srgbClr val="FF0000"/>
                </a:solidFill>
                <a:latin typeface="Arial" panose="020B0604020202020204" pitchFamily="34" charset="0"/>
                <a:cs typeface="Arial" panose="020B0604020202020204" pitchFamily="34" charset="0"/>
              </a:rPr>
              <a:t>thương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cảm</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đồng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cảm</a:t>
            </a:r>
            <a:r>
              <a:rPr lang="en-US" altLang="en-US" sz="2400" b="1" dirty="0">
                <a:solidFill>
                  <a:srgbClr val="FF0000"/>
                </a:solidFill>
                <a:latin typeface="Arial" panose="020B0604020202020204" pitchFamily="34" charset="0"/>
                <a:cs typeface="Arial" panose="020B0604020202020204" pitchFamily="34" charset="0"/>
              </a:rPr>
              <a:t>… </a:t>
            </a:r>
          </a:p>
        </p:txBody>
      </p:sp>
      <p:sp>
        <p:nvSpPr>
          <p:cNvPr id="8" name="Right Arrow 7"/>
          <p:cNvSpPr/>
          <p:nvPr/>
        </p:nvSpPr>
        <p:spPr>
          <a:xfrm>
            <a:off x="47750" y="2354011"/>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2758099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6" presetClass="entr" presetSubtype="2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smtClean="0">
                <a:latin typeface="Arial" panose="020B0604020202020204" pitchFamily="34" charset="0"/>
                <a:cs typeface="Arial" panose="020B0604020202020204" pitchFamily="34" charset="0"/>
              </a:rPr>
              <a:t>Trong</a:t>
            </a:r>
            <a:r>
              <a:rPr lang="en-US" altLang="en-US" sz="3000" b="1" dirty="0" smtClean="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smtClean="0">
                <a:latin typeface="Arial" panose="020B0604020202020204" pitchFamily="34" charset="0"/>
                <a:cs typeface="Arial" panose="020B0604020202020204" pitchFamily="34" charset="0"/>
              </a:rPr>
              <a:t>?</a:t>
            </a:r>
            <a:endParaRPr lang="en-US" altLang="en-US" sz="3000" b="1" dirty="0">
              <a:latin typeface="Arial" panose="020B0604020202020204" pitchFamily="34" charset="0"/>
              <a:cs typeface="Arial" panose="020B0604020202020204" pitchFamily="34" charset="0"/>
            </a:endParaRP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smtClean="0">
                <a:solidFill>
                  <a:srgbClr val="FF0000"/>
                </a:solidFill>
                <a:latin typeface="Times New Roman" panose="02020603050405020304" pitchFamily="18" charset="0"/>
                <a:cs typeface="Times New Roman" panose="02020603050405020304" pitchFamily="18" charset="0"/>
              </a:rPr>
              <a:t>III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Luyện</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dirty="0">
                <a:latin typeface="Arial" panose="020B0604020202020204" pitchFamily="34" charset="0"/>
                <a:cs typeface="Arial" panose="020B0604020202020204" pitchFamily="34" charset="0"/>
              </a:rPr>
              <a:t>b) </a:t>
            </a:r>
            <a:r>
              <a:rPr lang="en-US" altLang="en-US" sz="3000" dirty="0" err="1">
                <a:latin typeface="Arial" panose="020B0604020202020204" pitchFamily="34" charset="0"/>
                <a:cs typeface="Arial" panose="020B0604020202020204" pitchFamily="34" charset="0"/>
              </a:rPr>
              <a:t>Dưới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tầm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cánh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chú</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lũy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rào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trong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ao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khóm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khoai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rung </a:t>
            </a:r>
            <a:r>
              <a:rPr lang="en-US" altLang="en-US" sz="3000" dirty="0" err="1">
                <a:latin typeface="Arial" panose="020B0604020202020204" pitchFamily="34" charset="0"/>
                <a:cs typeface="Arial" panose="020B0604020202020204" pitchFamily="34" charset="0"/>
              </a:rPr>
              <a:t>rinh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tuyệt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đẹp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của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đất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hiện</a:t>
            </a:r>
            <a:r>
              <a:rPr lang="en-US" altLang="en-US" sz="3000" dirty="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ra</a:t>
            </a:r>
            <a:r>
              <a:rPr lang="en-US" altLang="en-US" sz="3000" dirty="0" smtClean="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đồng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trâu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gặm</a:t>
            </a:r>
            <a:r>
              <a:rPr lang="en-US" altLang="en-US" sz="3000" dirty="0">
                <a:latin typeface="Arial" panose="020B0604020202020204" pitchFamily="34" charset="0"/>
                <a:cs typeface="Arial" panose="020B0604020202020204" pitchFamily="34" charset="0"/>
              </a:rPr>
              <a:t> cỏ; </a:t>
            </a:r>
            <a:r>
              <a:rPr lang="en-US" altLang="en-US" sz="3000" dirty="0" err="1">
                <a:latin typeface="Arial" panose="020B0604020202020204" pitchFamily="34" charset="0"/>
                <a:cs typeface="Arial" panose="020B0604020202020204" pitchFamily="34" charset="0"/>
              </a:rPr>
              <a:t>dòng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đoàn</a:t>
            </a:r>
            <a:r>
              <a:rPr lang="en-US" altLang="en-US" sz="3000" dirty="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thuyền</a:t>
            </a:r>
            <a:r>
              <a:rPr lang="en-US" altLang="en-US" sz="3000" dirty="0" smtClean="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ngược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xuôi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smtClean="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Nguyễn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Thê</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Hội</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8" name="Oval 7"/>
          <p:cNvSpPr/>
          <p:nvPr/>
        </p:nvSpPr>
        <p:spPr>
          <a:xfrm>
            <a:off x="3660935" y="323290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3607416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246894"/>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err="1" smtClean="0">
                <a:latin typeface="Arial" panose="020B0604020202020204" pitchFamily="34" charset="0"/>
                <a:cs typeface="Arial" panose="020B0604020202020204" pitchFamily="34" charset="0"/>
              </a:rPr>
              <a:t>Rồi</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cảnh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tuyệt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đẹp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của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đất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hiện</a:t>
            </a:r>
            <a:r>
              <a:rPr lang="en-US" altLang="en-US" sz="2400" dirty="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ra</a:t>
            </a:r>
            <a:r>
              <a:rPr lang="en-US" altLang="en-US" sz="2400" dirty="0" smtClean="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đồng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gặm</a:t>
            </a:r>
            <a:r>
              <a:rPr lang="en-US" altLang="en-US" sz="2400" dirty="0">
                <a:latin typeface="Arial" panose="020B0604020202020204" pitchFamily="34" charset="0"/>
                <a:cs typeface="Arial" panose="020B0604020202020204" pitchFamily="34" charset="0"/>
              </a:rPr>
              <a:t> cỏ; </a:t>
            </a:r>
            <a:r>
              <a:rPr lang="en-US" altLang="en-US" sz="2400" dirty="0" err="1">
                <a:latin typeface="Arial" panose="020B0604020202020204" pitchFamily="34" charset="0"/>
                <a:cs typeface="Arial" panose="020B0604020202020204" pitchFamily="34" charset="0"/>
              </a:rPr>
              <a:t>dòng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đoàn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thuyền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xuôi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7104746" y="224689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smtClean="0">
                <a:solidFill>
                  <a:srgbClr val="7030A0"/>
                </a:solidFill>
                <a:latin typeface="Arial" panose="020B0604020202020204" pitchFamily="34" charset="0"/>
                <a:cs typeface="Arial" panose="020B0604020202020204" pitchFamily="34" charset="0"/>
              </a:rPr>
              <a:t>           Tác dụng của dấu hai chấm: </a:t>
            </a:r>
            <a:endParaRPr lang="vi-VN" sz="2400" b="1" dirty="0">
              <a:solidFill>
                <a:srgbClr val="7030A0"/>
              </a:solidFill>
              <a:latin typeface="Arial" panose="020B0604020202020204" pitchFamily="34" charset="0"/>
              <a:cs typeface="Arial" panose="020B0604020202020204" pitchFamily="34" charset="0"/>
            </a:endParaRP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099" y="3830188"/>
            <a:ext cx="7141711" cy="1200329"/>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a:t>
            </a: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4072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7777425"/>
              </p:ext>
            </p:extLst>
          </p:nvPr>
        </p:nvGraphicFramePr>
        <p:xfrm>
          <a:off x="0" y="0"/>
          <a:ext cx="9143999" cy="5143499"/>
        </p:xfrm>
        <a:graphic>
          <a:graphicData uri="http://schemas.openxmlformats.org/drawingml/2006/table">
            <a:tbl>
              <a:tblPr firstRow="1" bandRow="1">
                <a:tableStyleId>{5C22544A-7EE6-4342-B048-85BDC9FD1C3A}</a:tableStyleId>
              </a:tblPr>
              <a:tblGrid>
                <a:gridCol w="5015986">
                  <a:extLst>
                    <a:ext uri="{9D8B030D-6E8A-4147-A177-3AD203B41FA5}">
                      <a16:colId xmlns:a16="http://schemas.microsoft.com/office/drawing/2014/main" val="20000"/>
                    </a:ext>
                  </a:extLst>
                </a:gridCol>
                <a:gridCol w="4128013">
                  <a:extLst>
                    <a:ext uri="{9D8B030D-6E8A-4147-A177-3AD203B41FA5}">
                      <a16:colId xmlns:a16="http://schemas.microsoft.com/office/drawing/2014/main" val="20001"/>
                    </a:ext>
                  </a:extLst>
                </a:gridCol>
              </a:tblGrid>
              <a:tr h="635256">
                <a:tc>
                  <a:txBody>
                    <a:bodyPr/>
                    <a:lstStyle/>
                    <a:p>
                      <a:pPr algn="ctr"/>
                      <a:r>
                        <a:rPr lang="en-US" sz="2400" dirty="0" err="1">
                          <a:solidFill>
                            <a:schemeClr val="tx1"/>
                          </a:solidFill>
                          <a:latin typeface="Times New Roman" pitchFamily="18" charset="0"/>
                          <a:cs typeface="Times New Roman" pitchFamily="18" charset="0"/>
                        </a:rPr>
                        <a:t>Câu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văn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itchFamily="18" charset="0"/>
                          <a:cs typeface="Times New Roman" pitchFamily="18" charset="0"/>
                        </a:rPr>
                        <a:t>Tác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dụng</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của</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dấu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hai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chấm</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39225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933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226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p:cNvSpPr/>
          <p:nvPr/>
        </p:nvSpPr>
        <p:spPr>
          <a:xfrm>
            <a:off x="5117245" y="523480"/>
            <a:ext cx="3960440" cy="1569660"/>
          </a:xfrm>
          <a:prstGeom prst="rect">
            <a:avLst/>
          </a:prstGeom>
        </p:spPr>
        <p:txBody>
          <a:bodyPr wrap="square">
            <a:spAutoFit/>
          </a:bodyPr>
          <a:lstStyle/>
          <a:p>
            <a:pPr algn="just"/>
            <a:r>
              <a:rPr lang="en-US" sz="2400" dirty="0">
                <a:latin typeface="Times New Roman" pitchFamily="18" charset="0"/>
                <a:cs typeface="Times New Roman" pitchFamily="18" charset="0"/>
              </a:rPr>
              <a:t>B</a:t>
            </a:r>
            <a:r>
              <a:rPr lang="vi-VN" sz="2400" dirty="0">
                <a:latin typeface="Times New Roman" pitchFamily="18" charset="0"/>
                <a:cs typeface="Times New Roman" pitchFamily="18" charset="0"/>
              </a:rPr>
              <a:t>áo hiệu bộ phận đứng sau là lời nói của nhân vật “tôi”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6" name="Rectangle 5"/>
          <p:cNvSpPr/>
          <p:nvPr/>
        </p:nvSpPr>
        <p:spPr>
          <a:xfrm>
            <a:off x="5076057" y="2093644"/>
            <a:ext cx="3960440" cy="1200329"/>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kép</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7" name="Rectangle 6"/>
          <p:cNvSpPr/>
          <p:nvPr/>
        </p:nvSpPr>
        <p:spPr>
          <a:xfrm>
            <a:off x="5089377" y="3322777"/>
            <a:ext cx="3960441" cy="1569660"/>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8" name="Rectangle 7"/>
          <p:cNvSpPr/>
          <p:nvPr/>
        </p:nvSpPr>
        <p:spPr>
          <a:xfrm>
            <a:off x="99905" y="696270"/>
            <a:ext cx="4900808" cy="1200329"/>
          </a:xfrm>
          <a:prstGeom prst="rect">
            <a:avLst/>
          </a:prstGeom>
        </p:spPr>
        <p:txBody>
          <a:bodyPr wrap="square">
            <a:spAutoFit/>
          </a:bodyPr>
          <a:lstStyle/>
          <a:p>
            <a:pPr algn="just"/>
            <a:r>
              <a:rPr lang="vi-VN" sz="2400" dirty="0">
                <a:latin typeface="Times New Roman" pitchFamily="18" charset="0"/>
                <a:cs typeface="Times New Roman" pitchFamily="18" charset="0"/>
              </a:rPr>
              <a:t>Tôi thở dài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Còn đứa bị điểm không, nó tả 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Rectangle 8"/>
          <p:cNvSpPr/>
          <p:nvPr/>
        </p:nvSpPr>
        <p:spPr>
          <a:xfrm>
            <a:off x="33406" y="2347007"/>
            <a:ext cx="4905510" cy="461665"/>
          </a:xfrm>
          <a:prstGeom prst="rect">
            <a:avLst/>
          </a:prstGeom>
        </p:spPr>
        <p:txBody>
          <a:bodyPr wrap="none">
            <a:spAutoFit/>
          </a:bodyPr>
          <a:lstStyle/>
          <a:p>
            <a:pPr algn="just"/>
            <a:r>
              <a:rPr lang="vi-VN" sz="2400" dirty="0">
                <a:latin typeface="Times New Roman" pitchFamily="18" charset="0"/>
                <a:cs typeface="Times New Roman" pitchFamily="18" charset="0"/>
              </a:rPr>
              <a:t>Cô hỏi: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Sao trò không chịu làm bài?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10" name="Rectangle 9"/>
          <p:cNvSpPr/>
          <p:nvPr/>
        </p:nvSpPr>
        <p:spPr>
          <a:xfrm>
            <a:off x="58716" y="3224364"/>
            <a:ext cx="4869139" cy="1938992"/>
          </a:xfrm>
          <a:prstGeom prst="rect">
            <a:avLst/>
          </a:prstGeom>
        </p:spPr>
        <p:txBody>
          <a:bodyPr wrap="square">
            <a:spAutoFit/>
          </a:bodyPr>
          <a:lstStyle/>
          <a:p>
            <a:pPr algn="just"/>
            <a:r>
              <a:rPr lang="vi-VN" sz="2400" dirty="0">
                <a:latin typeface="Times New Roman" pitchFamily="18" charset="0"/>
                <a:cs typeface="Times New Roman" pitchFamily="18" charset="0"/>
              </a:rPr>
              <a:t>Rồi những cảnh tuyệt đẹp của đất nước hiện ra: cánh đồng với những đàn trâu thung thăng gặm cỏ; dòng sông với những đoàn thuyền ngược xuôi.</a:t>
            </a:r>
          </a:p>
        </p:txBody>
      </p:sp>
      <p:sp>
        <p:nvSpPr>
          <p:cNvPr id="11" name="Oval 10"/>
          <p:cNvSpPr/>
          <p:nvPr/>
        </p:nvSpPr>
        <p:spPr>
          <a:xfrm>
            <a:off x="1516845" y="696270"/>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9592" y="2355339"/>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4317" y="3647374"/>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45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355" y="138625"/>
            <a:ext cx="6148165" cy="4484650"/>
          </a:xfrm>
        </p:spPr>
        <p:txBody>
          <a:bodyPr>
            <a:normAutofit/>
          </a:bodyPr>
          <a:lstStyle/>
          <a:p>
            <a:pPr>
              <a:lnSpc>
                <a:spcPct val="150000"/>
              </a:lnSpc>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2. </a:t>
            </a:r>
            <a:r>
              <a:rPr lang="vi-VN" sz="2400" b="1" dirty="0"/>
              <a:t>Viết một đoạn văn theo truyện </a:t>
            </a:r>
            <a:r>
              <a:rPr lang="vi-VN" sz="2400" b="1" dirty="0">
                <a:solidFill>
                  <a:srgbClr val="FF0000"/>
                </a:solidFill>
              </a:rPr>
              <a:t>Nàng  tiên Ốc</a:t>
            </a:r>
            <a:r>
              <a:rPr lang="vi-VN" sz="2400" b="1" dirty="0"/>
              <a:t>, trong đó có ít nhất hai lần dùng dấu hai chấm</a:t>
            </a:r>
            <a:r>
              <a:rPr lang="en-US" sz="2400" b="1" dirty="0"/>
              <a:t>:</a:t>
            </a:r>
            <a:r>
              <a:rPr lang="vi-VN" sz="2400" b="1" dirty="0"/>
              <a:t> </a:t>
            </a:r>
          </a:p>
          <a:p>
            <a:pPr>
              <a:lnSpc>
                <a:spcPct val="150000"/>
              </a:lnSpc>
              <a:defRPr/>
            </a:pPr>
            <a:r>
              <a:rPr lang="vi-VN" sz="2400" b="1" dirty="0"/>
              <a:t> </a:t>
            </a:r>
            <a:r>
              <a:rPr lang="en-US" sz="2400" b="1" dirty="0"/>
              <a:t>- </a:t>
            </a:r>
            <a:r>
              <a:rPr lang="vi-VN" sz="2400" b="1" dirty="0"/>
              <a:t>Một lần, dấu hai chấm dùng </a:t>
            </a:r>
            <a:r>
              <a:rPr lang="vi-VN" sz="2400" b="1" dirty="0">
                <a:solidFill>
                  <a:srgbClr val="0033CC"/>
                </a:solidFill>
              </a:rPr>
              <a:t>để giải thích</a:t>
            </a:r>
            <a:r>
              <a:rPr lang="vi-VN" sz="2400" b="1" dirty="0"/>
              <a:t>.</a:t>
            </a:r>
          </a:p>
          <a:p>
            <a:pPr>
              <a:lnSpc>
                <a:spcPct val="150000"/>
              </a:lnSpc>
              <a:defRPr/>
            </a:pPr>
            <a:r>
              <a:rPr lang="vi-VN" sz="2400" b="1" dirty="0"/>
              <a:t> </a:t>
            </a:r>
            <a:r>
              <a:rPr lang="en-US" sz="2400" b="1" dirty="0"/>
              <a:t>- </a:t>
            </a:r>
            <a:r>
              <a:rPr lang="vi-VN" sz="2400" b="1" dirty="0"/>
              <a:t>Một lần, dấu hai chấm dùng </a:t>
            </a:r>
            <a:r>
              <a:rPr lang="vi-VN" sz="2400" b="1" dirty="0">
                <a:solidFill>
                  <a:srgbClr val="0033CC"/>
                </a:solidFill>
              </a:rPr>
              <a:t>để dẫn lời nhân vật</a:t>
            </a:r>
            <a:r>
              <a:rPr lang="vi-VN" sz="2400" b="1" dirty="0"/>
              <a:t>. </a:t>
            </a:r>
          </a:p>
          <a:p>
            <a:endParaRPr lang="en-US" dirty="0"/>
          </a:p>
        </p:txBody>
      </p:sp>
      <p:pic>
        <p:nvPicPr>
          <p:cNvPr id="4" name="Picture 2" descr="_0001 (2)"/>
          <p:cNvPicPr>
            <a:picLocks noChangeAspect="1" noChangeArrowheads="1"/>
          </p:cNvPicPr>
          <p:nvPr/>
        </p:nvPicPr>
        <p:blipFill rotWithShape="1">
          <a:blip r:embed="rId2">
            <a:extLst>
              <a:ext uri="{28A0092B-C50C-407E-A947-70E740481C1C}">
                <a14:useLocalDpi xmlns:a14="http://schemas.microsoft.com/office/drawing/2010/main" val="0"/>
              </a:ext>
            </a:extLst>
          </a:blip>
          <a:srcRect l="4376" t="4051" r="5538" b="2587"/>
          <a:stretch/>
        </p:blipFill>
        <p:spPr bwMode="auto">
          <a:xfrm>
            <a:off x="6255520" y="0"/>
            <a:ext cx="28884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020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660" y="155657"/>
            <a:ext cx="7896314" cy="2451377"/>
          </a:xfrm>
          <a:prstGeom prst="rect">
            <a:avLst/>
          </a:prstGeom>
        </p:spPr>
        <p:txBody>
          <a:bodyPr wrap="square">
            <a:spAutoFit/>
          </a:bodyPr>
          <a:lstStyle/>
          <a:p>
            <a:pPr algn="just">
              <a:lnSpc>
                <a:spcPct val="130000"/>
              </a:lnSpc>
            </a:pPr>
            <a:r>
              <a:rPr lang="vi-VN" sz="2000" b="1" dirty="0">
                <a:solidFill>
                  <a:srgbClr val="000000"/>
                </a:solidFill>
                <a:latin typeface="OpenSans"/>
              </a:rPr>
              <a:t>Bà lão nhẹ nhàng bước nhanh đến chum nước cầm chiếc vỏ ốc lên và đập vỡ ngay.</a:t>
            </a:r>
          </a:p>
          <a:p>
            <a:pPr algn="just">
              <a:lnSpc>
                <a:spcPct val="130000"/>
              </a:lnSpc>
            </a:pPr>
            <a:r>
              <a:rPr lang="en-US" sz="2000" b="1" dirty="0">
                <a:solidFill>
                  <a:srgbClr val="000000"/>
                </a:solidFill>
                <a:latin typeface="OpenSans"/>
              </a:rPr>
              <a:t>     </a:t>
            </a:r>
            <a:r>
              <a:rPr lang="vi-VN" sz="2000" b="1" dirty="0">
                <a:solidFill>
                  <a:srgbClr val="000000"/>
                </a:solidFill>
                <a:latin typeface="OpenSans"/>
              </a:rPr>
              <a:t>Nàng tiên ốc giật mình, định chạy nhanh đến chum nước nhưng đã trễ rồi: vỏ ốc đã vỡ tan ra. Bà lão ôm lấy nàng dịu dàng nói:</a:t>
            </a:r>
          </a:p>
          <a:p>
            <a:pPr marL="342900" indent="-342900" algn="just">
              <a:lnSpc>
                <a:spcPct val="130000"/>
              </a:lnSpc>
              <a:buFontTx/>
              <a:buChar char="-"/>
            </a:pPr>
            <a:r>
              <a:rPr lang="vi-VN" sz="2000" b="1" dirty="0">
                <a:solidFill>
                  <a:srgbClr val="000000"/>
                </a:solidFill>
                <a:latin typeface="OpenSans"/>
              </a:rPr>
              <a:t>Con hãy ở đây với mẹ !</a:t>
            </a:r>
            <a:endParaRPr lang="en-US" sz="2000" b="1" dirty="0">
              <a:solidFill>
                <a:srgbClr val="000000"/>
              </a:solidFill>
              <a:latin typeface="OpenSans"/>
            </a:endParaRPr>
          </a:p>
        </p:txBody>
      </p:sp>
      <p:sp>
        <p:nvSpPr>
          <p:cNvPr id="5" name="Rectangle 4"/>
          <p:cNvSpPr/>
          <p:nvPr/>
        </p:nvSpPr>
        <p:spPr>
          <a:xfrm>
            <a:off x="589660" y="2683277"/>
            <a:ext cx="8178325" cy="2012859"/>
          </a:xfrm>
          <a:prstGeom prst="rect">
            <a:avLst/>
          </a:prstGeom>
        </p:spPr>
        <p:txBody>
          <a:bodyPr wrap="square">
            <a:spAutoFit/>
          </a:bodyPr>
          <a:lstStyle/>
          <a:p>
            <a:pPr algn="just">
              <a:lnSpc>
                <a:spcPct val="130000"/>
              </a:lnSpc>
            </a:pPr>
            <a:r>
              <a:rPr lang="vi-VN" sz="2400" b="1" dirty="0">
                <a:solidFill>
                  <a:srgbClr val="0033CC"/>
                </a:solidFill>
                <a:latin typeface="OpenSans"/>
              </a:rPr>
              <a:t>Dấu hai chấm đầu giải thích cho bộ phận đứng trước </a:t>
            </a:r>
            <a:r>
              <a:rPr lang="vi-VN" sz="2400" b="1" dirty="0">
                <a:solidFill>
                  <a:srgbClr val="CC00FF"/>
                </a:solidFill>
                <a:latin typeface="OpenSans"/>
              </a:rPr>
              <a:t>đã trễ rồi</a:t>
            </a:r>
            <a:r>
              <a:rPr lang="vi-VN" sz="2400" b="1" dirty="0">
                <a:solidFill>
                  <a:srgbClr val="0033CC"/>
                </a:solidFill>
                <a:latin typeface="OpenSans"/>
              </a:rPr>
              <a:t>: vỏ ốc đã vỡ tan ra. Dấu hai chấm sau (phối hợp với dấu gạch đầu dòng) báo hiệu bộ phận đứng sau là </a:t>
            </a:r>
            <a:r>
              <a:rPr lang="vi-VN" sz="2400" b="1" dirty="0">
                <a:solidFill>
                  <a:srgbClr val="FF0000"/>
                </a:solidFill>
                <a:latin typeface="OpenSans"/>
              </a:rPr>
              <a:t>lời bà lão nói với nàng tiên ốc.</a:t>
            </a:r>
          </a:p>
        </p:txBody>
      </p:sp>
    </p:spTree>
    <p:extLst>
      <p:ext uri="{BB962C8B-B14F-4D97-AF65-F5344CB8AC3E}">
        <p14:creationId xmlns:p14="http://schemas.microsoft.com/office/powerpoint/2010/main" val="23351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28700"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ph idx="1"/>
          </p:nvPr>
        </p:nvPicPr>
        <p:blipFill>
          <a:blip r:embed="rId4"/>
          <a:stretch>
            <a:fillRect/>
          </a:stretch>
        </p:blipFill>
        <p:spPr>
          <a:xfrm>
            <a:off x="0" y="10710"/>
            <a:ext cx="9144000" cy="5139029"/>
          </a:xfrm>
          <a:prstGeom prst="rect">
            <a:avLst/>
          </a:prstGeom>
        </p:spPr>
      </p:pic>
      <p:sp>
        <p:nvSpPr>
          <p:cNvPr id="5" name="WordArt 2"/>
          <p:cNvSpPr>
            <a:spLocks noChangeArrowheads="1" noChangeShapeType="1" noTextEdit="1"/>
          </p:cNvSpPr>
          <p:nvPr/>
        </p:nvSpPr>
        <p:spPr bwMode="auto">
          <a:xfrm>
            <a:off x="3165972" y="1474024"/>
            <a:ext cx="2914650" cy="628650"/>
          </a:xfrm>
          <a:prstGeom prst="rect">
            <a:avLst/>
          </a:prstGeom>
        </p:spPr>
        <p:txBody>
          <a:bodyPr wrap="none" lIns="68580" tIns="34290" rIns="68580" bIns="34290"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00CC"/>
              </a:contourClr>
            </a:sp3d>
          </a:bodyPr>
          <a:lstStyle/>
          <a:p>
            <a:pPr algn="ctr"/>
            <a:r>
              <a:rPr lang="en-US" sz="2700" kern="10" dirty="0" err="1">
                <a:ln w="9525">
                  <a:round/>
                  <a:headEnd/>
                  <a:tailEnd/>
                </a:ln>
                <a:gradFill rotWithShape="1">
                  <a:gsLst>
                    <a:gs pos="0">
                      <a:srgbClr val="9900CC"/>
                    </a:gs>
                    <a:gs pos="100000">
                      <a:srgbClr val="CC3300"/>
                    </a:gs>
                  </a:gsLst>
                  <a:lin ang="5400000" scaled="1"/>
                </a:gradFill>
                <a:latin typeface="Times New Roman" pitchFamily="18" charset="0"/>
                <a:cs typeface="Times New Roman" pitchFamily="18" charset="0"/>
              </a:rPr>
              <a:t>Dặn</a:t>
            </a:r>
            <a:r>
              <a:rPr lang="en-US" sz="2700" kern="10" dirty="0">
                <a:ln w="9525">
                  <a:round/>
                  <a:headEnd/>
                  <a:tailEnd/>
                </a:ln>
                <a:gradFill rotWithShape="1">
                  <a:gsLst>
                    <a:gs pos="0">
                      <a:srgbClr val="9900CC"/>
                    </a:gs>
                    <a:gs pos="100000">
                      <a:srgbClr val="CC3300"/>
                    </a:gs>
                  </a:gsLst>
                  <a:lin ang="5400000" scaled="1"/>
                </a:gradFill>
                <a:latin typeface="Times New Roman" pitchFamily="18" charset="0"/>
                <a:cs typeface="Times New Roman" pitchFamily="18" charset="0"/>
              </a:rPr>
              <a:t> </a:t>
            </a:r>
            <a:r>
              <a:rPr lang="en-US" sz="2700" kern="10" dirty="0" err="1" smtClean="0">
                <a:ln w="9525">
                  <a:round/>
                  <a:headEnd/>
                  <a:tailEnd/>
                </a:ln>
                <a:gradFill rotWithShape="1">
                  <a:gsLst>
                    <a:gs pos="0">
                      <a:srgbClr val="9900CC"/>
                    </a:gs>
                    <a:gs pos="100000">
                      <a:srgbClr val="CC3300"/>
                    </a:gs>
                  </a:gsLst>
                  <a:lin ang="5400000" scaled="1"/>
                </a:gradFill>
                <a:latin typeface="Times New Roman" pitchFamily="18" charset="0"/>
                <a:cs typeface="Times New Roman" pitchFamily="18" charset="0"/>
              </a:rPr>
              <a:t>dò</a:t>
            </a:r>
            <a:endParaRPr lang="en-US" sz="2700" kern="10" dirty="0">
              <a:ln w="9525">
                <a:round/>
                <a:headEnd/>
                <a:tailEnd/>
              </a:ln>
              <a:gradFill rotWithShape="1">
                <a:gsLst>
                  <a:gs pos="0">
                    <a:srgbClr val="9900CC"/>
                  </a:gs>
                  <a:gs pos="100000">
                    <a:srgbClr val="CC3300"/>
                  </a:gs>
                </a:gsLst>
                <a:lin ang="5400000" scaled="1"/>
              </a:gradFill>
              <a:latin typeface="Times New Roman" pitchFamily="18" charset="0"/>
              <a:cs typeface="Times New Roman" pitchFamily="18" charset="0"/>
            </a:endParaRPr>
          </a:p>
        </p:txBody>
      </p:sp>
      <p:sp>
        <p:nvSpPr>
          <p:cNvPr id="6" name="TextBox 5"/>
          <p:cNvSpPr txBox="1"/>
          <p:nvPr/>
        </p:nvSpPr>
        <p:spPr>
          <a:xfrm>
            <a:off x="1462150" y="2258538"/>
            <a:ext cx="6274795" cy="1315745"/>
          </a:xfrm>
          <a:prstGeom prst="rect">
            <a:avLst/>
          </a:prstGeom>
          <a:noFill/>
        </p:spPr>
        <p:txBody>
          <a:bodyPr wrap="none" lIns="68580" tIns="34290" rIns="68580" bIns="34290" rtlCol="0">
            <a:spAutoFit/>
          </a:bodyPr>
          <a:lstStyle/>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Ghi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nhớ</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dụng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dấu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hai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chấm</a:t>
            </a:r>
            <a:r>
              <a:rPr lang="en-US" sz="2700" b="1" dirty="0">
                <a:latin typeface="Times New Roman" panose="02020603050405020304" pitchFamily="18" charset="0"/>
                <a:cs typeface="Times New Roman" panose="02020603050405020304" pitchFamily="18" charset="0"/>
              </a:rPr>
              <a:t>.</a:t>
            </a:r>
          </a:p>
          <a:p>
            <a:pPr>
              <a:lnSpc>
                <a:spcPct val="150000"/>
              </a:lnSpc>
            </a:pP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Chuẩn</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bị</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bài</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sau</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Từ</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đơn</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và</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từ</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phức</a:t>
            </a:r>
            <a:r>
              <a:rPr lang="en-US" sz="2700" b="1" dirty="0" smtClean="0">
                <a:latin typeface="Times New Roman" panose="02020603050405020304" pitchFamily="18" charset="0"/>
                <a:cs typeface="Times New Roman" panose="02020603050405020304" pitchFamily="18" charset="0"/>
              </a:rPr>
              <a:t>.</a:t>
            </a:r>
            <a:endParaRPr lang="en-US" sz="2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135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84562" y="600117"/>
            <a:ext cx="8588522"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3000" b="1" dirty="0" err="1" smtClean="0">
                <a:latin typeface="Arial" panose="020B0604020202020204" pitchFamily="34" charset="0"/>
                <a:cs typeface="Arial" panose="020B0604020202020204" pitchFamily="34" charset="0"/>
              </a:rPr>
              <a:t>Câu</a:t>
            </a:r>
            <a:r>
              <a:rPr lang="en-US" altLang="en-US" sz="3000" b="1" dirty="0" smtClean="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tục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ngữ</a:t>
            </a:r>
            <a:r>
              <a:rPr lang="en-US" altLang="en-US" sz="3000" b="1" dirty="0">
                <a:latin typeface="Arial" panose="020B0604020202020204" pitchFamily="34" charset="0"/>
                <a:cs typeface="Arial" panose="020B0604020202020204" pitchFamily="34" charset="0"/>
              </a:rPr>
              <a:t>: “Ở </a:t>
            </a:r>
            <a:r>
              <a:rPr lang="en-US" altLang="en-US" sz="3000" b="1" dirty="0" err="1">
                <a:latin typeface="Arial" panose="020B0604020202020204" pitchFamily="34" charset="0"/>
                <a:cs typeface="Arial" panose="020B0604020202020204" pitchFamily="34" charset="0"/>
              </a:rPr>
              <a:t>hiền</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gặp</a:t>
            </a:r>
            <a:r>
              <a:rPr lang="en-US" altLang="en-US" sz="3000" b="1" dirty="0">
                <a:latin typeface="Arial" panose="020B0604020202020204" pitchFamily="34" charset="0"/>
                <a:cs typeface="Arial" panose="020B0604020202020204" pitchFamily="34" charset="0"/>
              </a:rPr>
              <a:t> </a:t>
            </a:r>
            <a:r>
              <a:rPr lang="en-US" altLang="en-US" sz="3000" b="1" dirty="0" err="1" smtClean="0">
                <a:latin typeface="Arial" panose="020B0604020202020204" pitchFamily="34" charset="0"/>
                <a:cs typeface="Arial" panose="020B0604020202020204" pitchFamily="34" charset="0"/>
              </a:rPr>
              <a:t>lành</a:t>
            </a:r>
            <a:r>
              <a:rPr lang="en-US" altLang="en-US" sz="3000" b="1" dirty="0" smtClean="0">
                <a:latin typeface="Arial" panose="020B0604020202020204" pitchFamily="34" charset="0"/>
                <a:cs typeface="Arial" panose="020B0604020202020204" pitchFamily="34" charset="0"/>
              </a:rPr>
              <a:t>”</a:t>
            </a:r>
            <a:br>
              <a:rPr lang="en-US" altLang="en-US" sz="3000" b="1" dirty="0" smtClean="0">
                <a:latin typeface="Arial" panose="020B0604020202020204" pitchFamily="34" charset="0"/>
                <a:cs typeface="Arial" panose="020B0604020202020204" pitchFamily="34" charset="0"/>
              </a:rPr>
            </a:br>
            <a:r>
              <a:rPr lang="en-US" altLang="en-US" sz="3000" b="1" dirty="0" err="1" smtClean="0">
                <a:latin typeface="Arial" panose="020B0604020202020204" pitchFamily="34" charset="0"/>
                <a:cs typeface="Arial" panose="020B0604020202020204" pitchFamily="34" charset="0"/>
              </a:rPr>
              <a:t>khuyên</a:t>
            </a:r>
            <a:r>
              <a:rPr lang="en-US" altLang="en-US" sz="3000" b="1" dirty="0" smtClean="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chúng</a:t>
            </a:r>
            <a:r>
              <a:rPr lang="en-US" altLang="en-US" sz="3000" b="1" dirty="0">
                <a:latin typeface="Arial" panose="020B0604020202020204" pitchFamily="34" charset="0"/>
                <a:cs typeface="Arial" panose="020B0604020202020204" pitchFamily="34" charset="0"/>
              </a:rPr>
              <a:t> ta </a:t>
            </a:r>
            <a:r>
              <a:rPr lang="en-US" altLang="en-US" sz="3000" b="1" dirty="0" err="1">
                <a:latin typeface="Arial" panose="020B0604020202020204" pitchFamily="34" charset="0"/>
                <a:cs typeface="Arial" panose="020B0604020202020204" pitchFamily="34" charset="0"/>
              </a:rPr>
              <a:t>điều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5" name="TextBox 4"/>
          <p:cNvSpPr txBox="1">
            <a:spLocks noChangeArrowheads="1"/>
          </p:cNvSpPr>
          <p:nvPr/>
        </p:nvSpPr>
        <p:spPr bwMode="auto">
          <a:xfrm>
            <a:off x="289774" y="1969512"/>
            <a:ext cx="8521717"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smtClean="0">
                <a:solidFill>
                  <a:srgbClr val="FF0000"/>
                </a:solidFill>
                <a:latin typeface="Arial" panose="020B0604020202020204" pitchFamily="34" charset="0"/>
                <a:cs typeface="Arial" panose="020B0604020202020204" pitchFamily="34" charset="0"/>
              </a:rPr>
              <a:t>Khuyên</a:t>
            </a:r>
            <a:r>
              <a:rPr lang="en-US" altLang="en-US" sz="3000" b="1" dirty="0" smtClean="0">
                <a:solidFill>
                  <a:srgbClr val="FF0000"/>
                </a:solidFill>
                <a:latin typeface="Arial" panose="020B0604020202020204" pitchFamily="34" charset="0"/>
                <a:cs typeface="Arial" panose="020B0604020202020204" pitchFamily="34" charset="0"/>
              </a:rPr>
              <a:t> </a:t>
            </a:r>
            <a:r>
              <a:rPr lang="en-US" altLang="en-US" sz="3000" b="1" dirty="0" err="1" smtClean="0">
                <a:solidFill>
                  <a:srgbClr val="FF0000"/>
                </a:solidFill>
                <a:latin typeface="Arial" panose="020B0604020202020204" pitchFamily="34" charset="0"/>
                <a:cs typeface="Arial" panose="020B0604020202020204" pitchFamily="34" charset="0"/>
              </a:rPr>
              <a:t>chúng</a:t>
            </a:r>
            <a:r>
              <a:rPr lang="en-US" altLang="en-US" sz="3000" b="1" dirty="0" smtClean="0">
                <a:solidFill>
                  <a:srgbClr val="FF0000"/>
                </a:solidFill>
                <a:latin typeface="Arial" panose="020B0604020202020204" pitchFamily="34" charset="0"/>
                <a:cs typeface="Arial" panose="020B0604020202020204" pitchFamily="34" charset="0"/>
              </a:rPr>
              <a:t> </a:t>
            </a:r>
            <a:r>
              <a:rPr lang="en-US" altLang="en-US" sz="3000" b="1" dirty="0">
                <a:solidFill>
                  <a:srgbClr val="FF0000"/>
                </a:solidFill>
                <a:latin typeface="Arial" panose="020B0604020202020204" pitchFamily="34" charset="0"/>
                <a:cs typeface="Arial" panose="020B0604020202020204" pitchFamily="34" charset="0"/>
              </a:rPr>
              <a:t>ta </a:t>
            </a:r>
            <a:r>
              <a:rPr lang="en-US" altLang="en-US" sz="3000" b="1" dirty="0" err="1">
                <a:solidFill>
                  <a:srgbClr val="FF0000"/>
                </a:solidFill>
                <a:latin typeface="Arial" panose="020B0604020202020204" pitchFamily="34" charset="0"/>
                <a:cs typeface="Arial" panose="020B0604020202020204" pitchFamily="34" charset="0"/>
              </a:rPr>
              <a:t>sống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hiền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lành</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nhân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smtClean="0">
                <a:solidFill>
                  <a:srgbClr val="FF0000"/>
                </a:solidFill>
                <a:latin typeface="Arial" panose="020B0604020202020204" pitchFamily="34" charset="0"/>
                <a:cs typeface="Arial" panose="020B0604020202020204" pitchFamily="34" charset="0"/>
              </a:rPr>
              <a:t>hậu</a:t>
            </a:r>
            <a:r>
              <a:rPr lang="en-US" altLang="en-US" sz="3000" b="1" dirty="0">
                <a:solidFill>
                  <a:srgbClr val="FF0000"/>
                </a:solidFill>
                <a:latin typeface="Arial" panose="020B0604020202020204" pitchFamily="34" charset="0"/>
                <a:cs typeface="Arial" panose="020B0604020202020204" pitchFamily="34" charset="0"/>
              </a:rPr>
              <a:t>,</a:t>
            </a:r>
            <a:r>
              <a:rPr lang="en-US" altLang="en-US" sz="3000" b="1" dirty="0" smtClean="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vì</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sống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như</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vậy</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sẽ</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gặp</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những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điều</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tốt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lành</a:t>
            </a:r>
            <a:r>
              <a:rPr lang="en-US" altLang="en-US" sz="3000" b="1" dirty="0">
                <a:solidFill>
                  <a:srgbClr val="FF0000"/>
                </a:solidFill>
                <a:latin typeface="Arial" panose="020B0604020202020204" pitchFamily="34" charset="0"/>
                <a:cs typeface="Arial" panose="020B0604020202020204" pitchFamily="34" charset="0"/>
              </a:rPr>
              <a:t>, may </a:t>
            </a:r>
            <a:r>
              <a:rPr lang="en-US" altLang="en-US" sz="3000" b="1" dirty="0" err="1">
                <a:solidFill>
                  <a:srgbClr val="FF0000"/>
                </a:solidFill>
                <a:latin typeface="Arial" panose="020B0604020202020204" pitchFamily="34" charset="0"/>
                <a:cs typeface="Arial" panose="020B0604020202020204" pitchFamily="34" charset="0"/>
              </a:rPr>
              <a:t>mắn</a:t>
            </a:r>
            <a:r>
              <a:rPr lang="en-US" altLang="en-US" sz="3000" b="1" dirty="0">
                <a:solidFill>
                  <a:srgbClr val="FF0000"/>
                </a:solidFill>
                <a:latin typeface="Arial" panose="020B0604020202020204" pitchFamily="34" charset="0"/>
                <a:cs typeface="Arial" panose="020B0604020202020204" pitchFamily="34" charset="0"/>
              </a:rPr>
              <a:t>.</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7699" y="4607084"/>
            <a:ext cx="563675" cy="563675"/>
          </a:xfrm>
          <a:prstGeom prst="rect">
            <a:avLst/>
          </a:prstGeom>
        </p:spPr>
      </p:pic>
    </p:spTree>
    <p:extLst>
      <p:ext uri="{BB962C8B-B14F-4D97-AF65-F5344CB8AC3E}">
        <p14:creationId xmlns:p14="http://schemas.microsoft.com/office/powerpoint/2010/main" val="3527434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withEffect">
                                  <p:stCondLst>
                                    <p:cond delay="0"/>
                                  </p:stCondLst>
                                  <p:childTnLst>
                                    <p:cmd type="call" cmd="playFrom(0.0)">
                                      <p:cBhvr>
                                        <p:cTn id="11" dur="7077" fill="hold"/>
                                        <p:tgtEl>
                                          <p:spTgt spid="7"/>
                                        </p:tgtEl>
                                      </p:cBhvr>
                                    </p:cmd>
                                  </p:childTnLst>
                                </p:cTn>
                              </p:par>
                            </p:childTnLst>
                          </p:cTn>
                        </p:par>
                      </p:childTnLst>
                    </p:cTn>
                  </p:par>
                </p:childTnLst>
              </p:cTn>
              <p:nextCondLst>
                <p:cond evt="onClick" delay="0">
                  <p:tgtEl>
                    <p:spTgt spid="7"/>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0" y="812094"/>
            <a:ext cx="9143998" cy="838691"/>
          </a:xfrm>
          <a:prstGeom prst="rect">
            <a:avLst/>
          </a:prstGeom>
          <a:noFill/>
        </p:spPr>
        <p:txBody>
          <a:bodyPr wrap="square" lIns="68580" tIns="34290" rIns="68580" bIns="34290" rtlCol="0">
            <a:spAutoFit/>
          </a:bodyPr>
          <a:lstStyle/>
          <a:p>
            <a:pPr algn="ctr"/>
            <a:r>
              <a:rPr lang="en-US" sz="5000" u="sng" dirty="0" err="1">
                <a:solidFill>
                  <a:srgbClr val="0033CC"/>
                </a:solidFill>
                <a:latin typeface="Times New Roman" panose="02020603050405020304" pitchFamily="18" charset="0"/>
              </a:rPr>
              <a:t>Luyện</a:t>
            </a:r>
            <a:r>
              <a:rPr lang="en-US" sz="5000" u="sng" dirty="0">
                <a:solidFill>
                  <a:srgbClr val="0033CC"/>
                </a:solidFill>
                <a:latin typeface="Times New Roman" panose="02020603050405020304" pitchFamily="18" charset="0"/>
              </a:rPr>
              <a:t> </a:t>
            </a:r>
            <a:r>
              <a:rPr lang="en-US" sz="5000" u="sng" dirty="0" err="1">
                <a:solidFill>
                  <a:srgbClr val="0033CC"/>
                </a:solidFill>
                <a:latin typeface="Times New Roman" panose="02020603050405020304" pitchFamily="18" charset="0"/>
              </a:rPr>
              <a:t>từ</a:t>
            </a:r>
            <a:r>
              <a:rPr lang="en-US" sz="5000" u="sng" dirty="0">
                <a:solidFill>
                  <a:srgbClr val="0033CC"/>
                </a:solidFill>
                <a:latin typeface="Times New Roman" panose="02020603050405020304" pitchFamily="18" charset="0"/>
              </a:rPr>
              <a:t> </a:t>
            </a:r>
            <a:r>
              <a:rPr lang="en-US" sz="5000" u="sng" dirty="0" err="1">
                <a:solidFill>
                  <a:srgbClr val="0033CC"/>
                </a:solidFill>
                <a:latin typeface="Times New Roman" panose="02020603050405020304" pitchFamily="18" charset="0"/>
              </a:rPr>
              <a:t>và</a:t>
            </a:r>
            <a:r>
              <a:rPr lang="en-US" sz="5000" u="sng" dirty="0">
                <a:solidFill>
                  <a:srgbClr val="0033CC"/>
                </a:solidFill>
                <a:latin typeface="Times New Roman" panose="02020603050405020304" pitchFamily="18" charset="0"/>
              </a:rPr>
              <a:t> </a:t>
            </a:r>
            <a:r>
              <a:rPr lang="en-US" sz="5000" u="sng" dirty="0" err="1">
                <a:solidFill>
                  <a:srgbClr val="0033CC"/>
                </a:solidFill>
                <a:latin typeface="Times New Roman" panose="02020603050405020304" pitchFamily="18" charset="0"/>
              </a:rPr>
              <a:t>câu</a:t>
            </a:r>
            <a:endParaRPr lang="en-US" sz="5000" u="sng" dirty="0">
              <a:solidFill>
                <a:srgbClr val="0033CC"/>
              </a:solidFill>
              <a:latin typeface="Times New Roman" panose="02020603050405020304" pitchFamily="18" charset="0"/>
            </a:endParaRPr>
          </a:p>
        </p:txBody>
      </p:sp>
      <p:sp>
        <p:nvSpPr>
          <p:cNvPr id="5" name="Rectangle 4"/>
          <p:cNvSpPr/>
          <p:nvPr/>
        </p:nvSpPr>
        <p:spPr>
          <a:xfrm>
            <a:off x="1554520" y="1977288"/>
            <a:ext cx="5869235" cy="1915909"/>
          </a:xfrm>
          <a:prstGeom prst="rect">
            <a:avLst/>
          </a:prstGeom>
          <a:noFill/>
        </p:spPr>
        <p:txBody>
          <a:bodyPr wrap="none" lIns="68580" tIns="34290" rIns="68580" bIns="34290">
            <a:spAutoFit/>
          </a:bodyPr>
          <a:lstStyle/>
          <a:p>
            <a:pPr algn="ctr"/>
            <a:r>
              <a:rPr 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DẤU HAI </a:t>
            </a:r>
            <a:r>
              <a:rPr lang="en-US" sz="6000" b="1" dirty="0" smtClean="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CHẤM</a:t>
            </a:r>
          </a:p>
          <a:p>
            <a:pPr algn="ctr"/>
            <a:r>
              <a:rPr 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59238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0" y="325219"/>
            <a:ext cx="9143998" cy="530915"/>
          </a:xfrm>
          <a:prstGeom prst="rect">
            <a:avLst/>
          </a:prstGeom>
          <a:noFill/>
        </p:spPr>
        <p:txBody>
          <a:bodyPr wrap="square" lIns="68580" tIns="34290" rIns="68580" bIns="34290" rtlCol="0">
            <a:spAutoFit/>
          </a:bodyPr>
          <a:lstStyle/>
          <a:p>
            <a:pPr algn="ctr"/>
            <a:r>
              <a:rPr lang="en-US" sz="3000" u="sng" dirty="0" err="1">
                <a:solidFill>
                  <a:srgbClr val="0033CC"/>
                </a:solidFill>
                <a:latin typeface="Times New Roman" panose="02020603050405020304" pitchFamily="18" charset="0"/>
              </a:rPr>
              <a:t>Luyện</a:t>
            </a:r>
            <a:r>
              <a:rPr lang="en-US" sz="3000" u="sng" dirty="0">
                <a:solidFill>
                  <a:srgbClr val="0033CC"/>
                </a:solidFill>
                <a:latin typeface="Times New Roman" panose="02020603050405020304" pitchFamily="18" charset="0"/>
              </a:rPr>
              <a:t> </a:t>
            </a:r>
            <a:r>
              <a:rPr lang="en-US" sz="3000" u="sng" dirty="0" err="1">
                <a:solidFill>
                  <a:srgbClr val="0033CC"/>
                </a:solidFill>
                <a:latin typeface="Times New Roman" panose="02020603050405020304" pitchFamily="18" charset="0"/>
              </a:rPr>
              <a:t>từ</a:t>
            </a:r>
            <a:r>
              <a:rPr lang="en-US" sz="3000" u="sng" dirty="0">
                <a:solidFill>
                  <a:srgbClr val="0033CC"/>
                </a:solidFill>
                <a:latin typeface="Times New Roman" panose="02020603050405020304" pitchFamily="18" charset="0"/>
              </a:rPr>
              <a:t> </a:t>
            </a:r>
            <a:r>
              <a:rPr lang="en-US" sz="3000" u="sng" dirty="0" err="1">
                <a:solidFill>
                  <a:srgbClr val="0033CC"/>
                </a:solidFill>
                <a:latin typeface="Times New Roman" panose="02020603050405020304" pitchFamily="18" charset="0"/>
              </a:rPr>
              <a:t>và</a:t>
            </a:r>
            <a:r>
              <a:rPr lang="en-US" sz="3000" u="sng" dirty="0">
                <a:solidFill>
                  <a:srgbClr val="0033CC"/>
                </a:solidFill>
                <a:latin typeface="Times New Roman" panose="02020603050405020304" pitchFamily="18" charset="0"/>
              </a:rPr>
              <a:t> </a:t>
            </a:r>
            <a:r>
              <a:rPr lang="en-US" sz="3000" u="sng" dirty="0" err="1">
                <a:solidFill>
                  <a:srgbClr val="0033CC"/>
                </a:solidFill>
                <a:latin typeface="Times New Roman" panose="02020603050405020304" pitchFamily="18" charset="0"/>
              </a:rPr>
              <a:t>câu</a:t>
            </a:r>
            <a:endParaRPr lang="en-US" sz="3000" u="sng" dirty="0">
              <a:solidFill>
                <a:srgbClr val="0033CC"/>
              </a:solidFill>
              <a:latin typeface="Times New Roman" panose="02020603050405020304" pitchFamily="18" charset="0"/>
            </a:endParaRPr>
          </a:p>
        </p:txBody>
      </p:sp>
      <p:sp>
        <p:nvSpPr>
          <p:cNvPr id="5" name="Rectangle 4"/>
          <p:cNvSpPr/>
          <p:nvPr/>
        </p:nvSpPr>
        <p:spPr>
          <a:xfrm>
            <a:off x="2849201" y="819026"/>
            <a:ext cx="3279872" cy="654025"/>
          </a:xfrm>
          <a:prstGeom prst="rect">
            <a:avLst/>
          </a:prstGeom>
          <a:noFill/>
        </p:spPr>
        <p:txBody>
          <a:bodyPr wrap="none" lIns="68580" tIns="34290" rIns="68580" bIns="34290">
            <a:spAutoFit/>
          </a:bodyPr>
          <a:lstStyle/>
          <a:p>
            <a:pPr algn="ctr"/>
            <a:r>
              <a:rPr lang="en-US" sz="3800" b="1" dirty="0">
                <a:ln w="12700">
                  <a:solidFill>
                    <a:srgbClr val="FFFF00"/>
                  </a:solidFill>
                  <a:prstDash val="solid"/>
                </a:ln>
                <a:solidFill>
                  <a:srgbClr val="FF0000"/>
                </a:solidFill>
                <a:effectLst>
                  <a:outerShdw dist="38100" dir="2640000" algn="bl" rotWithShape="0">
                    <a:schemeClr val="accent1"/>
                  </a:outerShdw>
                </a:effectLst>
              </a:rPr>
              <a:t>DẤU HAI CHẤM</a:t>
            </a:r>
          </a:p>
        </p:txBody>
      </p:sp>
      <p:sp>
        <p:nvSpPr>
          <p:cNvPr id="6" name="TextBox 5"/>
          <p:cNvSpPr txBox="1"/>
          <p:nvPr/>
        </p:nvSpPr>
        <p:spPr>
          <a:xfrm flipH="1">
            <a:off x="639114" y="1832149"/>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 </a:t>
            </a:r>
            <a:r>
              <a:rPr lang="en-US" sz="3000" b="1" dirty="0" err="1">
                <a:solidFill>
                  <a:srgbClr val="FF0000"/>
                </a:solidFill>
                <a:latin typeface="Times New Roman" panose="02020603050405020304" pitchFamily="18" charset="0"/>
                <a:cs typeface="Times New Roman" panose="02020603050405020304" pitchFamily="18" charset="0"/>
              </a:rPr>
              <a:t>Nhận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xét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8765" y="2504317"/>
            <a:ext cx="8326484" cy="1454244"/>
          </a:xfrm>
          <a:prstGeom prst="rect">
            <a:avLst/>
          </a:prstGeom>
          <a:noFill/>
        </p:spPr>
        <p:txBody>
          <a:bodyPr wrap="square" lIns="68580" tIns="34290" rIns="68580" bIns="34290" rtlCol="0">
            <a:spAutoFit/>
          </a:bodyPr>
          <a:lstStyle/>
          <a:p>
            <a:pPr algn="just">
              <a:lnSpc>
                <a:spcPct val="150000"/>
              </a:lnSpc>
            </a:pP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Trong</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13531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_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991" r="6918"/>
          <a:stretch/>
        </p:blipFill>
        <p:spPr bwMode="auto">
          <a:xfrm>
            <a:off x="7162540" y="0"/>
            <a:ext cx="1981460" cy="289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343" y="504812"/>
            <a:ext cx="6496095" cy="4593565"/>
          </a:xfrm>
          <a:prstGeom prst="rect">
            <a:avLst/>
          </a:prstGeom>
        </p:spPr>
        <p:txBody>
          <a:bodyPr wrap="square" lIns="68580" tIns="34290" rIns="68580" bIns="34290">
            <a:spAutoFit/>
          </a:bodyPr>
          <a:lstStyle/>
          <a:p>
            <a:pPr algn="just">
              <a:lnSpc>
                <a:spcPct val="150000"/>
              </a:lnSpc>
            </a:pPr>
            <a:r>
              <a:rPr lang="vi-VN" sz="2400"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a)</a:t>
            </a:r>
            <a:r>
              <a:rPr lang="vi-VN" sz="2800" b="1"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Chủ </a:t>
            </a:r>
            <a:r>
              <a:rPr lang="vi-VN" sz="2400" dirty="0">
                <a:latin typeface="Arial" panose="020B0604020202020204" pitchFamily="34" charset="0"/>
                <a:cs typeface="Arial" panose="020B0604020202020204" pitchFamily="34" charset="0"/>
              </a:rPr>
              <a:t>tịch Hồ Chí Minh nói : “Tôi chỉ có một sự ham muốn, ham muốn tột bậc, là làm sao cho nước ta hoàn toàn độc lập, dân ta được hoàn toàn tự do, đồng bào ai cũng có cơm ăn, áo mặc, ai cũng được học hành”. </a:t>
            </a:r>
            <a:r>
              <a:rPr lang="vi-VN" sz="2400" dirty="0" smtClean="0">
                <a:latin typeface="Arial" panose="020B0604020202020204" pitchFamily="34" charset="0"/>
                <a:cs typeface="Arial" panose="020B0604020202020204" pitchFamily="34" charset="0"/>
              </a:rPr>
              <a:t>Nguyện vọng đó chi phối mọi ý nghĩ và hành động trong suốt cuộc đời của Người.</a:t>
            </a:r>
          </a:p>
          <a:p>
            <a:pPr algn="r">
              <a:lnSpc>
                <a:spcPct val="150000"/>
              </a:lnSpc>
            </a:pPr>
            <a:r>
              <a:rPr lang="vi-VN" sz="2400" i="1" dirty="0" smtClean="0">
                <a:solidFill>
                  <a:srgbClr val="00B050"/>
                </a:solidFill>
                <a:latin typeface="Arial" panose="020B0604020202020204" pitchFamily="34" charset="0"/>
                <a:cs typeface="Arial" panose="020B0604020202020204" pitchFamily="34" charset="0"/>
              </a:rPr>
              <a:t>(Theo Trường Chinh)</a:t>
            </a:r>
            <a:endParaRPr lang="en-US" sz="2400" i="1" dirty="0">
              <a:solidFill>
                <a:srgbClr val="00B050"/>
              </a:solidFill>
              <a:latin typeface="Arial" panose="020B0604020202020204" pitchFamily="34" charset="0"/>
              <a:cs typeface="Arial" panose="020B0604020202020204" pitchFamily="34" charset="0"/>
            </a:endParaRPr>
          </a:p>
        </p:txBody>
      </p:sp>
      <p:sp>
        <p:nvSpPr>
          <p:cNvPr id="3" name="Oval 2"/>
          <p:cNvSpPr/>
          <p:nvPr/>
        </p:nvSpPr>
        <p:spPr>
          <a:xfrm>
            <a:off x="5112272" y="504812"/>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4283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190274"/>
            <a:ext cx="8681156" cy="1531188"/>
          </a:xfrm>
          <a:prstGeom prst="rect">
            <a:avLst/>
          </a:prstGeom>
          <a:ln>
            <a:solidFill>
              <a:srgbClr val="FFFF00"/>
            </a:solidFill>
          </a:ln>
        </p:spPr>
        <p:txBody>
          <a:bodyPr wrap="square" lIns="68580" tIns="34290" rIns="68580" bIns="34290">
            <a:spAutoFit/>
          </a:bodyPr>
          <a:lstStyle/>
          <a:p>
            <a:pPr algn="just"/>
            <a:r>
              <a:rPr lang="vi-VN" sz="1900" dirty="0" smtClean="0">
                <a:latin typeface="Arial" panose="020B0604020202020204" pitchFamily="34" charset="0"/>
                <a:cs typeface="Arial" panose="020B0604020202020204" pitchFamily="34" charset="0"/>
              </a:rPr>
              <a:t>        Chủ </a:t>
            </a:r>
            <a:r>
              <a:rPr lang="vi-VN" sz="1900" dirty="0">
                <a:latin typeface="Arial" panose="020B0604020202020204" pitchFamily="34" charset="0"/>
                <a:cs typeface="Arial" panose="020B0604020202020204" pitchFamily="34" charset="0"/>
              </a:rPr>
              <a:t>tịch Hồ Chí Minh nói : </a:t>
            </a:r>
            <a:r>
              <a:rPr lang="vi-VN" sz="1900" u="sng" dirty="0">
                <a:solidFill>
                  <a:srgbClr val="FF0000"/>
                </a:solidFill>
                <a:latin typeface="Arial" panose="020B0604020202020204" pitchFamily="34" charset="0"/>
                <a:cs typeface="Arial" panose="020B0604020202020204" pitchFamily="34" charset="0"/>
              </a:rPr>
              <a:t>“Tôi chỉ có một sự ham muốn, ham muốn tột bậc, là làm sao cho nước ta hoàn toàn độc lập, dân ta được hoàn toàn tự do, đồng bào ai cũng có cơm ăn, áo mặc, ai cũng được học hành”.</a:t>
            </a:r>
            <a:r>
              <a:rPr lang="vi-VN" sz="1900" dirty="0">
                <a:latin typeface="Arial" panose="020B0604020202020204" pitchFamily="34" charset="0"/>
                <a:cs typeface="Arial" panose="020B0604020202020204" pitchFamily="34" charset="0"/>
              </a:rPr>
              <a:t> </a:t>
            </a:r>
            <a:r>
              <a:rPr lang="vi-VN" sz="1900" dirty="0" smtClean="0">
                <a:latin typeface="Arial" panose="020B0604020202020204" pitchFamily="34" charset="0"/>
                <a:cs typeface="Arial" panose="020B0604020202020204" pitchFamily="34" charset="0"/>
              </a:rPr>
              <a:t>Nguyện vọng đó chi phối mọi ý nghĩ và hành động trong suốt cuộc đời của Người.</a:t>
            </a:r>
          </a:p>
          <a:p>
            <a:pPr algn="r"/>
            <a:r>
              <a:rPr lang="vi-VN" sz="1900" i="1" dirty="0" smtClean="0">
                <a:solidFill>
                  <a:srgbClr val="00B050"/>
                </a:solidFill>
                <a:latin typeface="Arial" panose="020B0604020202020204" pitchFamily="34" charset="0"/>
                <a:cs typeface="Arial" panose="020B0604020202020204" pitchFamily="34" charset="0"/>
              </a:rPr>
              <a:t>(Theo Trường Chinh)</a:t>
            </a:r>
            <a:endParaRPr lang="en-US" sz="19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1921053"/>
            <a:ext cx="8597734" cy="2862322"/>
          </a:xfrm>
          <a:prstGeom prst="rect">
            <a:avLst/>
          </a:prstGeom>
        </p:spPr>
        <p:txBody>
          <a:bodyPr wrap="square">
            <a:spAutoFit/>
          </a:bodyPr>
          <a:lstStyle/>
          <a:p>
            <a:pPr algn="just">
              <a:lnSpc>
                <a:spcPct val="150000"/>
              </a:lnSpc>
            </a:pPr>
            <a:r>
              <a:rPr lang="vi-VN" sz="2400" dirty="0" smtClean="0">
                <a:solidFill>
                  <a:srgbClr val="7030A0"/>
                </a:solidFill>
                <a:latin typeface="Arial" panose="020B0604020202020204" pitchFamily="34" charset="0"/>
                <a:cs typeface="Arial" panose="020B0604020202020204" pitchFamily="34" charset="0"/>
              </a:rPr>
              <a:t>         Phần </a:t>
            </a:r>
            <a:r>
              <a:rPr lang="vi-VN" sz="2400" dirty="0">
                <a:solidFill>
                  <a:srgbClr val="7030A0"/>
                </a:solidFill>
                <a:latin typeface="Arial" panose="020B0604020202020204" pitchFamily="34" charset="0"/>
                <a:cs typeface="Arial" panose="020B0604020202020204" pitchFamily="34" charset="0"/>
              </a:rPr>
              <a:t>đằng sau dấu hai chấm </a:t>
            </a:r>
            <a:r>
              <a:rPr lang="vi-VN" sz="2400" dirty="0" smtClean="0">
                <a:solidFill>
                  <a:srgbClr val="7030A0"/>
                </a:solidFill>
                <a:latin typeface="Arial" panose="020B0604020202020204" pitchFamily="34" charset="0"/>
                <a:cs typeface="Arial" panose="020B0604020202020204" pitchFamily="34" charset="0"/>
              </a:rPr>
              <a:t>có ý nghĩa </a:t>
            </a:r>
            <a:r>
              <a:rPr lang="vi-VN" sz="2400" dirty="0">
                <a:solidFill>
                  <a:srgbClr val="7030A0"/>
                </a:solidFill>
                <a:latin typeface="Arial" panose="020B0604020202020204" pitchFamily="34" charset="0"/>
                <a:cs typeface="Arial" panose="020B0604020202020204" pitchFamily="34" charset="0"/>
              </a:rPr>
              <a:t>gì ?</a:t>
            </a:r>
          </a:p>
          <a:p>
            <a:pPr algn="just">
              <a:lnSpc>
                <a:spcPct val="150000"/>
              </a:lnSpc>
            </a:pPr>
            <a:r>
              <a:rPr lang="vi-VN" sz="2400" dirty="0" smtClean="0">
                <a:solidFill>
                  <a:srgbClr val="7030A0"/>
                </a:solidFill>
                <a:latin typeface="Arial" panose="020B0604020202020204" pitchFamily="34" charset="0"/>
                <a:cs typeface="Arial" panose="020B0604020202020204" pitchFamily="34" charset="0"/>
              </a:rPr>
              <a:t>A. Không </a:t>
            </a:r>
            <a:r>
              <a:rPr lang="vi-VN" sz="2400" dirty="0">
                <a:solidFill>
                  <a:srgbClr val="7030A0"/>
                </a:solidFill>
                <a:latin typeface="Arial" panose="020B0604020202020204" pitchFamily="34" charset="0"/>
                <a:cs typeface="Arial" panose="020B0604020202020204" pitchFamily="34" charset="0"/>
              </a:rPr>
              <a:t>có ý nghĩa gì.</a:t>
            </a:r>
          </a:p>
          <a:p>
            <a:pPr algn="just">
              <a:lnSpc>
                <a:spcPct val="150000"/>
              </a:lnSpc>
            </a:pPr>
            <a:r>
              <a:rPr lang="vi-VN" sz="2400" dirty="0" smtClean="0">
                <a:solidFill>
                  <a:srgbClr val="7030A0"/>
                </a:solidFill>
                <a:latin typeface="Arial" panose="020B0604020202020204" pitchFamily="34" charset="0"/>
                <a:cs typeface="Arial" panose="020B0604020202020204" pitchFamily="34" charset="0"/>
              </a:rPr>
              <a:t>B. Lời </a:t>
            </a:r>
            <a:r>
              <a:rPr lang="vi-VN" sz="2400" dirty="0">
                <a:solidFill>
                  <a:srgbClr val="7030A0"/>
                </a:solidFill>
                <a:latin typeface="Arial" panose="020B0604020202020204" pitchFamily="34" charset="0"/>
                <a:cs typeface="Arial" panose="020B0604020202020204" pitchFamily="34" charset="0"/>
              </a:rPr>
              <a:t>nói của chủ tịch Hồ Chí Minh.</a:t>
            </a:r>
          </a:p>
          <a:p>
            <a:pPr algn="just">
              <a:lnSpc>
                <a:spcPct val="150000"/>
              </a:lnSpc>
            </a:pPr>
            <a:r>
              <a:rPr lang="vi-VN" sz="2400" dirty="0" smtClean="0">
                <a:solidFill>
                  <a:srgbClr val="7030A0"/>
                </a:solidFill>
                <a:latin typeface="Arial" panose="020B0604020202020204" pitchFamily="34" charset="0"/>
                <a:cs typeface="Arial" panose="020B0604020202020204" pitchFamily="34" charset="0"/>
              </a:rPr>
              <a:t>C. Liệt </a:t>
            </a:r>
            <a:r>
              <a:rPr lang="vi-VN" sz="2400" dirty="0">
                <a:solidFill>
                  <a:srgbClr val="7030A0"/>
                </a:solidFill>
                <a:latin typeface="Arial" panose="020B0604020202020204" pitchFamily="34" charset="0"/>
                <a:cs typeface="Arial" panose="020B0604020202020204" pitchFamily="34" charset="0"/>
              </a:rPr>
              <a:t>kê những nguyện vọng của chủ tịch Hồ Chí Minh.</a:t>
            </a:r>
          </a:p>
          <a:p>
            <a:pPr algn="just">
              <a:lnSpc>
                <a:spcPct val="150000"/>
              </a:lnSpc>
            </a:pPr>
            <a:r>
              <a:rPr lang="vi-VN" sz="2400" dirty="0" smtClean="0">
                <a:solidFill>
                  <a:srgbClr val="7030A0"/>
                </a:solidFill>
                <a:latin typeface="Arial" panose="020B0604020202020204" pitchFamily="34" charset="0"/>
                <a:cs typeface="Arial" panose="020B0604020202020204" pitchFamily="34" charset="0"/>
              </a:rPr>
              <a:t>D. Phần </a:t>
            </a:r>
            <a:r>
              <a:rPr lang="vi-VN" sz="2400" dirty="0">
                <a:solidFill>
                  <a:srgbClr val="7030A0"/>
                </a:solidFill>
                <a:latin typeface="Arial" panose="020B0604020202020204" pitchFamily="34" charset="0"/>
                <a:cs typeface="Arial" panose="020B0604020202020204" pitchFamily="34" charset="0"/>
              </a:rPr>
              <a:t>thừa ra trong câu.</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339732" y="1935212"/>
            <a:ext cx="717176" cy="59228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8" name="Oval 7"/>
          <p:cNvSpPr/>
          <p:nvPr/>
        </p:nvSpPr>
        <p:spPr>
          <a:xfrm>
            <a:off x="237212" y="3099462"/>
            <a:ext cx="482529" cy="505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8849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404024"/>
            <a:ext cx="8681156" cy="2870016"/>
          </a:xfrm>
          <a:prstGeom prst="rect">
            <a:avLst/>
          </a:prstGeom>
          <a:ln>
            <a:solidFill>
              <a:srgbClr val="FFFF00"/>
            </a:solidFill>
          </a:ln>
        </p:spPr>
        <p:txBody>
          <a:bodyPr wrap="square" lIns="68580" tIns="34290" rIns="68580" bIns="34290">
            <a:spAutoFit/>
          </a:bodyPr>
          <a:lstStyle/>
          <a:p>
            <a:pPr algn="just"/>
            <a:r>
              <a:rPr lang="vi-VN" sz="2600" dirty="0" smtClean="0">
                <a:latin typeface="Arial" panose="020B0604020202020204" pitchFamily="34" charset="0"/>
                <a:cs typeface="Arial" panose="020B0604020202020204" pitchFamily="34" charset="0"/>
              </a:rPr>
              <a:t>        Chủ </a:t>
            </a:r>
            <a:r>
              <a:rPr lang="vi-VN" sz="2600" dirty="0">
                <a:latin typeface="Arial" panose="020B0604020202020204" pitchFamily="34" charset="0"/>
                <a:cs typeface="Arial" panose="020B0604020202020204" pitchFamily="34" charset="0"/>
              </a:rPr>
              <a:t>tịch Hồ Chí Minh nói : </a:t>
            </a:r>
            <a:r>
              <a:rPr lang="vi-VN" sz="2600" dirty="0" smtClean="0">
                <a:latin typeface="Arial" panose="020B0604020202020204" pitchFamily="34" charset="0"/>
                <a:cs typeface="Arial" panose="020B0604020202020204" pitchFamily="34" charset="0"/>
              </a:rPr>
              <a:t>  “ Tôi </a:t>
            </a:r>
            <a:r>
              <a:rPr lang="vi-VN" sz="2600" dirty="0">
                <a:latin typeface="Arial" panose="020B0604020202020204" pitchFamily="34" charset="0"/>
                <a:cs typeface="Arial" panose="020B0604020202020204" pitchFamily="34" charset="0"/>
              </a:rPr>
              <a:t>chỉ có một sự ham muốn, ham muốn tột bậc, là làm sao cho nước ta hoàn toàn độc lập, dân ta được hoàn toàn tự do, đồng bào ai cũng có cơm ăn, áo mặc, ai cũng được học hành”. </a:t>
            </a:r>
            <a:r>
              <a:rPr lang="vi-VN" sz="2600" dirty="0" smtClean="0">
                <a:latin typeface="Arial" panose="020B0604020202020204" pitchFamily="34" charset="0"/>
                <a:cs typeface="Arial" panose="020B0604020202020204" pitchFamily="34" charset="0"/>
              </a:rPr>
              <a:t>Nguyện vọng đó chi phối mọi ý nghĩ và hành động trong suốt cuộc đời của Người.</a:t>
            </a:r>
          </a:p>
          <a:p>
            <a:pPr algn="r"/>
            <a:r>
              <a:rPr lang="vi-VN" sz="2600" i="1" dirty="0" smtClean="0">
                <a:solidFill>
                  <a:srgbClr val="00B050"/>
                </a:solidFill>
                <a:latin typeface="Arial" panose="020B0604020202020204" pitchFamily="34" charset="0"/>
                <a:cs typeface="Arial" panose="020B0604020202020204" pitchFamily="34" charset="0"/>
              </a:rPr>
              <a:t>(Theo Trường Chinh)</a:t>
            </a:r>
            <a:endParaRPr lang="en-US" sz="26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3323257"/>
            <a:ext cx="8597734" cy="1131848"/>
          </a:xfrm>
          <a:prstGeom prst="rect">
            <a:avLst/>
          </a:prstGeom>
        </p:spPr>
        <p:txBody>
          <a:bodyPr wrap="square">
            <a:spAutoFit/>
          </a:bodyPr>
          <a:lstStyle/>
          <a:p>
            <a:pPr algn="just">
              <a:lnSpc>
                <a:spcPct val="150000"/>
              </a:lnSpc>
            </a:pPr>
            <a:r>
              <a:rPr lang="vi-VN" sz="2400" b="1" dirty="0" smtClean="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ngoặc kép.</a:t>
            </a:r>
            <a:endParaRPr lang="vi-VN" sz="2400" b="1" dirty="0">
              <a:solidFill>
                <a:srgbClr val="7030A0"/>
              </a:solidFill>
              <a:latin typeface="Arial" panose="020B0604020202020204" pitchFamily="34" charset="0"/>
              <a:cs typeface="Arial" panose="020B0604020202020204" pitchFamily="34" charset="0"/>
            </a:endParaRPr>
          </a:p>
        </p:txBody>
      </p:sp>
      <p:sp>
        <p:nvSpPr>
          <p:cNvPr id="4" name="Right Arrow 3"/>
          <p:cNvSpPr/>
          <p:nvPr/>
        </p:nvSpPr>
        <p:spPr>
          <a:xfrm>
            <a:off x="451262" y="344383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7" name="Rectangle 6"/>
          <p:cNvSpPr/>
          <p:nvPr/>
        </p:nvSpPr>
        <p:spPr>
          <a:xfrm>
            <a:off x="4826283" y="451524"/>
            <a:ext cx="636365" cy="461665"/>
          </a:xfrm>
          <a:prstGeom prst="rect">
            <a:avLst/>
          </a:prstGeom>
          <a:solidFill>
            <a:schemeClr val="bg1"/>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 “</a:t>
            </a:r>
            <a:endParaRPr lang="vi-VN" sz="2400" b="1" dirty="0">
              <a:solidFill>
                <a:srgbClr val="FF0000"/>
              </a:solidFill>
            </a:endParaRPr>
          </a:p>
        </p:txBody>
      </p:sp>
      <p:sp>
        <p:nvSpPr>
          <p:cNvPr id="9" name="Rectangle 8"/>
          <p:cNvSpPr/>
          <p:nvPr/>
        </p:nvSpPr>
        <p:spPr>
          <a:xfrm>
            <a:off x="8618247" y="1592810"/>
            <a:ext cx="351378" cy="492443"/>
          </a:xfrm>
          <a:prstGeom prst="rect">
            <a:avLst/>
          </a:prstGeom>
          <a:solidFill>
            <a:schemeClr val="bg1"/>
          </a:solidFill>
        </p:spPr>
        <p:txBody>
          <a:bodyPr wrap="none">
            <a:spAutoFit/>
          </a:bodyPr>
          <a:lstStyle/>
          <a:p>
            <a:r>
              <a:rPr lang="vi-VN" sz="2600" b="1" dirty="0">
                <a:solidFill>
                  <a:srgbClr val="FF0000"/>
                </a:solidFill>
                <a:latin typeface="Arial" panose="020B0604020202020204" pitchFamily="34" charset="0"/>
                <a:cs typeface="Arial" panose="020B0604020202020204" pitchFamily="34" charset="0"/>
              </a:rPr>
              <a:t>”</a:t>
            </a:r>
            <a:endParaRPr lang="vi-VN" sz="2600" b="1" dirty="0">
              <a:solidFill>
                <a:srgbClr val="FF0000"/>
              </a:solidFill>
            </a:endParaRPr>
          </a:p>
        </p:txBody>
      </p:sp>
    </p:spTree>
    <p:extLst>
      <p:ext uri="{BB962C8B-B14F-4D97-AF65-F5344CB8AC3E}">
        <p14:creationId xmlns:p14="http://schemas.microsoft.com/office/powerpoint/2010/main" val="1008171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2024399"/>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Trò</a:t>
            </a:r>
            <a:r>
              <a:rPr lang="en-US" sz="3000" b="1" dirty="0" smtClean="0">
                <a:latin typeface="Times New Roman" pitchFamily="18" charset="0"/>
                <a:cs typeface="Times New Roman" pitchFamily="18" charset="0"/>
              </a:rPr>
              <a:t>  : </a:t>
            </a:r>
            <a:endParaRPr lang="en-US" sz="3000" b="1" dirty="0">
              <a:latin typeface="Times New Roman" pitchFamily="18" charset="0"/>
              <a:cs typeface="Times New Roman" pitchFamily="18" charset="0"/>
            </a:endParaRP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10244" name="AutoShape 4">
            <a:hlinkClick r:id="rId3" action="ppaction://hlinksldjump" highlightClick="1"/>
          </p:cNvPr>
          <p:cNvSpPr>
            <a:spLocks noChangeArrowheads="1"/>
          </p:cNvSpPr>
          <p:nvPr/>
        </p:nvSpPr>
        <p:spPr bwMode="auto">
          <a:xfrm>
            <a:off x="1286277" y="4424699"/>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7515627" y="4367549"/>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6945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74&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75&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62&quot;/&gt;&lt;/object&gt;&lt;object type=&quot;3&quot; unique_id=&quot;10012&quot;&gt;&lt;property id=&quot;20148&quot; value=&quot;5&quot;/&gt;&lt;property id=&quot;20300&quot; value=&quot;Slide 10&quot;/&gt;&lt;property id=&quot;20307&quot; value=&quot;277&quot;/&gt;&lt;/object&gt;&lt;object type=&quot;3&quot; unique_id=&quot;10013&quot;&gt;&lt;property id=&quot;20148&quot; value=&quot;5&quot;/&gt;&lt;property id=&quot;20300&quot; value=&quot;Slide 11&quot;/&gt;&lt;property id=&quot;20307&quot; value=&quot;278&quot;/&gt;&lt;/object&gt;&lt;object type=&quot;3&quot; unique_id=&quot;10014&quot;&gt;&lt;property id=&quot;20148&quot; value=&quot;5&quot;/&gt;&lt;property id=&quot;20300&quot; value=&quot;Slide 12&quot;/&gt;&lt;property id=&quot;20307&quot; value=&quot;263&quot;/&gt;&lt;/object&gt;&lt;object type=&quot;3&quot; unique_id=&quot;10015&quot;&gt;&lt;property id=&quot;20148&quot; value=&quot;5&quot;/&gt;&lt;property id=&quot;20300&quot; value=&quot;Slide 13&quot;/&gt;&lt;property id=&quot;20307&quot; value=&quot;279&quot;/&gt;&lt;/object&gt;&lt;object type=&quot;3&quot; unique_id=&quot;10016&quot;&gt;&lt;property id=&quot;20148&quot; value=&quot;5&quot;/&gt;&lt;property id=&quot;20300&quot; value=&quot;Slide 14&quot;/&gt;&lt;property id=&quot;20307&quot; value=&quot;280&quot;/&gt;&lt;/object&gt;&lt;object type=&quot;3&quot; unique_id=&quot;10017&quot;&gt;&lt;property id=&quot;20148&quot; value=&quot;5&quot;/&gt;&lt;property id=&quot;20300&quot; value=&quot;Slide 15&quot;/&gt;&lt;property id=&quot;20307&quot; value=&quot;264&quot;/&gt;&lt;/object&gt;&lt;object type=&quot;3&quot; unique_id=&quot;10018&quot;&gt;&lt;property id=&quot;20148&quot; value=&quot;5&quot;/&gt;&lt;property id=&quot;20300&quot; value=&quot;Slide 16&quot;/&gt;&lt;property id=&quot;20307&quot; value=&quot;265&quot;/&gt;&lt;/object&gt;&lt;object type=&quot;3&quot; unique_id=&quot;10019&quot;&gt;&lt;property id=&quot;20148&quot; value=&quot;5&quot;/&gt;&lt;property id=&quot;20300&quot; value=&quot;Slide 17&quot;/&gt;&lt;property id=&quot;20307&quot; value=&quot;267&quot;/&gt;&lt;/object&gt;&lt;object type=&quot;3&quot; unique_id=&quot;10020&quot;&gt;&lt;property id=&quot;20148&quot; value=&quot;5&quot;/&gt;&lt;property id=&quot;20300&quot; value=&quot;Slide 18&quot;/&gt;&lt;property id=&quot;20307&quot; value=&quot;285&quot;/&gt;&lt;/object&gt;&lt;object type=&quot;3&quot; unique_id=&quot;10021&quot;&gt;&lt;property id=&quot;20148&quot; value=&quot;5&quot;/&gt;&lt;property id=&quot;20300&quot; value=&quot;Slide 19&quot;/&gt;&lt;property id=&quot;20307&quot; value=&quot;286&quot;/&gt;&lt;/object&gt;&lt;object type=&quot;3&quot; unique_id=&quot;10022&quot;&gt;&lt;property id=&quot;20148&quot; value=&quot;5&quot;/&gt;&lt;property id=&quot;20300&quot; value=&quot;Slide 20&quot;/&gt;&lt;property id=&quot;20307&quot; value=&quot;282&quot;/&gt;&lt;/object&gt;&lt;object type=&quot;3&quot; unique_id=&quot;10023&quot;&gt;&lt;property id=&quot;20148&quot; value=&quot;5&quot;/&gt;&lt;property id=&quot;20300&quot; value=&quot;Slide 21&quot;/&gt;&lt;property id=&quot;20307&quot; value=&quot;287&quot;/&gt;&lt;/object&gt;&lt;object type=&quot;3&quot; unique_id=&quot;10024&quot;&gt;&lt;property id=&quot;20148&quot; value=&quot;5&quot;/&gt;&lt;property id=&quot;20300&quot; value=&quot;Slide 22&quot;/&gt;&lt;property id=&quot;20307&quot; value=&quot;283&quot;/&gt;&lt;/object&gt;&lt;object type=&quot;3&quot; unique_id=&quot;10025&quot;&gt;&lt;property id=&quot;20148&quot; value=&quot;5&quot;/&gt;&lt;property id=&quot;20300&quot; value=&quot;Slide 23&quot;/&gt;&lt;property id=&quot;20307&quot; value=&quot;288&quot;/&gt;&lt;/object&gt;&lt;object type=&quot;3&quot; unique_id=&quot;10026&quot;&gt;&lt;property id=&quot;20148&quot; value=&quot;5&quot;/&gt;&lt;property id=&quot;20300&quot; value=&quot;Slide 24&quot;/&gt;&lt;property id=&quot;20307&quot; value=&quot;289&quot;/&gt;&lt;/object&gt;&lt;object type=&quot;3&quot; unique_id=&quot;10027&quot;&gt;&lt;property id=&quot;20148&quot; value=&quot;5&quot;/&gt;&lt;property id=&quot;20300&quot; value=&quot;Slide 25&quot;/&gt;&lt;property id=&quot;20307&quot; value=&quot;272&quot;/&gt;&lt;/object&gt;&lt;/object&gt;&lt;object type=&quot;8&quot; unique_id=&quot;1005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1805</Words>
  <Application>Microsoft Office PowerPoint</Application>
  <PresentationFormat>On-screen Show (16:9)</PresentationFormat>
  <Paragraphs>174</Paragraphs>
  <Slides>25</Slides>
  <Notes>2</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Agency FB</vt:lpstr>
      <vt:lpstr>Arial</vt:lpstr>
      <vt:lpstr>Calibri</vt:lpstr>
      <vt:lpstr>Calibri Light</vt:lpstr>
      <vt:lpstr>OpenSans</vt:lpstr>
      <vt:lpstr>Times New Roman</vt:lpstr>
      <vt:lpstr>VNI-Bodon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Administrator</cp:lastModifiedBy>
  <cp:revision>46</cp:revision>
  <dcterms:created xsi:type="dcterms:W3CDTF">2021-08-01T15:11:43Z</dcterms:created>
  <dcterms:modified xsi:type="dcterms:W3CDTF">2021-09-15T16:58:38Z</dcterms:modified>
</cp:coreProperties>
</file>