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8"/>
  </p:notesMasterIdLst>
  <p:sldIdLst>
    <p:sldId id="421" r:id="rId3"/>
    <p:sldId id="422" r:id="rId4"/>
    <p:sldId id="362" r:id="rId5"/>
    <p:sldId id="367" r:id="rId6"/>
    <p:sldId id="381" r:id="rId7"/>
    <p:sldId id="387" r:id="rId8"/>
    <p:sldId id="393" r:id="rId9"/>
    <p:sldId id="394" r:id="rId10"/>
    <p:sldId id="395" r:id="rId11"/>
    <p:sldId id="351" r:id="rId12"/>
    <p:sldId id="410" r:id="rId13"/>
    <p:sldId id="411" r:id="rId14"/>
    <p:sldId id="412" r:id="rId15"/>
    <p:sldId id="396" r:id="rId16"/>
    <p:sldId id="424" r:id="rId17"/>
    <p:sldId id="397" r:id="rId18"/>
    <p:sldId id="415" r:id="rId19"/>
    <p:sldId id="426" r:id="rId20"/>
    <p:sldId id="425" r:id="rId21"/>
    <p:sldId id="355" r:id="rId22"/>
    <p:sldId id="383" r:id="rId23"/>
    <p:sldId id="427" r:id="rId24"/>
    <p:sldId id="402" r:id="rId25"/>
    <p:sldId id="428" r:id="rId26"/>
    <p:sldId id="403" r:id="rId27"/>
    <p:sldId id="404" r:id="rId28"/>
    <p:sldId id="405" r:id="rId29"/>
    <p:sldId id="406" r:id="rId30"/>
    <p:sldId id="407" r:id="rId31"/>
    <p:sldId id="409" r:id="rId32"/>
    <p:sldId id="398" r:id="rId33"/>
    <p:sldId id="376" r:id="rId34"/>
    <p:sldId id="377" r:id="rId35"/>
    <p:sldId id="375" r:id="rId36"/>
    <p:sldId id="378" r:id="rId37"/>
  </p:sldIdLst>
  <p:sldSz cx="9144000" cy="6858000" type="screen4x3"/>
  <p:notesSz cx="6858000" cy="9144000"/>
  <p:embeddedFontLst>
    <p:embeddedFont>
      <p:font typeface="VNI-Avo" pitchFamily="2" charset="0"/>
      <p:regular r:id="rId39"/>
      <p:bold r:id="rId40"/>
      <p:italic r:id="rId41"/>
      <p:boldItalic r:id="rId42"/>
    </p:embeddedFont>
    <p:embeddedFont>
      <p:font typeface="Comic Sans MS" pitchFamily="66" charset="0"/>
      <p:regular r:id="rId43"/>
      <p:bold r:id="rId44"/>
      <p:italic r:id="rId45"/>
      <p:boldItalic r:id="rId46"/>
    </p:embeddedFont>
    <p:embeddedFont>
      <p:font typeface="HP-087" pitchFamily="34" charset="0"/>
      <p:bold r:id="rId47"/>
    </p:embeddedFont>
    <p:embeddedFont>
      <p:font typeface=".VnCooper" pitchFamily="34" charset="0"/>
      <p:regular r:id="rId48"/>
    </p:embeddedFont>
    <p:embeddedFont>
      <p:font typeface="HP001" pitchFamily="34" charset="-93"/>
      <p:regular r:id="rId49"/>
      <p:bold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.VnUniverse" pitchFamily="34" charset="0"/>
      <p:regular r:id="rId55"/>
    </p:embeddedFont>
    <p:embeddedFont>
      <p:font typeface="HP001 4H Normal" pitchFamily="34" charset="-93"/>
      <p:regular r:id="rId56"/>
    </p:embeddedFont>
    <p:embeddedFont>
      <p:font typeface="Arial Rounded MT Bold" charset="0"/>
      <p:regular r:id="rId57"/>
    </p:embeddedFont>
    <p:embeddedFont>
      <p:font typeface=".VnAvant" pitchFamily="34" charset="0"/>
      <p:regular r:id="rId58"/>
      <p:bold r:id="rId59"/>
      <p:italic r:id="rId60"/>
      <p:boldItalic r:id="rId61"/>
    </p:embeddedFont>
  </p:embeddedFontLst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9900"/>
    <a:srgbClr val="00CC00"/>
    <a:srgbClr val="CCECFF"/>
    <a:srgbClr val="000099"/>
    <a:srgbClr val="FF9933"/>
    <a:srgbClr val="FFCC00"/>
    <a:srgbClr val="993366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77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9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7710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289" t="10614" r="1978" b="6865"/>
          <a:stretch/>
        </p:blipFill>
        <p:spPr>
          <a:xfrm>
            <a:off x="2743200" y="2286000"/>
            <a:ext cx="2863660" cy="182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73098" y="4114800"/>
            <a:ext cx="3514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baïn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thaân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69778" y="2828508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76600" y="4239426"/>
            <a:ext cx="2688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k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haên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raèn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57229" y="22742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103" y="1960353"/>
            <a:ext cx="3200400" cy="22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61" t="-4726" r="39573" b="8581"/>
          <a:stretch/>
        </p:blipFill>
        <p:spPr>
          <a:xfrm>
            <a:off x="2895600" y="1770078"/>
            <a:ext cx="2819400" cy="2321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2800" y="4343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q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uaû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maän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232801">
            <a:off x="2293152" y="1910692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6748" y="414553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aïn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thaân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553200" y="4145530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q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uaû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maän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8612" y="4124764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k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haên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raèn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6" y="2209800"/>
            <a:ext cx="2603420" cy="1749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47" y="2145026"/>
            <a:ext cx="2640399" cy="1879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971518"/>
            <a:ext cx="2643496" cy="217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20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95600" y="2057400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9820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217003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886375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6303639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5582" y="2164913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0108" y="3068784"/>
            <a:ext cx="2164281" cy="830998"/>
            <a:chOff x="3779318" y="3418413"/>
            <a:chExt cx="2164281" cy="830998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C51E201-6E37-465F-95CB-F7110AAEC0D6}"/>
                </a:ext>
              </a:extLst>
            </p:cNvPr>
            <p:cNvSpPr txBox="1"/>
            <p:nvPr/>
          </p:nvSpPr>
          <p:spPr>
            <a:xfrm flipH="1">
              <a:off x="3779318" y="3418414"/>
              <a:ext cx="2164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33CC"/>
                  </a:solidFill>
                  <a:latin typeface="VNI-Avo" pitchFamily="2" charset="0"/>
                </a:rPr>
                <a:t>baïn</a:t>
              </a:r>
              <a:endParaRPr lang="en-US" sz="4800" b="1" dirty="0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04855" y="3418413"/>
              <a:ext cx="968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an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25087"/>
              </p:ext>
            </p:extLst>
          </p:nvPr>
        </p:nvGraphicFramePr>
        <p:xfrm>
          <a:off x="319302" y="4419600"/>
          <a:ext cx="856995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>
                  <a:extLst>
                    <a:ext uri="{9D8B030D-6E8A-4147-A177-3AD203B41FA5}">
                      <a16:colId xmlns="" xmlns:a16="http://schemas.microsoft.com/office/drawing/2014/main" val="3094064063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97987228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533106023"/>
                    </a:ext>
                  </a:extLst>
                </a:gridCol>
                <a:gridCol w="228600">
                  <a:extLst>
                    <a:ext uri="{9D8B030D-6E8A-4147-A177-3AD203B41FA5}">
                      <a16:colId xmlns="" xmlns:a16="http://schemas.microsoft.com/office/drawing/2014/main" val="163264296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1871404525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629469092"/>
                    </a:ext>
                  </a:extLst>
                </a:gridCol>
                <a:gridCol w="1483360">
                  <a:extLst>
                    <a:ext uri="{9D8B030D-6E8A-4147-A177-3AD203B41FA5}">
                      <a16:colId xmlns="" xmlns:a16="http://schemas.microsoft.com/office/drawing/2014/main" val="250995148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baûn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nhaõn</a:t>
                      </a:r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gaén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600" b="1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laën</a:t>
                      </a:r>
                      <a:r>
                        <a:rPr lang="en-US" sz="3600" b="1" baseline="0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baän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600" b="1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gaàn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85423346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19302" y="55626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aïn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thaân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6330" y="5556568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k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haên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raèn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81818" y="5526682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q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uaû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maän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96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2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550430" y="1306445"/>
            <a:ext cx="4692446" cy="42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26670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an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41711" y="39624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4000" dirty="0">
              <a:solidFill>
                <a:srgbClr val="FF0000"/>
              </a:solidFill>
              <a:latin typeface="HP001 4H Normal" panose="020B060402020202020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41148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ân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5995" y="39624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ăn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a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981200"/>
            <a:ext cx="6096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68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â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1709" y="1634836"/>
            <a:ext cx="6096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574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ă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057400"/>
            <a:ext cx="6096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574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31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009" y="182894"/>
            <a:ext cx="4286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VNI-Avo" pitchFamily="2" charset="0"/>
              </a:rPr>
              <a:t>an    aên   aân</a:t>
            </a:r>
            <a:endParaRPr lang="en-US" sz="5400" b="1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850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4343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31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009" y="182894"/>
            <a:ext cx="4286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VNI-Avo" pitchFamily="2" charset="0"/>
              </a:rPr>
              <a:t>an    aên   aân</a:t>
            </a:r>
            <a:endParaRPr lang="en-US" sz="5400" b="1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6705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.VnAvant" pitchFamily="34" charset="0"/>
              </a:rPr>
              <a:t>T« vµ v</a:t>
            </a: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iÕt</a:t>
            </a:r>
          </a:p>
        </p:txBody>
      </p:sp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/>
        </p:blipFill>
        <p:spPr bwMode="auto">
          <a:xfrm>
            <a:off x="-17617" y="835678"/>
            <a:ext cx="9144000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/>
        </p:blipFill>
        <p:spPr bwMode="auto">
          <a:xfrm>
            <a:off x="-12700" y="2601686"/>
            <a:ext cx="9144000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49690" y="1752600"/>
            <a:ext cx="15167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 smtClean="0">
                <a:latin typeface="HP001" pitchFamily="34" charset="-93"/>
                <a:ea typeface="HP001" pitchFamily="34" charset="-93"/>
              </a:rPr>
              <a:t>an</a:t>
            </a:r>
            <a:endParaRPr lang="vi-VN" sz="88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-6377" y="3512568"/>
            <a:ext cx="27302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 </a:t>
            </a:r>
            <a:r>
              <a:rPr lang="en-US" sz="8800" dirty="0" err="1" smtClean="0">
                <a:latin typeface="HP001" pitchFamily="34" charset="-93"/>
              </a:rPr>
              <a:t>bạn</a:t>
            </a:r>
            <a:endParaRPr lang="vi-VN" sz="8800" dirty="0">
              <a:latin typeface="HP001" pitchFamily="34" charset="-93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49194" y="1757304"/>
            <a:ext cx="15167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 err="1" smtClean="0">
                <a:latin typeface="HP001" pitchFamily="34" charset="-93"/>
                <a:ea typeface="HP001" pitchFamily="34" charset="-93"/>
              </a:rPr>
              <a:t>ăn</a:t>
            </a:r>
            <a:endParaRPr lang="vi-VN" sz="88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84365" y="5268826"/>
            <a:ext cx="28857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 smtClean="0">
                <a:latin typeface="HP001" pitchFamily="34" charset="-93"/>
              </a:rPr>
              <a:t>khăn</a:t>
            </a:r>
            <a:endParaRPr lang="vi-VN" sz="8800" dirty="0">
              <a:latin typeface="HP001" pitchFamily="34" charset="-93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611435" y="3529776"/>
            <a:ext cx="28248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vi-VN" sz="8800" dirty="0" smtClean="0">
                <a:latin typeface="HP001" pitchFamily="34" charset="-93"/>
              </a:rPr>
              <a:t>thân</a:t>
            </a:r>
            <a:endParaRPr lang="vi-VN" sz="8800" dirty="0">
              <a:latin typeface="HP001" pitchFamily="34" charset="-93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43908" y="1774721"/>
            <a:ext cx="15167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 err="1">
                <a:latin typeface="HP001" pitchFamily="34" charset="-93"/>
                <a:ea typeface="HP001" pitchFamily="34" charset="-93"/>
              </a:rPr>
              <a:t>â</a:t>
            </a:r>
            <a:r>
              <a:rPr lang="en-US" sz="8800" dirty="0" err="1" smtClean="0">
                <a:latin typeface="HP001" pitchFamily="34" charset="-93"/>
                <a:ea typeface="HP001" pitchFamily="34" charset="-93"/>
              </a:rPr>
              <a:t>n</a:t>
            </a:r>
            <a:endParaRPr lang="vi-VN" sz="88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655141" y="5268826"/>
            <a:ext cx="20746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 smtClean="0">
                <a:latin typeface="HP001" pitchFamily="34" charset="-93"/>
              </a:rPr>
              <a:t>ǟằn</a:t>
            </a:r>
            <a:endParaRPr lang="vi-VN" sz="8800" dirty="0">
              <a:latin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074641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26860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2290" y="53309"/>
            <a:ext cx="9105507" cy="4736874"/>
            <a:chOff x="-12290" y="53309"/>
            <a:chExt cx="9105507" cy="47368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2290" y="53309"/>
              <a:ext cx="9105507" cy="473687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85748" y="914400"/>
              <a:ext cx="1978576" cy="722531"/>
              <a:chOff x="85748" y="76200"/>
              <a:chExt cx="1978576" cy="72253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5748" y="169725"/>
                <a:ext cx="1770762" cy="606130"/>
                <a:chOff x="85748" y="169725"/>
                <a:chExt cx="1770762" cy="606130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440086" y="169725"/>
                  <a:ext cx="1416424" cy="606130"/>
                </a:xfrm>
                <a:prstGeom prst="roundRect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85748" y="201195"/>
                  <a:ext cx="578931" cy="533997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1" i="0" u="none" strike="noStrike" cap="none" normalizeH="0">
                    <a:ln>
                      <a:noFill/>
                    </a:ln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53037" y="76200"/>
                <a:ext cx="1911287" cy="722531"/>
                <a:chOff x="-651821" y="-231732"/>
                <a:chExt cx="1911287" cy="722531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-651821" y="-231732"/>
                  <a:ext cx="22217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>
                      <a:latin typeface="Calibri" pitchFamily="34" charset="0"/>
                      <a:cs typeface="Calibri" pitchFamily="34" charset="0"/>
                    </a:rPr>
                    <a:t>4</a:t>
                  </a:r>
                  <a:endParaRPr lang="en-US" sz="4000" b="1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-195258" y="-155532"/>
                  <a:ext cx="14547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.VnAvant" pitchFamily="34" charset="0"/>
                    </a:rPr>
                    <a:t>§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.VnAvant" pitchFamily="34" charset="0"/>
                    </a:rPr>
                    <a:t>äc</a:t>
                  </a:r>
                  <a:endParaRPr lang="en-US" sz="3600" b="1" dirty="0">
                    <a:solidFill>
                      <a:schemeClr val="bg1"/>
                    </a:solidFill>
                    <a:latin typeface=".VnAvant" pitchFamily="34" charset="0"/>
                  </a:endParaRPr>
                </a:p>
              </p:txBody>
            </p:sp>
          </p:grpSp>
        </p:grpSp>
      </p:grpSp>
      <p:sp>
        <p:nvSpPr>
          <p:cNvPr id="11" name="TextBox 10"/>
          <p:cNvSpPr txBox="1"/>
          <p:nvPr/>
        </p:nvSpPr>
        <p:spPr>
          <a:xfrm>
            <a:off x="120161" y="5486400"/>
            <a:ext cx="9019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Ñaøn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gaø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cöù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tha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thaån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gaàn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chaân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meï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Ñaõ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meï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che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chaén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caû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ñaøn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chaû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sôï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luõ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quaï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döõ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3581405" y="6025009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2355275" y="6522053"/>
            <a:ext cx="48361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4540463" y="6025009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5638800" y="6025009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7321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276600" y="73519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Xin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loãi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46" r="6346"/>
          <a:stretch/>
        </p:blipFill>
        <p:spPr>
          <a:xfrm>
            <a:off x="604684" y="1600200"/>
            <a:ext cx="7488135" cy="48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Đọc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s¸ch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06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990599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246413"/>
            <a:ext cx="4140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phoá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coå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væa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heø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438400"/>
            <a:ext cx="5027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beù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Haø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Thuû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ñoâ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37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4086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246413"/>
            <a:ext cx="40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ñaù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quyù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xöù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sôû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438400"/>
            <a:ext cx="5599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Phuù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Thoï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cheø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coï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4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159"/>
            <a:ext cx="851135" cy="13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vi-VN" sz="4000" b="1">
                <a:solidFill>
                  <a:srgbClr val="00CC00"/>
                </a:solidFill>
              </a:rPr>
              <a:t>Ghép đôi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9526" y="1436059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oå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300763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33CC"/>
                </a:solidFill>
                <a:latin typeface="VNI-Avo" pitchFamily="2" charset="0"/>
              </a:rPr>
              <a:t>q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ua 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562" y="331527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vuõ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2590" y="1459488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phaø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4547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763E-6 L -0.36562 -0.272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1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93642E-7 L -0.39879 0.275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231519" cy="11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159" y="2038872"/>
            <a:ext cx="8375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Haõy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tìm 1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töø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tieáng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chöùa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aâm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ph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!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2019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8800" y="1722088"/>
            <a:ext cx="5562600" cy="3383312"/>
            <a:chOff x="1981200" y="1752600"/>
            <a:chExt cx="5427322" cy="24994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1752600"/>
              <a:ext cx="5427322" cy="249942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981200" y="1752600"/>
              <a:ext cx="4981241" cy="810640"/>
            </a:xfrm>
            <a:custGeom>
              <a:avLst/>
              <a:gdLst>
                <a:gd name="connsiteX0" fmla="*/ 0 w 5029200"/>
                <a:gd name="connsiteY0" fmla="*/ 0 h 868712"/>
                <a:gd name="connsiteX1" fmla="*/ 5029200 w 5029200"/>
                <a:gd name="connsiteY1" fmla="*/ 0 h 868712"/>
                <a:gd name="connsiteX2" fmla="*/ 5029200 w 5029200"/>
                <a:gd name="connsiteY2" fmla="*/ 868712 h 868712"/>
                <a:gd name="connsiteX3" fmla="*/ 0 w 5029200"/>
                <a:gd name="connsiteY3" fmla="*/ 868712 h 868712"/>
                <a:gd name="connsiteX4" fmla="*/ 0 w 5029200"/>
                <a:gd name="connsiteY4" fmla="*/ 0 h 868712"/>
                <a:gd name="connsiteX0" fmla="*/ 0 w 5029200"/>
                <a:gd name="connsiteY0" fmla="*/ 0 h 868712"/>
                <a:gd name="connsiteX1" fmla="*/ 5029200 w 5029200"/>
                <a:gd name="connsiteY1" fmla="*/ 0 h 868712"/>
                <a:gd name="connsiteX2" fmla="*/ 4527754 w 5029200"/>
                <a:gd name="connsiteY2" fmla="*/ 711396 h 868712"/>
                <a:gd name="connsiteX3" fmla="*/ 0 w 5029200"/>
                <a:gd name="connsiteY3" fmla="*/ 868712 h 868712"/>
                <a:gd name="connsiteX4" fmla="*/ 0 w 5029200"/>
                <a:gd name="connsiteY4" fmla="*/ 0 h 868712"/>
                <a:gd name="connsiteX0" fmla="*/ 0 w 5029200"/>
                <a:gd name="connsiteY0" fmla="*/ 0 h 868712"/>
                <a:gd name="connsiteX1" fmla="*/ 5029200 w 5029200"/>
                <a:gd name="connsiteY1" fmla="*/ 0 h 868712"/>
                <a:gd name="connsiteX2" fmla="*/ 4527754 w 5029200"/>
                <a:gd name="connsiteY2" fmla="*/ 711396 h 868712"/>
                <a:gd name="connsiteX3" fmla="*/ 0 w 5029200"/>
                <a:gd name="connsiteY3" fmla="*/ 868712 h 868712"/>
                <a:gd name="connsiteX4" fmla="*/ 0 w 5029200"/>
                <a:gd name="connsiteY4" fmla="*/ 0 h 868712"/>
                <a:gd name="connsiteX0" fmla="*/ 0 w 5098026"/>
                <a:gd name="connsiteY0" fmla="*/ 0 h 868712"/>
                <a:gd name="connsiteX1" fmla="*/ 5098026 w 5098026"/>
                <a:gd name="connsiteY1" fmla="*/ 9832 h 868712"/>
                <a:gd name="connsiteX2" fmla="*/ 4527754 w 5098026"/>
                <a:gd name="connsiteY2" fmla="*/ 711396 h 868712"/>
                <a:gd name="connsiteX3" fmla="*/ 0 w 5098026"/>
                <a:gd name="connsiteY3" fmla="*/ 868712 h 868712"/>
                <a:gd name="connsiteX4" fmla="*/ 0 w 5098026"/>
                <a:gd name="connsiteY4" fmla="*/ 0 h 868712"/>
                <a:gd name="connsiteX0" fmla="*/ 0 w 5098026"/>
                <a:gd name="connsiteY0" fmla="*/ 0 h 868712"/>
                <a:gd name="connsiteX1" fmla="*/ 5098026 w 5098026"/>
                <a:gd name="connsiteY1" fmla="*/ 9832 h 868712"/>
                <a:gd name="connsiteX2" fmla="*/ 4527754 w 5098026"/>
                <a:gd name="connsiteY2" fmla="*/ 711396 h 868712"/>
                <a:gd name="connsiteX3" fmla="*/ 3003755 w 5098026"/>
                <a:gd name="connsiteY3" fmla="*/ 863796 h 868712"/>
                <a:gd name="connsiteX4" fmla="*/ 0 w 5098026"/>
                <a:gd name="connsiteY4" fmla="*/ 868712 h 868712"/>
                <a:gd name="connsiteX5" fmla="*/ 0 w 5098026"/>
                <a:gd name="connsiteY5" fmla="*/ 0 h 868712"/>
                <a:gd name="connsiteX0" fmla="*/ 0 w 5098026"/>
                <a:gd name="connsiteY0" fmla="*/ 0 h 868712"/>
                <a:gd name="connsiteX1" fmla="*/ 5098026 w 5098026"/>
                <a:gd name="connsiteY1" fmla="*/ 9832 h 868712"/>
                <a:gd name="connsiteX2" fmla="*/ 4527754 w 5098026"/>
                <a:gd name="connsiteY2" fmla="*/ 711396 h 868712"/>
                <a:gd name="connsiteX3" fmla="*/ 3937819 w 5098026"/>
                <a:gd name="connsiteY3" fmla="*/ 834299 h 868712"/>
                <a:gd name="connsiteX4" fmla="*/ 3003755 w 5098026"/>
                <a:gd name="connsiteY4" fmla="*/ 863796 h 868712"/>
                <a:gd name="connsiteX5" fmla="*/ 0 w 5098026"/>
                <a:gd name="connsiteY5" fmla="*/ 868712 h 868712"/>
                <a:gd name="connsiteX6" fmla="*/ 0 w 5098026"/>
                <a:gd name="connsiteY6" fmla="*/ 0 h 86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8026" h="868712">
                  <a:moveTo>
                    <a:pt x="0" y="0"/>
                  </a:moveTo>
                  <a:lnTo>
                    <a:pt x="5098026" y="9832"/>
                  </a:lnTo>
                  <a:cubicBezTo>
                    <a:pt x="4930877" y="246964"/>
                    <a:pt x="4930877" y="611915"/>
                    <a:pt x="4527754" y="711396"/>
                  </a:cubicBezTo>
                  <a:cubicBezTo>
                    <a:pt x="4331109" y="835697"/>
                    <a:pt x="4191819" y="808899"/>
                    <a:pt x="3937819" y="834299"/>
                  </a:cubicBezTo>
                  <a:cubicBezTo>
                    <a:pt x="3683819" y="859699"/>
                    <a:pt x="3656781" y="844951"/>
                    <a:pt x="3003755" y="863796"/>
                  </a:cubicBezTo>
                  <a:lnTo>
                    <a:pt x="0" y="868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Mảnh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ghép</a:t>
            </a:r>
            <a:r>
              <a:rPr lang="en-US" b="1"/>
              <a:t> </a:t>
            </a:r>
            <a:r>
              <a:rPr lang="en-US" b="1">
                <a:solidFill>
                  <a:srgbClr val="00B050"/>
                </a:solidFill>
              </a:rPr>
              <a:t>sắc</a:t>
            </a:r>
            <a:r>
              <a:rPr lang="en-US" b="1"/>
              <a:t> </a:t>
            </a:r>
            <a:r>
              <a:rPr lang="en-US" b="1">
                <a:solidFill>
                  <a:srgbClr val="FF00FF"/>
                </a:solidFill>
              </a:rPr>
              <a:t>màu</a:t>
            </a:r>
            <a:endParaRPr lang="vi-VN" b="1">
              <a:solidFill>
                <a:srgbClr val="FF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4876800"/>
            <a:ext cx="115252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5000" y="5029200"/>
            <a:ext cx="115252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058496" y="1032553"/>
            <a:ext cx="3566159" cy="23360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1</a:t>
            </a:r>
            <a:endParaRPr lang="vi-VN" sz="5400"/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074989" y="3403853"/>
            <a:ext cx="3554375" cy="226234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8200" y="1049677"/>
            <a:ext cx="3213607" cy="233603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2</a:t>
            </a:r>
            <a:endParaRPr lang="vi-VN" sz="5400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684458" y="3414331"/>
            <a:ext cx="3213607" cy="228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4</a:t>
            </a:r>
            <a:endParaRPr lang="vi-VN" sz="5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83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35998"/>
            <a:ext cx="9144001" cy="3488326"/>
            <a:chOff x="-24" y="1980708"/>
            <a:chExt cx="9158772" cy="35878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-162" t="35570" r="1"/>
            <a:stretch/>
          </p:blipFill>
          <p:spPr>
            <a:xfrm>
              <a:off x="-24" y="1980708"/>
              <a:ext cx="9158772" cy="358781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05756" y="2282336"/>
              <a:ext cx="2971801" cy="859530"/>
              <a:chOff x="271420" y="73120"/>
              <a:chExt cx="3114653" cy="72253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71420" y="117852"/>
                <a:ext cx="3114653" cy="606130"/>
                <a:chOff x="271420" y="117852"/>
                <a:chExt cx="3114653" cy="606130"/>
              </a:xfrm>
            </p:grpSpPr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625759" y="117852"/>
                  <a:ext cx="2760314" cy="606130"/>
                </a:xfrm>
                <a:prstGeom prst="roundRect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271420" y="149321"/>
                  <a:ext cx="578931" cy="533997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1" i="0" u="none" strike="noStrike" cap="none" normalizeH="0">
                    <a:ln>
                      <a:noFill/>
                    </a:ln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78692" y="73120"/>
                <a:ext cx="3047361" cy="722533"/>
                <a:chOff x="-526166" y="-234812"/>
                <a:chExt cx="3047361" cy="722533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-526166" y="-234812"/>
                  <a:ext cx="44435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>
                      <a:latin typeface="Calibri" pitchFamily="34" charset="0"/>
                      <a:cs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-69606" y="-158611"/>
                  <a:ext cx="2590801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err="1">
                      <a:solidFill>
                        <a:schemeClr val="bg1"/>
                      </a:solidFill>
                      <a:latin typeface=".VnAvant" pitchFamily="34" charset="0"/>
                    </a:rPr>
                    <a:t>NhËn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.VnAvant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.VnAvant" pitchFamily="34" charset="0"/>
                    </a:rPr>
                    <a:t>biÕt</a:t>
                  </a:r>
                  <a:endParaRPr lang="en-US" sz="3600" b="1" dirty="0">
                    <a:solidFill>
                      <a:schemeClr val="bg1"/>
                    </a:solidFill>
                    <a:latin typeface=".VnAvant" pitchFamily="34" charset="0"/>
                  </a:endParaRP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-1" y="3576723"/>
            <a:ext cx="8841855" cy="1338187"/>
            <a:chOff x="238432" y="5414108"/>
            <a:chExt cx="8841855" cy="1338187"/>
          </a:xfrm>
        </p:grpSpPr>
        <p:sp>
          <p:nvSpPr>
            <p:cNvPr id="3" name="TextBox 2"/>
            <p:cNvSpPr txBox="1"/>
            <p:nvPr/>
          </p:nvSpPr>
          <p:spPr>
            <a:xfrm flipH="1">
              <a:off x="238432" y="5414108"/>
              <a:ext cx="8841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VNI-Avo" pitchFamily="2" charset="0"/>
                </a:rPr>
                <a:t>Ngöïa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vaèn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vaø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höôu</a:t>
              </a:r>
              <a:r>
                <a:rPr lang="en-US" sz="4000" b="1" dirty="0" smtClean="0">
                  <a:latin typeface="VNI-Avo" pitchFamily="2" charset="0"/>
                </a:rPr>
                <a:t> cao </a:t>
              </a:r>
              <a:r>
                <a:rPr lang="en-US" sz="4000" b="1" dirty="0" err="1" smtClean="0">
                  <a:latin typeface="VNI-Avo" pitchFamily="2" charset="0"/>
                </a:rPr>
                <a:t>coå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laø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ñoâi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baïn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th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VNI-Avo" pitchFamily="2" charset="0"/>
                </a:rPr>
                <a:t>aân</a:t>
              </a:r>
              <a:r>
                <a:rPr lang="en-US" sz="4000" b="1" dirty="0" smtClean="0">
                  <a:latin typeface="VNI-Avo" pitchFamily="2" charset="0"/>
                </a:rPr>
                <a:t>.</a:t>
              </a:r>
              <a:endParaRPr lang="en-US" sz="4000" b="1" dirty="0">
                <a:latin typeface="VNI-Avo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2652" y="5417145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VNI-Avo" pitchFamily="2" charset="0"/>
                </a:rPr>
                <a:t>aên</a:t>
              </a:r>
              <a:endParaRPr lang="en-US" sz="4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2393" y="6044409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VNI-Avo" pitchFamily="2" charset="0"/>
                </a:rPr>
                <a:t>an</a:t>
              </a:r>
              <a:endParaRPr lang="en-US" sz="4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95600" y="221971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9820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379320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886375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6303639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5582" y="2327230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9318" y="3418413"/>
            <a:ext cx="2164281" cy="830998"/>
            <a:chOff x="3779318" y="3418413"/>
            <a:chExt cx="2164281" cy="830998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C51E201-6E37-465F-95CB-F7110AAEC0D6}"/>
                </a:ext>
              </a:extLst>
            </p:cNvPr>
            <p:cNvSpPr txBox="1"/>
            <p:nvPr/>
          </p:nvSpPr>
          <p:spPr>
            <a:xfrm flipH="1">
              <a:off x="3779318" y="3418414"/>
              <a:ext cx="2164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33CC"/>
                  </a:solidFill>
                  <a:latin typeface="VNI-Avo" pitchFamily="2" charset="0"/>
                </a:rPr>
                <a:t>baïn</a:t>
              </a:r>
              <a:endParaRPr lang="en-US" sz="4800" b="1" dirty="0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0707" y="3418413"/>
              <a:ext cx="12891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an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2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Tạo tiếng mới </a:t>
            </a: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có vần</a:t>
            </a:r>
            <a:r>
              <a:rPr lang="vi-VN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an, ăn, ân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336709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Tạo tiếng mới có</a:t>
            </a:r>
            <a:r>
              <a:rPr lang="vi-VN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vần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an, ăn, ân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668870" y="4191000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an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baûn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631346" y="4093734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baûn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pic>
        <p:nvPicPr>
          <p:cNvPr id="33" name="Picture 6">
            <a:extLst>
              <a:ext uri="{FF2B5EF4-FFF2-40B4-BE49-F238E27FC236}">
                <a16:creationId xmlns="" xmlns:a16="http://schemas.microsoft.com/office/drawing/2014/main" id="{C3CEF78A-D03C-413B-8B22-A82A2DF5A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5709870" y="4343405"/>
            <a:ext cx="565312" cy="39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b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6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687536"/>
              </p:ext>
            </p:extLst>
          </p:nvPr>
        </p:nvGraphicFramePr>
        <p:xfrm>
          <a:off x="381001" y="2118360"/>
          <a:ext cx="856995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833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baûn</a:t>
                      </a:r>
                      <a:endParaRPr lang="en-US" sz="40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nhaõn</a:t>
                      </a:r>
                      <a:r>
                        <a:rPr lang="en-US" sz="40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gaén</a:t>
                      </a:r>
                      <a:endParaRPr lang="en-US" sz="4000" b="1" dirty="0">
                        <a:solidFill>
                          <a:srgbClr val="0099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4000" dirty="0">
                        <a:solidFill>
                          <a:srgbClr val="0099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0099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laën</a:t>
                      </a:r>
                      <a:r>
                        <a:rPr lang="en-US" sz="4000" b="1" baseline="0" dirty="0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4000" b="1" dirty="0">
                        <a:solidFill>
                          <a:srgbClr val="009900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baän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gaàn</a:t>
                      </a:r>
                      <a:endParaRPr lang="en-US" sz="4000" dirty="0">
                        <a:solidFill>
                          <a:srgbClr val="0099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64421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7298</TotalTime>
  <Words>285</Words>
  <Application>Microsoft Office PowerPoint</Application>
  <PresentationFormat>On-screen Show (4:3)</PresentationFormat>
  <Paragraphs>123</Paragraphs>
  <Slides>35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VNI-Avo</vt:lpstr>
      <vt:lpstr>Comic Sans MS</vt:lpstr>
      <vt:lpstr>HP-087</vt:lpstr>
      <vt:lpstr>.VnCooper</vt:lpstr>
      <vt:lpstr>HP001</vt:lpstr>
      <vt:lpstr>Times New Roman</vt:lpstr>
      <vt:lpstr>Calibri</vt:lpstr>
      <vt:lpstr>.VnUniverse</vt:lpstr>
      <vt:lpstr>HP001 4H Normal</vt:lpstr>
      <vt:lpstr>Arial Rounded MT Bold</vt:lpstr>
      <vt:lpstr>.VnAvant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356</cp:revision>
  <dcterms:created xsi:type="dcterms:W3CDTF">2006-08-16T00:00:00Z</dcterms:created>
  <dcterms:modified xsi:type="dcterms:W3CDTF">2020-08-25T13:16:30Z</dcterms:modified>
</cp:coreProperties>
</file>