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7"/>
  </p:notesMasterIdLst>
  <p:sldIdLst>
    <p:sldId id="421" r:id="rId3"/>
    <p:sldId id="422" r:id="rId4"/>
    <p:sldId id="362" r:id="rId5"/>
    <p:sldId id="367" r:id="rId6"/>
    <p:sldId id="381" r:id="rId7"/>
    <p:sldId id="387" r:id="rId8"/>
    <p:sldId id="393" r:id="rId9"/>
    <p:sldId id="394" r:id="rId10"/>
    <p:sldId id="395" r:id="rId11"/>
    <p:sldId id="351" r:id="rId12"/>
    <p:sldId id="410" r:id="rId13"/>
    <p:sldId id="411" r:id="rId14"/>
    <p:sldId id="412" r:id="rId15"/>
    <p:sldId id="396" r:id="rId16"/>
    <p:sldId id="426" r:id="rId17"/>
    <p:sldId id="397" r:id="rId18"/>
    <p:sldId id="415" r:id="rId19"/>
    <p:sldId id="418" r:id="rId20"/>
    <p:sldId id="355" r:id="rId21"/>
    <p:sldId id="383" r:id="rId22"/>
    <p:sldId id="423" r:id="rId23"/>
    <p:sldId id="402" r:id="rId24"/>
    <p:sldId id="427" r:id="rId25"/>
    <p:sldId id="403" r:id="rId26"/>
    <p:sldId id="404" r:id="rId27"/>
    <p:sldId id="405" r:id="rId28"/>
    <p:sldId id="406" r:id="rId29"/>
    <p:sldId id="407" r:id="rId30"/>
    <p:sldId id="409" r:id="rId31"/>
    <p:sldId id="398" r:id="rId32"/>
    <p:sldId id="376" r:id="rId33"/>
    <p:sldId id="377" r:id="rId34"/>
    <p:sldId id="375" r:id="rId35"/>
    <p:sldId id="378" r:id="rId36"/>
  </p:sldIdLst>
  <p:sldSz cx="9144000" cy="6858000" type="screen4x3"/>
  <p:notesSz cx="6858000" cy="9144000"/>
  <p:embeddedFontLst>
    <p:embeddedFont>
      <p:font typeface=".VnAvant" pitchFamily="34" charset="0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HP001 4H Normal" pitchFamily="34" charset="-93"/>
      <p:regular r:id="rId46"/>
    </p:embeddedFont>
    <p:embeddedFont>
      <p:font typeface="Arial Rounded MT Bold" charset="0"/>
      <p:regular r:id="rId47"/>
    </p:embeddedFont>
    <p:embeddedFont>
      <p:font typeface=".VnUniverse" pitchFamily="34" charset="0"/>
      <p:regular r:id="rId48"/>
    </p:embeddedFont>
    <p:embeddedFont>
      <p:font typeface="VNI-Avo" pitchFamily="2" charset="0"/>
      <p:regular r:id="rId49"/>
      <p:bold r:id="rId50"/>
      <p:italic r:id="rId51"/>
      <p:boldItalic r:id="rId52"/>
    </p:embeddedFont>
    <p:embeddedFont>
      <p:font typeface="HP-087" pitchFamily="34" charset="0"/>
      <p:bold r:id="rId53"/>
    </p:embeddedFont>
    <p:embeddedFont>
      <p:font typeface="HP001" pitchFamily="34" charset="-93"/>
      <p:regular r:id="rId54"/>
      <p:bold r:id="rId55"/>
    </p:embeddedFont>
    <p:embeddedFont>
      <p:font typeface="Comic Sans MS" pitchFamily="66" charset="0"/>
      <p:regular r:id="rId56"/>
      <p:bold r:id="rId57"/>
      <p:italic r:id="rId58"/>
      <p:boldItalic r:id="rId59"/>
    </p:embeddedFont>
    <p:embeddedFont>
      <p:font typeface=".VnCooper" pitchFamily="34" charset="0"/>
      <p:regular r:id="rId60"/>
    </p:embeddedFont>
  </p:embeddedFontLst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9900"/>
    <a:srgbClr val="0033CC"/>
    <a:srgbClr val="000099"/>
    <a:srgbClr val="00CC00"/>
    <a:srgbClr val="CCECFF"/>
    <a:srgbClr val="FF9933"/>
    <a:srgbClr val="FFCC00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7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7710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38400" y="4153205"/>
            <a:ext cx="351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goïn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neán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69778" y="2828508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7" b="90805" l="22284" r="35175"/>
                    </a14:imgEffect>
                  </a14:imgLayer>
                </a14:imgProps>
              </a:ext>
            </a:extLst>
          </a:blip>
          <a:srcRect l="20717" t="11998" r="63170"/>
          <a:stretch/>
        </p:blipFill>
        <p:spPr>
          <a:xfrm>
            <a:off x="2836969" y="1884547"/>
            <a:ext cx="2565517" cy="22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76600" y="4239426"/>
            <a:ext cx="2313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ñeøn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pin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57229" y="22742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799" y="1880946"/>
            <a:ext cx="40965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753" t="14366" r="17134" b="7949"/>
          <a:stretch/>
        </p:blipFill>
        <p:spPr>
          <a:xfrm>
            <a:off x="2555925" y="1600200"/>
            <a:ext cx="3156617" cy="2438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9400" y="420847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uùn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232801">
            <a:off x="2293152" y="1910692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6748" y="414553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goïn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neán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781800" y="414552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cuùn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9058" y="4145529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pin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7" b="90805" l="22284" r="35175"/>
                    </a14:imgEffect>
                  </a14:imgLayer>
                </a14:imgProps>
              </a:ext>
            </a:extLst>
          </a:blip>
          <a:srcRect l="20717" t="11998" r="63170"/>
          <a:stretch/>
        </p:blipFill>
        <p:spPr>
          <a:xfrm>
            <a:off x="-134461" y="1877653"/>
            <a:ext cx="2565517" cy="2245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981200"/>
            <a:ext cx="2994510" cy="2005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091" y="1524000"/>
            <a:ext cx="2895600" cy="22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20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97844" y="1981200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77370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140803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7407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5771484" y="587697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in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95040" y="2088713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7543800" y="598648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318" y="3179897"/>
            <a:ext cx="2164281" cy="830997"/>
            <a:chOff x="3779318" y="3418414"/>
            <a:chExt cx="2164281" cy="830997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779318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meøn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9893" y="3418414"/>
              <a:ext cx="9541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en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77912"/>
              </p:ext>
            </p:extLst>
          </p:nvPr>
        </p:nvGraphicFramePr>
        <p:xfrm>
          <a:off x="440086" y="4017820"/>
          <a:ext cx="817451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19">
                  <a:extLst>
                    <a:ext uri="{9D8B030D-6E8A-4147-A177-3AD203B41FA5}">
                      <a16:colId xmlns="" xmlns:a16="http://schemas.microsoft.com/office/drawing/2014/main" val="189274126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933062996"/>
                    </a:ext>
                  </a:extLst>
                </a:gridCol>
                <a:gridCol w="1399044">
                  <a:extLst>
                    <a:ext uri="{9D8B030D-6E8A-4147-A177-3AD203B41FA5}">
                      <a16:colId xmlns="" xmlns:a16="http://schemas.microsoft.com/office/drawing/2014/main" val="3901261764"/>
                    </a:ext>
                  </a:extLst>
                </a:gridCol>
                <a:gridCol w="582156">
                  <a:extLst>
                    <a:ext uri="{9D8B030D-6E8A-4147-A177-3AD203B41FA5}">
                      <a16:colId xmlns="" xmlns:a16="http://schemas.microsoft.com/office/drawing/2014/main" val="11887376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29397029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3896793533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150939592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kheøn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sen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neán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ngheån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51764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1163"/>
              </p:ext>
            </p:extLst>
          </p:nvPr>
        </p:nvGraphicFramePr>
        <p:xfrm>
          <a:off x="413047" y="4819927"/>
          <a:ext cx="817451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19">
                  <a:extLst>
                    <a:ext uri="{9D8B030D-6E8A-4147-A177-3AD203B41FA5}">
                      <a16:colId xmlns="" xmlns:a16="http://schemas.microsoft.com/office/drawing/2014/main" val="97017856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57037989"/>
                    </a:ext>
                  </a:extLst>
                </a:gridCol>
                <a:gridCol w="1399044">
                  <a:extLst>
                    <a:ext uri="{9D8B030D-6E8A-4147-A177-3AD203B41FA5}">
                      <a16:colId xmlns="" xmlns:a16="http://schemas.microsoft.com/office/drawing/2014/main" val="3823385464"/>
                    </a:ext>
                  </a:extLst>
                </a:gridCol>
                <a:gridCol w="582156">
                  <a:extLst>
                    <a:ext uri="{9D8B030D-6E8A-4147-A177-3AD203B41FA5}">
                      <a16:colId xmlns="" xmlns:a16="http://schemas.microsoft.com/office/drawing/2014/main" val="2399018899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422861223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3121785959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3430086184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chín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mòn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cuùn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vun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271857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3037" y="5944561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goïn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neán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0924" y="5883005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ñeøn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pin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594456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uùn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089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550430" y="1306445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2627574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en, </a:t>
            </a:r>
            <a:r>
              <a:rPr lang="en-US" sz="4000" dirty="0" err="1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41711" y="39624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4000" dirty="0">
              <a:solidFill>
                <a:srgbClr val="FF0000"/>
              </a:solidFill>
              <a:latin typeface="HP001 4H Normal" panose="020B060402020202020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114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un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498" y="3962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in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e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905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i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192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74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33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4200" y="158043"/>
            <a:ext cx="5064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n 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eân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in     un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50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33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5951" y="228600"/>
            <a:ext cx="4737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en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eân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in    un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6069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277" y="2530741"/>
            <a:ext cx="169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n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424" y="3971431"/>
            <a:ext cx="2106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Α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èn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7320" y="3963007"/>
            <a:ext cx="2023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Ζ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ến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3868" y="3963008"/>
            <a:ext cx="1830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cɷȰ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7527" y="2539176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łn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5952" y="2538114"/>
            <a:ext cx="2109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ʘȰ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7065" y="2531137"/>
            <a:ext cx="1856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ʒȰ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2703" y="3977402"/>
            <a:ext cx="1806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↨ɪȰ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3510601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6860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24" t="37501" r="17825"/>
          <a:stretch/>
        </p:blipFill>
        <p:spPr>
          <a:xfrm>
            <a:off x="0" y="231820"/>
            <a:ext cx="8915213" cy="29719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83575" y="-1524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§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40277" y="3494455"/>
            <a:ext cx="8643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      Con gì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teân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roõ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laø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“cha”</a:t>
            </a:r>
          </a:p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nhìn qua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ngôõ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</a:p>
          <a:p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      Con gì quen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giaø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nua</a:t>
            </a:r>
          </a:p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ngaén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nguûn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thua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ngôø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3810000" y="4484377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2895600" y="49530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4038600" y="5556558"/>
            <a:ext cx="685800" cy="60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2743200" y="40386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7321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29000" y="42191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Xin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loãi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0072"/>
          <a:stretch/>
        </p:blipFill>
        <p:spPr>
          <a:xfrm>
            <a:off x="914400" y="1358647"/>
            <a:ext cx="7520090" cy="51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246413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on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oân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 ôn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708" y="2361998"/>
            <a:ext cx="622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soá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sôn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086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46413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noùn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con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choàn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4384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chuù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lôïn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con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nguû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4000" b="1">
                <a:solidFill>
                  <a:srgbClr val="00CC00"/>
                </a:solidFill>
              </a:rPr>
              <a:t>Ghép đôi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373" y="145948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khoân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300763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562" y="331527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lôùn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590" y="1459488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giôõn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0602 L -0.35035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044 L -0.43004 0.27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159" y="2038872"/>
            <a:ext cx="837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33CC"/>
                </a:solidFill>
                <a:latin typeface="VNI-Avo" pitchFamily="2" charset="0"/>
              </a:rPr>
              <a:t>Tìm teân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moät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loaøi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chim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vaàn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ôn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35" y="1676400"/>
            <a:ext cx="6826635" cy="3505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Mảnh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ghép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sắc</a:t>
            </a:r>
            <a:r>
              <a:rPr lang="en-US" b="1"/>
              <a:t> </a:t>
            </a:r>
            <a:r>
              <a:rPr lang="en-US" b="1">
                <a:solidFill>
                  <a:srgbClr val="FF00FF"/>
                </a:solidFill>
              </a:rPr>
              <a:t>màu</a:t>
            </a:r>
            <a:endParaRPr lang="vi-VN" b="1">
              <a:solidFill>
                <a:srgbClr val="FF00FF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212331" y="1311732"/>
            <a:ext cx="3566159" cy="23360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  <a:endParaRPr lang="vi-VN" sz="540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194619" y="3647768"/>
            <a:ext cx="3554375" cy="22623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789634" y="1311732"/>
            <a:ext cx="3213607" cy="233603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vi-VN" sz="5400" dirty="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780945" y="3647768"/>
            <a:ext cx="3213607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4</a:t>
            </a:r>
            <a:endParaRPr lang="vi-VN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3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05" t="25463"/>
          <a:stretch/>
        </p:blipFill>
        <p:spPr>
          <a:xfrm>
            <a:off x="301185" y="506301"/>
            <a:ext cx="8813317" cy="348783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185" y="4851829"/>
            <a:ext cx="8841855" cy="649929"/>
            <a:chOff x="301186" y="5537019"/>
            <a:chExt cx="8841855" cy="649929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301186" y="5537019"/>
              <a:ext cx="8841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VNI-Avo" pitchFamily="2" charset="0"/>
                </a:rPr>
                <a:t>Cuùn</a:t>
              </a:r>
              <a:r>
                <a:rPr lang="en-US" sz="3600" b="1" dirty="0" smtClean="0">
                  <a:latin typeface="VNI-Avo" pitchFamily="2" charset="0"/>
                </a:rPr>
                <a:t> con nhìn </a:t>
              </a:r>
              <a:r>
                <a:rPr lang="en-US" sz="3600" b="1" dirty="0" err="1" smtClean="0">
                  <a:latin typeface="VNI-Avo" pitchFamily="2" charset="0"/>
                </a:rPr>
                <a:t>thaáy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deá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meøn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tr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VNI-Avo" pitchFamily="2" charset="0"/>
                </a:rPr>
                <a:t>eân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taøu</a:t>
              </a:r>
              <a:r>
                <a:rPr lang="en-US" sz="3600" b="1" dirty="0" smtClean="0">
                  <a:latin typeface="VNI-Avo" pitchFamily="2" charset="0"/>
                </a:rPr>
                <a:t> </a:t>
              </a:r>
              <a:r>
                <a:rPr lang="en-US" sz="3600" b="1" dirty="0" err="1" smtClean="0">
                  <a:latin typeface="VNI-Avo" pitchFamily="2" charset="0"/>
                </a:rPr>
                <a:t>laù</a:t>
              </a:r>
              <a:r>
                <a:rPr lang="en-US" sz="3600" b="1" dirty="0" smtClean="0">
                  <a:latin typeface="VNI-Avo" pitchFamily="2" charset="0"/>
                </a:rPr>
                <a:t>.</a:t>
              </a:r>
              <a:endParaRPr lang="en-US" sz="3600" b="1" dirty="0">
                <a:latin typeface="VNI-Avo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76452" y="5540617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VNI-Avo" pitchFamily="2" charset="0"/>
                </a:rPr>
                <a:t>en</a:t>
              </a:r>
              <a:endParaRPr lang="en-US" sz="3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185" y="1181664"/>
            <a:ext cx="3018503" cy="945612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NhËn</a:t>
                </a:r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biÕt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97844" y="221971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77370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7407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5771484" y="587697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in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95040" y="232723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7543800" y="598648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318" y="3418414"/>
            <a:ext cx="2164281" cy="830997"/>
            <a:chOff x="3779318" y="3418414"/>
            <a:chExt cx="2164281" cy="830997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779318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meøn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66038" y="3418414"/>
              <a:ext cx="9541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en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1" grpId="0"/>
      <p:bldP spid="4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Tạo tiếng mới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có vần 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en, </a:t>
            </a:r>
            <a:r>
              <a:rPr lang="en-US" sz="4800" b="1" dirty="0" err="1" smtClean="0">
                <a:solidFill>
                  <a:srgbClr val="FF0000"/>
                </a:solidFill>
                <a:latin typeface="Comic Sans MS" pitchFamily="66" charset="0"/>
              </a:rPr>
              <a:t>ên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, in, un</a:t>
            </a:r>
            <a:r>
              <a:rPr lang="vi-VN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670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Tạo tiếng mới có</a:t>
            </a:r>
            <a:r>
              <a:rPr lang="vi-VN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vần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en,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ên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, in, un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en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kheøn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066800" y="409373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kheøn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kh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8870" y="4191000"/>
            <a:ext cx="792163" cy="646112"/>
            <a:chOff x="5668870" y="4191000"/>
            <a:chExt cx="792163" cy="646112"/>
          </a:xfrm>
        </p:grpSpPr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5668870" y="41910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5898821" y="4405974"/>
              <a:ext cx="219025" cy="13896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6" grpId="0" animBg="1"/>
      <p:bldP spid="17" grpId="0" animBg="1"/>
      <p:bldP spid="2" grpId="0" animBg="1"/>
      <p:bldP spid="30" grpId="0" animBg="1"/>
      <p:bldP spid="26" grpId="0"/>
      <p:bldP spid="35" grpId="0" animBg="1"/>
      <p:bldP spid="40" grpId="0" animBg="1"/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42075"/>
              </p:ext>
            </p:extLst>
          </p:nvPr>
        </p:nvGraphicFramePr>
        <p:xfrm>
          <a:off x="664681" y="1143000"/>
          <a:ext cx="817451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19">
                  <a:extLst>
                    <a:ext uri="{9D8B030D-6E8A-4147-A177-3AD203B41FA5}">
                      <a16:colId xmlns="" xmlns:a16="http://schemas.microsoft.com/office/drawing/2014/main" val="366757775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71557037"/>
                    </a:ext>
                  </a:extLst>
                </a:gridCol>
                <a:gridCol w="1399044">
                  <a:extLst>
                    <a:ext uri="{9D8B030D-6E8A-4147-A177-3AD203B41FA5}">
                      <a16:colId xmlns="" xmlns:a16="http://schemas.microsoft.com/office/drawing/2014/main" val="2110427340"/>
                    </a:ext>
                  </a:extLst>
                </a:gridCol>
                <a:gridCol w="582156">
                  <a:extLst>
                    <a:ext uri="{9D8B030D-6E8A-4147-A177-3AD203B41FA5}">
                      <a16:colId xmlns="" xmlns:a16="http://schemas.microsoft.com/office/drawing/2014/main" val="347270984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1585343337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1626889213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1909523887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kheøn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sen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neán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ngheån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04492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37171"/>
              </p:ext>
            </p:extLst>
          </p:nvPr>
        </p:nvGraphicFramePr>
        <p:xfrm>
          <a:off x="664681" y="3124200"/>
          <a:ext cx="8174519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519">
                  <a:extLst>
                    <a:ext uri="{9D8B030D-6E8A-4147-A177-3AD203B41FA5}">
                      <a16:colId xmlns="" xmlns:a16="http://schemas.microsoft.com/office/drawing/2014/main" val="26245003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933236866"/>
                    </a:ext>
                  </a:extLst>
                </a:gridCol>
                <a:gridCol w="1399044">
                  <a:extLst>
                    <a:ext uri="{9D8B030D-6E8A-4147-A177-3AD203B41FA5}">
                      <a16:colId xmlns="" xmlns:a16="http://schemas.microsoft.com/office/drawing/2014/main" val="3228021333"/>
                    </a:ext>
                  </a:extLst>
                </a:gridCol>
                <a:gridCol w="582156">
                  <a:extLst>
                    <a:ext uri="{9D8B030D-6E8A-4147-A177-3AD203B41FA5}">
                      <a16:colId xmlns="" xmlns:a16="http://schemas.microsoft.com/office/drawing/2014/main" val="226109408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84138362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3627085579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369000853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chín</a:t>
                      </a:r>
                      <a:endParaRPr lang="en-US" sz="4000" b="1" dirty="0">
                        <a:solidFill>
                          <a:srgbClr val="FF0066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0066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66"/>
                          </a:solidFill>
                          <a:latin typeface="VNI-Avo" pitchFamily="2" charset="0"/>
                        </a:rPr>
                        <a:t>mòn</a:t>
                      </a:r>
                      <a:endParaRPr lang="en-US" sz="4000" b="1" dirty="0">
                        <a:solidFill>
                          <a:srgbClr val="FF0066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cuùn</a:t>
                      </a:r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vun</a:t>
                      </a:r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196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4421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7477</TotalTime>
  <Words>315</Words>
  <Application>Microsoft Office PowerPoint</Application>
  <PresentationFormat>On-screen Show (4:3)</PresentationFormat>
  <Paragraphs>134</Paragraphs>
  <Slides>34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.VnAvant</vt:lpstr>
      <vt:lpstr>Calibri</vt:lpstr>
      <vt:lpstr>HP001 4H Normal</vt:lpstr>
      <vt:lpstr>Arial Rounded MT Bold</vt:lpstr>
      <vt:lpstr>.VnUniverse</vt:lpstr>
      <vt:lpstr>VNI-Avo</vt:lpstr>
      <vt:lpstr>Times New Roman</vt:lpstr>
      <vt:lpstr>HP-087</vt:lpstr>
      <vt:lpstr>HP001</vt:lpstr>
      <vt:lpstr>Comic Sans MS</vt:lpstr>
      <vt:lpstr>.VnCooper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377</cp:revision>
  <dcterms:created xsi:type="dcterms:W3CDTF">2006-08-16T00:00:00Z</dcterms:created>
  <dcterms:modified xsi:type="dcterms:W3CDTF">2020-08-25T15:55:42Z</dcterms:modified>
</cp:coreProperties>
</file>