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5"/>
  </p:notesMasterIdLst>
  <p:sldIdLst>
    <p:sldId id="256" r:id="rId2"/>
    <p:sldId id="312" r:id="rId3"/>
    <p:sldId id="320" r:id="rId4"/>
    <p:sldId id="316" r:id="rId5"/>
    <p:sldId id="317" r:id="rId6"/>
    <p:sldId id="318" r:id="rId7"/>
    <p:sldId id="319" r:id="rId8"/>
    <p:sldId id="321" r:id="rId9"/>
    <p:sldId id="322" r:id="rId10"/>
    <p:sldId id="323" r:id="rId11"/>
    <p:sldId id="334" r:id="rId12"/>
    <p:sldId id="335" r:id="rId13"/>
    <p:sldId id="336" r:id="rId14"/>
    <p:sldId id="337" r:id="rId15"/>
    <p:sldId id="324" r:id="rId16"/>
    <p:sldId id="325" r:id="rId17"/>
    <p:sldId id="326" r:id="rId18"/>
    <p:sldId id="327" r:id="rId19"/>
    <p:sldId id="328" r:id="rId20"/>
    <p:sldId id="329" r:id="rId21"/>
    <p:sldId id="330" r:id="rId22"/>
    <p:sldId id="315" r:id="rId23"/>
    <p:sldId id="314" r:id="rId24"/>
    <p:sldId id="259" r:id="rId25"/>
    <p:sldId id="273" r:id="rId26"/>
    <p:sldId id="274" r:id="rId27"/>
    <p:sldId id="289" r:id="rId28"/>
    <p:sldId id="290" r:id="rId29"/>
    <p:sldId id="291" r:id="rId30"/>
    <p:sldId id="292" r:id="rId31"/>
    <p:sldId id="295" r:id="rId32"/>
    <p:sldId id="296" r:id="rId33"/>
    <p:sldId id="271" r:id="rId34"/>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a:srgbClr val="B2B2B2"/>
    <a:srgbClr val="808080"/>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65" autoAdjust="0"/>
    <p:restoredTop sz="99822" autoAdjust="0"/>
  </p:normalViewPr>
  <p:slideViewPr>
    <p:cSldViewPr>
      <p:cViewPr varScale="1">
        <p:scale>
          <a:sx n="73" d="100"/>
          <a:sy n="73" d="100"/>
        </p:scale>
        <p:origin x="312" y="6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42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5427"/>
          </a:xfrm>
          <a:prstGeom prst="rect">
            <a:avLst/>
          </a:prstGeom>
        </p:spPr>
        <p:txBody>
          <a:bodyPr vert="horz" lIns="91440" tIns="45720" rIns="91440" bIns="45720" rtlCol="0"/>
          <a:lstStyle>
            <a:lvl1pPr algn="r">
              <a:defRPr sz="1200"/>
            </a:lvl1pPr>
          </a:lstStyle>
          <a:p>
            <a:fld id="{ACAB7D69-A414-4705-9F38-4DDA2301722A}" type="datetimeFigureOut">
              <a:rPr lang="en-US" smtClean="0"/>
              <a:t>12/18/2022</a:t>
            </a:fld>
            <a:endParaRPr lang="en-US"/>
          </a:p>
        </p:txBody>
      </p:sp>
      <p:sp>
        <p:nvSpPr>
          <p:cNvPr id="4" name="Slide Image Placeholder 3"/>
          <p:cNvSpPr>
            <a:spLocks noGrp="1" noRot="1" noChangeAspect="1"/>
          </p:cNvSpPr>
          <p:nvPr>
            <p:ph type="sldImg" idx="2"/>
          </p:nvPr>
        </p:nvSpPr>
        <p:spPr>
          <a:xfrm>
            <a:off x="1176338" y="1233488"/>
            <a:ext cx="4445000" cy="3333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51983"/>
            <a:ext cx="5438140" cy="3887986"/>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8824"/>
            <a:ext cx="2945659" cy="4954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8824"/>
            <a:ext cx="2945659" cy="495426"/>
          </a:xfrm>
          <a:prstGeom prst="rect">
            <a:avLst/>
          </a:prstGeom>
        </p:spPr>
        <p:txBody>
          <a:bodyPr vert="horz" lIns="91440" tIns="45720" rIns="91440" bIns="45720" rtlCol="0" anchor="b"/>
          <a:lstStyle>
            <a:lvl1pPr algn="r">
              <a:defRPr sz="1200"/>
            </a:lvl1pPr>
          </a:lstStyle>
          <a:p>
            <a:fld id="{5B21E78F-0420-4D1F-8E44-96DB7BD27F9D}" type="slidenum">
              <a:rPr lang="en-US" smtClean="0"/>
              <a:t>‹#›</a:t>
            </a:fld>
            <a:endParaRPr lang="en-US"/>
          </a:p>
        </p:txBody>
      </p:sp>
    </p:spTree>
    <p:extLst>
      <p:ext uri="{BB962C8B-B14F-4D97-AF65-F5344CB8AC3E}">
        <p14:creationId xmlns:p14="http://schemas.microsoft.com/office/powerpoint/2010/main" val="1574316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CB8DFFD-56A9-4EAD-B48E-6E27AB37EA42}"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997862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2B4AD6-723B-446B-BB65-169C47913C17}"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1142980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0D6713-D4C1-47F4-8944-ED4C2805FBCF}"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3135282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B1BEA81-2AF7-455A-9639-17B519FA63E5}"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1244759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B9F6F1-B7CC-4800-80A2-7103EA7B1146}"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121043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01DEE6-B7A0-4141-BB9E-71ED4038A247}" type="datetime1">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316276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B38A40-AE26-4F64-8280-71C69C284D70}" type="datetime1">
              <a:rPr lang="en-US" smtClean="0"/>
              <a:t>12/18/2022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3252455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C2E95BE-ECB1-4477-B282-235081A8C9FC}" type="datetime1">
              <a:rPr lang="en-US" smtClean="0"/>
              <a:t>12/18/2022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861568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546DB8-CD09-4CA0-8ED0-262BE3CDEC84}" type="datetime1">
              <a:rPr lang="en-US" smtClean="0"/>
              <a:t>12/18/2022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2294268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CA54DF-D01D-46B0-BC01-288269BEC08E}" type="datetime1">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4064493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E3D3633-F650-4569-8063-A12A257A774C}" type="datetime1">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1958228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rgbClr val="DDDDDD"/>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D6465A-C0A4-4F79-8EB5-B9479AF5D17D}" type="datetime1">
              <a:rPr lang="en-US" smtClean="0"/>
              <a:t>12/18/2022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95D1BB-4319-4CBD-BB20-F7ADE7D39F36}" type="slidenum">
              <a:rPr lang="en-US" smtClean="0"/>
              <a:t>‹#›</a:t>
            </a:fld>
            <a:endParaRPr lang="en-US"/>
          </a:p>
        </p:txBody>
      </p:sp>
    </p:spTree>
    <p:extLst>
      <p:ext uri="{BB962C8B-B14F-4D97-AF65-F5344CB8AC3E}">
        <p14:creationId xmlns:p14="http://schemas.microsoft.com/office/powerpoint/2010/main" val="36967887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900" y="2209800"/>
            <a:ext cx="8534400" cy="1584325"/>
          </a:xfrm>
        </p:spPr>
        <p:txBody>
          <a:bodyPr>
            <a:noAutofit/>
          </a:bodyPr>
          <a:lstStyle/>
          <a:p>
            <a:r>
              <a:rPr lang="en-US" sz="3200" b="1" dirty="0">
                <a:solidFill>
                  <a:srgbClr val="FF0000"/>
                </a:solidFill>
                <a:latin typeface="Arial" panose="020B0604020202020204" pitchFamily="34" charset="0"/>
                <a:cs typeface="Arial" panose="020B0604020202020204" pitchFamily="34" charset="0"/>
              </a:rPr>
              <a:t>H</a:t>
            </a:r>
            <a:r>
              <a:rPr lang="vi-VN" sz="3200" b="1" dirty="0">
                <a:solidFill>
                  <a:srgbClr val="FF0000"/>
                </a:solidFill>
                <a:latin typeface="Arial" panose="020B0604020202020204" pitchFamily="34" charset="0"/>
                <a:cs typeface="Arial" panose="020B0604020202020204" pitchFamily="34" charset="0"/>
              </a:rPr>
              <a:t>Ư</a:t>
            </a:r>
            <a:r>
              <a:rPr lang="en-US" sz="3200" b="1" dirty="0">
                <a:solidFill>
                  <a:srgbClr val="FF0000"/>
                </a:solidFill>
                <a:latin typeface="Arial" panose="020B0604020202020204" pitchFamily="34" charset="0"/>
                <a:cs typeface="Arial" panose="020B0604020202020204" pitchFamily="34" charset="0"/>
              </a:rPr>
              <a:t>ỚNG DẪN </a:t>
            </a:r>
            <a:br>
              <a:rPr lang="en-US" sz="3200" b="1" dirty="0">
                <a:solidFill>
                  <a:srgbClr val="FF0000"/>
                </a:solidFill>
                <a:latin typeface="Arial" panose="020B0604020202020204" pitchFamily="34" charset="0"/>
                <a:cs typeface="Arial" panose="020B0604020202020204" pitchFamily="34" charset="0"/>
              </a:rPr>
            </a:br>
            <a:r>
              <a:rPr lang="en-US" sz="3200" b="1" dirty="0">
                <a:solidFill>
                  <a:srgbClr val="FF0000"/>
                </a:solidFill>
                <a:latin typeface="Arial" panose="020B0604020202020204" pitchFamily="34" charset="0"/>
                <a:cs typeface="Arial" panose="020B0604020202020204" pitchFamily="34" charset="0"/>
              </a:rPr>
              <a:t>QUẢN LÝ CÔNG TÁC Y TẾ TR</a:t>
            </a:r>
            <a:r>
              <a:rPr lang="vi-VN" sz="3200" b="1" dirty="0">
                <a:solidFill>
                  <a:srgbClr val="FF0000"/>
                </a:solidFill>
                <a:latin typeface="Arial" panose="020B0604020202020204" pitchFamily="34" charset="0"/>
                <a:cs typeface="Arial" panose="020B0604020202020204" pitchFamily="34" charset="0"/>
              </a:rPr>
              <a:t>Ư</a:t>
            </a:r>
            <a:r>
              <a:rPr lang="en-US" sz="3200" b="1" dirty="0">
                <a:solidFill>
                  <a:srgbClr val="FF0000"/>
                </a:solidFill>
                <a:latin typeface="Arial" panose="020B0604020202020204" pitchFamily="34" charset="0"/>
                <a:cs typeface="Arial" panose="020B0604020202020204" pitchFamily="34" charset="0"/>
              </a:rPr>
              <a:t>ỜNG HỌC</a:t>
            </a:r>
            <a:br>
              <a:rPr lang="en-US" sz="3200" b="1" dirty="0">
                <a:solidFill>
                  <a:srgbClr val="FF0000"/>
                </a:solidFill>
                <a:latin typeface="Arial" panose="020B0604020202020204" pitchFamily="34" charset="0"/>
                <a:cs typeface="Arial" panose="020B0604020202020204" pitchFamily="34" charset="0"/>
              </a:rPr>
            </a:br>
            <a:r>
              <a:rPr lang="en-US" sz="3200" b="1" dirty="0">
                <a:solidFill>
                  <a:srgbClr val="FF0000"/>
                </a:solidFill>
                <a:latin typeface="Arial" panose="020B0604020202020204" pitchFamily="34" charset="0"/>
                <a:cs typeface="Arial" panose="020B0604020202020204" pitchFamily="34" charset="0"/>
              </a:rPr>
              <a:t>TRONG CÁC C</a:t>
            </a:r>
            <a:r>
              <a:rPr lang="vi-VN" sz="3200" b="1" dirty="0">
                <a:solidFill>
                  <a:srgbClr val="FF0000"/>
                </a:solidFill>
                <a:latin typeface="Arial" panose="020B0604020202020204" pitchFamily="34" charset="0"/>
                <a:cs typeface="Arial" panose="020B0604020202020204" pitchFamily="34" charset="0"/>
              </a:rPr>
              <a:t>Ơ</a:t>
            </a:r>
            <a:r>
              <a:rPr lang="en-US" sz="3200" b="1" dirty="0">
                <a:solidFill>
                  <a:srgbClr val="FF0000"/>
                </a:solidFill>
                <a:latin typeface="Arial" panose="020B0604020202020204" pitchFamily="34" charset="0"/>
                <a:cs typeface="Arial" panose="020B0604020202020204" pitchFamily="34" charset="0"/>
              </a:rPr>
              <a:t> SỞ GIÁO DỤC </a:t>
            </a:r>
            <a:br>
              <a:rPr lang="en-US" sz="3200" b="1" dirty="0">
                <a:solidFill>
                  <a:srgbClr val="FF0000"/>
                </a:solidFill>
                <a:latin typeface="Arial" panose="020B0604020202020204" pitchFamily="34" charset="0"/>
                <a:cs typeface="Arial" panose="020B0604020202020204" pitchFamily="34" charset="0"/>
              </a:rPr>
            </a:br>
            <a:r>
              <a:rPr lang="en-US" sz="3200" b="1" dirty="0">
                <a:solidFill>
                  <a:srgbClr val="FF0000"/>
                </a:solidFill>
                <a:latin typeface="Arial" panose="020B0604020202020204" pitchFamily="34" charset="0"/>
                <a:cs typeface="Arial" panose="020B0604020202020204" pitchFamily="34" charset="0"/>
              </a:rPr>
              <a:t>PHÙ HỢP VỚI TÌNH HÌNH MỚI</a:t>
            </a:r>
          </a:p>
        </p:txBody>
      </p:sp>
      <p:sp>
        <p:nvSpPr>
          <p:cNvPr id="6" name="Slide Number Placeholder 5">
            <a:extLst>
              <a:ext uri="{FF2B5EF4-FFF2-40B4-BE49-F238E27FC236}">
                <a16:creationId xmlns:a16="http://schemas.microsoft.com/office/drawing/2014/main" id="{C0A842DD-2339-4AA5-8D79-F30442B84699}"/>
              </a:ext>
            </a:extLst>
          </p:cNvPr>
          <p:cNvSpPr>
            <a:spLocks noGrp="1"/>
          </p:cNvSpPr>
          <p:nvPr>
            <p:ph type="sldNum" sz="quarter" idx="12"/>
          </p:nvPr>
        </p:nvSpPr>
        <p:spPr/>
        <p:txBody>
          <a:bodyPr/>
          <a:lstStyle/>
          <a:p>
            <a:fld id="{C095D1BB-4319-4CBD-BB20-F7ADE7D39F36}" type="slidenum">
              <a:rPr lang="en-US" smtClean="0"/>
              <a:t>1</a:t>
            </a:fld>
            <a:endParaRPr lang="en-US"/>
          </a:p>
        </p:txBody>
      </p:sp>
      <p:sp>
        <p:nvSpPr>
          <p:cNvPr id="8" name="Title 1">
            <a:extLst>
              <a:ext uri="{FF2B5EF4-FFF2-40B4-BE49-F238E27FC236}">
                <a16:creationId xmlns:a16="http://schemas.microsoft.com/office/drawing/2014/main" id="{E2E098C4-D38E-4D0A-BE85-852B836A0D7F}"/>
              </a:ext>
            </a:extLst>
          </p:cNvPr>
          <p:cNvSpPr txBox="1">
            <a:spLocks/>
          </p:cNvSpPr>
          <p:nvPr/>
        </p:nvSpPr>
        <p:spPr>
          <a:xfrm>
            <a:off x="533400" y="271204"/>
            <a:ext cx="8153400"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latin typeface="Arial" panose="020B0604020202020204" pitchFamily="34" charset="0"/>
                <a:cs typeface="Arial" panose="020B0604020202020204" pitchFamily="34" charset="0"/>
              </a:rPr>
              <a:t>BỘ GIÁO DỤC VÀ ĐÀO TẠO</a:t>
            </a:r>
          </a:p>
        </p:txBody>
      </p:sp>
      <p:sp>
        <p:nvSpPr>
          <p:cNvPr id="10" name="Title 1">
            <a:extLst>
              <a:ext uri="{FF2B5EF4-FFF2-40B4-BE49-F238E27FC236}">
                <a16:creationId xmlns:a16="http://schemas.microsoft.com/office/drawing/2014/main" id="{69B2DB37-9A6F-462C-AE75-4EE461BF1EFD}"/>
              </a:ext>
            </a:extLst>
          </p:cNvPr>
          <p:cNvSpPr txBox="1">
            <a:spLocks/>
          </p:cNvSpPr>
          <p:nvPr/>
        </p:nvSpPr>
        <p:spPr>
          <a:xfrm>
            <a:off x="304800" y="5943600"/>
            <a:ext cx="8153400"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err="1">
                <a:latin typeface="Arial" panose="020B0604020202020204" pitchFamily="34" charset="0"/>
                <a:cs typeface="Arial" panose="020B0604020202020204" pitchFamily="34" charset="0"/>
              </a:rPr>
              <a:t>Hà</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Nội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năm</a:t>
            </a:r>
            <a:r>
              <a:rPr lang="en-US" sz="2000" b="1" dirty="0">
                <a:latin typeface="Arial" panose="020B0604020202020204" pitchFamily="34" charset="0"/>
                <a:cs typeface="Arial" panose="020B0604020202020204" pitchFamily="34" charset="0"/>
              </a:rPr>
              <a:t> 2022</a:t>
            </a:r>
          </a:p>
        </p:txBody>
      </p:sp>
      <p:cxnSp>
        <p:nvCxnSpPr>
          <p:cNvPr id="12" name="Straight Connector 11">
            <a:extLst>
              <a:ext uri="{FF2B5EF4-FFF2-40B4-BE49-F238E27FC236}">
                <a16:creationId xmlns:a16="http://schemas.microsoft.com/office/drawing/2014/main" id="{E7A6D0C9-CD39-4B29-A8EA-3AC9E70F75B7}"/>
              </a:ext>
            </a:extLst>
          </p:cNvPr>
          <p:cNvCxnSpPr/>
          <p:nvPr/>
        </p:nvCxnSpPr>
        <p:spPr>
          <a:xfrm>
            <a:off x="3581400" y="762000"/>
            <a:ext cx="1981200"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sp>
        <p:nvSpPr>
          <p:cNvPr id="3" name="TextBox 2"/>
          <p:cNvSpPr txBox="1"/>
          <p:nvPr/>
        </p:nvSpPr>
        <p:spPr>
          <a:xfrm>
            <a:off x="1143000" y="4495800"/>
            <a:ext cx="7696200" cy="1323439"/>
          </a:xfrm>
          <a:prstGeom prst="rect">
            <a:avLst/>
          </a:prstGeom>
          <a:noFill/>
        </p:spPr>
        <p:txBody>
          <a:bodyPr wrap="square" rtlCol="0">
            <a:spAutoFit/>
          </a:bodyPr>
          <a:lstStyle/>
          <a:p>
            <a:pPr algn="ctr"/>
            <a:r>
              <a:rPr lang="en-US" sz="2000" b="1" dirty="0">
                <a:solidFill>
                  <a:srgbClr val="FF0000"/>
                </a:solidFill>
              </a:rPr>
              <a:t>TS.BS </a:t>
            </a:r>
            <a:r>
              <a:rPr lang="en-US" sz="2000" b="1" dirty="0" err="1">
                <a:solidFill>
                  <a:srgbClr val="FF0000"/>
                </a:solidFill>
              </a:rPr>
              <a:t>Lê</a:t>
            </a:r>
            <a:r>
              <a:rPr lang="en-US" sz="2000" b="1" dirty="0">
                <a:solidFill>
                  <a:srgbClr val="FF0000"/>
                </a:solidFill>
              </a:rPr>
              <a:t> </a:t>
            </a:r>
            <a:r>
              <a:rPr lang="en-US" sz="2000" b="1" dirty="0" err="1">
                <a:solidFill>
                  <a:srgbClr val="FF0000"/>
                </a:solidFill>
              </a:rPr>
              <a:t>Văn</a:t>
            </a:r>
            <a:r>
              <a:rPr lang="en-US" sz="2000" b="1" dirty="0">
                <a:solidFill>
                  <a:srgbClr val="FF0000"/>
                </a:solidFill>
              </a:rPr>
              <a:t> </a:t>
            </a:r>
            <a:r>
              <a:rPr lang="en-US" sz="2000" b="1" dirty="0" err="1">
                <a:solidFill>
                  <a:srgbClr val="FF0000"/>
                </a:solidFill>
              </a:rPr>
              <a:t>Tuấn</a:t>
            </a:r>
            <a:r>
              <a:rPr lang="en-US" sz="2000" b="1" dirty="0">
                <a:solidFill>
                  <a:srgbClr val="FF0000"/>
                </a:solidFill>
              </a:rPr>
              <a:t> </a:t>
            </a:r>
          </a:p>
          <a:p>
            <a:pPr algn="ctr"/>
            <a:r>
              <a:rPr lang="en-US" sz="2000" b="1" i="1" dirty="0" err="1"/>
              <a:t>Vụ</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thể</a:t>
            </a:r>
            <a:r>
              <a:rPr lang="en-US" sz="2000" b="1" i="1" dirty="0"/>
              <a:t> </a:t>
            </a:r>
            <a:r>
              <a:rPr lang="en-US" sz="2000" b="1" i="1" dirty="0" err="1"/>
              <a:t>chất</a:t>
            </a:r>
            <a:r>
              <a:rPr lang="en-US" sz="2000" b="1" i="1" dirty="0"/>
              <a:t>, </a:t>
            </a:r>
            <a:r>
              <a:rPr lang="en-US" sz="2000" b="1" i="1" dirty="0" err="1"/>
              <a:t>Bộ</a:t>
            </a:r>
            <a:r>
              <a:rPr lang="en-US" sz="2000" b="1" i="1" dirty="0"/>
              <a:t> </a:t>
            </a:r>
            <a:r>
              <a:rPr lang="en-US" sz="2000" b="1" i="1" dirty="0" err="1"/>
              <a:t>Giáo</a:t>
            </a:r>
            <a:r>
              <a:rPr lang="en-US" sz="2000" b="1" i="1" dirty="0"/>
              <a:t> </a:t>
            </a:r>
            <a:r>
              <a:rPr lang="en-US" sz="2000" b="1" i="1" dirty="0" err="1"/>
              <a:t>duc</a:t>
            </a:r>
            <a:r>
              <a:rPr lang="en-US" sz="2000" b="1" i="1" dirty="0"/>
              <a:t> </a:t>
            </a:r>
            <a:r>
              <a:rPr lang="en-US" sz="2000" b="1" i="1" dirty="0" err="1"/>
              <a:t>và</a:t>
            </a:r>
            <a:r>
              <a:rPr lang="en-US" sz="2000" b="1" i="1" dirty="0"/>
              <a:t> </a:t>
            </a:r>
            <a:r>
              <a:rPr lang="en-US" sz="2000" b="1" i="1" dirty="0" err="1"/>
              <a:t>Đào</a:t>
            </a:r>
            <a:r>
              <a:rPr lang="en-US" sz="2000" b="1" i="1" dirty="0"/>
              <a:t> </a:t>
            </a:r>
            <a:r>
              <a:rPr lang="en-US" sz="2000" b="1" i="1" dirty="0" err="1" smtClean="0"/>
              <a:t>tạo</a:t>
            </a:r>
            <a:endParaRPr lang="en-US" sz="2000" b="1" i="1" dirty="0" smtClean="0"/>
          </a:p>
          <a:p>
            <a:pPr algn="ctr"/>
            <a:r>
              <a:rPr lang="en-US" sz="2000" b="1" i="1" dirty="0">
                <a:solidFill>
                  <a:srgbClr val="FF0000"/>
                </a:solidFill>
              </a:rPr>
              <a:t>ĐT: 0915.218.464</a:t>
            </a:r>
          </a:p>
          <a:p>
            <a:pPr algn="ctr"/>
            <a:r>
              <a:rPr lang="en-US" sz="2000" b="1" i="1" dirty="0">
                <a:solidFill>
                  <a:srgbClr val="FF0000"/>
                </a:solidFill>
              </a:rPr>
              <a:t>Email: </a:t>
            </a:r>
            <a:r>
              <a:rPr lang="en-US" sz="2000" b="1" i="1" dirty="0" smtClean="0">
                <a:solidFill>
                  <a:srgbClr val="FF0000"/>
                </a:solidFill>
              </a:rPr>
              <a:t>lvtuan@moet.edu.vn</a:t>
            </a:r>
            <a:endParaRPr lang="en-US" sz="2000" b="1" i="1" dirty="0">
              <a:solidFill>
                <a:srgbClr val="FF0000"/>
              </a:solidFill>
            </a:endParaRPr>
          </a:p>
        </p:txBody>
      </p:sp>
    </p:spTree>
    <p:extLst>
      <p:ext uri="{BB962C8B-B14F-4D97-AF65-F5344CB8AC3E}">
        <p14:creationId xmlns:p14="http://schemas.microsoft.com/office/powerpoint/2010/main" val="1092075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458200" cy="533400"/>
          </a:xfrm>
        </p:spPr>
        <p:txBody>
          <a:bodyPr>
            <a:normAutofit fontScale="90000"/>
          </a:bodyPr>
          <a:lstStyle/>
          <a:p>
            <a:r>
              <a:rPr lang="en-US" sz="3200" b="1" dirty="0">
                <a:solidFill>
                  <a:srgbClr val="FF0000"/>
                </a:solidFill>
                <a:latin typeface="Arial" panose="020B0604020202020204" pitchFamily="34" charset="0"/>
                <a:cs typeface="Arial" panose="020B0604020202020204" pitchFamily="34" charset="0"/>
              </a:rPr>
              <a:t>NHIỆM VỤ CỦA Y TẾ TR</a:t>
            </a:r>
            <a:r>
              <a:rPr lang="vi-VN" sz="3200" b="1" dirty="0">
                <a:solidFill>
                  <a:srgbClr val="FF0000"/>
                </a:solidFill>
                <a:latin typeface="Arial" panose="020B0604020202020204" pitchFamily="34" charset="0"/>
                <a:cs typeface="Arial" panose="020B0604020202020204" pitchFamily="34" charset="0"/>
              </a:rPr>
              <a:t>Ư</a:t>
            </a:r>
            <a:r>
              <a:rPr lang="en-US" sz="3200" b="1" dirty="0">
                <a:solidFill>
                  <a:srgbClr val="FF0000"/>
                </a:solidFill>
                <a:latin typeface="Arial" panose="020B0604020202020204" pitchFamily="34" charset="0"/>
                <a:cs typeface="Arial" panose="020B0604020202020204" pitchFamily="34" charset="0"/>
              </a:rPr>
              <a:t>ỜNG HỌC</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2400" y="762000"/>
            <a:ext cx="8839200" cy="4343400"/>
          </a:xfrm>
        </p:spPr>
        <p:txBody>
          <a:bodyPr>
            <a:noAutofit/>
          </a:bodyPr>
          <a:lstStyle/>
          <a:p>
            <a:pPr marL="0" indent="0">
              <a:spcBef>
                <a:spcPts val="0"/>
              </a:spcBef>
              <a:buNone/>
            </a:pPr>
            <a:r>
              <a:rPr lang="en-US" sz="2500" i="1" dirty="0">
                <a:latin typeface="Arial" panose="020B0604020202020204" pitchFamily="34" charset="0"/>
                <a:cs typeface="Arial" panose="020B0604020202020204" pitchFamily="34" charset="0"/>
              </a:rPr>
              <a:t>Theo </a:t>
            </a:r>
            <a:r>
              <a:rPr lang="pt-BR" sz="2500" i="1" dirty="0">
                <a:latin typeface="Arial" panose="020B0604020202020204" pitchFamily="34" charset="0"/>
                <a:cs typeface="Arial" panose="020B0604020202020204" pitchFamily="34" charset="0"/>
              </a:rPr>
              <a:t>TTLT số 13/2016/TTTLT-BYT-BGDĐT (Điều 9 và 10)</a:t>
            </a:r>
            <a:r>
              <a:rPr lang="en-US" sz="2500" i="1" dirty="0">
                <a:latin typeface="Arial" panose="020B0604020202020204" pitchFamily="34" charset="0"/>
                <a:cs typeface="Arial" panose="020B0604020202020204" pitchFamily="34" charset="0"/>
              </a:rPr>
              <a:t>:</a:t>
            </a:r>
          </a:p>
          <a:p>
            <a:pPr marL="0" indent="0">
              <a:spcBef>
                <a:spcPts val="0"/>
              </a:spcBef>
              <a:buNone/>
            </a:pPr>
            <a:r>
              <a:rPr lang="es-ES" sz="2500" b="1" dirty="0">
                <a:solidFill>
                  <a:srgbClr val="FF0000"/>
                </a:solidFill>
                <a:latin typeface="Arial" panose="020B0604020202020204" pitchFamily="34" charset="0"/>
                <a:cs typeface="Arial" panose="020B0604020202020204" pitchFamily="34" charset="0"/>
              </a:rPr>
              <a:t>1. </a:t>
            </a:r>
            <a:r>
              <a:rPr lang="es-ES" sz="2500" b="1" dirty="0" err="1">
                <a:solidFill>
                  <a:srgbClr val="FF0000"/>
                </a:solidFill>
                <a:latin typeface="Arial" panose="020B0604020202020204" pitchFamily="34" charset="0"/>
                <a:cs typeface="Arial" panose="020B0604020202020204" pitchFamily="34" charset="0"/>
              </a:rPr>
              <a:t>Tổ</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chức</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các</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hoạt</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động</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quản</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lý</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bảo</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vệ</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và</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chăm</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sóc</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sức</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khỏe</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trẻ</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em</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học</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sinh</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trong</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nhà</a:t>
            </a:r>
            <a:r>
              <a:rPr lang="es-ES" sz="2500" b="1" dirty="0">
                <a:solidFill>
                  <a:srgbClr val="FF0000"/>
                </a:solidFill>
                <a:latin typeface="Arial" panose="020B0604020202020204" pitchFamily="34" charset="0"/>
                <a:cs typeface="Arial" panose="020B0604020202020204" pitchFamily="34" charset="0"/>
              </a:rPr>
              <a:t> </a:t>
            </a:r>
            <a:r>
              <a:rPr lang="es-ES" sz="2500" b="1" dirty="0" err="1">
                <a:solidFill>
                  <a:srgbClr val="FF0000"/>
                </a:solidFill>
                <a:latin typeface="Arial" panose="020B0604020202020204" pitchFamily="34" charset="0"/>
                <a:cs typeface="Arial" panose="020B0604020202020204" pitchFamily="34" charset="0"/>
              </a:rPr>
              <a:t>trường</a:t>
            </a:r>
            <a:endParaRPr lang="en-US" sz="2500" b="1" i="1" dirty="0">
              <a:solidFill>
                <a:srgbClr val="FF0000"/>
              </a:solidFill>
              <a:latin typeface="Arial" panose="020B0604020202020204" pitchFamily="34" charset="0"/>
              <a:cs typeface="Arial" panose="020B0604020202020204" pitchFamily="34" charset="0"/>
            </a:endParaRPr>
          </a:p>
          <a:p>
            <a:pPr algn="just">
              <a:spcBef>
                <a:spcPts val="0"/>
              </a:spcBef>
              <a:buClr>
                <a:srgbClr val="FF0000"/>
              </a:buClr>
              <a:buFont typeface="Wingdings" panose="05000000000000000000" pitchFamily="2" charset="2"/>
              <a:buChar char="Ø"/>
            </a:pPr>
            <a:r>
              <a:rPr lang="en-US" sz="2500" dirty="0">
                <a:latin typeface="Arial" panose="020B0604020202020204" pitchFamily="34" charset="0"/>
                <a:cs typeface="Arial" panose="020B0604020202020204" pitchFamily="34" charset="0"/>
              </a:rPr>
              <a:t>1. </a:t>
            </a:r>
            <a:r>
              <a:rPr lang="vi-VN" sz="2500" dirty="0">
                <a:latin typeface="Arial" panose="020B0604020202020204" pitchFamily="34" charset="0"/>
                <a:cs typeface="Arial" panose="020B0604020202020204" pitchFamily="34" charset="0"/>
              </a:rPr>
              <a:t>Thực hiện </a:t>
            </a:r>
            <a:r>
              <a:rPr lang="vi-VN" sz="2500" b="1" i="1" dirty="0">
                <a:latin typeface="Arial" panose="020B0604020202020204" pitchFamily="34" charset="0"/>
                <a:cs typeface="Arial" panose="020B0604020202020204" pitchFamily="34" charset="0"/>
              </a:rPr>
              <a:t>kiểm tra sức khỏe vào đầu năm học </a:t>
            </a:r>
            <a:r>
              <a:rPr lang="vi-VN" sz="2500" dirty="0">
                <a:latin typeface="Arial" panose="020B0604020202020204" pitchFamily="34" charset="0"/>
                <a:cs typeface="Arial" panose="020B0604020202020204" pitchFamily="34" charset="0"/>
              </a:rPr>
              <a:t>để đánh giá tình trạng dinh dưỡng và sức khỏe: đo chiều cao, cân nặng đối với trẻ dưới 36 tháng tuổi; đo chiều cao, cân nặng, huyết áp, nhịp tim, thị lực đối với học sinh từ 36 tháng tuổi trở lên. </a:t>
            </a:r>
            <a:endParaRPr lang="en-US" sz="2500" dirty="0">
              <a:latin typeface="Arial" panose="020B0604020202020204" pitchFamily="34" charset="0"/>
              <a:cs typeface="Arial" panose="020B0604020202020204" pitchFamily="34" charset="0"/>
            </a:endParaRPr>
          </a:p>
          <a:p>
            <a:pPr algn="just">
              <a:spcBef>
                <a:spcPts val="0"/>
              </a:spcBef>
              <a:buClr>
                <a:srgbClr val="FF0000"/>
              </a:buClr>
              <a:buFont typeface="Wingdings" panose="05000000000000000000" pitchFamily="2" charset="2"/>
              <a:buChar char="Ø"/>
            </a:pPr>
            <a:r>
              <a:rPr lang="en-US" sz="2500" dirty="0">
                <a:latin typeface="Arial" panose="020B0604020202020204" pitchFamily="34" charset="0"/>
                <a:cs typeface="Arial" panose="020B0604020202020204" pitchFamily="34" charset="0"/>
              </a:rPr>
              <a:t>2. </a:t>
            </a:r>
            <a:r>
              <a:rPr lang="vi-VN" sz="2500" b="1" i="1" dirty="0">
                <a:latin typeface="Arial" panose="020B0604020202020204" pitchFamily="34" charset="0"/>
                <a:cs typeface="Arial" panose="020B0604020202020204" pitchFamily="34" charset="0"/>
              </a:rPr>
              <a:t>Đo chiều cao, cân nặng, ghi biểu đồ tăng trưởng</a:t>
            </a:r>
            <a:r>
              <a:rPr lang="vi-VN" sz="2500" dirty="0">
                <a:latin typeface="Arial" panose="020B0604020202020204" pitchFamily="34" charset="0"/>
                <a:cs typeface="Arial" panose="020B0604020202020204" pitchFamily="34" charset="0"/>
              </a:rPr>
              <a:t>, theo dõi sự phát triển thể lực cho trẻ dưới 24 tháng tuổi mỗi tháng một lần và cho trẻ em từ 24 tháng tuổi đến 6 tuổi mỗi quý một lần; </a:t>
            </a:r>
            <a:r>
              <a:rPr lang="vi-VN" sz="2500" b="1" i="1" dirty="0">
                <a:latin typeface="Arial" panose="020B0604020202020204" pitchFamily="34" charset="0"/>
                <a:cs typeface="Arial" panose="020B0604020202020204" pitchFamily="34" charset="0"/>
              </a:rPr>
              <a:t>theo dõi chỉ số khối cơ thể </a:t>
            </a:r>
            <a:r>
              <a:rPr lang="vi-VN" sz="2500" dirty="0">
                <a:latin typeface="Arial" panose="020B0604020202020204" pitchFamily="34" charset="0"/>
                <a:cs typeface="Arial" panose="020B0604020202020204" pitchFamily="34" charset="0"/>
              </a:rPr>
              <a:t>(BMI) ít nhất 02 lần/năm học để tư vấn về dinh dưỡng hợp lý và hoạt động thể lực đối với học sinh phổ thông. </a:t>
            </a:r>
            <a:endParaRPr lang="en-US" sz="2500" dirty="0">
              <a:latin typeface="Arial" panose="020B0604020202020204" pitchFamily="34" charset="0"/>
              <a:cs typeface="Arial" panose="020B0604020202020204" pitchFamily="34" charset="0"/>
            </a:endParaRPr>
          </a:p>
          <a:p>
            <a:pPr>
              <a:spcBef>
                <a:spcPts val="0"/>
              </a:spcBef>
            </a:pPr>
            <a:endParaRPr lang="en-US" sz="2500" dirty="0">
              <a:latin typeface="Arial" panose="020B0604020202020204" pitchFamily="34" charset="0"/>
              <a:cs typeface="Arial" panose="020B0604020202020204" pitchFamily="34" charset="0"/>
            </a:endParaRPr>
          </a:p>
          <a:p>
            <a:pPr marL="0" indent="0" algn="just">
              <a:spcBef>
                <a:spcPts val="0"/>
              </a:spcBef>
              <a:buNone/>
            </a:pPr>
            <a:endParaRPr lang="en-US" sz="25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10</a:t>
            </a:fld>
            <a:endParaRPr lang="en-US" dirty="0"/>
          </a:p>
        </p:txBody>
      </p:sp>
    </p:spTree>
    <p:extLst>
      <p:ext uri="{BB962C8B-B14F-4D97-AF65-F5344CB8AC3E}">
        <p14:creationId xmlns:p14="http://schemas.microsoft.com/office/powerpoint/2010/main" val="1195288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458200" cy="533400"/>
          </a:xfrm>
        </p:spPr>
        <p:txBody>
          <a:bodyPr>
            <a:normAutofit fontScale="90000"/>
          </a:bodyPr>
          <a:lstStyle/>
          <a:p>
            <a:r>
              <a:rPr lang="en-US" sz="3200" b="1" dirty="0">
                <a:solidFill>
                  <a:srgbClr val="FF0000"/>
                </a:solidFill>
                <a:latin typeface="Arial" panose="020B0604020202020204" pitchFamily="34" charset="0"/>
                <a:cs typeface="Arial" panose="020B0604020202020204" pitchFamily="34" charset="0"/>
              </a:rPr>
              <a:t>NHIỆM VỤ CỦA Y TẾ TR</a:t>
            </a:r>
            <a:r>
              <a:rPr lang="vi-VN" sz="3200" b="1" dirty="0">
                <a:solidFill>
                  <a:srgbClr val="FF0000"/>
                </a:solidFill>
                <a:latin typeface="Arial" panose="020B0604020202020204" pitchFamily="34" charset="0"/>
                <a:cs typeface="Arial" panose="020B0604020202020204" pitchFamily="34" charset="0"/>
              </a:rPr>
              <a:t>Ư</a:t>
            </a:r>
            <a:r>
              <a:rPr lang="en-US" sz="3200" b="1" dirty="0">
                <a:solidFill>
                  <a:srgbClr val="FF0000"/>
                </a:solidFill>
                <a:latin typeface="Arial" panose="020B0604020202020204" pitchFamily="34" charset="0"/>
                <a:cs typeface="Arial" panose="020B0604020202020204" pitchFamily="34" charset="0"/>
              </a:rPr>
              <a:t>ỜNG HỌC</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2400" y="762000"/>
            <a:ext cx="8839200" cy="4343400"/>
          </a:xfrm>
        </p:spPr>
        <p:txBody>
          <a:bodyPr>
            <a:noAutofit/>
          </a:bodyPr>
          <a:lstStyle/>
          <a:p>
            <a:pPr algn="just">
              <a:spcBef>
                <a:spcPts val="0"/>
              </a:spcBef>
              <a:buClr>
                <a:srgbClr val="FF0000"/>
              </a:buClr>
              <a:buFont typeface="Wingdings" panose="05000000000000000000" pitchFamily="2" charset="2"/>
              <a:buChar char="Ø"/>
            </a:pPr>
            <a:r>
              <a:rPr lang="en-US" sz="2500" dirty="0"/>
              <a:t>3. </a:t>
            </a:r>
            <a:r>
              <a:rPr lang="vi-VN" sz="2500" b="1" i="1" dirty="0">
                <a:latin typeface="Arial" panose="020B0604020202020204" pitchFamily="34" charset="0"/>
                <a:cs typeface="Arial" panose="020B0604020202020204" pitchFamily="34" charset="0"/>
              </a:rPr>
              <a:t>Thường xuyên theo dõi sức khỏe </a:t>
            </a:r>
            <a:r>
              <a:rPr lang="en-US" sz="2500" b="1" i="1" dirty="0">
                <a:latin typeface="Arial" panose="020B0604020202020204" pitchFamily="34" charset="0"/>
                <a:cs typeface="Arial" panose="020B0604020202020204" pitchFamily="34" charset="0"/>
              </a:rPr>
              <a:t>HS</a:t>
            </a:r>
            <a:r>
              <a:rPr lang="vi-VN" sz="2500" dirty="0"/>
              <a:t>, phát hiện giảm thị lực, cong vẹo cột sống, bệnh răng miệng, rối loạn sức khỏe tâm thần và các bệnh tật khác để xử trí, </a:t>
            </a:r>
            <a:r>
              <a:rPr lang="vi-VN" sz="2500" b="1" i="1" dirty="0">
                <a:latin typeface="Arial" panose="020B0604020202020204" pitchFamily="34" charset="0"/>
                <a:cs typeface="Arial" panose="020B0604020202020204" pitchFamily="34" charset="0"/>
              </a:rPr>
              <a:t>chuyển đến cơ sở khám bệnh, chữa bệnh </a:t>
            </a:r>
            <a:r>
              <a:rPr lang="vi-VN" sz="2500" dirty="0"/>
              <a:t>theo quy định và áp dụng chế độ học tập, rèn luyện phù hợp với tình trạng sức khỏe.</a:t>
            </a:r>
            <a:endParaRPr lang="en-US" sz="2500" dirty="0"/>
          </a:p>
          <a:p>
            <a:pPr algn="just">
              <a:spcBef>
                <a:spcPts val="0"/>
              </a:spcBef>
              <a:buClr>
                <a:srgbClr val="FF0000"/>
              </a:buClr>
              <a:buFont typeface="Wingdings" panose="05000000000000000000" pitchFamily="2" charset="2"/>
              <a:buChar char="Ø"/>
            </a:pPr>
            <a:r>
              <a:rPr lang="en-US" sz="2500" dirty="0"/>
              <a:t>4. </a:t>
            </a:r>
            <a:r>
              <a:rPr lang="vi-VN" sz="2500" b="1" i="1" dirty="0">
                <a:latin typeface="Arial" panose="020B0604020202020204" pitchFamily="34" charset="0"/>
                <a:cs typeface="Arial" panose="020B0604020202020204" pitchFamily="34" charset="0"/>
              </a:rPr>
              <a:t>Phối hợp với các cơ sở y tế </a:t>
            </a:r>
            <a:r>
              <a:rPr lang="vi-VN" sz="2500" dirty="0"/>
              <a:t>có đủ điều kiện để tổ chức khám, điều trị theo các chuyên khoa cho học sinh.</a:t>
            </a:r>
            <a:endParaRPr lang="en-US" sz="2500" dirty="0"/>
          </a:p>
          <a:p>
            <a:pPr algn="just">
              <a:spcBef>
                <a:spcPts val="0"/>
              </a:spcBef>
              <a:buClr>
                <a:srgbClr val="FF0000"/>
              </a:buClr>
              <a:buFont typeface="Wingdings" panose="05000000000000000000" pitchFamily="2" charset="2"/>
              <a:buChar char="Ø"/>
            </a:pPr>
            <a:r>
              <a:rPr lang="en-US" sz="2500" dirty="0"/>
              <a:t>5. </a:t>
            </a:r>
            <a:r>
              <a:rPr lang="vi-VN" sz="2500" b="1" i="1" dirty="0">
                <a:latin typeface="Arial" panose="020B0604020202020204" pitchFamily="34" charset="0"/>
                <a:cs typeface="Arial" panose="020B0604020202020204" pitchFamily="34" charset="0"/>
              </a:rPr>
              <a:t>Sơ cứu, cấp cứu </a:t>
            </a:r>
            <a:r>
              <a:rPr lang="vi-VN" sz="2500" dirty="0"/>
              <a:t>theo quy định hiện hành của Bộ Y tế. </a:t>
            </a:r>
            <a:endParaRPr lang="en-US" sz="2500" dirty="0"/>
          </a:p>
          <a:p>
            <a:pPr algn="just">
              <a:spcBef>
                <a:spcPts val="0"/>
              </a:spcBef>
              <a:buClr>
                <a:srgbClr val="FF0000"/>
              </a:buClr>
              <a:buFont typeface="Wingdings" panose="05000000000000000000" pitchFamily="2" charset="2"/>
              <a:buChar char="Ø"/>
            </a:pPr>
            <a:r>
              <a:rPr lang="en-US" sz="2500" dirty="0"/>
              <a:t>6. </a:t>
            </a:r>
            <a:r>
              <a:rPr lang="vi-VN" sz="2500" b="1" i="1" dirty="0">
                <a:latin typeface="Arial" panose="020B0604020202020204" pitchFamily="34" charset="0"/>
                <a:cs typeface="Arial" panose="020B0604020202020204" pitchFamily="34" charset="0"/>
              </a:rPr>
              <a:t>Tư vấn </a:t>
            </a:r>
            <a:r>
              <a:rPr lang="vi-VN" sz="2500" dirty="0"/>
              <a:t>cho học sinh, giáo viên, cha mẹ hoặc người giám hộ của học sinh về các vấn đề liên quan đến bệnh tật, phát triển thể chất và tinh thần của học sinh; hướng dẫn cho học sinh biết tự chăm sóc sức khỏe; trường hợp trong trường học có học sinh khuyết tật thì tư vấn, hỗ trợ cho học sinh khuyết tật hoà nhập.</a:t>
            </a:r>
            <a:endParaRPr lang="en-US" sz="2500"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11</a:t>
            </a:fld>
            <a:endParaRPr lang="en-US" dirty="0"/>
          </a:p>
        </p:txBody>
      </p:sp>
    </p:spTree>
    <p:extLst>
      <p:ext uri="{BB962C8B-B14F-4D97-AF65-F5344CB8AC3E}">
        <p14:creationId xmlns:p14="http://schemas.microsoft.com/office/powerpoint/2010/main" val="2779758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458200" cy="533400"/>
          </a:xfrm>
        </p:spPr>
        <p:txBody>
          <a:bodyPr>
            <a:normAutofit fontScale="90000"/>
          </a:bodyPr>
          <a:lstStyle/>
          <a:p>
            <a:r>
              <a:rPr lang="en-US" sz="3200" b="1" dirty="0">
                <a:solidFill>
                  <a:srgbClr val="FF0000"/>
                </a:solidFill>
                <a:latin typeface="Arial" panose="020B0604020202020204" pitchFamily="34" charset="0"/>
                <a:cs typeface="Arial" panose="020B0604020202020204" pitchFamily="34" charset="0"/>
              </a:rPr>
              <a:t>NHIỆM VỤ CỦA Y TẾ TR</a:t>
            </a:r>
            <a:r>
              <a:rPr lang="vi-VN" sz="3200" b="1" dirty="0">
                <a:solidFill>
                  <a:srgbClr val="FF0000"/>
                </a:solidFill>
                <a:latin typeface="Arial" panose="020B0604020202020204" pitchFamily="34" charset="0"/>
                <a:cs typeface="Arial" panose="020B0604020202020204" pitchFamily="34" charset="0"/>
              </a:rPr>
              <a:t>Ư</a:t>
            </a:r>
            <a:r>
              <a:rPr lang="en-US" sz="3200" b="1" dirty="0">
                <a:solidFill>
                  <a:srgbClr val="FF0000"/>
                </a:solidFill>
                <a:latin typeface="Arial" panose="020B0604020202020204" pitchFamily="34" charset="0"/>
                <a:cs typeface="Arial" panose="020B0604020202020204" pitchFamily="34" charset="0"/>
              </a:rPr>
              <a:t>ỜNG HỌC</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2400" y="762000"/>
            <a:ext cx="8839200" cy="4343400"/>
          </a:xfrm>
        </p:spPr>
        <p:txBody>
          <a:bodyPr>
            <a:noAutofit/>
          </a:bodyPr>
          <a:lstStyle/>
          <a:p>
            <a:pPr algn="just">
              <a:spcBef>
                <a:spcPts val="0"/>
              </a:spcBef>
              <a:buClr>
                <a:srgbClr val="FF0000"/>
              </a:buClr>
              <a:buFont typeface="Wingdings" panose="05000000000000000000" pitchFamily="2" charset="2"/>
              <a:buChar char="Ø"/>
            </a:pPr>
            <a:r>
              <a:rPr lang="en-US" sz="2400" dirty="0"/>
              <a:t>7. </a:t>
            </a:r>
            <a:r>
              <a:rPr lang="vi-VN" sz="2400" b="1" i="1" dirty="0"/>
              <a:t>Hướng dẫn tổ chức bữa ăn học đường </a:t>
            </a:r>
            <a:r>
              <a:rPr lang="vi-VN" sz="2400" dirty="0"/>
              <a:t>bảo đảm dinh dưỡng hợp lý, đa dạng thực phẩm, phù hợp với đối tượng và lứa tuổi đối với các trường có học sinh nội trú, bán trú.</a:t>
            </a:r>
            <a:endParaRPr lang="en-US" sz="2400" dirty="0"/>
          </a:p>
          <a:p>
            <a:pPr algn="just">
              <a:spcBef>
                <a:spcPts val="0"/>
              </a:spcBef>
              <a:buClr>
                <a:srgbClr val="FF0000"/>
              </a:buClr>
              <a:buFont typeface="Wingdings" panose="05000000000000000000" pitchFamily="2" charset="2"/>
              <a:buChar char="Ø"/>
            </a:pPr>
            <a:r>
              <a:rPr lang="en-US" sz="2400" dirty="0"/>
              <a:t>8. </a:t>
            </a:r>
            <a:r>
              <a:rPr lang="vi-VN" sz="2400" dirty="0"/>
              <a:t>Phối hợp với cơ sở y tế địa phương trong việc tổ chức các chiến dịch </a:t>
            </a:r>
            <a:r>
              <a:rPr lang="vi-VN" sz="2400" b="1" i="1" dirty="0"/>
              <a:t>tiêm chủng, uống vắc xin </a:t>
            </a:r>
            <a:r>
              <a:rPr lang="vi-VN" sz="2400" dirty="0"/>
              <a:t>phòng bệnh cho học sinh. </a:t>
            </a:r>
            <a:endParaRPr lang="en-US" sz="2400" dirty="0"/>
          </a:p>
          <a:p>
            <a:pPr algn="just">
              <a:spcBef>
                <a:spcPts val="0"/>
              </a:spcBef>
              <a:buClr>
                <a:srgbClr val="FF0000"/>
              </a:buClr>
              <a:buFont typeface="Wingdings" panose="05000000000000000000" pitchFamily="2" charset="2"/>
              <a:buChar char="Ø"/>
            </a:pPr>
            <a:r>
              <a:rPr lang="en-US" sz="2400" dirty="0"/>
              <a:t>9.</a:t>
            </a:r>
            <a:r>
              <a:rPr lang="vi-VN" sz="2400" dirty="0"/>
              <a:t> </a:t>
            </a:r>
            <a:r>
              <a:rPr lang="vi-VN" sz="2400" b="1" i="1" dirty="0"/>
              <a:t>Thông báo định kỳ </a:t>
            </a:r>
            <a:r>
              <a:rPr lang="vi-VN" sz="2400" dirty="0"/>
              <a:t>tối thiểu 01 lần/năm học và khi cần thiết về tình hình sức khoẻ của học sinh cho cha mẹ hoặc người giám hộ của học sinh. Nhân viên y tế trường học đánh giá tình trạng sức khỏe học sinh vào cuối mỗi cấp học để làm căn cứ theo dõi sức khỏe ở cấp học tiếp theo.</a:t>
            </a:r>
            <a:endParaRPr lang="en-US" sz="2400" dirty="0"/>
          </a:p>
          <a:p>
            <a:pPr algn="just">
              <a:spcBef>
                <a:spcPts val="0"/>
              </a:spcBef>
              <a:buClr>
                <a:srgbClr val="FF0000"/>
              </a:buClr>
              <a:buFont typeface="Wingdings" panose="05000000000000000000" pitchFamily="2" charset="2"/>
              <a:buChar char="Ø"/>
            </a:pPr>
            <a:r>
              <a:rPr lang="en-US" sz="2400" dirty="0"/>
              <a:t>10.</a:t>
            </a:r>
            <a:r>
              <a:rPr lang="vi-VN" sz="2400" dirty="0"/>
              <a:t> </a:t>
            </a:r>
            <a:r>
              <a:rPr lang="vi-VN" sz="2400" b="1" i="1" dirty="0"/>
              <a:t>Lập và ghi chép </a:t>
            </a:r>
            <a:r>
              <a:rPr lang="vi-VN" sz="2400" dirty="0"/>
              <a:t>vào sổ khám bệnh, sổ theo dõi sức khỏe </a:t>
            </a:r>
            <a:r>
              <a:rPr lang="en-US" sz="2400" dirty="0"/>
              <a:t>HS</a:t>
            </a:r>
            <a:r>
              <a:rPr lang="vi-VN" sz="2400" dirty="0"/>
              <a:t>, sổ theo dõi tổng hợp tình trạng sức khỏe học sinh.</a:t>
            </a:r>
            <a:endParaRPr lang="en-US" sz="2400" dirty="0"/>
          </a:p>
          <a:p>
            <a:pPr algn="just">
              <a:spcBef>
                <a:spcPts val="0"/>
              </a:spcBef>
              <a:buClr>
                <a:srgbClr val="FF0000"/>
              </a:buClr>
              <a:buFont typeface="Wingdings" panose="05000000000000000000" pitchFamily="2" charset="2"/>
              <a:buChar char="Ø"/>
            </a:pPr>
            <a:r>
              <a:rPr lang="en-US" sz="2400" dirty="0"/>
              <a:t>11.</a:t>
            </a:r>
            <a:r>
              <a:rPr lang="vi-VN" sz="2400" dirty="0"/>
              <a:t> Thường xuyên </a:t>
            </a:r>
            <a:r>
              <a:rPr lang="vi-VN" sz="2400" b="1" i="1" dirty="0"/>
              <a:t>kiểm tra, giám sát </a:t>
            </a:r>
            <a:r>
              <a:rPr lang="vi-VN" sz="2400" dirty="0"/>
              <a:t>các điều kiện học tập, vệ sinh trường lớp, an toàn thực phẩm, cung cấp nước uống, xà phòng rửa tay. </a:t>
            </a:r>
            <a:endParaRPr lang="en-US" sz="2400" dirty="0"/>
          </a:p>
          <a:p>
            <a:pPr>
              <a:spcBef>
                <a:spcPts val="0"/>
              </a:spcBef>
            </a:pPr>
            <a:endParaRPr lang="en-US" sz="2400" dirty="0">
              <a:latin typeface="Arial" panose="020B0604020202020204" pitchFamily="34" charset="0"/>
              <a:cs typeface="Arial" panose="020B0604020202020204" pitchFamily="34" charset="0"/>
            </a:endParaRPr>
          </a:p>
          <a:p>
            <a:pPr marL="0" indent="0" algn="just">
              <a:spcBef>
                <a:spcPts val="0"/>
              </a:spcBef>
              <a:buNone/>
            </a:pPr>
            <a:endParaRPr lang="en-US" sz="24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12</a:t>
            </a:fld>
            <a:endParaRPr lang="en-US" dirty="0"/>
          </a:p>
        </p:txBody>
      </p:sp>
    </p:spTree>
    <p:extLst>
      <p:ext uri="{BB962C8B-B14F-4D97-AF65-F5344CB8AC3E}">
        <p14:creationId xmlns:p14="http://schemas.microsoft.com/office/powerpoint/2010/main" val="22538925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458200" cy="533400"/>
          </a:xfrm>
        </p:spPr>
        <p:txBody>
          <a:bodyPr>
            <a:normAutofit fontScale="90000"/>
          </a:bodyPr>
          <a:lstStyle/>
          <a:p>
            <a:r>
              <a:rPr lang="en-US" sz="3200" b="1" dirty="0">
                <a:solidFill>
                  <a:srgbClr val="FF0000"/>
                </a:solidFill>
                <a:latin typeface="Arial" panose="020B0604020202020204" pitchFamily="34" charset="0"/>
                <a:cs typeface="Arial" panose="020B0604020202020204" pitchFamily="34" charset="0"/>
              </a:rPr>
              <a:t>NHIỆM VỤ CỦA Y TẾ TR</a:t>
            </a:r>
            <a:r>
              <a:rPr lang="vi-VN" sz="3200" b="1" dirty="0">
                <a:solidFill>
                  <a:srgbClr val="FF0000"/>
                </a:solidFill>
                <a:latin typeface="Arial" panose="020B0604020202020204" pitchFamily="34" charset="0"/>
                <a:cs typeface="Arial" panose="020B0604020202020204" pitchFamily="34" charset="0"/>
              </a:rPr>
              <a:t>Ư</a:t>
            </a:r>
            <a:r>
              <a:rPr lang="en-US" sz="3200" b="1" dirty="0">
                <a:solidFill>
                  <a:srgbClr val="FF0000"/>
                </a:solidFill>
                <a:latin typeface="Arial" panose="020B0604020202020204" pitchFamily="34" charset="0"/>
                <a:cs typeface="Arial" panose="020B0604020202020204" pitchFamily="34" charset="0"/>
              </a:rPr>
              <a:t>ỜNG HỌC</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2400" y="762000"/>
            <a:ext cx="8839200" cy="4343400"/>
          </a:xfrm>
        </p:spPr>
        <p:txBody>
          <a:bodyPr>
            <a:noAutofit/>
          </a:bodyPr>
          <a:lstStyle/>
          <a:p>
            <a:pPr algn="just">
              <a:spcBef>
                <a:spcPts val="0"/>
              </a:spcBef>
              <a:buClr>
                <a:srgbClr val="FF0000"/>
              </a:buClr>
              <a:buFont typeface="Wingdings" panose="05000000000000000000" pitchFamily="2" charset="2"/>
              <a:buChar char="Ø"/>
            </a:pPr>
            <a:r>
              <a:rPr lang="en-US" sz="2400" dirty="0">
                <a:latin typeface="Arial" panose="020B0604020202020204" pitchFamily="34" charset="0"/>
                <a:cs typeface="Arial" panose="020B0604020202020204" pitchFamily="34" charset="0"/>
              </a:rPr>
              <a:t>12. </a:t>
            </a:r>
            <a:r>
              <a:rPr lang="vi-VN" sz="2400" dirty="0">
                <a:latin typeface="Arial" panose="020B0604020202020204" pitchFamily="34" charset="0"/>
                <a:cs typeface="Arial" panose="020B0604020202020204" pitchFamily="34" charset="0"/>
              </a:rPr>
              <a:t>Chủ động </a:t>
            </a:r>
            <a:r>
              <a:rPr lang="vi-VN" sz="2400" b="1" i="1" dirty="0">
                <a:latin typeface="Arial" panose="020B0604020202020204" pitchFamily="34" charset="0"/>
                <a:cs typeface="Arial" panose="020B0604020202020204" pitchFamily="34" charset="0"/>
              </a:rPr>
              <a:t>triển khai các biện pháp vệ sinh phòng, chống dịch</a:t>
            </a:r>
            <a:r>
              <a:rPr lang="vi-VN" sz="2400" dirty="0">
                <a:latin typeface="Arial" panose="020B0604020202020204" pitchFamily="34" charset="0"/>
                <a:cs typeface="Arial" panose="020B0604020202020204" pitchFamily="34" charset="0"/>
              </a:rPr>
              <a:t> theo quy định tại Thông tư số 46/2010/TT-BYT </a:t>
            </a:r>
            <a:r>
              <a:rPr lang="en-US" sz="2400" dirty="0" err="1">
                <a:latin typeface="Arial" panose="020B0604020202020204" pitchFamily="34" charset="0"/>
                <a:cs typeface="Arial" panose="020B0604020202020204" pitchFamily="34" charset="0"/>
              </a:rPr>
              <a:t>ngày</a:t>
            </a:r>
            <a:r>
              <a:rPr lang="en-US" sz="2400" dirty="0">
                <a:latin typeface="Arial" panose="020B0604020202020204" pitchFamily="34" charset="0"/>
                <a:cs typeface="Arial" panose="020B0604020202020204" pitchFamily="34" charset="0"/>
              </a:rPr>
              <a:t> 29/12/2010 </a:t>
            </a:r>
            <a:r>
              <a:rPr lang="en-US" sz="2400" dirty="0" err="1">
                <a:latin typeface="Arial" panose="020B0604020202020204" pitchFamily="34" charset="0"/>
                <a:cs typeface="Arial" panose="020B0604020202020204" pitchFamily="34" charset="0"/>
              </a:rPr>
              <a:t>của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Bộ</a:t>
            </a:r>
            <a:r>
              <a:rPr lang="en-US" sz="2400" dirty="0">
                <a:latin typeface="Arial" panose="020B0604020202020204" pitchFamily="34" charset="0"/>
                <a:cs typeface="Arial" panose="020B0604020202020204" pitchFamily="34" charset="0"/>
              </a:rPr>
              <a:t> Y </a:t>
            </a:r>
            <a:r>
              <a:rPr lang="en-US" sz="2400" dirty="0" err="1">
                <a:latin typeface="Arial" panose="020B0604020202020204" pitchFamily="34" charset="0"/>
                <a:cs typeface="Arial" panose="020B0604020202020204" pitchFamily="34" charset="0"/>
              </a:rPr>
              <a:t>tế</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về</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việc</a:t>
            </a:r>
            <a:r>
              <a:rPr lang="en-US" sz="2400" dirty="0">
                <a:latin typeface="Arial" panose="020B0604020202020204" pitchFamily="34" charset="0"/>
                <a:cs typeface="Arial" panose="020B0604020202020204" pitchFamily="34" charset="0"/>
              </a:rPr>
              <a:t> ban </a:t>
            </a:r>
            <a:r>
              <a:rPr lang="en-US" sz="2400" dirty="0" err="1">
                <a:latin typeface="Arial" panose="020B0604020202020204" pitchFamily="34" charset="0"/>
                <a:cs typeface="Arial" panose="020B0604020202020204" pitchFamily="34" charset="0"/>
              </a:rPr>
              <a:t>hành</a:t>
            </a:r>
            <a:r>
              <a:rPr lang="en-US" sz="2400" dirty="0">
                <a:latin typeface="Arial" panose="020B0604020202020204" pitchFamily="34" charset="0"/>
                <a:cs typeface="Arial" panose="020B0604020202020204" pitchFamily="34" charset="0"/>
              </a:rPr>
              <a:t> q</a:t>
            </a:r>
            <a:r>
              <a:rPr lang="vi-VN" sz="2400" dirty="0">
                <a:latin typeface="Arial" panose="020B0604020202020204" pitchFamily="34" charset="0"/>
                <a:cs typeface="Arial" panose="020B0604020202020204" pitchFamily="34" charset="0"/>
              </a:rPr>
              <a:t>uy chuẩn kỹ thuật quốc gia về vệ sinh phòng bệnh truyền nhiễm trong các cơ sở giáo dục thuộc hệ thống giáo dục quốc dân và các hướng dẫn khác của cơ quan y tế</a:t>
            </a:r>
            <a:r>
              <a:rPr lang="nb-NO" sz="2400" dirty="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algn="just">
              <a:spcBef>
                <a:spcPts val="0"/>
              </a:spcBef>
              <a:buClr>
                <a:srgbClr val="FF0000"/>
              </a:buClr>
              <a:buFont typeface="Wingdings" panose="05000000000000000000" pitchFamily="2" charset="2"/>
              <a:buChar char="Ø"/>
            </a:pPr>
            <a:r>
              <a:rPr lang="pt-BR" sz="2400" dirty="0">
                <a:latin typeface="Arial" panose="020B0604020202020204" pitchFamily="34" charset="0"/>
                <a:cs typeface="Arial" panose="020B0604020202020204" pitchFamily="34" charset="0"/>
              </a:rPr>
              <a:t>13. Tổ chức </a:t>
            </a:r>
            <a:r>
              <a:rPr lang="pt-BR" sz="2400" b="1" i="1" dirty="0">
                <a:latin typeface="Arial" panose="020B0604020202020204" pitchFamily="34" charset="0"/>
                <a:cs typeface="Arial" panose="020B0604020202020204" pitchFamily="34" charset="0"/>
              </a:rPr>
              <a:t>triển khai các chương trình y tế</a:t>
            </a:r>
            <a:r>
              <a:rPr lang="pt-BR" sz="2400" dirty="0">
                <a:latin typeface="Arial" panose="020B0604020202020204" pitchFamily="34" charset="0"/>
                <a:cs typeface="Arial" panose="020B0604020202020204" pitchFamily="34" charset="0"/>
              </a:rPr>
              <a:t>, phong trào vệ sinh phòng bệnh, tăng cường hoạt động thể lực, dinh dưỡng hợp lý, xây dựng môi trường không khói thuốc lá, không sử dụng đồ uống có cồn và các chất gây nghiện.</a:t>
            </a:r>
            <a:endParaRPr lang="en-US" sz="2400" b="1" i="1" dirty="0">
              <a:latin typeface="Arial" panose="020B0604020202020204" pitchFamily="34" charset="0"/>
              <a:cs typeface="Arial" panose="020B0604020202020204" pitchFamily="34" charset="0"/>
            </a:endParaRPr>
          </a:p>
          <a:p>
            <a:pPr algn="just">
              <a:spcBef>
                <a:spcPts val="0"/>
              </a:spcBef>
              <a:buClr>
                <a:srgbClr val="FF0000"/>
              </a:buClr>
              <a:buFont typeface="Wingdings" panose="05000000000000000000" pitchFamily="2" charset="2"/>
              <a:buChar char="Ø"/>
            </a:pPr>
            <a:r>
              <a:rPr lang="pt-BR" sz="2400" dirty="0">
                <a:latin typeface="Arial" panose="020B0604020202020204" pitchFamily="34" charset="0"/>
                <a:cs typeface="Arial" panose="020B0604020202020204" pitchFamily="34" charset="0"/>
              </a:rPr>
              <a:t>14. </a:t>
            </a:r>
            <a:r>
              <a:rPr lang="pt-BR" sz="2400" b="1" i="1" dirty="0">
                <a:latin typeface="Arial" panose="020B0604020202020204" pitchFamily="34" charset="0"/>
                <a:cs typeface="Arial" panose="020B0604020202020204" pitchFamily="34" charset="0"/>
              </a:rPr>
              <a:t>Kiến nghị với Ban giám hiệu, đơn vị có liên quan </a:t>
            </a:r>
            <a:r>
              <a:rPr lang="pt-BR" sz="2400" dirty="0">
                <a:latin typeface="Arial" panose="020B0604020202020204" pitchFamily="34" charset="0"/>
                <a:cs typeface="Arial" panose="020B0604020202020204" pitchFamily="34" charset="0"/>
              </a:rPr>
              <a:t>về các điều kiện phòng học, bàn ghế, vệ sinh môi trường, an toàn thực phẩm, trang thiết bị phòng y tế, bếp ăn, nhà vệ sinh không đảm bảo theo quy định và đề xuất Ban giám hiệu, đơn vị có liên quan sửa chữa, thay thế, khắc phục.</a:t>
            </a:r>
            <a:endParaRPr lang="en-US" sz="2400" b="1" i="1" dirty="0">
              <a:latin typeface="Arial" panose="020B0604020202020204" pitchFamily="34" charset="0"/>
              <a:cs typeface="Arial" panose="020B0604020202020204" pitchFamily="34" charset="0"/>
            </a:endParaRPr>
          </a:p>
          <a:p>
            <a:pPr algn="just">
              <a:spcBef>
                <a:spcPts val="0"/>
              </a:spcBef>
              <a:buClr>
                <a:srgbClr val="FF0000"/>
              </a:buClr>
              <a:buFont typeface="Wingdings" panose="05000000000000000000" pitchFamily="2" charset="2"/>
              <a:buChar char="Ø"/>
            </a:pPr>
            <a:endParaRPr lang="en-US" sz="2400" dirty="0">
              <a:latin typeface="Arial" panose="020B0604020202020204" pitchFamily="34" charset="0"/>
              <a:cs typeface="Arial" panose="020B0604020202020204" pitchFamily="34" charset="0"/>
            </a:endParaRPr>
          </a:p>
          <a:p>
            <a:pPr marL="0" indent="0" algn="just">
              <a:spcBef>
                <a:spcPts val="0"/>
              </a:spcBef>
              <a:buNone/>
            </a:pPr>
            <a:endParaRPr lang="en-US" sz="24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13</a:t>
            </a:fld>
            <a:endParaRPr lang="en-US" dirty="0"/>
          </a:p>
        </p:txBody>
      </p:sp>
    </p:spTree>
    <p:extLst>
      <p:ext uri="{BB962C8B-B14F-4D97-AF65-F5344CB8AC3E}">
        <p14:creationId xmlns:p14="http://schemas.microsoft.com/office/powerpoint/2010/main" val="2881373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458200" cy="533400"/>
          </a:xfrm>
        </p:spPr>
        <p:txBody>
          <a:bodyPr>
            <a:normAutofit fontScale="90000"/>
          </a:bodyPr>
          <a:lstStyle/>
          <a:p>
            <a:r>
              <a:rPr lang="en-US" sz="3200" b="1" dirty="0">
                <a:solidFill>
                  <a:srgbClr val="FF0000"/>
                </a:solidFill>
                <a:latin typeface="Arial" panose="020B0604020202020204" pitchFamily="34" charset="0"/>
                <a:cs typeface="Arial" panose="020B0604020202020204" pitchFamily="34" charset="0"/>
              </a:rPr>
              <a:t>NHIỆM VỤ CỦA Y TẾ TR</a:t>
            </a:r>
            <a:r>
              <a:rPr lang="vi-VN" sz="3200" b="1" dirty="0">
                <a:solidFill>
                  <a:srgbClr val="FF0000"/>
                </a:solidFill>
                <a:latin typeface="Arial" panose="020B0604020202020204" pitchFamily="34" charset="0"/>
                <a:cs typeface="Arial" panose="020B0604020202020204" pitchFamily="34" charset="0"/>
              </a:rPr>
              <a:t>Ư</a:t>
            </a:r>
            <a:r>
              <a:rPr lang="en-US" sz="3200" b="1" dirty="0">
                <a:solidFill>
                  <a:srgbClr val="FF0000"/>
                </a:solidFill>
                <a:latin typeface="Arial" panose="020B0604020202020204" pitchFamily="34" charset="0"/>
                <a:cs typeface="Arial" panose="020B0604020202020204" pitchFamily="34" charset="0"/>
              </a:rPr>
              <a:t>ỜNG HỌC</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2400" y="762000"/>
            <a:ext cx="8839200" cy="4343400"/>
          </a:xfrm>
        </p:spPr>
        <p:txBody>
          <a:bodyPr>
            <a:noAutofit/>
          </a:bodyPr>
          <a:lstStyle/>
          <a:p>
            <a:pPr marL="0" indent="0" algn="just">
              <a:spcBef>
                <a:spcPts val="600"/>
              </a:spcBef>
              <a:spcAft>
                <a:spcPts val="600"/>
              </a:spcAft>
              <a:buNone/>
            </a:pPr>
            <a:r>
              <a:rPr lang="es-ES" sz="2500" b="1" dirty="0">
                <a:latin typeface="Arial" panose="020B0604020202020204" pitchFamily="34" charset="0"/>
                <a:cs typeface="Arial" panose="020B0604020202020204" pitchFamily="34" charset="0"/>
              </a:rPr>
              <a:t>2. </a:t>
            </a:r>
            <a:r>
              <a:rPr lang="es-ES" sz="2500" b="1" dirty="0" err="1">
                <a:latin typeface="Arial" panose="020B0604020202020204" pitchFamily="34" charset="0"/>
                <a:cs typeface="Arial" panose="020B0604020202020204" pitchFamily="34" charset="0"/>
              </a:rPr>
              <a:t>Tổ</a:t>
            </a:r>
            <a:r>
              <a:rPr lang="es-ES" sz="2500" b="1" dirty="0">
                <a:latin typeface="Arial" panose="020B0604020202020204" pitchFamily="34" charset="0"/>
                <a:cs typeface="Arial" panose="020B0604020202020204" pitchFamily="34" charset="0"/>
              </a:rPr>
              <a:t> </a:t>
            </a:r>
            <a:r>
              <a:rPr lang="es-ES" sz="2500" b="1" dirty="0" err="1">
                <a:latin typeface="Arial" panose="020B0604020202020204" pitchFamily="34" charset="0"/>
                <a:cs typeface="Arial" panose="020B0604020202020204" pitchFamily="34" charset="0"/>
              </a:rPr>
              <a:t>chức</a:t>
            </a:r>
            <a:r>
              <a:rPr lang="es-ES" sz="2500" b="1" dirty="0">
                <a:latin typeface="Arial" panose="020B0604020202020204" pitchFamily="34" charset="0"/>
                <a:cs typeface="Arial" panose="020B0604020202020204" pitchFamily="34" charset="0"/>
              </a:rPr>
              <a:t> </a:t>
            </a:r>
            <a:r>
              <a:rPr lang="es-ES" sz="2500" b="1" dirty="0" err="1">
                <a:latin typeface="Arial" panose="020B0604020202020204" pitchFamily="34" charset="0"/>
                <a:cs typeface="Arial" panose="020B0604020202020204" pitchFamily="34" charset="0"/>
              </a:rPr>
              <a:t>các</a:t>
            </a:r>
            <a:r>
              <a:rPr lang="es-ES" sz="2500" b="1" dirty="0">
                <a:latin typeface="Arial" panose="020B0604020202020204" pitchFamily="34" charset="0"/>
                <a:cs typeface="Arial" panose="020B0604020202020204" pitchFamily="34" charset="0"/>
              </a:rPr>
              <a:t> </a:t>
            </a:r>
            <a:r>
              <a:rPr lang="es-ES" sz="2500" b="1" dirty="0" err="1">
                <a:latin typeface="Arial" panose="020B0604020202020204" pitchFamily="34" charset="0"/>
                <a:cs typeface="Arial" panose="020B0604020202020204" pitchFamily="34" charset="0"/>
              </a:rPr>
              <a:t>hoạt</a:t>
            </a:r>
            <a:r>
              <a:rPr lang="es-ES" sz="2500" b="1" dirty="0">
                <a:latin typeface="Arial" panose="020B0604020202020204" pitchFamily="34" charset="0"/>
                <a:cs typeface="Arial" panose="020B0604020202020204" pitchFamily="34" charset="0"/>
              </a:rPr>
              <a:t> </a:t>
            </a:r>
            <a:r>
              <a:rPr lang="es-ES" sz="2500" b="1" dirty="0" err="1">
                <a:latin typeface="Arial" panose="020B0604020202020204" pitchFamily="34" charset="0"/>
                <a:cs typeface="Arial" panose="020B0604020202020204" pitchFamily="34" charset="0"/>
              </a:rPr>
              <a:t>động</a:t>
            </a:r>
            <a:r>
              <a:rPr lang="es-ES" sz="2500" b="1" dirty="0">
                <a:latin typeface="Arial" panose="020B0604020202020204" pitchFamily="34" charset="0"/>
                <a:cs typeface="Arial" panose="020B0604020202020204" pitchFamily="34" charset="0"/>
              </a:rPr>
              <a:t> </a:t>
            </a:r>
            <a:r>
              <a:rPr lang="es-ES" sz="2500" b="1" dirty="0" err="1">
                <a:latin typeface="Arial" panose="020B0604020202020204" pitchFamily="34" charset="0"/>
                <a:cs typeface="Arial" panose="020B0604020202020204" pitchFamily="34" charset="0"/>
              </a:rPr>
              <a:t>truyền</a:t>
            </a:r>
            <a:r>
              <a:rPr lang="es-ES" sz="2500" b="1" dirty="0">
                <a:latin typeface="Arial" panose="020B0604020202020204" pitchFamily="34" charset="0"/>
                <a:cs typeface="Arial" panose="020B0604020202020204" pitchFamily="34" charset="0"/>
              </a:rPr>
              <a:t> </a:t>
            </a:r>
            <a:r>
              <a:rPr lang="es-ES" sz="2500" b="1" dirty="0" err="1">
                <a:latin typeface="Arial" panose="020B0604020202020204" pitchFamily="34" charset="0"/>
                <a:cs typeface="Arial" panose="020B0604020202020204" pitchFamily="34" charset="0"/>
              </a:rPr>
              <a:t>thông</a:t>
            </a:r>
            <a:r>
              <a:rPr lang="es-ES" sz="2500" b="1" dirty="0">
                <a:latin typeface="Arial" panose="020B0604020202020204" pitchFamily="34" charset="0"/>
                <a:cs typeface="Arial" panose="020B0604020202020204" pitchFamily="34" charset="0"/>
              </a:rPr>
              <a:t>, GDSK: </a:t>
            </a:r>
            <a:endParaRPr lang="en-US" sz="2500" b="1" i="1" dirty="0">
              <a:latin typeface="Arial" panose="020B0604020202020204" pitchFamily="34" charset="0"/>
              <a:cs typeface="Arial" panose="020B0604020202020204" pitchFamily="34" charset="0"/>
            </a:endParaRPr>
          </a:p>
          <a:p>
            <a:pPr algn="just">
              <a:spcBef>
                <a:spcPts val="600"/>
              </a:spcBef>
              <a:spcAft>
                <a:spcPts val="600"/>
              </a:spcAft>
              <a:buClr>
                <a:srgbClr val="FF0000"/>
              </a:buClr>
              <a:buFont typeface="Wingdings" panose="05000000000000000000" pitchFamily="2" charset="2"/>
              <a:buChar char="Ø"/>
            </a:pPr>
            <a:r>
              <a:rPr lang="en-US" sz="2500" dirty="0">
                <a:latin typeface="Arial" panose="020B0604020202020204" pitchFamily="34" charset="0"/>
                <a:cs typeface="Arial" panose="020B0604020202020204" pitchFamily="34" charset="0"/>
              </a:rPr>
              <a:t>2.1. </a:t>
            </a:r>
            <a:r>
              <a:rPr lang="en-US" sz="2500" dirty="0" err="1">
                <a:latin typeface="Arial" panose="020B0604020202020204" pitchFamily="34" charset="0"/>
                <a:cs typeface="Arial" panose="020B0604020202020204" pitchFamily="34" charset="0"/>
              </a:rPr>
              <a:t>Tham</a:t>
            </a:r>
            <a:r>
              <a:rPr lang="en-US" sz="2500"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gia</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biên</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soạn</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sử</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dụng</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các</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tài</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liệu</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truyền</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thông</a:t>
            </a:r>
            <a:r>
              <a:rPr lang="en-US" sz="2500" b="1" i="1"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giáo</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dục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sức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khỏe</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với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nội</a:t>
            </a:r>
            <a:r>
              <a:rPr lang="en-US" sz="2500" dirty="0">
                <a:latin typeface="Arial" panose="020B0604020202020204" pitchFamily="34" charset="0"/>
                <a:cs typeface="Arial" panose="020B0604020202020204" pitchFamily="34" charset="0"/>
              </a:rPr>
              <a:t> dung </a:t>
            </a:r>
            <a:r>
              <a:rPr lang="en-US" sz="2500" dirty="0" err="1">
                <a:latin typeface="Arial" panose="020B0604020202020204" pitchFamily="34" charset="0"/>
                <a:cs typeface="Arial" panose="020B0604020202020204" pitchFamily="34" charset="0"/>
              </a:rPr>
              <a:t>phù</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hợp</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với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từng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nhóm</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đối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tượng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và</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điều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kiện</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cụ</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thể</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của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từng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địa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phương</a:t>
            </a:r>
            <a:r>
              <a:rPr lang="en-US" sz="2500" dirty="0">
                <a:latin typeface="Arial" panose="020B0604020202020204" pitchFamily="34" charset="0"/>
                <a:cs typeface="Arial" panose="020B0604020202020204" pitchFamily="34" charset="0"/>
              </a:rPr>
              <a:t>.</a:t>
            </a:r>
          </a:p>
          <a:p>
            <a:pPr algn="just">
              <a:spcBef>
                <a:spcPts val="600"/>
              </a:spcBef>
              <a:spcAft>
                <a:spcPts val="600"/>
              </a:spcAft>
              <a:buClr>
                <a:srgbClr val="FF0000"/>
              </a:buClr>
              <a:buFont typeface="Wingdings" panose="05000000000000000000" pitchFamily="2" charset="2"/>
              <a:buChar char="Ø"/>
            </a:pPr>
            <a:r>
              <a:rPr lang="en-US" sz="2500" dirty="0">
                <a:latin typeface="Arial" panose="020B0604020202020204" pitchFamily="34" charset="0"/>
                <a:cs typeface="Arial" panose="020B0604020202020204" pitchFamily="34" charset="0"/>
              </a:rPr>
              <a:t>2.2. </a:t>
            </a:r>
            <a:r>
              <a:rPr lang="en-US" sz="2500" b="1" i="1" dirty="0" err="1">
                <a:latin typeface="Arial" panose="020B0604020202020204" pitchFamily="34" charset="0"/>
                <a:cs typeface="Arial" panose="020B0604020202020204" pitchFamily="34" charset="0"/>
              </a:rPr>
              <a:t>Tổ</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chức</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và</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phối</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hợp</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tổ</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chức</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truyền</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thông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giáo</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dục</a:t>
            </a:r>
            <a:r>
              <a:rPr lang="en-US" sz="2500" dirty="0">
                <a:latin typeface="Arial" panose="020B0604020202020204" pitchFamily="34" charset="0"/>
                <a:cs typeface="Arial" panose="020B0604020202020204" pitchFamily="34" charset="0"/>
              </a:rPr>
              <a:t> SK </a:t>
            </a:r>
            <a:r>
              <a:rPr lang="en-US" sz="2500" dirty="0" err="1">
                <a:latin typeface="Arial" panose="020B0604020202020204" pitchFamily="34" charset="0"/>
                <a:cs typeface="Arial" panose="020B0604020202020204" pitchFamily="34" charset="0"/>
              </a:rPr>
              <a:t>cho</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học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sinh</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và</a:t>
            </a:r>
            <a:r>
              <a:rPr lang="en-US" sz="2500" dirty="0">
                <a:latin typeface="Arial" panose="020B0604020202020204" pitchFamily="34" charset="0"/>
                <a:cs typeface="Arial" panose="020B0604020202020204" pitchFamily="34" charset="0"/>
              </a:rPr>
              <a:t> cha </a:t>
            </a:r>
            <a:r>
              <a:rPr lang="en-US" sz="2500" dirty="0" err="1">
                <a:latin typeface="Arial" panose="020B0604020202020204" pitchFamily="34" charset="0"/>
                <a:cs typeface="Arial" panose="020B0604020202020204" pitchFamily="34" charset="0"/>
              </a:rPr>
              <a:t>mẹ</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hoặc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người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giám</a:t>
            </a:r>
            <a:r>
              <a:rPr lang="en-US" sz="2500" dirty="0">
                <a:latin typeface="Arial" panose="020B0604020202020204" pitchFamily="34" charset="0"/>
                <a:cs typeface="Arial" panose="020B0604020202020204" pitchFamily="34" charset="0"/>
              </a:rPr>
              <a:t> </a:t>
            </a:r>
            <a:r>
              <a:rPr lang="en-US" sz="2500" err="1">
                <a:latin typeface="Arial" panose="020B0604020202020204" pitchFamily="34" charset="0"/>
                <a:cs typeface="Arial" panose="020B0604020202020204" pitchFamily="34" charset="0"/>
              </a:rPr>
              <a:t>hộ</a:t>
            </a:r>
            <a:r>
              <a:rPr lang="en-US" sz="2500">
                <a:latin typeface="Arial" panose="020B0604020202020204" pitchFamily="34" charset="0"/>
                <a:cs typeface="Arial" panose="020B0604020202020204" pitchFamily="34" charset="0"/>
              </a:rPr>
              <a:t> về dự phòng bệnh, dịch, tật và các yếu tố nguy c</a:t>
            </a:r>
            <a:r>
              <a:rPr lang="vi-VN" sz="2500">
                <a:latin typeface="Arial" panose="020B0604020202020204" pitchFamily="34" charset="0"/>
                <a:cs typeface="Arial" panose="020B0604020202020204" pitchFamily="34" charset="0"/>
              </a:rPr>
              <a:t>ơ</a:t>
            </a:r>
            <a:r>
              <a:rPr lang="en-US" sz="2500">
                <a:latin typeface="Arial" panose="020B0604020202020204" pitchFamily="34" charset="0"/>
                <a:cs typeface="Arial" panose="020B0604020202020204" pitchFamily="34" charset="0"/>
              </a:rPr>
              <a:t>.</a:t>
            </a:r>
          </a:p>
          <a:p>
            <a:pPr algn="just">
              <a:spcBef>
                <a:spcPts val="600"/>
              </a:spcBef>
              <a:spcAft>
                <a:spcPts val="600"/>
              </a:spcAft>
              <a:buClr>
                <a:srgbClr val="FF0000"/>
              </a:buClr>
              <a:buFont typeface="Wingdings" panose="05000000000000000000" pitchFamily="2" charset="2"/>
              <a:buChar char="Ø"/>
            </a:pPr>
            <a:r>
              <a:rPr lang="en-US" sz="2400">
                <a:latin typeface="Arial" panose="020B0604020202020204" pitchFamily="34" charset="0"/>
                <a:cs typeface="Arial" panose="020B0604020202020204" pitchFamily="34" charset="0"/>
              </a:rPr>
              <a:t>2.3. Đề xuất </a:t>
            </a:r>
            <a:r>
              <a:rPr lang="en-US" sz="2400" b="1" i="1">
                <a:latin typeface="Arial" panose="020B0604020202020204" pitchFamily="34" charset="0"/>
                <a:cs typeface="Arial" panose="020B0604020202020204" pitchFamily="34" charset="0"/>
              </a:rPr>
              <a:t>lồng ghép các nội dung</a:t>
            </a:r>
            <a:r>
              <a:rPr lang="en-US" sz="2400">
                <a:latin typeface="Arial" panose="020B0604020202020204" pitchFamily="34" charset="0"/>
                <a:cs typeface="Arial" panose="020B0604020202020204" pitchFamily="34" charset="0"/>
              </a:rPr>
              <a:t> giáo dục sức khỏe, phòng chống bệnh tật trong các giờ giảng.</a:t>
            </a:r>
          </a:p>
          <a:p>
            <a:pPr algn="just">
              <a:spcBef>
                <a:spcPts val="600"/>
              </a:spcBef>
              <a:spcAft>
                <a:spcPts val="600"/>
              </a:spcAft>
              <a:buClr>
                <a:srgbClr val="FF0000"/>
              </a:buClr>
              <a:buFont typeface="Wingdings" panose="05000000000000000000" pitchFamily="2" charset="2"/>
              <a:buChar char="Ø"/>
            </a:pPr>
            <a:r>
              <a:rPr lang="en-US" sz="2400">
                <a:latin typeface="Arial" panose="020B0604020202020204" pitchFamily="34" charset="0"/>
                <a:cs typeface="Arial" panose="020B0604020202020204" pitchFamily="34" charset="0"/>
              </a:rPr>
              <a:t>2.4. </a:t>
            </a:r>
            <a:r>
              <a:rPr lang="en-US" sz="2400" b="1" i="1">
                <a:latin typeface="Arial" panose="020B0604020202020204" pitchFamily="34" charset="0"/>
                <a:cs typeface="Arial" panose="020B0604020202020204" pitchFamily="34" charset="0"/>
              </a:rPr>
              <a:t>Tổ chức cho học sinh thực hành </a:t>
            </a:r>
            <a:r>
              <a:rPr lang="en-US" sz="2400">
                <a:latin typeface="Arial" panose="020B0604020202020204" pitchFamily="34" charset="0"/>
                <a:cs typeface="Arial" panose="020B0604020202020204" pitchFamily="34" charset="0"/>
              </a:rPr>
              <a:t>các hành vi vệ sinh cá nhân, vệ sinh môi trường, phòng chống dịch, bệnh, phòng, tránh các yếu tố nguy c</a:t>
            </a:r>
            <a:r>
              <a:rPr lang="vi-VN" sz="2400">
                <a:latin typeface="Arial" panose="020B0604020202020204" pitchFamily="34" charset="0"/>
                <a:cs typeface="Arial" panose="020B0604020202020204" pitchFamily="34" charset="0"/>
              </a:rPr>
              <a:t>ơ</a:t>
            </a:r>
            <a:r>
              <a:rPr lang="en-US" sz="2400">
                <a:latin typeface="Arial" panose="020B0604020202020204" pitchFamily="34" charset="0"/>
                <a:cs typeface="Arial" panose="020B0604020202020204" pitchFamily="34" charset="0"/>
              </a:rPr>
              <a:t>.</a:t>
            </a:r>
            <a:endParaRPr lang="en-US" sz="2100" dirty="0">
              <a:latin typeface="Arial" panose="020B0604020202020204" pitchFamily="34" charset="0"/>
              <a:cs typeface="Arial" panose="020B0604020202020204" pitchFamily="34" charset="0"/>
            </a:endParaRPr>
          </a:p>
          <a:p>
            <a:pPr algn="just">
              <a:spcBef>
                <a:spcPts val="600"/>
              </a:spcBef>
              <a:spcAft>
                <a:spcPts val="600"/>
              </a:spcAft>
            </a:pPr>
            <a:endParaRPr lang="en-US" sz="2500" dirty="0">
              <a:latin typeface="Arial" panose="020B0604020202020204" pitchFamily="34" charset="0"/>
              <a:cs typeface="Arial" panose="020B0604020202020204" pitchFamily="34" charset="0"/>
            </a:endParaRPr>
          </a:p>
          <a:p>
            <a:pPr marL="0" indent="0" algn="just">
              <a:spcBef>
                <a:spcPts val="600"/>
              </a:spcBef>
              <a:spcAft>
                <a:spcPts val="600"/>
              </a:spcAft>
              <a:buNone/>
            </a:pPr>
            <a:endParaRPr lang="en-US" sz="25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14</a:t>
            </a:fld>
            <a:endParaRPr lang="en-US" dirty="0"/>
          </a:p>
        </p:txBody>
      </p:sp>
    </p:spTree>
    <p:extLst>
      <p:ext uri="{BB962C8B-B14F-4D97-AF65-F5344CB8AC3E}">
        <p14:creationId xmlns:p14="http://schemas.microsoft.com/office/powerpoint/2010/main" val="1839959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458200" cy="792162"/>
          </a:xfrm>
        </p:spPr>
        <p:txBody>
          <a:bodyPr>
            <a:normAutofit fontScale="90000"/>
          </a:bodyPr>
          <a:lstStyle/>
          <a:p>
            <a:r>
              <a:rPr lang="en-US" sz="3000" b="1" dirty="0">
                <a:solidFill>
                  <a:srgbClr val="FF0000"/>
                </a:solidFill>
                <a:latin typeface="Arial" panose="020B0604020202020204" pitchFamily="34" charset="0"/>
                <a:cs typeface="Arial" panose="020B0604020202020204" pitchFamily="34" charset="0"/>
              </a:rPr>
              <a:t>TẦM QUAN TRỌNG CỦA Y TẾ </a:t>
            </a:r>
            <a:r>
              <a:rPr lang="en-US" sz="3000" b="1">
                <a:solidFill>
                  <a:srgbClr val="FF0000"/>
                </a:solidFill>
                <a:latin typeface="Arial" panose="020B0604020202020204" pitchFamily="34" charset="0"/>
                <a:cs typeface="Arial" panose="020B0604020202020204" pitchFamily="34" charset="0"/>
              </a:rPr>
              <a:t>CƠ SỞ</a:t>
            </a:r>
            <a:br>
              <a:rPr lang="en-US" sz="3000" b="1">
                <a:solidFill>
                  <a:srgbClr val="FF0000"/>
                </a:solidFill>
                <a:latin typeface="Arial" panose="020B0604020202020204" pitchFamily="34" charset="0"/>
                <a:cs typeface="Arial" panose="020B0604020202020204" pitchFamily="34" charset="0"/>
              </a:rPr>
            </a:br>
            <a:r>
              <a:rPr lang="en-US" sz="1700" i="1">
                <a:latin typeface="Arial" panose="020B0604020202020204" pitchFamily="34" charset="0"/>
                <a:cs typeface="Arial" panose="020B0604020202020204" pitchFamily="34" charset="0"/>
              </a:rPr>
              <a:t>(Theo Quyết định số </a:t>
            </a:r>
            <a:r>
              <a:rPr lang="vi-VN" sz="1700" i="1">
                <a:latin typeface="Arial" panose="020B0604020202020204" pitchFamily="34" charset="0"/>
                <a:cs typeface="Arial" panose="020B0604020202020204" pitchFamily="34" charset="0"/>
              </a:rPr>
              <a:t>2348/QĐ-TTg ngày 05</a:t>
            </a:r>
            <a:r>
              <a:rPr lang="en-US" sz="1700" i="1">
                <a:latin typeface="Arial" panose="020B0604020202020204" pitchFamily="34" charset="0"/>
                <a:cs typeface="Arial" panose="020B0604020202020204" pitchFamily="34" charset="0"/>
              </a:rPr>
              <a:t>/</a:t>
            </a:r>
            <a:r>
              <a:rPr lang="vi-VN" sz="1700" i="1">
                <a:latin typeface="Arial" panose="020B0604020202020204" pitchFamily="34" charset="0"/>
                <a:cs typeface="Arial" panose="020B0604020202020204" pitchFamily="34" charset="0"/>
              </a:rPr>
              <a:t>12</a:t>
            </a:r>
            <a:r>
              <a:rPr lang="en-US" sz="1700" i="1">
                <a:latin typeface="Arial" panose="020B0604020202020204" pitchFamily="34" charset="0"/>
                <a:cs typeface="Arial" panose="020B0604020202020204" pitchFamily="34" charset="0"/>
              </a:rPr>
              <a:t>/</a:t>
            </a:r>
            <a:r>
              <a:rPr lang="vi-VN" sz="1700" i="1">
                <a:latin typeface="Arial" panose="020B0604020202020204" pitchFamily="34" charset="0"/>
                <a:cs typeface="Arial" panose="020B0604020202020204" pitchFamily="34" charset="0"/>
              </a:rPr>
              <a:t>20</a:t>
            </a:r>
            <a:r>
              <a:rPr lang="en-US" sz="1700" i="1">
                <a:latin typeface="Arial" panose="020B0604020202020204" pitchFamily="34" charset="0"/>
                <a:cs typeface="Arial" panose="020B0604020202020204" pitchFamily="34" charset="0"/>
              </a:rPr>
              <a:t>1 của </a:t>
            </a:r>
            <a:r>
              <a:rPr lang="vi-VN" sz="1700" i="1">
                <a:latin typeface="Arial" panose="020B0604020202020204" pitchFamily="34" charset="0"/>
                <a:cs typeface="Arial" panose="020B0604020202020204" pitchFamily="34" charset="0"/>
              </a:rPr>
              <a:t>Thủ tướng Chính phủ ban hành Quyết định </a:t>
            </a:r>
            <a:r>
              <a:rPr lang="en-US" sz="1700" i="1">
                <a:latin typeface="Arial" panose="020B0604020202020204" pitchFamily="34" charset="0"/>
                <a:cs typeface="Arial" panose="020B0604020202020204" pitchFamily="34" charset="0"/>
              </a:rPr>
              <a:t>p</a:t>
            </a:r>
            <a:r>
              <a:rPr lang="vi-VN" sz="1700" i="1">
                <a:latin typeface="Arial" panose="020B0604020202020204" pitchFamily="34" charset="0"/>
                <a:cs typeface="Arial" panose="020B0604020202020204" pitchFamily="34" charset="0"/>
              </a:rPr>
              <a:t>hê duyệt Đề án </a:t>
            </a:r>
            <a:r>
              <a:rPr lang="en-US" sz="1700" i="1">
                <a:latin typeface="Arial" panose="020B0604020202020204" pitchFamily="34" charset="0"/>
                <a:cs typeface="Arial" panose="020B0604020202020204" pitchFamily="34" charset="0"/>
              </a:rPr>
              <a:t>x</a:t>
            </a:r>
            <a:r>
              <a:rPr lang="vi-VN" sz="1700" i="1">
                <a:latin typeface="Arial" panose="020B0604020202020204" pitchFamily="34" charset="0"/>
                <a:cs typeface="Arial" panose="020B0604020202020204" pitchFamily="34" charset="0"/>
              </a:rPr>
              <a:t>ây dựng và phát triển mạng lưới y tế cơ sở trong tình hình mới</a:t>
            </a:r>
            <a:r>
              <a:rPr lang="en-US" sz="1700" i="1">
                <a:latin typeface="Arial" panose="020B0604020202020204" pitchFamily="34" charset="0"/>
                <a:cs typeface="Arial" panose="020B0604020202020204" pitchFamily="34" charset="0"/>
              </a:rPr>
              <a:t>.)</a:t>
            </a:r>
            <a:r>
              <a:rPr lang="en-US" sz="2200" i="1">
                <a:latin typeface="Arial" panose="020B0604020202020204" pitchFamily="34" charset="0"/>
                <a:cs typeface="Arial" panose="020B0604020202020204" pitchFamily="34" charset="0"/>
              </a:rPr>
              <a:t/>
            </a:r>
            <a:br>
              <a:rPr lang="en-US" sz="2200" i="1">
                <a:latin typeface="Arial" panose="020B0604020202020204" pitchFamily="34" charset="0"/>
                <a:cs typeface="Arial" panose="020B0604020202020204" pitchFamily="34" charset="0"/>
              </a:rPr>
            </a:br>
            <a:endParaRPr lang="en-US" sz="2200" i="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81000" y="1219200"/>
            <a:ext cx="8458200" cy="4343400"/>
          </a:xfrm>
        </p:spPr>
        <p:txBody>
          <a:bodyPr>
            <a:noAutofit/>
          </a:bodyPr>
          <a:lstStyle/>
          <a:p>
            <a:pPr algn="just">
              <a:spcBef>
                <a:spcPts val="0"/>
              </a:spcBef>
              <a:buFont typeface="Wingdings" panose="05000000000000000000" pitchFamily="2" charset="2"/>
              <a:buChar char="Ø"/>
            </a:pPr>
            <a:r>
              <a:rPr lang="en-US" sz="2300" dirty="0">
                <a:latin typeface="Arial" panose="020B0604020202020204" pitchFamily="34" charset="0"/>
                <a:cs typeface="Arial" panose="020B0604020202020204" pitchFamily="34" charset="0"/>
              </a:rPr>
              <a:t> Y </a:t>
            </a:r>
            <a:r>
              <a:rPr lang="en-US" sz="2300" dirty="0" err="1">
                <a:latin typeface="Arial" panose="020B0604020202020204" pitchFamily="34" charset="0"/>
                <a:cs typeface="Arial" panose="020B0604020202020204" pitchFamily="34" charset="0"/>
              </a:rPr>
              <a:t>tế</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cơ</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sở</a:t>
            </a:r>
            <a:r>
              <a:rPr lang="en-US" sz="2300" dirty="0">
                <a:latin typeface="Arial" panose="020B0604020202020204" pitchFamily="34" charset="0"/>
                <a:cs typeface="Arial" panose="020B0604020202020204" pitchFamily="34" charset="0"/>
              </a:rPr>
              <a:t> (YTCS) ở </a:t>
            </a:r>
            <a:r>
              <a:rPr lang="en-US" sz="2300" dirty="0" err="1">
                <a:latin typeface="Arial" panose="020B0604020202020204" pitchFamily="34" charset="0"/>
                <a:cs typeface="Arial" panose="020B0604020202020204" pitchFamily="34" charset="0"/>
              </a:rPr>
              <a:t>nước</a:t>
            </a:r>
            <a:r>
              <a:rPr lang="en-US" sz="2300" dirty="0">
                <a:latin typeface="Arial" panose="020B0604020202020204" pitchFamily="34" charset="0"/>
                <a:cs typeface="Arial" panose="020B0604020202020204" pitchFamily="34" charset="0"/>
              </a:rPr>
              <a:t> ta </a:t>
            </a:r>
            <a:r>
              <a:rPr lang="en-US" sz="2300" dirty="0" err="1">
                <a:latin typeface="Arial" panose="020B0604020202020204" pitchFamily="34" charset="0"/>
                <a:cs typeface="Arial" panose="020B0604020202020204" pitchFamily="34" charset="0"/>
              </a:rPr>
              <a:t>hiện</a:t>
            </a:r>
            <a:r>
              <a:rPr lang="en-US" sz="2300" dirty="0">
                <a:latin typeface="Arial" panose="020B0604020202020204" pitchFamily="34" charset="0"/>
                <a:cs typeface="Arial" panose="020B0604020202020204" pitchFamily="34" charset="0"/>
              </a:rPr>
              <a:t> nay </a:t>
            </a:r>
            <a:r>
              <a:rPr lang="en-US" sz="2300" dirty="0" err="1">
                <a:latin typeface="Arial" panose="020B0604020202020204" pitchFamily="34" charset="0"/>
                <a:cs typeface="Arial" panose="020B0604020202020204" pitchFamily="34" charset="0"/>
              </a:rPr>
              <a:t>gồm</a:t>
            </a:r>
            <a:r>
              <a:rPr lang="en-US" sz="2300" dirty="0">
                <a:latin typeface="Arial" panose="020B0604020202020204" pitchFamily="34" charset="0"/>
                <a:cs typeface="Arial" panose="020B0604020202020204" pitchFamily="34" charset="0"/>
              </a:rPr>
              <a:t>: y </a:t>
            </a:r>
            <a:r>
              <a:rPr lang="en-US" sz="2300" dirty="0" err="1">
                <a:latin typeface="Arial" panose="020B0604020202020204" pitchFamily="34" charset="0"/>
                <a:cs typeface="Arial" panose="020B0604020202020204" pitchFamily="34" charset="0"/>
              </a:rPr>
              <a:t>tế</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quận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huyện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thị</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xã</a:t>
            </a:r>
            <a:r>
              <a:rPr lang="en-US" sz="2300">
                <a:latin typeface="Arial" panose="020B0604020202020204" pitchFamily="34" charset="0"/>
                <a:cs typeface="Arial" panose="020B0604020202020204" pitchFamily="34" charset="0"/>
              </a:rPr>
              <a:t>, TP thuộc </a:t>
            </a:r>
            <a:r>
              <a:rPr lang="en-US" sz="2300" dirty="0" err="1">
                <a:latin typeface="Arial" panose="020B0604020202020204" pitchFamily="34" charset="0"/>
                <a:cs typeface="Arial" panose="020B0604020202020204" pitchFamily="34" charset="0"/>
              </a:rPr>
              <a:t>tỉnh</a:t>
            </a:r>
            <a:r>
              <a:rPr lang="en-US" sz="2300" dirty="0">
                <a:latin typeface="Arial" panose="020B0604020202020204" pitchFamily="34" charset="0"/>
                <a:cs typeface="Arial" panose="020B0604020202020204" pitchFamily="34" charset="0"/>
              </a:rPr>
              <a:t>, y </a:t>
            </a:r>
            <a:r>
              <a:rPr lang="en-US" sz="2300" dirty="0" err="1">
                <a:latin typeface="Arial" panose="020B0604020202020204" pitchFamily="34" charset="0"/>
                <a:cs typeface="Arial" panose="020B0604020202020204" pitchFamily="34" charset="0"/>
              </a:rPr>
              <a:t>tế</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xã</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phường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thị</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trấn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và</a:t>
            </a:r>
            <a:r>
              <a:rPr lang="en-US" sz="2300" dirty="0">
                <a:latin typeface="Arial" panose="020B0604020202020204" pitchFamily="34" charset="0"/>
                <a:cs typeface="Arial" panose="020B0604020202020204" pitchFamily="34" charset="0"/>
              </a:rPr>
              <a:t> y </a:t>
            </a:r>
            <a:r>
              <a:rPr lang="en-US" sz="2300" dirty="0" err="1">
                <a:latin typeface="Arial" panose="020B0604020202020204" pitchFamily="34" charset="0"/>
                <a:cs typeface="Arial" panose="020B0604020202020204" pitchFamily="34" charset="0"/>
              </a:rPr>
              <a:t>tế</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thôn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bản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là</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tuyến</a:t>
            </a:r>
            <a:r>
              <a:rPr lang="en-US" sz="2300" dirty="0">
                <a:latin typeface="Arial" panose="020B0604020202020204" pitchFamily="34" charset="0"/>
                <a:cs typeface="Arial" panose="020B0604020202020204" pitchFamily="34" charset="0"/>
              </a:rPr>
              <a:t> y </a:t>
            </a:r>
            <a:r>
              <a:rPr lang="en-US" sz="2300" dirty="0" err="1">
                <a:latin typeface="Arial" panose="020B0604020202020204" pitchFamily="34" charset="0"/>
                <a:cs typeface="Arial" panose="020B0604020202020204" pitchFamily="34" charset="0"/>
              </a:rPr>
              <a:t>tế</a:t>
            </a:r>
            <a:r>
              <a:rPr lang="en-US" sz="2300" dirty="0">
                <a:latin typeface="Arial" panose="020B0604020202020204" pitchFamily="34" charset="0"/>
                <a:cs typeface="Arial" panose="020B0604020202020204" pitchFamily="34" charset="0"/>
              </a:rPr>
              <a:t> ban </a:t>
            </a:r>
            <a:r>
              <a:rPr lang="en-US" sz="2300" dirty="0" err="1">
                <a:latin typeface="Arial" panose="020B0604020202020204" pitchFamily="34" charset="0"/>
                <a:cs typeface="Arial" panose="020B0604020202020204" pitchFamily="34" charset="0"/>
              </a:rPr>
              <a:t>đầu</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gần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dân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nhất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bảo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đảm</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mọi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người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dân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được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chăm</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sóc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sức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khỏe</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cơ</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bản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với</a:t>
            </a:r>
            <a:r>
              <a:rPr lang="en-US" sz="2300" dirty="0">
                <a:latin typeface="Arial" panose="020B0604020202020204" pitchFamily="34" charset="0"/>
                <a:cs typeface="Arial" panose="020B0604020202020204" pitchFamily="34" charset="0"/>
              </a:rPr>
              <a:t> chi </a:t>
            </a:r>
            <a:r>
              <a:rPr lang="en-US" sz="2300" dirty="0" err="1">
                <a:latin typeface="Arial" panose="020B0604020202020204" pitchFamily="34" charset="0"/>
                <a:cs typeface="Arial" panose="020B0604020202020204" pitchFamily="34" charset="0"/>
              </a:rPr>
              <a:t>phí</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thấp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nhất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và</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hiệu</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quả</a:t>
            </a:r>
            <a:r>
              <a:rPr lang="en-US" sz="2300">
                <a:latin typeface="Arial" panose="020B0604020202020204" pitchFamily="34" charset="0"/>
                <a:cs typeface="Arial" panose="020B0604020202020204" pitchFamily="34" charset="0"/>
              </a:rPr>
              <a:t> nhất </a:t>
            </a:r>
            <a:r>
              <a:rPr lang="en-US" sz="2300">
                <a:latin typeface="Arial" panose="020B0604020202020204" pitchFamily="34" charset="0"/>
                <a:cs typeface="Arial" panose="020B0604020202020204" pitchFamily="34" charset="0"/>
                <a:sym typeface="Wingdings" panose="05000000000000000000" pitchFamily="2" charset="2"/>
              </a:rPr>
              <a:t> </a:t>
            </a:r>
            <a:r>
              <a:rPr lang="en-US" sz="2300">
                <a:latin typeface="Arial" panose="020B0604020202020204" pitchFamily="34" charset="0"/>
                <a:cs typeface="Arial" panose="020B0604020202020204" pitchFamily="34" charset="0"/>
              </a:rPr>
              <a:t>được </a:t>
            </a:r>
            <a:r>
              <a:rPr lang="en-US" sz="2300" dirty="0" err="1">
                <a:latin typeface="Arial" panose="020B0604020202020204" pitchFamily="34" charset="0"/>
                <a:cs typeface="Arial" panose="020B0604020202020204" pitchFamily="34" charset="0"/>
              </a:rPr>
              <a:t>quốc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tế</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đánh</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giá</a:t>
            </a:r>
            <a:r>
              <a:rPr lang="en-US" sz="2300">
                <a:latin typeface="Arial" panose="020B0604020202020204" pitchFamily="34" charset="0"/>
                <a:cs typeface="Arial" panose="020B0604020202020204" pitchFamily="34" charset="0"/>
              </a:rPr>
              <a:t> cao. </a:t>
            </a:r>
          </a:p>
          <a:p>
            <a:pPr algn="just">
              <a:spcBef>
                <a:spcPts val="0"/>
              </a:spcBef>
              <a:buFont typeface="Wingdings" panose="05000000000000000000" pitchFamily="2" charset="2"/>
              <a:buChar char="Ø"/>
            </a:pPr>
            <a:r>
              <a:rPr lang="en-US" sz="2300">
                <a:latin typeface="Arial" panose="020B0604020202020204" pitchFamily="34" charset="0"/>
                <a:cs typeface="Arial" panose="020B0604020202020204" pitchFamily="34" charset="0"/>
              </a:rPr>
              <a:t>Y </a:t>
            </a:r>
            <a:r>
              <a:rPr lang="en-US" sz="2300" dirty="0" err="1">
                <a:latin typeface="Arial" panose="020B0604020202020204" pitchFamily="34" charset="0"/>
                <a:cs typeface="Arial" panose="020B0604020202020204" pitchFamily="34" charset="0"/>
              </a:rPr>
              <a:t>tế</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cơ</a:t>
            </a:r>
            <a:r>
              <a:rPr lang="en-US" sz="2300">
                <a:latin typeface="Arial" panose="020B0604020202020204" pitchFamily="34" charset="0"/>
                <a:cs typeface="Arial" panose="020B0604020202020204" pitchFamily="34" charset="0"/>
              </a:rPr>
              <a:t> sở: quan </a:t>
            </a:r>
            <a:r>
              <a:rPr lang="en-US" sz="2300" dirty="0" err="1">
                <a:latin typeface="Arial" panose="020B0604020202020204" pitchFamily="34" charset="0"/>
                <a:cs typeface="Arial" panose="020B0604020202020204" pitchFamily="34" charset="0"/>
              </a:rPr>
              <a:t>trọng</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trong</a:t>
            </a:r>
            <a:r>
              <a:rPr lang="en-US" sz="2300">
                <a:latin typeface="Arial" panose="020B0604020202020204" pitchFamily="34" charset="0"/>
                <a:cs typeface="Arial" panose="020B0604020202020204" pitchFamily="34" charset="0"/>
              </a:rPr>
              <a:t> BVCS nâng cao SK ND.</a:t>
            </a:r>
          </a:p>
          <a:p>
            <a:pPr algn="just">
              <a:spcBef>
                <a:spcPts val="0"/>
              </a:spcBef>
              <a:buFont typeface="Wingdings" panose="05000000000000000000" pitchFamily="2" charset="2"/>
              <a:buChar char="Ø"/>
            </a:pPr>
            <a:r>
              <a:rPr lang="en-US" sz="2300">
                <a:latin typeface="Arial" panose="020B0604020202020204" pitchFamily="34" charset="0"/>
                <a:cs typeface="Arial" panose="020B0604020202020204" pitchFamily="34" charset="0"/>
              </a:rPr>
              <a:t>Đội </a:t>
            </a:r>
            <a:r>
              <a:rPr lang="en-US" sz="2300" err="1">
                <a:latin typeface="Arial" panose="020B0604020202020204" pitchFamily="34" charset="0"/>
                <a:cs typeface="Arial" panose="020B0604020202020204" pitchFamily="34" charset="0"/>
              </a:rPr>
              <a:t>ngũ</a:t>
            </a:r>
            <a:r>
              <a:rPr lang="en-US" sz="2300">
                <a:latin typeface="Arial" panose="020B0604020202020204" pitchFamily="34" charset="0"/>
                <a:cs typeface="Arial" panose="020B0604020202020204" pitchFamily="34" charset="0"/>
              </a:rPr>
              <a:t> được </a:t>
            </a:r>
            <a:r>
              <a:rPr lang="en-US" sz="2300" dirty="0" err="1">
                <a:latin typeface="Arial" panose="020B0604020202020204" pitchFamily="34" charset="0"/>
                <a:cs typeface="Arial" panose="020B0604020202020204" pitchFamily="34" charset="0"/>
              </a:rPr>
              <a:t>đào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tạo</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bài</a:t>
            </a:r>
            <a:r>
              <a:rPr lang="en-US" sz="2300">
                <a:latin typeface="Arial" panose="020B0604020202020204" pitchFamily="34" charset="0"/>
                <a:cs typeface="Arial" panose="020B0604020202020204" pitchFamily="34" charset="0"/>
              </a:rPr>
              <a:t> bản: trực </a:t>
            </a:r>
            <a:r>
              <a:rPr lang="en-US" sz="2300" dirty="0" err="1">
                <a:latin typeface="Arial" panose="020B0604020202020204" pitchFamily="34" charset="0"/>
                <a:cs typeface="Arial" panose="020B0604020202020204" pitchFamily="34" charset="0"/>
              </a:rPr>
              <a:t>tiếp</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hỗ</a:t>
            </a:r>
            <a:r>
              <a:rPr lang="en-US" sz="2300">
                <a:latin typeface="Arial" panose="020B0604020202020204" pitchFamily="34" charset="0"/>
                <a:cs typeface="Arial" panose="020B0604020202020204" pitchFamily="34" charset="0"/>
              </a:rPr>
              <a:t> trợ các CSGD trên </a:t>
            </a:r>
            <a:r>
              <a:rPr lang="en-US" sz="2300" err="1">
                <a:latin typeface="Arial" panose="020B0604020202020204" pitchFamily="34" charset="0"/>
                <a:cs typeface="Arial" panose="020B0604020202020204" pitchFamily="34" charset="0"/>
              </a:rPr>
              <a:t>địa</a:t>
            </a:r>
            <a:r>
              <a:rPr lang="en-US" sz="2300">
                <a:latin typeface="Arial" panose="020B0604020202020204" pitchFamily="34" charset="0"/>
                <a:cs typeface="Arial" panose="020B0604020202020204" pitchFamily="34" charset="0"/>
              </a:rPr>
              <a:t> bàn. </a:t>
            </a:r>
          </a:p>
          <a:p>
            <a:pPr algn="just">
              <a:spcBef>
                <a:spcPts val="0"/>
              </a:spcBef>
              <a:buFont typeface="Wingdings" panose="05000000000000000000" pitchFamily="2" charset="2"/>
              <a:buChar char="Ø"/>
            </a:pPr>
            <a:r>
              <a:rPr lang="en-US" sz="2300">
                <a:latin typeface="Arial" panose="020B0604020202020204" pitchFamily="34" charset="0"/>
                <a:cs typeface="Arial" panose="020B0604020202020204" pitchFamily="34" charset="0"/>
              </a:rPr>
              <a:t>Việc </a:t>
            </a:r>
            <a:r>
              <a:rPr lang="en-US" sz="2300" dirty="0" err="1">
                <a:latin typeface="Arial" panose="020B0604020202020204" pitchFamily="34" charset="0"/>
                <a:cs typeface="Arial" panose="020B0604020202020204" pitchFamily="34" charset="0"/>
              </a:rPr>
              <a:t>gắn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kết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công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tác</a:t>
            </a:r>
            <a:r>
              <a:rPr lang="en-US" sz="2300" dirty="0">
                <a:latin typeface="Arial" panose="020B0604020202020204" pitchFamily="34" charset="0"/>
                <a:cs typeface="Arial" panose="020B0604020202020204" pitchFamily="34" charset="0"/>
              </a:rPr>
              <a:t> y </a:t>
            </a:r>
            <a:r>
              <a:rPr lang="en-US" sz="2300" dirty="0" err="1">
                <a:latin typeface="Arial" panose="020B0604020202020204" pitchFamily="34" charset="0"/>
                <a:cs typeface="Arial" panose="020B0604020202020204" pitchFamily="34" charset="0"/>
              </a:rPr>
              <a:t>tế</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trong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trường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học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với</a:t>
            </a:r>
            <a:r>
              <a:rPr lang="en-US" sz="2300" dirty="0">
                <a:latin typeface="Arial" panose="020B0604020202020204" pitchFamily="34" charset="0"/>
                <a:cs typeface="Arial" panose="020B0604020202020204" pitchFamily="34" charset="0"/>
              </a:rPr>
              <a:t> y </a:t>
            </a:r>
            <a:r>
              <a:rPr lang="en-US" sz="2300" dirty="0" err="1">
                <a:latin typeface="Arial" panose="020B0604020202020204" pitchFamily="34" charset="0"/>
                <a:cs typeface="Arial" panose="020B0604020202020204" pitchFamily="34" charset="0"/>
              </a:rPr>
              <a:t>tế</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cơ</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sở</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giúp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các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cơ</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sở</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giáo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dục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được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kịp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thời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hỗ</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trợ</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chuyên</a:t>
            </a:r>
            <a:r>
              <a:rPr lang="en-US" sz="2300">
                <a:latin typeface="Arial" panose="020B0604020202020204" pitchFamily="34" charset="0"/>
                <a:cs typeface="Arial" panose="020B0604020202020204" pitchFamily="34" charset="0"/>
              </a:rPr>
              <a:t> môn, </a:t>
            </a:r>
            <a:r>
              <a:rPr lang="en-US" sz="2300" dirty="0" err="1">
                <a:latin typeface="Arial" panose="020B0604020202020204" pitchFamily="34" charset="0"/>
                <a:cs typeface="Arial" panose="020B0604020202020204" pitchFamily="34" charset="0"/>
              </a:rPr>
              <a:t>đảm</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bảo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được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nhiệm</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vụ</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chăm</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sóc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sức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khỏe</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học</a:t>
            </a:r>
            <a:r>
              <a:rPr lang="en-US" sz="2300">
                <a:latin typeface="Arial" panose="020B0604020202020204" pitchFamily="34" charset="0"/>
                <a:cs typeface="Arial" panose="020B0604020202020204" pitchFamily="34" charset="0"/>
              </a:rPr>
              <a:t> sinh </a:t>
            </a:r>
            <a:r>
              <a:rPr lang="en-US" sz="2300" b="1">
                <a:latin typeface="Arial" panose="020B0604020202020204" pitchFamily="34" charset="0"/>
                <a:cs typeface="Arial" panose="020B0604020202020204" pitchFamily="34" charset="0"/>
                <a:sym typeface="Wingdings" panose="05000000000000000000" pitchFamily="2" charset="2"/>
              </a:rPr>
              <a:t> là quy luật tất yếu.</a:t>
            </a:r>
            <a:endParaRPr lang="en-US" sz="2300" b="1" dirty="0">
              <a:latin typeface="Arial" panose="020B0604020202020204" pitchFamily="34" charset="0"/>
              <a:cs typeface="Arial" panose="020B0604020202020204" pitchFamily="34" charset="0"/>
            </a:endParaRPr>
          </a:p>
          <a:p>
            <a:pPr>
              <a:spcBef>
                <a:spcPts val="0"/>
              </a:spcBef>
            </a:pPr>
            <a:endParaRPr lang="en-US" sz="2300" dirty="0">
              <a:latin typeface="Arial" panose="020B0604020202020204" pitchFamily="34" charset="0"/>
              <a:cs typeface="Arial" panose="020B0604020202020204" pitchFamily="34" charset="0"/>
            </a:endParaRPr>
          </a:p>
          <a:p>
            <a:pPr marL="0" indent="0" algn="just">
              <a:spcBef>
                <a:spcPts val="0"/>
              </a:spcBef>
              <a:buNone/>
            </a:pPr>
            <a:endParaRPr lang="en-US" sz="2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8991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03238"/>
            <a:ext cx="8458200" cy="792162"/>
          </a:xfrm>
        </p:spPr>
        <p:txBody>
          <a:bodyPr>
            <a:noAutofit/>
          </a:bodyPr>
          <a:lstStyle/>
          <a:p>
            <a:r>
              <a:rPr lang="en-US" sz="2400" b="1" dirty="0">
                <a:solidFill>
                  <a:srgbClr val="FF0000"/>
                </a:solidFill>
                <a:latin typeface="Arial" panose="020B0604020202020204" pitchFamily="34" charset="0"/>
                <a:cs typeface="Arial" panose="020B0604020202020204" pitchFamily="34" charset="0"/>
              </a:rPr>
              <a:t>NHIỆM VỤ CỦA Y TẾ CƠ </a:t>
            </a:r>
            <a:r>
              <a:rPr lang="en-US" sz="2400" b="1">
                <a:solidFill>
                  <a:srgbClr val="FF0000"/>
                </a:solidFill>
                <a:latin typeface="Arial" panose="020B0604020202020204" pitchFamily="34" charset="0"/>
                <a:cs typeface="Arial" panose="020B0604020202020204" pitchFamily="34" charset="0"/>
              </a:rPr>
              <a:t>SỞ </a:t>
            </a:r>
            <a:br>
              <a:rPr lang="en-US" sz="2400" b="1">
                <a:solidFill>
                  <a:srgbClr val="FF0000"/>
                </a:solidFill>
                <a:latin typeface="Arial" panose="020B0604020202020204" pitchFamily="34" charset="0"/>
                <a:cs typeface="Arial" panose="020B0604020202020204" pitchFamily="34" charset="0"/>
              </a:rPr>
            </a:br>
            <a:r>
              <a:rPr lang="en-US" sz="2400" b="1">
                <a:solidFill>
                  <a:srgbClr val="FF0000"/>
                </a:solidFill>
                <a:latin typeface="Arial" panose="020B0604020202020204" pitchFamily="34" charset="0"/>
                <a:cs typeface="Arial" panose="020B0604020202020204" pitchFamily="34" charset="0"/>
              </a:rPr>
              <a:t>ĐỐI </a:t>
            </a:r>
            <a:r>
              <a:rPr lang="en-US" sz="2400" b="1" dirty="0">
                <a:solidFill>
                  <a:srgbClr val="FF0000"/>
                </a:solidFill>
                <a:latin typeface="Arial" panose="020B0604020202020204" pitchFamily="34" charset="0"/>
                <a:cs typeface="Arial" panose="020B0604020202020204" pitchFamily="34" charset="0"/>
              </a:rPr>
              <a:t>VỚI CÔNG TÁC Y TẾ TR</a:t>
            </a:r>
            <a:r>
              <a:rPr lang="vi-VN" sz="2400" b="1" dirty="0">
                <a:solidFill>
                  <a:srgbClr val="FF0000"/>
                </a:solidFill>
                <a:latin typeface="Arial" panose="020B0604020202020204" pitchFamily="34" charset="0"/>
                <a:cs typeface="Arial" panose="020B0604020202020204" pitchFamily="34" charset="0"/>
              </a:rPr>
              <a:t>Ư</a:t>
            </a:r>
            <a:r>
              <a:rPr lang="en-US" sz="2400" b="1">
                <a:solidFill>
                  <a:srgbClr val="FF0000"/>
                </a:solidFill>
                <a:latin typeface="Arial" panose="020B0604020202020204" pitchFamily="34" charset="0"/>
                <a:cs typeface="Arial" panose="020B0604020202020204" pitchFamily="34" charset="0"/>
              </a:rPr>
              <a:t>ỜNG HỌC</a:t>
            </a:r>
            <a:br>
              <a:rPr lang="en-US" sz="2400" b="1">
                <a:solidFill>
                  <a:srgbClr val="FF0000"/>
                </a:solidFill>
                <a:latin typeface="Arial" panose="020B0604020202020204" pitchFamily="34" charset="0"/>
                <a:cs typeface="Arial" panose="020B0604020202020204" pitchFamily="34" charset="0"/>
              </a:rPr>
            </a:br>
            <a:r>
              <a:rPr lang="en-US" sz="2000" i="1">
                <a:latin typeface="Arial" panose="020B0604020202020204" pitchFamily="34" charset="0"/>
                <a:cs typeface="Arial" panose="020B0604020202020204" pitchFamily="34" charset="0"/>
              </a:rPr>
              <a:t>(</a:t>
            </a:r>
            <a:r>
              <a:rPr lang="pt-BR" sz="2000" i="1">
                <a:latin typeface="Arial" panose="020B0604020202020204" pitchFamily="34" charset="0"/>
                <a:cs typeface="Arial" panose="020B0604020202020204" pitchFamily="34" charset="0"/>
              </a:rPr>
              <a:t>Thông tư liên tịch số 13/2016/TTTLT-BYT-BGDĐT (Điều 13 và 15).</a:t>
            </a:r>
            <a:r>
              <a:rPr lang="en-US" sz="2000" i="1">
                <a:latin typeface="Arial" panose="020B0604020202020204" pitchFamily="34" charset="0"/>
                <a:cs typeface="Arial" panose="020B0604020202020204" pitchFamily="34" charset="0"/>
              </a:rPr>
              <a:t/>
            </a:r>
            <a:br>
              <a:rPr lang="en-US" sz="2000" i="1">
                <a:latin typeface="Arial" panose="020B0604020202020204" pitchFamily="34" charset="0"/>
                <a:cs typeface="Arial" panose="020B0604020202020204" pitchFamily="34" charset="0"/>
              </a:rPr>
            </a:br>
            <a:endParaRPr lang="en-US" sz="2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6200" y="1371600"/>
            <a:ext cx="8895907" cy="4343400"/>
          </a:xfrm>
        </p:spPr>
        <p:txBody>
          <a:bodyPr>
            <a:normAutofit fontScale="25000" lnSpcReduction="20000"/>
          </a:bodyPr>
          <a:lstStyle/>
          <a:p>
            <a:pPr algn="just">
              <a:buFont typeface="Wingdings" panose="05000000000000000000" pitchFamily="2" charset="2"/>
              <a:buChar char="Ø"/>
            </a:pPr>
            <a:r>
              <a:rPr lang="en-US" sz="10000">
                <a:latin typeface="Arial" panose="020B0604020202020204" pitchFamily="34" charset="0"/>
                <a:cs typeface="Arial" panose="020B0604020202020204" pitchFamily="34" charset="0"/>
              </a:rPr>
              <a:t>Trạm </a:t>
            </a:r>
            <a:r>
              <a:rPr lang="en-US" sz="10000" dirty="0">
                <a:latin typeface="Arial" panose="020B0604020202020204" pitchFamily="34" charset="0"/>
                <a:cs typeface="Arial" panose="020B0604020202020204" pitchFamily="34" charset="0"/>
              </a:rPr>
              <a:t>y </a:t>
            </a:r>
            <a:r>
              <a:rPr lang="en-US" sz="10000" dirty="0" err="1">
                <a:latin typeface="Arial" panose="020B0604020202020204" pitchFamily="34" charset="0"/>
                <a:cs typeface="Arial" panose="020B0604020202020204" pitchFamily="34" charset="0"/>
              </a:rPr>
              <a:t>tế</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xã</a:t>
            </a:r>
            <a:r>
              <a:rPr lang="en-US" sz="10000" dirty="0">
                <a:latin typeface="Arial" panose="020B0604020202020204" pitchFamily="34" charset="0"/>
                <a:cs typeface="Arial" panose="020B0604020202020204" pitchFamily="34" charset="0"/>
              </a:rPr>
              <a:t>/</a:t>
            </a:r>
            <a:r>
              <a:rPr lang="en-US" sz="10000" dirty="0" err="1">
                <a:latin typeface="Arial" panose="020B0604020202020204" pitchFamily="34" charset="0"/>
                <a:cs typeface="Arial" panose="020B0604020202020204" pitchFamily="34" charset="0"/>
              </a:rPr>
              <a:t>phường</a:t>
            </a:r>
            <a:r>
              <a:rPr lang="en-US" sz="10000" dirty="0">
                <a:latin typeface="Arial" panose="020B0604020202020204" pitchFamily="34" charset="0"/>
                <a:cs typeface="Arial" panose="020B0604020202020204" pitchFamily="34" charset="0"/>
              </a:rPr>
              <a:t>/</a:t>
            </a:r>
            <a:r>
              <a:rPr lang="en-US" sz="10000" dirty="0" err="1">
                <a:latin typeface="Arial" panose="020B0604020202020204" pitchFamily="34" charset="0"/>
                <a:cs typeface="Arial" panose="020B0604020202020204" pitchFamily="34" charset="0"/>
              </a:rPr>
              <a:t>thị</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trấn</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gọi</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chung</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là</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trạm</a:t>
            </a:r>
            <a:r>
              <a:rPr lang="en-US" sz="10000" dirty="0">
                <a:latin typeface="Arial" panose="020B0604020202020204" pitchFamily="34" charset="0"/>
                <a:cs typeface="Arial" panose="020B0604020202020204" pitchFamily="34" charset="0"/>
              </a:rPr>
              <a:t> y </a:t>
            </a:r>
            <a:r>
              <a:rPr lang="en-US" sz="10000" dirty="0" err="1">
                <a:latin typeface="Arial" panose="020B0604020202020204" pitchFamily="34" charset="0"/>
                <a:cs typeface="Arial" panose="020B0604020202020204" pitchFamily="34" charset="0"/>
              </a:rPr>
              <a:t>tế</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xã</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Xây</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dựng</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kế</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hoạch</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hoạt</a:t>
            </a:r>
            <a:r>
              <a:rPr lang="en-US" sz="10000" dirty="0">
                <a:latin typeface="Arial" panose="020B0604020202020204" pitchFamily="34" charset="0"/>
                <a:cs typeface="Arial" panose="020B0604020202020204" pitchFamily="34" charset="0"/>
              </a:rPr>
              <a:t> </a:t>
            </a:r>
            <a:r>
              <a:rPr lang="en-US" sz="10000" err="1">
                <a:latin typeface="Arial" panose="020B0604020202020204" pitchFamily="34" charset="0"/>
                <a:cs typeface="Arial" panose="020B0604020202020204" pitchFamily="34" charset="0"/>
              </a:rPr>
              <a:t>động</a:t>
            </a:r>
            <a:r>
              <a:rPr lang="en-US" sz="10000">
                <a:latin typeface="Arial" panose="020B0604020202020204" pitchFamily="34" charset="0"/>
                <a:cs typeface="Arial" panose="020B0604020202020204" pitchFamily="34" charset="0"/>
              </a:rPr>
              <a:t> YTTH trong </a:t>
            </a:r>
            <a:r>
              <a:rPr lang="en-US" sz="10000" dirty="0" err="1">
                <a:latin typeface="Arial" panose="020B0604020202020204" pitchFamily="34" charset="0"/>
                <a:cs typeface="Arial" panose="020B0604020202020204" pitchFamily="34" charset="0"/>
              </a:rPr>
              <a:t>kế</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hoạch</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hoạt</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động</a:t>
            </a:r>
            <a:r>
              <a:rPr lang="en-US" sz="10000" dirty="0">
                <a:latin typeface="Arial" panose="020B0604020202020204" pitchFamily="34" charset="0"/>
                <a:cs typeface="Arial" panose="020B0604020202020204" pitchFamily="34" charset="0"/>
              </a:rPr>
              <a:t> </a:t>
            </a:r>
            <a:r>
              <a:rPr lang="en-US" sz="10000" err="1">
                <a:latin typeface="Arial" panose="020B0604020202020204" pitchFamily="34" charset="0"/>
                <a:cs typeface="Arial" panose="020B0604020202020204" pitchFamily="34" charset="0"/>
              </a:rPr>
              <a:t>chung</a:t>
            </a:r>
            <a:r>
              <a:rPr lang="en-US" sz="10000">
                <a:latin typeface="Arial" panose="020B0604020202020204" pitchFamily="34" charset="0"/>
                <a:cs typeface="Arial" panose="020B0604020202020204" pitchFamily="34" charset="0"/>
              </a:rPr>
              <a:t> hằng </a:t>
            </a:r>
            <a:r>
              <a:rPr lang="en-US" sz="10000" dirty="0" err="1">
                <a:latin typeface="Arial" panose="020B0604020202020204" pitchFamily="34" charset="0"/>
                <a:cs typeface="Arial" panose="020B0604020202020204" pitchFamily="34" charset="0"/>
              </a:rPr>
              <a:t>năm</a:t>
            </a:r>
            <a:r>
              <a:rPr lang="en-US" sz="10000">
                <a:latin typeface="Arial" panose="020B0604020202020204" pitchFamily="34" charset="0"/>
                <a:cs typeface="Arial" panose="020B0604020202020204" pitchFamily="34" charset="0"/>
              </a:rPr>
              <a:t>. </a:t>
            </a:r>
          </a:p>
          <a:p>
            <a:pPr algn="just">
              <a:buFont typeface="Wingdings" panose="05000000000000000000" pitchFamily="2" charset="2"/>
              <a:buChar char="Ø"/>
            </a:pPr>
            <a:r>
              <a:rPr lang="en-US" sz="10000">
                <a:latin typeface="Arial" panose="020B0604020202020204" pitchFamily="34" charset="0"/>
                <a:cs typeface="Arial" panose="020B0604020202020204" pitchFamily="34" charset="0"/>
              </a:rPr>
              <a:t>Phân </a:t>
            </a:r>
            <a:r>
              <a:rPr lang="en-US" sz="10000" dirty="0" err="1">
                <a:latin typeface="Arial" panose="020B0604020202020204" pitchFamily="34" charset="0"/>
                <a:cs typeface="Arial" panose="020B0604020202020204" pitchFamily="34" charset="0"/>
              </a:rPr>
              <a:t>công</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cán</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bộ</a:t>
            </a:r>
            <a:r>
              <a:rPr lang="en-US" sz="10000" dirty="0">
                <a:latin typeface="Arial" panose="020B0604020202020204" pitchFamily="34" charset="0"/>
                <a:cs typeface="Arial" panose="020B0604020202020204" pitchFamily="34" charset="0"/>
              </a:rPr>
              <a:t> </a:t>
            </a:r>
            <a:r>
              <a:rPr lang="en-US" sz="10000" err="1">
                <a:latin typeface="Arial" panose="020B0604020202020204" pitchFamily="34" charset="0"/>
                <a:cs typeface="Arial" panose="020B0604020202020204" pitchFamily="34" charset="0"/>
              </a:rPr>
              <a:t>theo</a:t>
            </a:r>
            <a:r>
              <a:rPr lang="en-US" sz="10000">
                <a:latin typeface="Arial" panose="020B0604020202020204" pitchFamily="34" charset="0"/>
                <a:cs typeface="Arial" panose="020B0604020202020204" pitchFamily="34" charset="0"/>
              </a:rPr>
              <a:t> dõi, thực hiện </a:t>
            </a:r>
            <a:r>
              <a:rPr lang="en-US" sz="10000" dirty="0" err="1">
                <a:latin typeface="Arial" panose="020B0604020202020204" pitchFamily="34" charset="0"/>
                <a:cs typeface="Arial" panose="020B0604020202020204" pitchFamily="34" charset="0"/>
              </a:rPr>
              <a:t>công</a:t>
            </a:r>
            <a:r>
              <a:rPr lang="en-US" sz="10000" dirty="0">
                <a:latin typeface="Arial" panose="020B0604020202020204" pitchFamily="34" charset="0"/>
                <a:cs typeface="Arial" panose="020B0604020202020204" pitchFamily="34" charset="0"/>
              </a:rPr>
              <a:t> </a:t>
            </a:r>
            <a:r>
              <a:rPr lang="en-US" sz="10000" err="1">
                <a:latin typeface="Arial" panose="020B0604020202020204" pitchFamily="34" charset="0"/>
                <a:cs typeface="Arial" panose="020B0604020202020204" pitchFamily="34" charset="0"/>
              </a:rPr>
              <a:t>tác</a:t>
            </a:r>
            <a:r>
              <a:rPr lang="en-US" sz="10000">
                <a:latin typeface="Arial" panose="020B0604020202020204" pitchFamily="34" charset="0"/>
                <a:cs typeface="Arial" panose="020B0604020202020204" pitchFamily="34" charset="0"/>
              </a:rPr>
              <a:t> YTTH.</a:t>
            </a:r>
            <a:endParaRPr lang="en-US" sz="10000"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en-US" sz="10000">
                <a:latin typeface="Arial" panose="020B0604020202020204" pitchFamily="34" charset="0"/>
                <a:cs typeface="Arial" panose="020B0604020202020204" pitchFamily="34" charset="0"/>
              </a:rPr>
              <a:t>Trung </a:t>
            </a:r>
            <a:r>
              <a:rPr lang="en-US" sz="10000" dirty="0" err="1">
                <a:latin typeface="Arial" panose="020B0604020202020204" pitchFamily="34" charset="0"/>
                <a:cs typeface="Arial" panose="020B0604020202020204" pitchFamily="34" charset="0"/>
              </a:rPr>
              <a:t>tâm</a:t>
            </a:r>
            <a:r>
              <a:rPr lang="en-US" sz="10000" dirty="0">
                <a:latin typeface="Arial" panose="020B0604020202020204" pitchFamily="34" charset="0"/>
                <a:cs typeface="Arial" panose="020B0604020202020204" pitchFamily="34" charset="0"/>
              </a:rPr>
              <a:t> y </a:t>
            </a:r>
            <a:r>
              <a:rPr lang="en-US" sz="10000" dirty="0" err="1">
                <a:latin typeface="Arial" panose="020B0604020202020204" pitchFamily="34" charset="0"/>
                <a:cs typeface="Arial" panose="020B0604020202020204" pitchFamily="34" charset="0"/>
              </a:rPr>
              <a:t>tế</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quận</a:t>
            </a:r>
            <a:r>
              <a:rPr lang="en-US" sz="10000" dirty="0">
                <a:latin typeface="Arial" panose="020B0604020202020204" pitchFamily="34" charset="0"/>
                <a:cs typeface="Arial" panose="020B0604020202020204" pitchFamily="34" charset="0"/>
              </a:rPr>
              <a:t>/</a:t>
            </a:r>
            <a:r>
              <a:rPr lang="en-US" sz="10000" dirty="0" err="1">
                <a:latin typeface="Arial" panose="020B0604020202020204" pitchFamily="34" charset="0"/>
                <a:cs typeface="Arial" panose="020B0604020202020204" pitchFamily="34" charset="0"/>
              </a:rPr>
              <a:t>huyện</a:t>
            </a:r>
            <a:r>
              <a:rPr lang="en-US" sz="10000" dirty="0">
                <a:latin typeface="Arial" panose="020B0604020202020204" pitchFamily="34" charset="0"/>
                <a:cs typeface="Arial" panose="020B0604020202020204" pitchFamily="34" charset="0"/>
              </a:rPr>
              <a:t>/</a:t>
            </a:r>
            <a:r>
              <a:rPr lang="en-US" sz="10000" dirty="0" err="1">
                <a:latin typeface="Arial" panose="020B0604020202020204" pitchFamily="34" charset="0"/>
                <a:cs typeface="Arial" panose="020B0604020202020204" pitchFamily="34" charset="0"/>
              </a:rPr>
              <a:t>thị</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xã</a:t>
            </a:r>
            <a:r>
              <a:rPr lang="en-US" sz="10000" dirty="0">
                <a:latin typeface="Arial" panose="020B0604020202020204" pitchFamily="34" charset="0"/>
                <a:cs typeface="Arial" panose="020B0604020202020204" pitchFamily="34" charset="0"/>
              </a:rPr>
              <a:t> (</a:t>
            </a:r>
            <a:r>
              <a:rPr lang="en-US" sz="10000" err="1">
                <a:latin typeface="Arial" panose="020B0604020202020204" pitchFamily="34" charset="0"/>
                <a:cs typeface="Arial" panose="020B0604020202020204" pitchFamily="34" charset="0"/>
              </a:rPr>
              <a:t>gọi</a:t>
            </a:r>
            <a:r>
              <a:rPr lang="en-US" sz="10000">
                <a:latin typeface="Arial" panose="020B0604020202020204" pitchFamily="34" charset="0"/>
                <a:cs typeface="Arial" panose="020B0604020202020204" pitchFamily="34" charset="0"/>
              </a:rPr>
              <a:t> chung TTYT </a:t>
            </a:r>
            <a:r>
              <a:rPr lang="en-US" sz="10000" dirty="0" err="1">
                <a:latin typeface="Arial" panose="020B0604020202020204" pitchFamily="34" charset="0"/>
                <a:cs typeface="Arial" panose="020B0604020202020204" pitchFamily="34" charset="0"/>
              </a:rPr>
              <a:t>huyện</a:t>
            </a:r>
            <a:r>
              <a:rPr lang="en-US" sz="10000">
                <a:latin typeface="Arial" panose="020B0604020202020204" pitchFamily="34" charset="0"/>
                <a:cs typeface="Arial" panose="020B0604020202020204" pitchFamily="34" charset="0"/>
              </a:rPr>
              <a:t>): tham </a:t>
            </a:r>
            <a:r>
              <a:rPr lang="en-US" sz="10000" dirty="0" err="1">
                <a:latin typeface="Arial" panose="020B0604020202020204" pitchFamily="34" charset="0"/>
                <a:cs typeface="Arial" panose="020B0604020202020204" pitchFamily="34" charset="0"/>
              </a:rPr>
              <a:t>mưu</a:t>
            </a:r>
            <a:r>
              <a:rPr lang="en-US" sz="10000" dirty="0">
                <a:latin typeface="Arial" panose="020B0604020202020204" pitchFamily="34" charset="0"/>
                <a:cs typeface="Arial" panose="020B0604020202020204" pitchFamily="34" charset="0"/>
              </a:rPr>
              <a:t> </a:t>
            </a:r>
            <a:r>
              <a:rPr lang="en-US" sz="10000" err="1">
                <a:latin typeface="Arial" panose="020B0604020202020204" pitchFamily="34" charset="0"/>
                <a:cs typeface="Arial" panose="020B0604020202020204" pitchFamily="34" charset="0"/>
              </a:rPr>
              <a:t>cho</a:t>
            </a:r>
            <a:r>
              <a:rPr lang="en-US" sz="10000">
                <a:latin typeface="Arial" panose="020B0604020202020204" pitchFamily="34" charset="0"/>
                <a:cs typeface="Arial" panose="020B0604020202020204" pitchFamily="34" charset="0"/>
              </a:rPr>
              <a:t> UBND chỉ </a:t>
            </a:r>
            <a:r>
              <a:rPr lang="en-US" sz="10000" dirty="0" err="1">
                <a:latin typeface="Arial" panose="020B0604020202020204" pitchFamily="34" charset="0"/>
                <a:cs typeface="Arial" panose="020B0604020202020204" pitchFamily="34" charset="0"/>
              </a:rPr>
              <a:t>đạo</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thực</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hiện</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công</a:t>
            </a:r>
            <a:r>
              <a:rPr lang="en-US" sz="10000" dirty="0">
                <a:latin typeface="Arial" panose="020B0604020202020204" pitchFamily="34" charset="0"/>
                <a:cs typeface="Arial" panose="020B0604020202020204" pitchFamily="34" charset="0"/>
              </a:rPr>
              <a:t> </a:t>
            </a:r>
            <a:r>
              <a:rPr lang="en-US" sz="10000" err="1">
                <a:latin typeface="Arial" panose="020B0604020202020204" pitchFamily="34" charset="0"/>
                <a:cs typeface="Arial" panose="020B0604020202020204" pitchFamily="34" charset="0"/>
              </a:rPr>
              <a:t>tác</a:t>
            </a:r>
            <a:r>
              <a:rPr lang="en-US" sz="10000">
                <a:latin typeface="Arial" panose="020B0604020202020204" pitchFamily="34" charset="0"/>
                <a:cs typeface="Arial" panose="020B0604020202020204" pitchFamily="34" charset="0"/>
              </a:rPr>
              <a:t> YTTH trên </a:t>
            </a:r>
            <a:r>
              <a:rPr lang="en-US" sz="10000" dirty="0" err="1">
                <a:latin typeface="Arial" panose="020B0604020202020204" pitchFamily="34" charset="0"/>
                <a:cs typeface="Arial" panose="020B0604020202020204" pitchFamily="34" charset="0"/>
              </a:rPr>
              <a:t>địa</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bàn</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theo</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phân</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cấp</a:t>
            </a:r>
            <a:r>
              <a:rPr lang="en-US" sz="10000">
                <a:latin typeface="Arial" panose="020B0604020202020204" pitchFamily="34" charset="0"/>
                <a:cs typeface="Arial" panose="020B0604020202020204" pitchFamily="34" charset="0"/>
              </a:rPr>
              <a:t>. Phối </a:t>
            </a:r>
            <a:r>
              <a:rPr lang="en-US" sz="10000" dirty="0" err="1">
                <a:latin typeface="Arial" panose="020B0604020202020204" pitchFamily="34" charset="0"/>
                <a:cs typeface="Arial" panose="020B0604020202020204" pitchFamily="34" charset="0"/>
              </a:rPr>
              <a:t>hợp</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với</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cơ</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quan</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quản</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lý</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giáo</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dục</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tổ</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chức</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đào</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tạo</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tập</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huấn</a:t>
            </a:r>
            <a:r>
              <a:rPr lang="en-US" sz="10000" dirty="0">
                <a:latin typeface="Arial" panose="020B0604020202020204" pitchFamily="34" charset="0"/>
                <a:cs typeface="Arial" panose="020B0604020202020204" pitchFamily="34" charset="0"/>
              </a:rPr>
              <a:t>, </a:t>
            </a:r>
            <a:r>
              <a:rPr lang="en-US" sz="10000" err="1">
                <a:latin typeface="Arial" panose="020B0604020202020204" pitchFamily="34" charset="0"/>
                <a:cs typeface="Arial" panose="020B0604020202020204" pitchFamily="34" charset="0"/>
              </a:rPr>
              <a:t>bồi</a:t>
            </a:r>
            <a:r>
              <a:rPr lang="en-US" sz="10000">
                <a:latin typeface="Arial" panose="020B0604020202020204" pitchFamily="34" charset="0"/>
                <a:cs typeface="Arial" panose="020B0604020202020204" pitchFamily="34" charset="0"/>
              </a:rPr>
              <a:t> dưỡng; hỗ </a:t>
            </a:r>
            <a:r>
              <a:rPr lang="en-US" sz="10000" dirty="0" err="1">
                <a:latin typeface="Arial" panose="020B0604020202020204" pitchFamily="34" charset="0"/>
                <a:cs typeface="Arial" panose="020B0604020202020204" pitchFamily="34" charset="0"/>
              </a:rPr>
              <a:t>trợ</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chuyên</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môn</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nghiệp</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vụ</a:t>
            </a:r>
            <a:r>
              <a:rPr lang="en-US" sz="10000" dirty="0">
                <a:latin typeface="Arial" panose="020B0604020202020204" pitchFamily="34" charset="0"/>
                <a:cs typeface="Arial" panose="020B0604020202020204" pitchFamily="34" charset="0"/>
              </a:rPr>
              <a:t> </a:t>
            </a:r>
            <a:r>
              <a:rPr lang="en-US" sz="10000" err="1">
                <a:latin typeface="Arial" panose="020B0604020202020204" pitchFamily="34" charset="0"/>
                <a:cs typeface="Arial" panose="020B0604020202020204" pitchFamily="34" charset="0"/>
              </a:rPr>
              <a:t>cho</a:t>
            </a:r>
            <a:r>
              <a:rPr lang="en-US" sz="10000">
                <a:latin typeface="Arial" panose="020B0604020202020204" pitchFamily="34" charset="0"/>
                <a:cs typeface="Arial" panose="020B0604020202020204" pitchFamily="34" charset="0"/>
              </a:rPr>
              <a:t> NVYTTH; </a:t>
            </a:r>
            <a:r>
              <a:rPr lang="en-US" sz="10000" dirty="0" err="1">
                <a:latin typeface="Arial" panose="020B0604020202020204" pitchFamily="34" charset="0"/>
                <a:cs typeface="Arial" panose="020B0604020202020204" pitchFamily="34" charset="0"/>
              </a:rPr>
              <a:t>hướng</a:t>
            </a:r>
            <a:r>
              <a:rPr lang="en-US" sz="10000" dirty="0">
                <a:latin typeface="Arial" panose="020B0604020202020204" pitchFamily="34" charset="0"/>
                <a:cs typeface="Arial" panose="020B0604020202020204" pitchFamily="34" charset="0"/>
              </a:rPr>
              <a:t> </a:t>
            </a:r>
            <a:r>
              <a:rPr lang="en-US" sz="10000" err="1">
                <a:latin typeface="Arial" panose="020B0604020202020204" pitchFamily="34" charset="0"/>
                <a:cs typeface="Arial" panose="020B0604020202020204" pitchFamily="34" charset="0"/>
              </a:rPr>
              <a:t>dẫn</a:t>
            </a:r>
            <a:r>
              <a:rPr lang="en-US" sz="10000">
                <a:latin typeface="Arial" panose="020B0604020202020204" pitchFamily="34" charset="0"/>
                <a:cs typeface="Arial" panose="020B0604020202020204" pitchFamily="34" charset="0"/>
              </a:rPr>
              <a:t> quản lý, </a:t>
            </a:r>
            <a:r>
              <a:rPr lang="en-US" sz="10000" dirty="0" err="1">
                <a:latin typeface="Arial" panose="020B0604020202020204" pitchFamily="34" charset="0"/>
                <a:cs typeface="Arial" panose="020B0604020202020204" pitchFamily="34" charset="0"/>
              </a:rPr>
              <a:t>truyền</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thông</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giáo</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dục</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sức</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khỏe</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tổ</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chức</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khám</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sức</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khỏe</a:t>
            </a:r>
            <a:r>
              <a:rPr lang="en-US" sz="10000" dirty="0">
                <a:latin typeface="Arial" panose="020B0604020202020204" pitchFamily="34" charset="0"/>
                <a:cs typeface="Arial" panose="020B0604020202020204" pitchFamily="34" charset="0"/>
              </a:rPr>
              <a:t> </a:t>
            </a:r>
            <a:r>
              <a:rPr lang="en-US" sz="10000" err="1">
                <a:latin typeface="Arial" panose="020B0604020202020204" pitchFamily="34" charset="0"/>
                <a:cs typeface="Arial" panose="020B0604020202020204" pitchFamily="34" charset="0"/>
              </a:rPr>
              <a:t>học</a:t>
            </a:r>
            <a:r>
              <a:rPr lang="en-US" sz="10000">
                <a:latin typeface="Arial" panose="020B0604020202020204" pitchFamily="34" charset="0"/>
                <a:cs typeface="Arial" panose="020B0604020202020204" pitchFamily="34" charset="0"/>
              </a:rPr>
              <a:t> sinh; thanh </a:t>
            </a:r>
            <a:r>
              <a:rPr lang="en-US" sz="10000" dirty="0" err="1">
                <a:latin typeface="Arial" panose="020B0604020202020204" pitchFamily="34" charset="0"/>
                <a:cs typeface="Arial" panose="020B0604020202020204" pitchFamily="34" charset="0"/>
              </a:rPr>
              <a:t>tra</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kiểm</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tra</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giám</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sát</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các</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hoạt</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động</a:t>
            </a:r>
            <a:r>
              <a:rPr lang="en-US" sz="10000" dirty="0">
                <a:latin typeface="Arial" panose="020B0604020202020204" pitchFamily="34" charset="0"/>
                <a:cs typeface="Arial" panose="020B0604020202020204" pitchFamily="34" charset="0"/>
              </a:rPr>
              <a:t> y </a:t>
            </a:r>
            <a:r>
              <a:rPr lang="en-US" sz="10000" dirty="0" err="1">
                <a:latin typeface="Arial" panose="020B0604020202020204" pitchFamily="34" charset="0"/>
                <a:cs typeface="Arial" panose="020B0604020202020204" pitchFamily="34" charset="0"/>
              </a:rPr>
              <a:t>tế</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trường</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học</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điều</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kiện</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vệ</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sinh</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trường</a:t>
            </a:r>
            <a:r>
              <a:rPr lang="en-US" sz="10000" dirty="0">
                <a:latin typeface="Arial" panose="020B0604020202020204" pitchFamily="34" charset="0"/>
                <a:cs typeface="Arial" panose="020B0604020202020204" pitchFamily="34" charset="0"/>
              </a:rPr>
              <a:t> </a:t>
            </a:r>
            <a:r>
              <a:rPr lang="en-US" sz="10000" dirty="0" err="1">
                <a:latin typeface="Arial" panose="020B0604020202020204" pitchFamily="34" charset="0"/>
                <a:cs typeface="Arial" panose="020B0604020202020204" pitchFamily="34" charset="0"/>
              </a:rPr>
              <a:t>học</a:t>
            </a:r>
            <a:r>
              <a:rPr lang="en-US" sz="10000">
                <a:latin typeface="Arial" panose="020B0604020202020204" pitchFamily="34" charset="0"/>
                <a:cs typeface="Arial" panose="020B0604020202020204" pitchFamily="34" charset="0"/>
              </a:rPr>
              <a:t>, VSMT, PC dịch bệnh…</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2722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15400" cy="792162"/>
          </a:xfrm>
        </p:spPr>
        <p:txBody>
          <a:bodyPr>
            <a:noAutofit/>
          </a:bodyPr>
          <a:lstStyle/>
          <a:p>
            <a:r>
              <a:rPr lang="vi-VN" sz="2800" b="1" dirty="0">
                <a:solidFill>
                  <a:srgbClr val="FF0000"/>
                </a:solidFill>
                <a:latin typeface="Arial" panose="020B0604020202020204" pitchFamily="34" charset="0"/>
                <a:cs typeface="Arial" panose="020B0604020202020204" pitchFamily="34" charset="0"/>
              </a:rPr>
              <a:t>THỰC TRẠNG </a:t>
            </a:r>
            <a:r>
              <a:rPr lang="en-US" sz="2800" b="1" dirty="0">
                <a:solidFill>
                  <a:srgbClr val="FF0000"/>
                </a:solidFill>
                <a:latin typeface="Arial" panose="020B0604020202020204" pitchFamily="34" charset="0"/>
                <a:cs typeface="Arial" panose="020B0604020202020204" pitchFamily="34" charset="0"/>
              </a:rPr>
              <a:t/>
            </a:r>
            <a:br>
              <a:rPr lang="en-US" sz="2800" b="1" dirty="0">
                <a:solidFill>
                  <a:srgbClr val="FF0000"/>
                </a:solidFill>
                <a:latin typeface="Arial" panose="020B0604020202020204" pitchFamily="34" charset="0"/>
                <a:cs typeface="Arial" panose="020B0604020202020204" pitchFamily="34" charset="0"/>
              </a:rPr>
            </a:br>
            <a:r>
              <a:rPr lang="vi-VN" sz="2800" b="1" dirty="0">
                <a:solidFill>
                  <a:srgbClr val="FF0000"/>
                </a:solidFill>
                <a:latin typeface="Arial" panose="020B0604020202020204" pitchFamily="34" charset="0"/>
                <a:cs typeface="Arial" panose="020B0604020202020204" pitchFamily="34" charset="0"/>
              </a:rPr>
              <a:t>C</a:t>
            </a:r>
            <a:r>
              <a:rPr lang="en-US" sz="2800" b="1" dirty="0">
                <a:solidFill>
                  <a:srgbClr val="FF0000"/>
                </a:solidFill>
                <a:latin typeface="Arial" panose="020B0604020202020204" pitchFamily="34" charset="0"/>
                <a:cs typeface="Arial" panose="020B0604020202020204" pitchFamily="34" charset="0"/>
              </a:rPr>
              <a:t>Ô</a:t>
            </a:r>
            <a:r>
              <a:rPr lang="vi-VN" sz="2800" b="1" dirty="0">
                <a:solidFill>
                  <a:srgbClr val="FF0000"/>
                </a:solidFill>
                <a:latin typeface="Arial" panose="020B0604020202020204" pitchFamily="34" charset="0"/>
                <a:cs typeface="Arial" panose="020B0604020202020204" pitchFamily="34" charset="0"/>
              </a:rPr>
              <a:t>NG T</a:t>
            </a:r>
            <a:r>
              <a:rPr lang="en-US" sz="2800" b="1" dirty="0">
                <a:solidFill>
                  <a:srgbClr val="FF0000"/>
                </a:solidFill>
                <a:latin typeface="Arial" panose="020B0604020202020204" pitchFamily="34" charset="0"/>
                <a:cs typeface="Arial" panose="020B0604020202020204" pitchFamily="34" charset="0"/>
              </a:rPr>
              <a:t>Á</a:t>
            </a:r>
            <a:r>
              <a:rPr lang="vi-VN" sz="2800" b="1" dirty="0">
                <a:solidFill>
                  <a:srgbClr val="FF0000"/>
                </a:solidFill>
                <a:latin typeface="Arial" panose="020B0604020202020204" pitchFamily="34" charset="0"/>
                <a:cs typeface="Arial" panose="020B0604020202020204" pitchFamily="34" charset="0"/>
              </a:rPr>
              <a:t>C Y TẾ TRƯỜNG HỌC</a:t>
            </a:r>
            <a:endParaRPr lang="en-US" sz="2800"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219200"/>
            <a:ext cx="8458200" cy="4343400"/>
          </a:xfrm>
        </p:spPr>
        <p:txBody>
          <a:bodyPr>
            <a:noAutofit/>
          </a:bodyPr>
          <a:lstStyle/>
          <a:p>
            <a:pPr marL="0" indent="0">
              <a:buNone/>
            </a:pPr>
            <a:r>
              <a:rPr lang="en-US" sz="2400" b="1" dirty="0">
                <a:latin typeface="Arial" panose="020B0604020202020204" pitchFamily="34" charset="0"/>
                <a:cs typeface="Arial" panose="020B0604020202020204" pitchFamily="34" charset="0"/>
              </a:rPr>
              <a:t>QUÁ TRÌNH PHÁT TRIỂN</a:t>
            </a:r>
          </a:p>
          <a:p>
            <a:pPr>
              <a:buClr>
                <a:srgbClr val="FF0000"/>
              </a:buClr>
              <a:buFont typeface="Wingdings" panose="05000000000000000000" pitchFamily="2" charset="2"/>
              <a:buChar char="Ø"/>
            </a:pPr>
            <a:r>
              <a:rPr lang="en-US" sz="2400" dirty="0" err="1">
                <a:latin typeface="Arial" panose="020B0604020202020204" pitchFamily="34" charset="0"/>
                <a:cs typeface="Arial" panose="020B0604020202020204" pitchFamily="34" charset="0"/>
              </a:rPr>
              <a:t>Từ</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năm</a:t>
            </a:r>
            <a:r>
              <a:rPr lang="en-US" sz="2400" dirty="0">
                <a:latin typeface="Arial" panose="020B0604020202020204" pitchFamily="34" charset="0"/>
                <a:cs typeface="Arial" panose="020B0604020202020204" pitchFamily="34" charset="0"/>
              </a:rPr>
              <a:t> 1964</a:t>
            </a:r>
            <a:r>
              <a:rPr lang="en-US" sz="2400">
                <a:latin typeface="Arial" panose="020B0604020202020204" pitchFamily="34" charset="0"/>
                <a:cs typeface="Arial" panose="020B0604020202020204" pitchFamily="34" charset="0"/>
              </a:rPr>
              <a:t>, 2 ngành có </a:t>
            </a:r>
            <a:r>
              <a:rPr lang="en-US" sz="2400" dirty="0" err="1">
                <a:latin typeface="Arial" panose="020B0604020202020204" pitchFamily="34" charset="0"/>
                <a:cs typeface="Arial" panose="020B0604020202020204" pitchFamily="34" charset="0"/>
              </a:rPr>
              <a:t>những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hướng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dẫn</a:t>
            </a:r>
            <a:r>
              <a:rPr lang="en-US" sz="2400" dirty="0">
                <a:latin typeface="Arial" panose="020B0604020202020204" pitchFamily="34" charset="0"/>
                <a:cs typeface="Arial" panose="020B0604020202020204" pitchFamily="34" charset="0"/>
              </a:rPr>
              <a:t> </a:t>
            </a:r>
            <a:r>
              <a:rPr lang="en-US" sz="2400" err="1">
                <a:latin typeface="Arial" panose="020B0604020202020204" pitchFamily="34" charset="0"/>
                <a:cs typeface="Arial" panose="020B0604020202020204" pitchFamily="34" charset="0"/>
              </a:rPr>
              <a:t>về</a:t>
            </a:r>
            <a:r>
              <a:rPr lang="en-US" sz="2400">
                <a:latin typeface="Arial" panose="020B0604020202020204" pitchFamily="34" charset="0"/>
                <a:cs typeface="Arial" panose="020B0604020202020204" pitchFamily="34" charset="0"/>
              </a:rPr>
              <a:t> YTTH.</a:t>
            </a:r>
            <a:endParaRPr lang="en-US" sz="2400" dirty="0">
              <a:latin typeface="Arial" panose="020B0604020202020204" pitchFamily="34" charset="0"/>
              <a:cs typeface="Arial" panose="020B0604020202020204" pitchFamily="34" charset="0"/>
            </a:endParaRPr>
          </a:p>
          <a:p>
            <a:pPr algn="just">
              <a:buClr>
                <a:srgbClr val="FF0000"/>
              </a:buClr>
              <a:buFont typeface="Wingdings" panose="05000000000000000000" pitchFamily="2" charset="2"/>
              <a:buChar char="Ø"/>
            </a:pPr>
            <a:r>
              <a:rPr lang="en-US" sz="2400" dirty="0" err="1">
                <a:latin typeface="Arial" panose="020B0604020202020204" pitchFamily="34" charset="0"/>
                <a:cs typeface="Arial" panose="020B0604020202020204" pitchFamily="34" charset="0"/>
              </a:rPr>
              <a:t>Thông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tư</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liên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Bộ</a:t>
            </a:r>
            <a:r>
              <a:rPr lang="en-US" sz="2400" dirty="0">
                <a:latin typeface="Arial" panose="020B0604020202020204" pitchFamily="34" charset="0"/>
                <a:cs typeface="Arial" panose="020B0604020202020204" pitchFamily="34" charset="0"/>
              </a:rPr>
              <a:t> </a:t>
            </a:r>
            <a:r>
              <a:rPr lang="en-US" sz="2400" err="1">
                <a:latin typeface="Arial" panose="020B0604020202020204" pitchFamily="34" charset="0"/>
                <a:cs typeface="Arial" panose="020B0604020202020204" pitchFamily="34" charset="0"/>
              </a:rPr>
              <a:t>số</a:t>
            </a:r>
            <a:r>
              <a:rPr lang="en-US" sz="2400">
                <a:latin typeface="Arial" panose="020B0604020202020204" pitchFamily="34" charset="0"/>
                <a:cs typeface="Arial" panose="020B0604020202020204" pitchFamily="34" charset="0"/>
              </a:rPr>
              <a:t> 09/1973/LB/YT-GD hướng </a:t>
            </a:r>
            <a:r>
              <a:rPr lang="en-US" sz="2400" err="1">
                <a:latin typeface="Arial" panose="020B0604020202020204" pitchFamily="34" charset="0"/>
                <a:cs typeface="Arial" panose="020B0604020202020204" pitchFamily="34" charset="0"/>
              </a:rPr>
              <a:t>dẫn</a:t>
            </a:r>
            <a:r>
              <a:rPr lang="en-US" sz="2400">
                <a:latin typeface="Arial" panose="020B0604020202020204" pitchFamily="34" charset="0"/>
                <a:cs typeface="Arial" panose="020B0604020202020204" pitchFamily="34" charset="0"/>
              </a:rPr>
              <a:t> YTTH: phân cấp </a:t>
            </a:r>
            <a:r>
              <a:rPr lang="en-US" sz="2400">
                <a:latin typeface="Arial" panose="020B0604020202020204" pitchFamily="34" charset="0"/>
                <a:cs typeface="Arial" panose="020B0604020202020204" pitchFamily="34" charset="0"/>
                <a:sym typeface="Wingdings" panose="05000000000000000000" pitchFamily="2" charset="2"/>
              </a:rPr>
              <a:t> </a:t>
            </a:r>
            <a:r>
              <a:rPr lang="en-US" sz="2400">
                <a:latin typeface="Arial" panose="020B0604020202020204" pitchFamily="34" charset="0"/>
                <a:cs typeface="Arial" panose="020B0604020202020204" pitchFamily="34" charset="0"/>
              </a:rPr>
              <a:t>YTTH phủ rộng. Ngành GD tuyển </a:t>
            </a:r>
            <a:r>
              <a:rPr lang="en-US" sz="2400" dirty="0" err="1">
                <a:latin typeface="Arial" panose="020B0604020202020204" pitchFamily="34" charset="0"/>
                <a:cs typeface="Arial" panose="020B0604020202020204" pitchFamily="34" charset="0"/>
              </a:rPr>
              <a:t>dụng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bố</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trí</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nhân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lực</a:t>
            </a:r>
            <a:r>
              <a:rPr lang="en-US" sz="2400">
                <a:latin typeface="Arial" panose="020B0604020202020204" pitchFamily="34" charset="0"/>
                <a:cs typeface="Arial" panose="020B0604020202020204" pitchFamily="34" charset="0"/>
              </a:rPr>
              <a:t>, XD hệ </a:t>
            </a:r>
            <a:r>
              <a:rPr lang="en-US" sz="2400" dirty="0" err="1">
                <a:latin typeface="Arial" panose="020B0604020202020204" pitchFamily="34" charset="0"/>
                <a:cs typeface="Arial" panose="020B0604020202020204" pitchFamily="34" charset="0"/>
              </a:rPr>
              <a:t>thống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cán</a:t>
            </a:r>
            <a:r>
              <a:rPr lang="en-US" sz="2400" dirty="0">
                <a:latin typeface="Arial" panose="020B0604020202020204" pitchFamily="34" charset="0"/>
                <a:cs typeface="Arial" panose="020B0604020202020204" pitchFamily="34" charset="0"/>
              </a:rPr>
              <a:t> </a:t>
            </a:r>
            <a:r>
              <a:rPr lang="en-US" sz="2400" err="1">
                <a:latin typeface="Arial" panose="020B0604020202020204" pitchFamily="34" charset="0"/>
                <a:cs typeface="Arial" panose="020B0604020202020204" pitchFamily="34" charset="0"/>
              </a:rPr>
              <a:t>bộ</a:t>
            </a:r>
            <a:r>
              <a:rPr lang="en-US" sz="2400">
                <a:latin typeface="Arial" panose="020B0604020202020204" pitchFamily="34" charset="0"/>
                <a:cs typeface="Arial" panose="020B0604020202020204" pitchFamily="34" charset="0"/>
              </a:rPr>
              <a:t> YTTH trong nhà </a:t>
            </a:r>
            <a:r>
              <a:rPr lang="en-US" sz="2400" err="1">
                <a:latin typeface="Arial" panose="020B0604020202020204" pitchFamily="34" charset="0"/>
                <a:cs typeface="Arial" panose="020B0604020202020204" pitchFamily="34" charset="0"/>
              </a:rPr>
              <a:t>trường</a:t>
            </a:r>
            <a:r>
              <a:rPr lang="en-US" sz="2400">
                <a:latin typeface="Arial" panose="020B0604020202020204" pitchFamily="34" charset="0"/>
                <a:cs typeface="Arial" panose="020B0604020202020204" pitchFamily="34" charset="0"/>
              </a:rPr>
              <a:t>.</a:t>
            </a:r>
          </a:p>
          <a:p>
            <a:pPr algn="just">
              <a:spcBef>
                <a:spcPts val="0"/>
              </a:spcBef>
              <a:buClr>
                <a:srgbClr val="FF0000"/>
              </a:buClr>
              <a:buFont typeface="Wingdings" panose="05000000000000000000" pitchFamily="2" charset="2"/>
              <a:buChar char="Ø"/>
            </a:pPr>
            <a:r>
              <a:rPr lang="en-US" sz="2400" b="1">
                <a:solidFill>
                  <a:srgbClr val="FF0000"/>
                </a:solidFill>
                <a:latin typeface="Arial" panose="020B0604020202020204" pitchFamily="34" charset="0"/>
                <a:cs typeface="Arial" panose="020B0604020202020204" pitchFamily="34" charset="0"/>
              </a:rPr>
              <a:t>Thông tư liên Bộ Y tế - GDĐT số 03/2000/TTLT-BYT-BGDĐT</a:t>
            </a:r>
            <a:r>
              <a:rPr lang="en-US" sz="2400">
                <a:latin typeface="Arial" panose="020B0604020202020204" pitchFamily="34" charset="0"/>
                <a:cs typeface="Arial" panose="020B0604020202020204" pitchFamily="34" charset="0"/>
              </a:rPr>
              <a:t> hướng dẫn thực hiện công tác YTTH quy định: </a:t>
            </a:r>
          </a:p>
          <a:p>
            <a:pPr lvl="1" algn="just">
              <a:spcBef>
                <a:spcPts val="0"/>
              </a:spcBef>
              <a:buFont typeface="Wingdings" panose="05000000000000000000" pitchFamily="2" charset="2"/>
              <a:buChar char="ü"/>
            </a:pPr>
            <a:r>
              <a:rPr lang="en-US" sz="2000">
                <a:latin typeface="Arial" panose="020B0604020202020204" pitchFamily="34" charset="0"/>
                <a:cs typeface="Arial" panose="020B0604020202020204" pitchFamily="34" charset="0"/>
              </a:rPr>
              <a:t>Ngành GD quản lý việc tổ chức, thực hiện; </a:t>
            </a:r>
          </a:p>
          <a:p>
            <a:pPr lvl="1" algn="just">
              <a:spcBef>
                <a:spcPts val="0"/>
              </a:spcBef>
              <a:buFont typeface="Wingdings" panose="05000000000000000000" pitchFamily="2" charset="2"/>
              <a:buChar char="ü"/>
            </a:pPr>
            <a:r>
              <a:rPr lang="en-US" sz="2000">
                <a:latin typeface="Arial" panose="020B0604020202020204" pitchFamily="34" charset="0"/>
                <a:cs typeface="Arial" panose="020B0604020202020204" pitchFamily="34" charset="0"/>
              </a:rPr>
              <a:t>Ngành Y tế hướng dẫn, hỗ trợ chuyên môn về YTTH. </a:t>
            </a:r>
          </a:p>
          <a:p>
            <a:pPr lvl="1" algn="just">
              <a:spcBef>
                <a:spcPts val="0"/>
              </a:spcBef>
              <a:buFont typeface="Wingdings" panose="05000000000000000000" pitchFamily="2" charset="2"/>
              <a:buChar char="ü"/>
            </a:pPr>
            <a:r>
              <a:rPr lang="en-US" sz="2000">
                <a:latin typeface="Arial" panose="020B0604020202020204" pitchFamily="34" charset="0"/>
                <a:cs typeface="Arial" panose="020B0604020202020204" pitchFamily="34" charset="0"/>
              </a:rPr>
              <a:t>UBND hỗ trợ, thúc đẩy các hoạt động. </a:t>
            </a:r>
          </a:p>
          <a:p>
            <a:pPr lvl="1" algn="just">
              <a:spcBef>
                <a:spcPts val="0"/>
              </a:spcBef>
              <a:buFont typeface="Wingdings" panose="05000000000000000000" pitchFamily="2" charset="2"/>
              <a:buChar char="ü"/>
            </a:pPr>
            <a:r>
              <a:rPr lang="en-US" sz="2000">
                <a:latin typeface="Arial" panose="020B0604020202020204" pitchFamily="34" charset="0"/>
                <a:cs typeface="Arial" panose="020B0604020202020204" pitchFamily="34" charset="0"/>
              </a:rPr>
              <a:t>Đây là mô hình quản lý công tác YTTH hiện nay </a:t>
            </a:r>
            <a:r>
              <a:rPr lang="en-US" sz="2000">
                <a:latin typeface="Arial" panose="020B0604020202020204" pitchFamily="34" charset="0"/>
                <a:cs typeface="Arial" panose="020B0604020202020204" pitchFamily="34" charset="0"/>
                <a:sym typeface="Wingdings" panose="05000000000000000000" pitchFamily="2" charset="2"/>
              </a:rPr>
              <a:t> </a:t>
            </a:r>
            <a:endParaRPr lang="en-US" sz="2000">
              <a:latin typeface="Arial" panose="020B0604020202020204" pitchFamily="34" charset="0"/>
              <a:cs typeface="Arial" panose="020B0604020202020204" pitchFamily="34" charset="0"/>
            </a:endParaRPr>
          </a:p>
          <a:p>
            <a:pPr>
              <a:spcBef>
                <a:spcPts val="0"/>
              </a:spcBef>
              <a:buClr>
                <a:srgbClr val="FF0000"/>
              </a:buClr>
              <a:buFont typeface="Wingdings" panose="05000000000000000000" pitchFamily="2" charset="2"/>
              <a:buChar char="Ø"/>
            </a:pPr>
            <a:r>
              <a:rPr lang="en-US" sz="2400">
                <a:latin typeface="Arial" panose="020B0604020202020204" pitchFamily="34" charset="0"/>
                <a:cs typeface="Arial" panose="020B0604020202020204" pitchFamily="34" charset="0"/>
              </a:rPr>
              <a:t>Năm 2006, </a:t>
            </a:r>
            <a:r>
              <a:rPr lang="en-US" sz="2400" b="1">
                <a:solidFill>
                  <a:srgbClr val="FF0000"/>
                </a:solidFill>
                <a:latin typeface="Arial" panose="020B0604020202020204" pitchFamily="34" charset="0"/>
                <a:cs typeface="Arial" panose="020B0604020202020204" pitchFamily="34" charset="0"/>
              </a:rPr>
              <a:t>Chỉ thị số 23/2006/CT-TTg đ</a:t>
            </a:r>
            <a:r>
              <a:rPr lang="vi-VN" sz="2400" b="1">
                <a:solidFill>
                  <a:srgbClr val="FF0000"/>
                </a:solidFill>
                <a:latin typeface="Arial" panose="020B0604020202020204" pitchFamily="34" charset="0"/>
                <a:cs typeface="Arial" panose="020B0604020202020204" pitchFamily="34" charset="0"/>
              </a:rPr>
              <a:t>ư</a:t>
            </a:r>
            <a:r>
              <a:rPr lang="en-US" sz="2400" b="1">
                <a:solidFill>
                  <a:srgbClr val="FF0000"/>
                </a:solidFill>
                <a:latin typeface="Arial" panose="020B0604020202020204" pitchFamily="34" charset="0"/>
                <a:cs typeface="Arial" panose="020B0604020202020204" pitchFamily="34" charset="0"/>
              </a:rPr>
              <a:t>ợc ban hành</a:t>
            </a:r>
            <a:r>
              <a:rPr lang="en-US" sz="2400">
                <a:latin typeface="Arial" panose="020B0604020202020204" pitchFamily="34" charset="0"/>
                <a:cs typeface="Arial" panose="020B0604020202020204" pitchFamily="34" charset="0"/>
              </a:rPr>
              <a:t> </a:t>
            </a:r>
          </a:p>
          <a:p>
            <a:pPr algn="just">
              <a:spcBef>
                <a:spcPts val="0"/>
              </a:spcBef>
              <a:buFont typeface="Wingdings" panose="05000000000000000000" pitchFamily="2" charset="2"/>
              <a:buChar char="Ø"/>
            </a:pPr>
            <a:r>
              <a:rPr lang="en-US" sz="2400" b="1">
                <a:solidFill>
                  <a:srgbClr val="FF0000"/>
                </a:solidFill>
                <a:latin typeface="Arial" panose="020B0604020202020204" pitchFamily="34" charset="0"/>
                <a:cs typeface="Arial" panose="020B0604020202020204" pitchFamily="34" charset="0"/>
              </a:rPr>
              <a:t>TTLT số 13/2016/TTTLT-BYT-BGDĐT </a:t>
            </a:r>
            <a:r>
              <a:rPr lang="en-US" sz="2400">
                <a:latin typeface="Arial" panose="020B0604020202020204" pitchFamily="34" charset="0"/>
                <a:cs typeface="Arial" panose="020B0604020202020204" pitchFamily="34" charset="0"/>
              </a:rPr>
              <a:t>quy định về công tác YTTH ban hành, hiện bộc lộ nhiều bất cập, hạn chế</a:t>
            </a:r>
          </a:p>
          <a:p>
            <a:endParaRPr lang="en-US" sz="24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17</a:t>
            </a:fld>
            <a:endParaRPr lang="en-US" dirty="0"/>
          </a:p>
        </p:txBody>
      </p:sp>
    </p:spTree>
    <p:extLst>
      <p:ext uri="{BB962C8B-B14F-4D97-AF65-F5344CB8AC3E}">
        <p14:creationId xmlns:p14="http://schemas.microsoft.com/office/powerpoint/2010/main" val="41126559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8915400" cy="792162"/>
          </a:xfrm>
        </p:spPr>
        <p:txBody>
          <a:bodyPr>
            <a:noAutofit/>
          </a:bodyPr>
          <a:lstStyle/>
          <a:p>
            <a:r>
              <a:rPr lang="vi-VN" sz="3400" b="1" dirty="0">
                <a:solidFill>
                  <a:srgbClr val="FF0000"/>
                </a:solidFill>
                <a:latin typeface="Arial" panose="020B0604020202020204" pitchFamily="34" charset="0"/>
                <a:cs typeface="Arial" panose="020B0604020202020204" pitchFamily="34" charset="0"/>
              </a:rPr>
              <a:t>THỰC TRẠNG </a:t>
            </a:r>
            <a:r>
              <a:rPr lang="en-US" sz="3400" b="1" dirty="0">
                <a:solidFill>
                  <a:srgbClr val="FF0000"/>
                </a:solidFill>
                <a:latin typeface="Arial" panose="020B0604020202020204" pitchFamily="34" charset="0"/>
                <a:cs typeface="Arial" panose="020B0604020202020204" pitchFamily="34" charset="0"/>
              </a:rPr>
              <a:t>BỘ MÁY CHỈ ĐẠO </a:t>
            </a:r>
            <a:br>
              <a:rPr lang="en-US" sz="3400" b="1" dirty="0">
                <a:solidFill>
                  <a:srgbClr val="FF0000"/>
                </a:solidFill>
                <a:latin typeface="Arial" panose="020B0604020202020204" pitchFamily="34" charset="0"/>
                <a:cs typeface="Arial" panose="020B0604020202020204" pitchFamily="34" charset="0"/>
              </a:rPr>
            </a:br>
            <a:r>
              <a:rPr lang="en-US" sz="3400" b="1" dirty="0">
                <a:solidFill>
                  <a:srgbClr val="FF0000"/>
                </a:solidFill>
                <a:latin typeface="Arial" panose="020B0604020202020204" pitchFamily="34" charset="0"/>
                <a:cs typeface="Arial" panose="020B0604020202020204" pitchFamily="34" charset="0"/>
              </a:rPr>
              <a:t>VỀ </a:t>
            </a:r>
            <a:r>
              <a:rPr lang="vi-VN" sz="3400" b="1" dirty="0">
                <a:solidFill>
                  <a:srgbClr val="FF0000"/>
                </a:solidFill>
                <a:latin typeface="Arial" panose="020B0604020202020204" pitchFamily="34" charset="0"/>
                <a:cs typeface="Arial" panose="020B0604020202020204" pitchFamily="34" charset="0"/>
              </a:rPr>
              <a:t>C</a:t>
            </a:r>
            <a:r>
              <a:rPr lang="en-US" sz="3400" b="1" dirty="0">
                <a:solidFill>
                  <a:srgbClr val="FF0000"/>
                </a:solidFill>
                <a:latin typeface="Arial" panose="020B0604020202020204" pitchFamily="34" charset="0"/>
                <a:cs typeface="Arial" panose="020B0604020202020204" pitchFamily="34" charset="0"/>
              </a:rPr>
              <a:t>Ô</a:t>
            </a:r>
            <a:r>
              <a:rPr lang="vi-VN" sz="3400" b="1" dirty="0">
                <a:solidFill>
                  <a:srgbClr val="FF0000"/>
                </a:solidFill>
                <a:latin typeface="Arial" panose="020B0604020202020204" pitchFamily="34" charset="0"/>
                <a:cs typeface="Arial" panose="020B0604020202020204" pitchFamily="34" charset="0"/>
              </a:rPr>
              <a:t>NG T</a:t>
            </a:r>
            <a:r>
              <a:rPr lang="en-US" sz="3400" b="1" dirty="0">
                <a:solidFill>
                  <a:srgbClr val="FF0000"/>
                </a:solidFill>
                <a:latin typeface="Arial" panose="020B0604020202020204" pitchFamily="34" charset="0"/>
                <a:cs typeface="Arial" panose="020B0604020202020204" pitchFamily="34" charset="0"/>
              </a:rPr>
              <a:t>Á</a:t>
            </a:r>
            <a:r>
              <a:rPr lang="vi-VN" sz="3400" b="1" dirty="0">
                <a:solidFill>
                  <a:srgbClr val="FF0000"/>
                </a:solidFill>
                <a:latin typeface="Arial" panose="020B0604020202020204" pitchFamily="34" charset="0"/>
                <a:cs typeface="Arial" panose="020B0604020202020204" pitchFamily="34" charset="0"/>
              </a:rPr>
              <a:t>C Y TẾ TRƯỜNG HỌC</a:t>
            </a:r>
            <a:endParaRPr lang="en-US" sz="3400"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600200"/>
            <a:ext cx="8458200" cy="4343400"/>
          </a:xfrm>
        </p:spPr>
        <p:txBody>
          <a:bodyPr>
            <a:normAutofit/>
          </a:bodyPr>
          <a:lstStyle/>
          <a:p>
            <a:pPr marL="0" indent="0" algn="just">
              <a:buNone/>
            </a:pPr>
            <a:r>
              <a:rPr lang="nl-NL" dirty="0"/>
              <a:t>Hiện nay, c</a:t>
            </a:r>
            <a:r>
              <a:rPr lang="en-US" dirty="0" err="1"/>
              <a:t>ông</a:t>
            </a:r>
            <a:r>
              <a:rPr lang="en-US" dirty="0"/>
              <a:t> </a:t>
            </a:r>
            <a:r>
              <a:rPr lang="en-US" err="1"/>
              <a:t>tác</a:t>
            </a:r>
            <a:r>
              <a:rPr lang="en-US"/>
              <a:t> YTTH trong </a:t>
            </a:r>
            <a:r>
              <a:rPr lang="en-US" dirty="0" err="1"/>
              <a:t>các</a:t>
            </a:r>
            <a:r>
              <a:rPr lang="en-US" dirty="0"/>
              <a:t> </a:t>
            </a:r>
            <a:r>
              <a:rPr lang="en-US" dirty="0" err="1"/>
              <a:t>cơ</a:t>
            </a:r>
            <a:r>
              <a:rPr lang="en-US" dirty="0"/>
              <a:t> </a:t>
            </a:r>
            <a:r>
              <a:rPr lang="en-US" dirty="0" err="1"/>
              <a:t>sở</a:t>
            </a:r>
            <a:r>
              <a:rPr lang="en-US" dirty="0"/>
              <a:t> </a:t>
            </a:r>
            <a:r>
              <a:rPr lang="en-US" dirty="0" err="1"/>
              <a:t>giáo</a:t>
            </a:r>
            <a:r>
              <a:rPr lang="en-US" dirty="0"/>
              <a:t> </a:t>
            </a:r>
            <a:r>
              <a:rPr lang="en-US" dirty="0" err="1"/>
              <a:t>dục</a:t>
            </a:r>
            <a:r>
              <a:rPr lang="en-US" dirty="0"/>
              <a:t> </a:t>
            </a:r>
            <a:r>
              <a:rPr lang="en-US" dirty="0" err="1"/>
              <a:t>mầm</a:t>
            </a:r>
            <a:r>
              <a:rPr lang="en-US" dirty="0"/>
              <a:t> non </a:t>
            </a:r>
            <a:r>
              <a:rPr lang="en-US" dirty="0" err="1"/>
              <a:t>và</a:t>
            </a:r>
            <a:r>
              <a:rPr lang="en-US" dirty="0"/>
              <a:t> </a:t>
            </a:r>
            <a:r>
              <a:rPr lang="en-US" dirty="0" err="1"/>
              <a:t>phổ</a:t>
            </a:r>
            <a:r>
              <a:rPr lang="en-US" dirty="0"/>
              <a:t> </a:t>
            </a:r>
            <a:r>
              <a:rPr lang="en-US" dirty="0" err="1"/>
              <a:t>thông</a:t>
            </a:r>
            <a:r>
              <a:rPr lang="en-US" dirty="0"/>
              <a:t> </a:t>
            </a:r>
            <a:r>
              <a:rPr lang="en-US" dirty="0" err="1"/>
              <a:t>tiếp</a:t>
            </a:r>
            <a:r>
              <a:rPr lang="en-US" dirty="0"/>
              <a:t> </a:t>
            </a:r>
            <a:r>
              <a:rPr lang="en-US" dirty="0" err="1"/>
              <a:t>tục</a:t>
            </a:r>
            <a:r>
              <a:rPr lang="en-US" dirty="0"/>
              <a:t> </a:t>
            </a:r>
            <a:r>
              <a:rPr lang="en-US" dirty="0" err="1"/>
              <a:t>được</a:t>
            </a:r>
            <a:r>
              <a:rPr lang="en-US" dirty="0"/>
              <a:t> </a:t>
            </a:r>
            <a:r>
              <a:rPr lang="en-US" dirty="0" err="1"/>
              <a:t>quản</a:t>
            </a:r>
            <a:r>
              <a:rPr lang="en-US" dirty="0"/>
              <a:t> </a:t>
            </a:r>
            <a:r>
              <a:rPr lang="en-US" dirty="0" err="1"/>
              <a:t>lý</a:t>
            </a:r>
            <a:r>
              <a:rPr lang="en-US" dirty="0"/>
              <a:t> </a:t>
            </a:r>
            <a:r>
              <a:rPr lang="en-US" dirty="0" err="1"/>
              <a:t>bởi</a:t>
            </a:r>
            <a:r>
              <a:rPr lang="en-US" dirty="0"/>
              <a:t> 2 </a:t>
            </a:r>
            <a:r>
              <a:rPr lang="en-US" dirty="0" err="1"/>
              <a:t>ngành</a:t>
            </a:r>
            <a:r>
              <a:rPr lang="en-US" dirty="0"/>
              <a:t> </a:t>
            </a:r>
            <a:r>
              <a:rPr lang="en-US" dirty="0" err="1"/>
              <a:t>theo</a:t>
            </a:r>
            <a:r>
              <a:rPr lang="en-US" dirty="0"/>
              <a:t> </a:t>
            </a:r>
            <a:r>
              <a:rPr lang="en-US" b="1" i="1" dirty="0">
                <a:solidFill>
                  <a:srgbClr val="FF0000"/>
                </a:solidFill>
              </a:rPr>
              <a:t>2 </a:t>
            </a:r>
            <a:r>
              <a:rPr lang="en-US" b="1" i="1" err="1">
                <a:solidFill>
                  <a:srgbClr val="FF0000"/>
                </a:solidFill>
              </a:rPr>
              <a:t>phương</a:t>
            </a:r>
            <a:r>
              <a:rPr lang="en-US" b="1" i="1">
                <a:solidFill>
                  <a:srgbClr val="FF0000"/>
                </a:solidFill>
              </a:rPr>
              <a:t> thức</a:t>
            </a:r>
            <a:r>
              <a:rPr lang="en-US"/>
              <a:t>: </a:t>
            </a:r>
          </a:p>
          <a:p>
            <a:pPr algn="just">
              <a:buClr>
                <a:srgbClr val="FF0000"/>
              </a:buClr>
              <a:buFont typeface="Wingdings" panose="05000000000000000000" pitchFamily="2" charset="2"/>
              <a:buChar char="Ø"/>
            </a:pPr>
            <a:r>
              <a:rPr lang="en-US"/>
              <a:t>Công </a:t>
            </a:r>
            <a:r>
              <a:rPr lang="en-US" dirty="0" err="1"/>
              <a:t>tác</a:t>
            </a:r>
            <a:r>
              <a:rPr lang="en-US" dirty="0"/>
              <a:t> </a:t>
            </a:r>
            <a:r>
              <a:rPr lang="en-US" dirty="0" err="1"/>
              <a:t>quản</a:t>
            </a:r>
            <a:r>
              <a:rPr lang="en-US" dirty="0"/>
              <a:t> </a:t>
            </a:r>
            <a:r>
              <a:rPr lang="en-US" dirty="0" err="1"/>
              <a:t>lý</a:t>
            </a:r>
            <a:r>
              <a:rPr lang="en-US" dirty="0"/>
              <a:t>, </a:t>
            </a:r>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 </a:t>
            </a:r>
            <a:r>
              <a:rPr lang="en-US" dirty="0" err="1"/>
              <a:t>về</a:t>
            </a:r>
            <a:r>
              <a:rPr lang="en-US" dirty="0"/>
              <a:t> y </a:t>
            </a:r>
            <a:r>
              <a:rPr lang="en-US" dirty="0" err="1"/>
              <a:t>tế</a:t>
            </a:r>
            <a:r>
              <a:rPr lang="en-US" dirty="0"/>
              <a:t> </a:t>
            </a:r>
            <a:r>
              <a:rPr lang="en-US" dirty="0" err="1"/>
              <a:t>trường</a:t>
            </a:r>
            <a:r>
              <a:rPr lang="en-US" dirty="0"/>
              <a:t> </a:t>
            </a:r>
            <a:r>
              <a:rPr lang="en-US" dirty="0" err="1"/>
              <a:t>học</a:t>
            </a:r>
            <a:r>
              <a:rPr lang="vi-VN" dirty="0"/>
              <a:t> </a:t>
            </a:r>
            <a:r>
              <a:rPr lang="vi-VN"/>
              <a:t>thuộc</a:t>
            </a:r>
            <a:r>
              <a:rPr lang="en-US"/>
              <a:t> </a:t>
            </a:r>
            <a:r>
              <a:rPr lang="en-US" dirty="0"/>
              <a:t>N</a:t>
            </a:r>
            <a:r>
              <a:rPr lang="en-US"/>
              <a:t>gành </a:t>
            </a:r>
            <a:r>
              <a:rPr lang="en-US" dirty="0" err="1"/>
              <a:t>Giáo</a:t>
            </a:r>
            <a:r>
              <a:rPr lang="en-US" dirty="0"/>
              <a:t> </a:t>
            </a:r>
            <a:r>
              <a:rPr lang="en-US" err="1"/>
              <a:t>dục</a:t>
            </a:r>
            <a:r>
              <a:rPr lang="en-US"/>
              <a:t> </a:t>
            </a:r>
          </a:p>
          <a:p>
            <a:pPr algn="just">
              <a:buClr>
                <a:srgbClr val="FF0000"/>
              </a:buClr>
              <a:buFont typeface="Wingdings" panose="05000000000000000000" pitchFamily="2" charset="2"/>
              <a:buChar char="Ø"/>
            </a:pPr>
            <a:r>
              <a:rPr lang="en-US"/>
              <a:t>Công </a:t>
            </a:r>
            <a:r>
              <a:rPr lang="en-US" dirty="0" err="1"/>
              <a:t>tác</a:t>
            </a:r>
            <a:r>
              <a:rPr lang="en-US" dirty="0"/>
              <a:t> </a:t>
            </a:r>
            <a:r>
              <a:rPr lang="en-US" dirty="0" err="1"/>
              <a:t>hướng</a:t>
            </a:r>
            <a:r>
              <a:rPr lang="en-US" dirty="0"/>
              <a:t> </a:t>
            </a:r>
            <a:r>
              <a:rPr lang="en-US" dirty="0" err="1"/>
              <a:t>dẫn</a:t>
            </a:r>
            <a:r>
              <a:rPr lang="en-US" dirty="0"/>
              <a:t>, </a:t>
            </a:r>
            <a:r>
              <a:rPr lang="en-US" dirty="0" err="1"/>
              <a:t>hỗ</a:t>
            </a:r>
            <a:r>
              <a:rPr lang="en-US" dirty="0"/>
              <a:t> </a:t>
            </a:r>
            <a:r>
              <a:rPr lang="en-US" dirty="0" err="1"/>
              <a:t>trợ</a:t>
            </a:r>
            <a:r>
              <a:rPr lang="en-US" dirty="0"/>
              <a:t> </a:t>
            </a:r>
            <a:r>
              <a:rPr lang="en-US" dirty="0" err="1"/>
              <a:t>chuyên</a:t>
            </a:r>
            <a:r>
              <a:rPr lang="en-US" dirty="0"/>
              <a:t> </a:t>
            </a:r>
            <a:r>
              <a:rPr lang="en-US" dirty="0" err="1"/>
              <a:t>môn</a:t>
            </a:r>
            <a:r>
              <a:rPr lang="en-US" dirty="0"/>
              <a:t> </a:t>
            </a:r>
            <a:r>
              <a:rPr lang="en-US" dirty="0" err="1"/>
              <a:t>về</a:t>
            </a:r>
            <a:r>
              <a:rPr lang="en-US" dirty="0"/>
              <a:t> y </a:t>
            </a:r>
            <a:r>
              <a:rPr lang="en-US" dirty="0" err="1"/>
              <a:t>tế</a:t>
            </a:r>
            <a:r>
              <a:rPr lang="en-US" dirty="0"/>
              <a:t> </a:t>
            </a:r>
            <a:r>
              <a:rPr lang="en-US" dirty="0" err="1"/>
              <a:t>trường</a:t>
            </a:r>
            <a:r>
              <a:rPr lang="en-US" dirty="0"/>
              <a:t> </a:t>
            </a:r>
            <a:r>
              <a:rPr lang="en-US" dirty="0" err="1"/>
              <a:t>học</a:t>
            </a:r>
            <a:r>
              <a:rPr lang="en-US" dirty="0"/>
              <a:t> </a:t>
            </a:r>
            <a:r>
              <a:rPr lang="vi-VN"/>
              <a:t>thuộc </a:t>
            </a:r>
            <a:r>
              <a:rPr lang="en-US" dirty="0"/>
              <a:t>N</a:t>
            </a:r>
            <a:r>
              <a:rPr lang="en-US"/>
              <a:t>gành </a:t>
            </a:r>
            <a:r>
              <a:rPr lang="en-US" dirty="0"/>
              <a:t>Y </a:t>
            </a:r>
            <a:r>
              <a:rPr lang="en-US" dirty="0" err="1"/>
              <a:t>tế</a:t>
            </a:r>
            <a:r>
              <a:rPr lang="en-US" dirty="0"/>
              <a:t>.</a:t>
            </a:r>
            <a:endParaRPr lang="en-U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18</a:t>
            </a:fld>
            <a:endParaRPr lang="en-US" dirty="0"/>
          </a:p>
        </p:txBody>
      </p:sp>
    </p:spTree>
    <p:extLst>
      <p:ext uri="{BB962C8B-B14F-4D97-AF65-F5344CB8AC3E}">
        <p14:creationId xmlns:p14="http://schemas.microsoft.com/office/powerpoint/2010/main" val="37762983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915400" cy="792162"/>
          </a:xfrm>
        </p:spPr>
        <p:txBody>
          <a:bodyPr>
            <a:noAutofit/>
          </a:bodyPr>
          <a:lstStyle/>
          <a:p>
            <a:r>
              <a:rPr lang="en-US" sz="2900" b="1" dirty="0">
                <a:solidFill>
                  <a:srgbClr val="FF0000"/>
                </a:solidFill>
                <a:latin typeface="Arial" panose="020B0604020202020204" pitchFamily="34" charset="0"/>
                <a:cs typeface="Arial" panose="020B0604020202020204" pitchFamily="34" charset="0"/>
              </a:rPr>
              <a:t>1. </a:t>
            </a:r>
            <a:r>
              <a:rPr lang="vi-VN" sz="2900" b="1" dirty="0">
                <a:solidFill>
                  <a:srgbClr val="FF0000"/>
                </a:solidFill>
                <a:latin typeface="Arial" panose="020B0604020202020204" pitchFamily="34" charset="0"/>
                <a:cs typeface="Arial" panose="020B0604020202020204" pitchFamily="34" charset="0"/>
              </a:rPr>
              <a:t>B</a:t>
            </a:r>
            <a:r>
              <a:rPr lang="en-US" sz="2900" b="1" dirty="0">
                <a:solidFill>
                  <a:srgbClr val="FF0000"/>
                </a:solidFill>
                <a:latin typeface="Arial" panose="020B0604020202020204" pitchFamily="34" charset="0"/>
                <a:cs typeface="Arial" panose="020B0604020202020204" pitchFamily="34" charset="0"/>
              </a:rPr>
              <a:t>ộ </a:t>
            </a:r>
            <a:r>
              <a:rPr lang="en-US" sz="2900" b="1" dirty="0" err="1">
                <a:solidFill>
                  <a:srgbClr val="FF0000"/>
                </a:solidFill>
                <a:latin typeface="Arial" panose="020B0604020202020204" pitchFamily="34" charset="0"/>
                <a:cs typeface="Arial" panose="020B0604020202020204" pitchFamily="34" charset="0"/>
              </a:rPr>
              <a:t>máy</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quản</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lý</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hướng</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dẫn</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và</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tổ</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chức</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thực</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hiện</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công</a:t>
            </a:r>
            <a:r>
              <a:rPr lang="en-US" sz="2900" b="1" dirty="0">
                <a:solidFill>
                  <a:srgbClr val="FF0000"/>
                </a:solidFill>
                <a:latin typeface="Arial" panose="020B0604020202020204" pitchFamily="34" charset="0"/>
                <a:cs typeface="Arial" panose="020B0604020202020204" pitchFamily="34" charset="0"/>
              </a:rPr>
              <a:t> </a:t>
            </a:r>
            <a:r>
              <a:rPr lang="en-US" sz="2900" b="1" err="1">
                <a:solidFill>
                  <a:srgbClr val="FF0000"/>
                </a:solidFill>
                <a:latin typeface="Arial" panose="020B0604020202020204" pitchFamily="34" charset="0"/>
                <a:cs typeface="Arial" panose="020B0604020202020204" pitchFamily="34" charset="0"/>
              </a:rPr>
              <a:t>tác</a:t>
            </a:r>
            <a:r>
              <a:rPr lang="en-US" sz="2900" b="1">
                <a:solidFill>
                  <a:srgbClr val="FF0000"/>
                </a:solidFill>
                <a:latin typeface="Arial" panose="020B0604020202020204" pitchFamily="34" charset="0"/>
                <a:cs typeface="Arial" panose="020B0604020202020204" pitchFamily="34" charset="0"/>
              </a:rPr>
              <a:t> YTTH của </a:t>
            </a:r>
            <a:r>
              <a:rPr lang="en-US" sz="2900" b="1" dirty="0" err="1">
                <a:solidFill>
                  <a:srgbClr val="FF0000"/>
                </a:solidFill>
                <a:latin typeface="Arial" panose="020B0604020202020204" pitchFamily="34" charset="0"/>
                <a:cs typeface="Arial" panose="020B0604020202020204" pitchFamily="34" charset="0"/>
              </a:rPr>
              <a:t>ngành</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Giáo</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dục</a:t>
            </a:r>
            <a:endParaRPr lang="en-US" sz="2900" b="1"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66800"/>
            <a:ext cx="8458200" cy="4343400"/>
          </a:xfrm>
        </p:spPr>
        <p:txBody>
          <a:bodyPr>
            <a:noAutofit/>
          </a:bodyPr>
          <a:lstStyle/>
          <a:p>
            <a:pPr marL="0" indent="0">
              <a:spcBef>
                <a:spcPts val="0"/>
              </a:spcBef>
              <a:buNone/>
            </a:pPr>
            <a:r>
              <a:rPr lang="en-US" sz="2300" b="1" i="1" dirty="0">
                <a:latin typeface="Arial" panose="020B0604020202020204" pitchFamily="34" charset="0"/>
                <a:cs typeface="Arial" panose="020B0604020202020204" pitchFamily="34" charset="0"/>
              </a:rPr>
              <a:t>- Ở </a:t>
            </a:r>
            <a:r>
              <a:rPr lang="en-US" sz="2300" b="1" i="1" dirty="0" err="1">
                <a:latin typeface="Arial" panose="020B0604020202020204" pitchFamily="34" charset="0"/>
                <a:cs typeface="Arial" panose="020B0604020202020204" pitchFamily="34" charset="0"/>
              </a:rPr>
              <a:t>Trung</a:t>
            </a:r>
            <a:r>
              <a:rPr lang="en-US" sz="2300" b="1" i="1" dirty="0">
                <a:latin typeface="Arial" panose="020B0604020202020204" pitchFamily="34" charset="0"/>
                <a:cs typeface="Arial" panose="020B0604020202020204" pitchFamily="34" charset="0"/>
              </a:rPr>
              <a:t> </a:t>
            </a:r>
            <a:r>
              <a:rPr lang="en-US" sz="2300" b="1" i="1" dirty="0" err="1">
                <a:latin typeface="Arial" panose="020B0604020202020204" pitchFamily="34" charset="0"/>
                <a:cs typeface="Arial" panose="020B0604020202020204" pitchFamily="34" charset="0"/>
              </a:rPr>
              <a:t>ương</a:t>
            </a:r>
            <a:r>
              <a:rPr lang="en-US" sz="2300" b="1" i="1" dirty="0">
                <a:latin typeface="Arial" panose="020B0604020202020204" pitchFamily="34" charset="0"/>
                <a:cs typeface="Arial" panose="020B0604020202020204" pitchFamily="34" charset="0"/>
              </a:rPr>
              <a:t>:</a:t>
            </a:r>
          </a:p>
          <a:p>
            <a:pPr algn="just">
              <a:spcBef>
                <a:spcPts val="600"/>
              </a:spcBef>
              <a:buFont typeface="Wingdings" panose="05000000000000000000" pitchFamily="2" charset="2"/>
              <a:buChar char="Ø"/>
            </a:pPr>
            <a:r>
              <a:rPr lang="en-US" sz="2300" err="1">
                <a:latin typeface="Arial" panose="020B0604020202020204" pitchFamily="34" charset="0"/>
                <a:cs typeface="Arial" panose="020B0604020202020204" pitchFamily="34" charset="0"/>
              </a:rPr>
              <a:t>Vụ</a:t>
            </a:r>
            <a:r>
              <a:rPr lang="en-US" sz="2300">
                <a:latin typeface="Arial" panose="020B0604020202020204" pitchFamily="34" charset="0"/>
                <a:cs typeface="Arial" panose="020B0604020202020204" pitchFamily="34" charset="0"/>
              </a:rPr>
              <a:t> GDTC là </a:t>
            </a:r>
            <a:r>
              <a:rPr lang="en-US" sz="2300" dirty="0" err="1">
                <a:latin typeface="Arial" panose="020B0604020202020204" pitchFamily="34" charset="0"/>
                <a:cs typeface="Arial" panose="020B0604020202020204" pitchFamily="34" charset="0"/>
              </a:rPr>
              <a:t>đơn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vị</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giúp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Bộ</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trưởng</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Bộ</a:t>
            </a:r>
            <a:r>
              <a:rPr lang="en-US" sz="2300">
                <a:latin typeface="Arial" panose="020B0604020202020204" pitchFamily="34" charset="0"/>
                <a:cs typeface="Arial" panose="020B0604020202020204" pitchFamily="34" charset="0"/>
              </a:rPr>
              <a:t> GDĐT thực </a:t>
            </a:r>
            <a:r>
              <a:rPr lang="en-US" sz="2300" dirty="0" err="1">
                <a:latin typeface="Arial" panose="020B0604020202020204" pitchFamily="34" charset="0"/>
                <a:cs typeface="Arial" panose="020B0604020202020204" pitchFamily="34" charset="0"/>
              </a:rPr>
              <a:t>hiện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chức</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năng</a:t>
            </a:r>
            <a:r>
              <a:rPr lang="en-US" sz="2300">
                <a:latin typeface="Arial" panose="020B0604020202020204" pitchFamily="34" charset="0"/>
                <a:cs typeface="Arial" panose="020B0604020202020204" pitchFamily="34" charset="0"/>
              </a:rPr>
              <a:t> QLNN về YTTH; phối </a:t>
            </a:r>
            <a:r>
              <a:rPr lang="en-US" sz="2300" dirty="0" err="1">
                <a:latin typeface="Arial" panose="020B0604020202020204" pitchFamily="34" charset="0"/>
                <a:cs typeface="Arial" panose="020B0604020202020204" pitchFamily="34" charset="0"/>
              </a:rPr>
              <a:t>hợp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với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các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Vụ</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Cục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thuộc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Bộ</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và</a:t>
            </a:r>
            <a:r>
              <a:rPr lang="en-US" sz="2300">
                <a:latin typeface="Arial" panose="020B0604020202020204" pitchFamily="34" charset="0"/>
                <a:cs typeface="Arial" panose="020B0604020202020204" pitchFamily="34" charset="0"/>
              </a:rPr>
              <a:t> Bộ </a:t>
            </a:r>
            <a:r>
              <a:rPr lang="en-US" sz="2300" dirty="0">
                <a:latin typeface="Arial" panose="020B0604020202020204" pitchFamily="34" charset="0"/>
                <a:cs typeface="Arial" panose="020B0604020202020204" pitchFamily="34" charset="0"/>
              </a:rPr>
              <a:t>Y </a:t>
            </a:r>
            <a:r>
              <a:rPr lang="en-US" sz="2300" dirty="0" err="1">
                <a:latin typeface="Arial" panose="020B0604020202020204" pitchFamily="34" charset="0"/>
                <a:cs typeface="Arial" panose="020B0604020202020204" pitchFamily="34" charset="0"/>
              </a:rPr>
              <a:t>tế</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bộ</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ngành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liên</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quan</a:t>
            </a:r>
            <a:r>
              <a:rPr lang="en-US" sz="2300">
                <a:latin typeface="Arial" panose="020B0604020202020204" pitchFamily="34" charset="0"/>
                <a:cs typeface="Arial" panose="020B0604020202020204" pitchFamily="34" charset="0"/>
              </a:rPr>
              <a:t> chỉ </a:t>
            </a:r>
            <a:r>
              <a:rPr lang="en-US" sz="2300" dirty="0" err="1">
                <a:latin typeface="Arial" panose="020B0604020202020204" pitchFamily="34" charset="0"/>
                <a:cs typeface="Arial" panose="020B0604020202020204" pitchFamily="34" charset="0"/>
              </a:rPr>
              <a:t>đạo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quản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lý</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về</a:t>
            </a:r>
            <a:r>
              <a:rPr lang="en-US" sz="2300">
                <a:latin typeface="Arial" panose="020B0604020202020204" pitchFamily="34" charset="0"/>
                <a:cs typeface="Arial" panose="020B0604020202020204" pitchFamily="34" charset="0"/>
              </a:rPr>
              <a:t> YTTH.  </a:t>
            </a:r>
            <a:endParaRPr lang="en-US" sz="2300" dirty="0">
              <a:latin typeface="Arial" panose="020B0604020202020204" pitchFamily="34" charset="0"/>
              <a:cs typeface="Arial" panose="020B0604020202020204" pitchFamily="34" charset="0"/>
            </a:endParaRPr>
          </a:p>
          <a:p>
            <a:pPr algn="just">
              <a:spcBef>
                <a:spcPts val="600"/>
              </a:spcBef>
              <a:buFont typeface="Wingdings" panose="05000000000000000000" pitchFamily="2" charset="2"/>
              <a:buChar char="Ø"/>
            </a:pPr>
            <a:r>
              <a:rPr lang="en-US" sz="2300">
                <a:latin typeface="Arial" panose="020B0604020202020204" pitchFamily="34" charset="0"/>
                <a:cs typeface="Arial" panose="020B0604020202020204" pitchFamily="34" charset="0"/>
              </a:rPr>
              <a:t>Theo cấp học: </a:t>
            </a:r>
          </a:p>
          <a:p>
            <a:pPr lvl="1" algn="just">
              <a:spcBef>
                <a:spcPts val="600"/>
              </a:spcBef>
              <a:buFont typeface="Arial" panose="020B0604020202020204" pitchFamily="34" charset="0"/>
              <a:buChar char="•"/>
            </a:pPr>
            <a:r>
              <a:rPr lang="en-US" sz="1900">
                <a:latin typeface="Arial" panose="020B0604020202020204" pitchFamily="34" charset="0"/>
                <a:cs typeface="Arial" panose="020B0604020202020204" pitchFamily="34" charset="0"/>
              </a:rPr>
              <a:t>Vụ GDMN chủ </a:t>
            </a:r>
            <a:r>
              <a:rPr lang="en-US" sz="1900" dirty="0" err="1">
                <a:latin typeface="Arial" panose="020B0604020202020204" pitchFamily="34" charset="0"/>
                <a:cs typeface="Arial" panose="020B0604020202020204" pitchFamily="34" charset="0"/>
              </a:rPr>
              <a:t>trì</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phối</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hợp</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với</a:t>
            </a:r>
            <a:r>
              <a:rPr lang="en-US" sz="1900" dirty="0">
                <a:latin typeface="Arial" panose="020B0604020202020204" pitchFamily="34" charset="0"/>
                <a:cs typeface="Arial" panose="020B0604020202020204" pitchFamily="34" charset="0"/>
              </a:rPr>
              <a:t> </a:t>
            </a:r>
            <a:r>
              <a:rPr lang="en-US" sz="1900" err="1">
                <a:latin typeface="Arial" panose="020B0604020202020204" pitchFamily="34" charset="0"/>
                <a:cs typeface="Arial" panose="020B0604020202020204" pitchFamily="34" charset="0"/>
              </a:rPr>
              <a:t>Vụ</a:t>
            </a:r>
            <a:r>
              <a:rPr lang="en-US" sz="1900">
                <a:latin typeface="Arial" panose="020B0604020202020204" pitchFamily="34" charset="0"/>
                <a:cs typeface="Arial" panose="020B0604020202020204" pitchFamily="34" charset="0"/>
              </a:rPr>
              <a:t> GDTC chỉ đạo cấp học mầm non.</a:t>
            </a:r>
          </a:p>
          <a:p>
            <a:pPr lvl="1" algn="just">
              <a:spcBef>
                <a:spcPts val="600"/>
              </a:spcBef>
              <a:buFont typeface="Arial" panose="020B0604020202020204" pitchFamily="34" charset="0"/>
              <a:buChar char="•"/>
            </a:pPr>
            <a:r>
              <a:rPr lang="en-US" sz="1900">
                <a:latin typeface="Arial" panose="020B0604020202020204" pitchFamily="34" charset="0"/>
                <a:cs typeface="Arial" panose="020B0604020202020204" pitchFamily="34" charset="0"/>
              </a:rPr>
              <a:t>Vụ GDTH, </a:t>
            </a:r>
            <a:r>
              <a:rPr lang="en-US" sz="1900" err="1">
                <a:latin typeface="Arial" panose="020B0604020202020204" pitchFamily="34" charset="0"/>
                <a:cs typeface="Arial" panose="020B0604020202020204" pitchFamily="34" charset="0"/>
              </a:rPr>
              <a:t>Vụ</a:t>
            </a:r>
            <a:r>
              <a:rPr lang="en-US" sz="1900">
                <a:latin typeface="Arial" panose="020B0604020202020204" pitchFamily="34" charset="0"/>
                <a:cs typeface="Arial" panose="020B0604020202020204" pitchFamily="34" charset="0"/>
              </a:rPr>
              <a:t> GDTrH chủ </a:t>
            </a:r>
            <a:r>
              <a:rPr lang="en-US" sz="1900" dirty="0" err="1">
                <a:latin typeface="Arial" panose="020B0604020202020204" pitchFamily="34" charset="0"/>
                <a:cs typeface="Arial" panose="020B0604020202020204" pitchFamily="34" charset="0"/>
              </a:rPr>
              <a:t>trì</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phối</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hợp</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với</a:t>
            </a:r>
            <a:r>
              <a:rPr lang="en-US" sz="1900" dirty="0">
                <a:latin typeface="Arial" panose="020B0604020202020204" pitchFamily="34" charset="0"/>
                <a:cs typeface="Arial" panose="020B0604020202020204" pitchFamily="34" charset="0"/>
              </a:rPr>
              <a:t> </a:t>
            </a:r>
            <a:r>
              <a:rPr lang="en-US" sz="1900" err="1">
                <a:latin typeface="Arial" panose="020B0604020202020204" pitchFamily="34" charset="0"/>
                <a:cs typeface="Arial" panose="020B0604020202020204" pitchFamily="34" charset="0"/>
              </a:rPr>
              <a:t>Vụ</a:t>
            </a:r>
            <a:r>
              <a:rPr lang="en-US" sz="1900">
                <a:latin typeface="Arial" panose="020B0604020202020204" pitchFamily="34" charset="0"/>
                <a:cs typeface="Arial" panose="020B0604020202020204" pitchFamily="34" charset="0"/>
              </a:rPr>
              <a:t> GDTC chỉ đạo cấp học phổ </a:t>
            </a:r>
            <a:r>
              <a:rPr lang="en-US" sz="1900" dirty="0" err="1">
                <a:latin typeface="Arial" panose="020B0604020202020204" pitchFamily="34" charset="0"/>
                <a:cs typeface="Arial" panose="020B0604020202020204" pitchFamily="34" charset="0"/>
              </a:rPr>
              <a:t>thông</a:t>
            </a:r>
            <a:r>
              <a:rPr lang="en-US" sz="1900">
                <a:latin typeface="Arial" panose="020B0604020202020204" pitchFamily="34" charset="0"/>
                <a:cs typeface="Arial" panose="020B0604020202020204" pitchFamily="34" charset="0"/>
              </a:rPr>
              <a:t>.  </a:t>
            </a:r>
          </a:p>
          <a:p>
            <a:pPr marL="0" indent="0">
              <a:spcBef>
                <a:spcPts val="0"/>
              </a:spcBef>
              <a:buNone/>
            </a:pPr>
            <a:r>
              <a:rPr lang="en-US" sz="2300" b="1" i="1">
                <a:latin typeface="Arial" panose="020B0604020202020204" pitchFamily="34" charset="0"/>
                <a:cs typeface="Arial" panose="020B0604020202020204" pitchFamily="34" charset="0"/>
              </a:rPr>
              <a:t>Ở địa phương:</a:t>
            </a:r>
          </a:p>
          <a:p>
            <a:pPr algn="just">
              <a:spcBef>
                <a:spcPts val="0"/>
              </a:spcBef>
              <a:buFont typeface="Wingdings" panose="05000000000000000000" pitchFamily="2" charset="2"/>
              <a:buChar char="Ø"/>
            </a:pPr>
            <a:r>
              <a:rPr lang="en-US" sz="2300">
                <a:latin typeface="Arial" panose="020B0604020202020204" pitchFamily="34" charset="0"/>
                <a:cs typeface="Arial" panose="020B0604020202020204" pitchFamily="34" charset="0"/>
              </a:rPr>
              <a:t>Các Sở GDĐT có phòng chuyên môn kiêm YTTH. Hiện chưa đồng bộ, chưa có đầu mối </a:t>
            </a:r>
            <a:r>
              <a:rPr lang="en-US" sz="2300">
                <a:latin typeface="Arial" panose="020B0604020202020204" pitchFamily="34" charset="0"/>
                <a:cs typeface="Arial" panose="020B0604020202020204" pitchFamily="34" charset="0"/>
                <a:sym typeface="Wingdings" panose="05000000000000000000" pitchFamily="2" charset="2"/>
              </a:rPr>
              <a:t> </a:t>
            </a:r>
            <a:r>
              <a:rPr lang="en-US" sz="2300">
                <a:latin typeface="Arial" panose="020B0604020202020204" pitchFamily="34" charset="0"/>
                <a:cs typeface="Arial" panose="020B0604020202020204" pitchFamily="34" charset="0"/>
              </a:rPr>
              <a:t>gây khó khăn triển khai.  </a:t>
            </a:r>
          </a:p>
          <a:p>
            <a:pPr algn="just">
              <a:spcBef>
                <a:spcPts val="0"/>
              </a:spcBef>
              <a:buFont typeface="Wingdings" panose="05000000000000000000" pitchFamily="2" charset="2"/>
              <a:buChar char="Ø"/>
            </a:pPr>
            <a:r>
              <a:rPr lang="en-US" sz="2300">
                <a:latin typeface="Arial" panose="020B0604020202020204" pitchFamily="34" charset="0"/>
                <a:cs typeface="Arial" panose="020B0604020202020204" pitchFamily="34" charset="0"/>
              </a:rPr>
              <a:t>Các phòng GDĐT phân công LĐ, chuyên viên kiêm YTTH, </a:t>
            </a:r>
            <a:r>
              <a:rPr lang="vi-VN" sz="2300">
                <a:cs typeface="Arial" panose="020B0604020202020204" pitchFamily="34" charset="0"/>
              </a:rPr>
              <a:t>phối hợp </a:t>
            </a:r>
            <a:r>
              <a:rPr lang="en-US" sz="2300">
                <a:cs typeface="Arial" panose="020B0604020202020204" pitchFamily="34" charset="0"/>
              </a:rPr>
              <a:t>T</a:t>
            </a:r>
            <a:r>
              <a:rPr lang="en-US" sz="2300">
                <a:latin typeface="Arial" panose="020B0604020202020204" pitchFamily="34" charset="0"/>
                <a:cs typeface="Arial" panose="020B0604020202020204" pitchFamily="34" charset="0"/>
              </a:rPr>
              <a:t>TYT </a:t>
            </a:r>
            <a:r>
              <a:rPr lang="vi-VN" sz="2300">
                <a:cs typeface="Arial" panose="020B0604020202020204" pitchFamily="34" charset="0"/>
              </a:rPr>
              <a:t>huyện, ban ngành triển khai</a:t>
            </a:r>
            <a:r>
              <a:rPr lang="en-US" sz="2300">
                <a:cs typeface="Arial" panose="020B0604020202020204" pitchFamily="34" charset="0"/>
              </a:rPr>
              <a:t> </a:t>
            </a:r>
            <a:r>
              <a:rPr lang="en-US" sz="2300">
                <a:latin typeface="Arial" panose="020B0604020202020204" pitchFamily="34" charset="0"/>
                <a:cs typeface="Arial" panose="020B0604020202020204" pitchFamily="34" charset="0"/>
              </a:rPr>
              <a:t>YTTH</a:t>
            </a:r>
            <a:r>
              <a:rPr lang="vi-VN" sz="2300">
                <a:cs typeface="Arial" panose="020B0604020202020204" pitchFamily="34" charset="0"/>
              </a:rPr>
              <a:t>.</a:t>
            </a:r>
            <a:endParaRPr lang="en-US" sz="2300">
              <a:latin typeface="Arial" panose="020B0604020202020204" pitchFamily="34" charset="0"/>
              <a:cs typeface="Arial" panose="020B0604020202020204" pitchFamily="34" charset="0"/>
            </a:endParaRPr>
          </a:p>
          <a:p>
            <a:pPr algn="just">
              <a:spcBef>
                <a:spcPts val="0"/>
              </a:spcBef>
              <a:buFont typeface="Wingdings" panose="05000000000000000000" pitchFamily="2" charset="2"/>
              <a:buChar char="Ø"/>
            </a:pPr>
            <a:r>
              <a:rPr lang="en-US" sz="2300">
                <a:latin typeface="Arial" panose="020B0604020202020204" pitchFamily="34" charset="0"/>
                <a:cs typeface="Arial" panose="020B0604020202020204" pitchFamily="34" charset="0"/>
              </a:rPr>
              <a:t>Ở các CSGD mầm non và phổ thông: </a:t>
            </a:r>
            <a:r>
              <a:rPr lang="vi-VN" sz="2300">
                <a:cs typeface="Arial" panose="020B0604020202020204" pitchFamily="34" charset="0"/>
              </a:rPr>
              <a:t>Hiệu trưởng/Phó Hiệu trưởng chịu trách nhiệm chỉ đạo triển khai </a:t>
            </a:r>
            <a:r>
              <a:rPr lang="en-US" sz="2300">
                <a:cs typeface="Arial" panose="020B0604020202020204" pitchFamily="34" charset="0"/>
              </a:rPr>
              <a:t>YTTH</a:t>
            </a:r>
            <a:r>
              <a:rPr lang="vi-VN" sz="2300">
                <a:cs typeface="Arial" panose="020B0604020202020204" pitchFamily="34" charset="0"/>
              </a:rPr>
              <a:t>.</a:t>
            </a:r>
            <a:r>
              <a:rPr lang="en-US" sz="2300">
                <a:latin typeface="Arial" panose="020B0604020202020204" pitchFamily="34" charset="0"/>
                <a:cs typeface="Arial" panose="020B0604020202020204" pitchFamily="34" charset="0"/>
              </a:rPr>
              <a:t>  </a:t>
            </a:r>
          </a:p>
          <a:p>
            <a:pPr lvl="1" algn="just">
              <a:spcBef>
                <a:spcPts val="600"/>
              </a:spcBef>
              <a:buFont typeface="Arial" panose="020B0604020202020204" pitchFamily="34" charset="0"/>
              <a:buChar char="•"/>
            </a:pPr>
            <a:endParaRPr lang="en-US" sz="1900" dirty="0">
              <a:latin typeface="Arial" panose="020B0604020202020204" pitchFamily="34" charset="0"/>
              <a:cs typeface="Arial" panose="020B0604020202020204" pitchFamily="34" charset="0"/>
            </a:endParaRPr>
          </a:p>
          <a:p>
            <a:pPr marL="0" indent="0">
              <a:spcBef>
                <a:spcPts val="0"/>
              </a:spcBef>
              <a:buNone/>
            </a:pPr>
            <a:endParaRPr lang="en-US" sz="23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19</a:t>
            </a:fld>
            <a:endParaRPr lang="en-US" dirty="0"/>
          </a:p>
        </p:txBody>
      </p:sp>
    </p:spTree>
    <p:extLst>
      <p:ext uri="{BB962C8B-B14F-4D97-AF65-F5344CB8AC3E}">
        <p14:creationId xmlns:p14="http://schemas.microsoft.com/office/powerpoint/2010/main" val="200029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4238"/>
            <a:ext cx="8229600" cy="792162"/>
          </a:xfrm>
        </p:spPr>
        <p:txBody>
          <a:bodyPr>
            <a:normAutofit/>
          </a:bodyPr>
          <a:lstStyle/>
          <a:p>
            <a:r>
              <a:rPr lang="en-US" b="1">
                <a:solidFill>
                  <a:srgbClr val="FF0000"/>
                </a:solidFill>
                <a:latin typeface="Arial" panose="020B0604020202020204" pitchFamily="34" charset="0"/>
                <a:cs typeface="Arial" panose="020B0604020202020204" pitchFamily="34" charset="0"/>
              </a:rPr>
              <a:t>NỘI DUNG</a:t>
            </a:r>
            <a:endParaRPr lang="en-US">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85800" y="2057400"/>
            <a:ext cx="8001000" cy="4343400"/>
          </a:xfrm>
        </p:spPr>
        <p:txBody>
          <a:bodyPr>
            <a:normAutofit/>
          </a:bodyPr>
          <a:lstStyle/>
          <a:p>
            <a:pPr marL="0" indent="0">
              <a:buNone/>
            </a:pPr>
            <a:r>
              <a:rPr lang="en-US" sz="3600" dirty="0">
                <a:solidFill>
                  <a:srgbClr val="FF0000"/>
                </a:solidFill>
                <a:latin typeface="Arial" panose="020B0604020202020204" pitchFamily="34" charset="0"/>
                <a:cs typeface="Arial" panose="020B0604020202020204" pitchFamily="34" charset="0"/>
              </a:rPr>
              <a:t>1. </a:t>
            </a:r>
            <a:r>
              <a:rPr lang="en-US" sz="3600" dirty="0" err="1">
                <a:solidFill>
                  <a:srgbClr val="FF0000"/>
                </a:solidFill>
                <a:latin typeface="Arial" panose="020B0604020202020204" pitchFamily="34" charset="0"/>
                <a:cs typeface="Arial" panose="020B0604020202020204" pitchFamily="34" charset="0"/>
              </a:rPr>
              <a:t>Tổng</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quan</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về</a:t>
            </a:r>
            <a:r>
              <a:rPr lang="en-US" sz="3600" dirty="0">
                <a:solidFill>
                  <a:srgbClr val="FF0000"/>
                </a:solidFill>
                <a:latin typeface="Arial" panose="020B0604020202020204" pitchFamily="34" charset="0"/>
                <a:cs typeface="Arial" panose="020B0604020202020204" pitchFamily="34" charset="0"/>
              </a:rPr>
              <a:t> y </a:t>
            </a:r>
            <a:r>
              <a:rPr lang="en-US" sz="3600" dirty="0" err="1">
                <a:solidFill>
                  <a:srgbClr val="FF0000"/>
                </a:solidFill>
                <a:latin typeface="Arial" panose="020B0604020202020204" pitchFamily="34" charset="0"/>
                <a:cs typeface="Arial" panose="020B0604020202020204" pitchFamily="34" charset="0"/>
              </a:rPr>
              <a:t>tế</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trường</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học</a:t>
            </a:r>
            <a:endParaRPr lang="en-US" sz="3600" dirty="0">
              <a:solidFill>
                <a:srgbClr val="FF0000"/>
              </a:solidFill>
              <a:latin typeface="Arial" panose="020B0604020202020204" pitchFamily="34" charset="0"/>
              <a:cs typeface="Arial" panose="020B0604020202020204" pitchFamily="34" charset="0"/>
            </a:endParaRPr>
          </a:p>
          <a:p>
            <a:pPr marL="0" indent="0">
              <a:buNone/>
            </a:pPr>
            <a:r>
              <a:rPr lang="en-US" sz="3600" dirty="0">
                <a:solidFill>
                  <a:srgbClr val="FF0000"/>
                </a:solidFill>
                <a:latin typeface="Arial" panose="020B0604020202020204" pitchFamily="34" charset="0"/>
                <a:cs typeface="Arial" panose="020B0604020202020204" pitchFamily="34" charset="0"/>
              </a:rPr>
              <a:t>2. </a:t>
            </a:r>
            <a:r>
              <a:rPr lang="en-US" sz="3600" dirty="0" err="1">
                <a:solidFill>
                  <a:srgbClr val="FF0000"/>
                </a:solidFill>
                <a:latin typeface="Arial" panose="020B0604020202020204" pitchFamily="34" charset="0"/>
                <a:cs typeface="Arial" panose="020B0604020202020204" pitchFamily="34" charset="0"/>
              </a:rPr>
              <a:t>Vệ</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sinh</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trường</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học</a:t>
            </a:r>
            <a:endParaRPr lang="en-US" sz="3600" dirty="0">
              <a:solidFill>
                <a:srgbClr val="FF0000"/>
              </a:solidFill>
              <a:latin typeface="Arial" panose="020B0604020202020204" pitchFamily="34" charset="0"/>
              <a:cs typeface="Arial" panose="020B0604020202020204" pitchFamily="34" charset="0"/>
            </a:endParaRPr>
          </a:p>
          <a:p>
            <a:pPr marL="0" indent="0">
              <a:buNone/>
            </a:pPr>
            <a:r>
              <a:rPr lang="en-US" sz="3600" dirty="0">
                <a:solidFill>
                  <a:srgbClr val="FF0000"/>
                </a:solidFill>
                <a:latin typeface="Arial" panose="020B0604020202020204" pitchFamily="34" charset="0"/>
                <a:cs typeface="Arial" panose="020B0604020202020204" pitchFamily="34" charset="0"/>
              </a:rPr>
              <a:t>3. </a:t>
            </a:r>
            <a:r>
              <a:rPr lang="en-US" sz="3600" dirty="0" err="1">
                <a:solidFill>
                  <a:srgbClr val="FF0000"/>
                </a:solidFill>
                <a:latin typeface="Arial" panose="020B0604020202020204" pitchFamily="34" charset="0"/>
                <a:cs typeface="Arial" panose="020B0604020202020204" pitchFamily="34" charset="0"/>
              </a:rPr>
              <a:t>Truyền</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thông</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giáo</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dục</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sức</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khỏe</a:t>
            </a:r>
            <a:endParaRPr lang="en-US" sz="3600" dirty="0">
              <a:solidFill>
                <a:srgbClr val="FF0000"/>
              </a:solidFill>
              <a:latin typeface="Arial" panose="020B0604020202020204" pitchFamily="34" charset="0"/>
              <a:cs typeface="Arial" panose="020B0604020202020204" pitchFamily="34" charset="0"/>
            </a:endParaRPr>
          </a:p>
          <a:p>
            <a:pPr marL="0" indent="0">
              <a:buNone/>
            </a:pPr>
            <a:r>
              <a:rPr lang="en-US" sz="3600" dirty="0">
                <a:solidFill>
                  <a:srgbClr val="FF0000"/>
                </a:solidFill>
                <a:latin typeface="Arial" panose="020B0604020202020204" pitchFamily="34" charset="0"/>
                <a:cs typeface="Arial" panose="020B0604020202020204" pitchFamily="34" charset="0"/>
              </a:rPr>
              <a:t>4. </a:t>
            </a:r>
            <a:r>
              <a:rPr lang="en-US" sz="3600" dirty="0" err="1">
                <a:solidFill>
                  <a:srgbClr val="FF0000"/>
                </a:solidFill>
                <a:latin typeface="Arial" panose="020B0604020202020204" pitchFamily="34" charset="0"/>
                <a:cs typeface="Arial" panose="020B0604020202020204" pitchFamily="34" charset="0"/>
              </a:rPr>
              <a:t>Công</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tác</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quản</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lý</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sức</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khỏe</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học</a:t>
            </a:r>
            <a:r>
              <a:rPr lang="en-US" sz="3600" dirty="0">
                <a:solidFill>
                  <a:srgbClr val="FF0000"/>
                </a:solidFill>
                <a:latin typeface="Arial" panose="020B0604020202020204" pitchFamily="34" charset="0"/>
                <a:cs typeface="Arial" panose="020B0604020202020204" pitchFamily="34" charset="0"/>
              </a:rPr>
              <a:t> </a:t>
            </a:r>
            <a:r>
              <a:rPr lang="en-US" sz="3600" dirty="0" err="1">
                <a:solidFill>
                  <a:srgbClr val="FF0000"/>
                </a:solidFill>
                <a:latin typeface="Arial" panose="020B0604020202020204" pitchFamily="34" charset="0"/>
                <a:cs typeface="Arial" panose="020B0604020202020204" pitchFamily="34" charset="0"/>
              </a:rPr>
              <a:t>sinh</a:t>
            </a:r>
            <a:endParaRPr lang="vi-VN" sz="3600" dirty="0">
              <a:solidFill>
                <a:srgbClr val="FF0000"/>
              </a:solidFill>
              <a:latin typeface="Arial" panose="020B0604020202020204" pitchFamily="34" charset="0"/>
              <a:cs typeface="Arial" panose="020B0604020202020204" pitchFamily="34" charset="0"/>
            </a:endParaRPr>
          </a:p>
          <a:p>
            <a:pPr algn="just">
              <a:buFont typeface="Wingdings" panose="05000000000000000000" pitchFamily="2" charset="2"/>
              <a:buChar char="v"/>
            </a:pPr>
            <a:endParaRPr lang="pt-BR" b="1" i="1" dirty="0">
              <a:latin typeface="Arial" panose="020B0604020202020204" pitchFamily="34" charset="0"/>
              <a:cs typeface="Arial" panose="020B0604020202020204" pitchFamily="34" charset="0"/>
            </a:endParaRPr>
          </a:p>
          <a:p>
            <a:pPr marL="0" indent="0" algn="just">
              <a:buNone/>
            </a:pPr>
            <a:endParaRPr lang="en-U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2</a:t>
            </a:fld>
            <a:endParaRPr lang="en-US" dirty="0"/>
          </a:p>
        </p:txBody>
      </p:sp>
    </p:spTree>
    <p:extLst>
      <p:ext uri="{BB962C8B-B14F-4D97-AF65-F5344CB8AC3E}">
        <p14:creationId xmlns:p14="http://schemas.microsoft.com/office/powerpoint/2010/main" val="22319423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915400" cy="792162"/>
          </a:xfrm>
        </p:spPr>
        <p:txBody>
          <a:bodyPr>
            <a:noAutofit/>
          </a:bodyPr>
          <a:lstStyle/>
          <a:p>
            <a:r>
              <a:rPr lang="en-US" sz="2800" b="1" dirty="0">
                <a:solidFill>
                  <a:srgbClr val="FF0000"/>
                </a:solidFill>
                <a:latin typeface="Arial" panose="020B0604020202020204" pitchFamily="34" charset="0"/>
                <a:cs typeface="Arial" panose="020B0604020202020204" pitchFamily="34" charset="0"/>
              </a:rPr>
              <a:t>P</a:t>
            </a:r>
            <a:r>
              <a:rPr lang="vi-VN" sz="2800" b="1" dirty="0">
                <a:solidFill>
                  <a:srgbClr val="FF0000"/>
                </a:solidFill>
                <a:latin typeface="Arial" panose="020B0604020202020204" pitchFamily="34" charset="0"/>
                <a:cs typeface="Arial" panose="020B0604020202020204" pitchFamily="34" charset="0"/>
              </a:rPr>
              <a:t>hương thức hoạt </a:t>
            </a:r>
            <a:r>
              <a:rPr lang="vi-VN" sz="2800" b="1">
                <a:solidFill>
                  <a:srgbClr val="FF0000"/>
                </a:solidFill>
                <a:latin typeface="Arial" panose="020B0604020202020204" pitchFamily="34" charset="0"/>
                <a:cs typeface="Arial" panose="020B0604020202020204" pitchFamily="34" charset="0"/>
              </a:rPr>
              <a:t>động</a:t>
            </a:r>
            <a:r>
              <a:rPr lang="en-US" sz="2800" b="1">
                <a:solidFill>
                  <a:srgbClr val="FF0000"/>
                </a:solidFill>
                <a:latin typeface="Arial" panose="020B0604020202020204" pitchFamily="34" charset="0"/>
                <a:cs typeface="Arial" panose="020B0604020202020204" pitchFamily="34" charset="0"/>
              </a:rPr>
              <a:t> (mô hình)</a:t>
            </a:r>
            <a:r>
              <a:rPr lang="en-US" sz="2800" b="1" dirty="0">
                <a:solidFill>
                  <a:srgbClr val="FF0000"/>
                </a:solidFill>
                <a:latin typeface="Arial" panose="020B0604020202020204" pitchFamily="34" charset="0"/>
                <a:cs typeface="Arial" panose="020B0604020202020204" pitchFamily="34" charset="0"/>
              </a:rPr>
              <a:t/>
            </a:r>
            <a:br>
              <a:rPr lang="en-US" sz="2800" b="1" dirty="0">
                <a:solidFill>
                  <a:srgbClr val="FF0000"/>
                </a:solidFill>
                <a:latin typeface="Arial" panose="020B0604020202020204" pitchFamily="34" charset="0"/>
                <a:cs typeface="Arial" panose="020B0604020202020204" pitchFamily="34" charset="0"/>
              </a:rPr>
            </a:br>
            <a:r>
              <a:rPr lang="en-US" sz="2800" b="1" dirty="0" err="1">
                <a:solidFill>
                  <a:srgbClr val="FF0000"/>
                </a:solidFill>
                <a:latin typeface="Arial" panose="020B0604020202020204" pitchFamily="34" charset="0"/>
                <a:cs typeface="Arial" panose="020B0604020202020204" pitchFamily="34" charset="0"/>
              </a:rPr>
              <a:t>về</a:t>
            </a:r>
            <a:r>
              <a:rPr lang="en-US" sz="2800" b="1" dirty="0">
                <a:solidFill>
                  <a:srgbClr val="FF0000"/>
                </a:solidFill>
                <a:latin typeface="Arial" panose="020B0604020202020204" pitchFamily="34" charset="0"/>
                <a:cs typeface="Arial" panose="020B0604020202020204" pitchFamily="34" charset="0"/>
              </a:rPr>
              <a:t> y </a:t>
            </a:r>
            <a:r>
              <a:rPr lang="en-US" sz="2800" b="1" dirty="0" err="1">
                <a:solidFill>
                  <a:srgbClr val="FF0000"/>
                </a:solidFill>
                <a:latin typeface="Arial" panose="020B0604020202020204" pitchFamily="34" charset="0"/>
                <a:cs typeface="Arial" panose="020B0604020202020204" pitchFamily="34" charset="0"/>
              </a:rPr>
              <a:t>tế</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trường</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học</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tại</a:t>
            </a:r>
            <a:r>
              <a:rPr lang="en-US" sz="2800" b="1" dirty="0">
                <a:solidFill>
                  <a:srgbClr val="FF0000"/>
                </a:solidFill>
                <a:latin typeface="Arial" panose="020B0604020202020204" pitchFamily="34" charset="0"/>
                <a:cs typeface="Arial" panose="020B0604020202020204" pitchFamily="34" charset="0"/>
              </a:rPr>
              <a:t> </a:t>
            </a:r>
            <a:r>
              <a:rPr lang="en-US" sz="2800" b="1" err="1">
                <a:solidFill>
                  <a:srgbClr val="FF0000"/>
                </a:solidFill>
                <a:latin typeface="Arial" panose="020B0604020202020204" pitchFamily="34" charset="0"/>
                <a:cs typeface="Arial" panose="020B0604020202020204" pitchFamily="34" charset="0"/>
              </a:rPr>
              <a:t>các</a:t>
            </a:r>
            <a:r>
              <a:rPr lang="en-US" sz="2800" b="1">
                <a:solidFill>
                  <a:srgbClr val="FF0000"/>
                </a:solidFill>
                <a:latin typeface="Arial" panose="020B0604020202020204" pitchFamily="34" charset="0"/>
                <a:cs typeface="Arial" panose="020B0604020202020204" pitchFamily="34" charset="0"/>
              </a:rPr>
              <a:t> CSGD hiện nay</a:t>
            </a:r>
            <a:endParaRPr lang="en-US" sz="2800" b="1"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990600"/>
            <a:ext cx="8458200" cy="4648200"/>
          </a:xfrm>
        </p:spPr>
        <p:txBody>
          <a:bodyPr>
            <a:noAutofit/>
          </a:bodyPr>
          <a:lstStyle/>
          <a:p>
            <a:pPr marL="0" indent="0">
              <a:spcBef>
                <a:spcPts val="0"/>
              </a:spcBef>
              <a:buNone/>
            </a:pPr>
            <a:r>
              <a:rPr lang="en-US" sz="2300" dirty="0" err="1">
                <a:latin typeface="Arial" panose="020B0604020202020204" pitchFamily="34" charset="0"/>
                <a:cs typeface="Arial" panose="020B0604020202020204" pitchFamily="34" charset="0"/>
              </a:rPr>
              <a:t>Được</a:t>
            </a:r>
            <a:r>
              <a:rPr lang="vi-VN" sz="2300" dirty="0">
                <a:latin typeface="Arial" panose="020B0604020202020204" pitchFamily="34" charset="0"/>
                <a:cs typeface="Arial" panose="020B0604020202020204" pitchFamily="34" charset="0"/>
              </a:rPr>
              <a:t> chia </a:t>
            </a:r>
            <a:r>
              <a:rPr lang="vi-VN" sz="2300">
                <a:latin typeface="Arial" panose="020B0604020202020204" pitchFamily="34" charset="0"/>
                <a:cs typeface="Arial" panose="020B0604020202020204" pitchFamily="34" charset="0"/>
              </a:rPr>
              <a:t>làm </a:t>
            </a:r>
            <a:r>
              <a:rPr lang="en-US" sz="2300">
                <a:latin typeface="Arial" panose="020B0604020202020204" pitchFamily="34" charset="0"/>
                <a:cs typeface="Arial" panose="020B0604020202020204" pitchFamily="34" charset="0"/>
              </a:rPr>
              <a:t>3 loại mô </a:t>
            </a:r>
            <a:r>
              <a:rPr lang="vi-VN" sz="2300">
                <a:latin typeface="Arial" panose="020B0604020202020204" pitchFamily="34" charset="0"/>
                <a:cs typeface="Arial" panose="020B0604020202020204" pitchFamily="34" charset="0"/>
              </a:rPr>
              <a:t>hình</a:t>
            </a:r>
            <a:r>
              <a:rPr lang="en-US" sz="2300">
                <a:latin typeface="Arial" panose="020B0604020202020204" pitchFamily="34" charset="0"/>
                <a:cs typeface="Arial" panose="020B0604020202020204" pitchFamily="34" charset="0"/>
              </a:rPr>
              <a:t> </a:t>
            </a:r>
            <a:r>
              <a:rPr lang="en-US" sz="2000" i="1" dirty="0">
                <a:latin typeface="Arial" panose="020B0604020202020204" pitchFamily="34" charset="0"/>
                <a:cs typeface="Arial" panose="020B0604020202020204" pitchFamily="34" charset="0"/>
              </a:rPr>
              <a:t>(</a:t>
            </a:r>
            <a:r>
              <a:rPr lang="es-PE" sz="2000" i="1" dirty="0" err="1">
                <a:latin typeface="Arial" panose="020B0604020202020204" pitchFamily="34" charset="0"/>
                <a:cs typeface="Arial" panose="020B0604020202020204" pitchFamily="34" charset="0"/>
              </a:rPr>
              <a:t>Báo</a:t>
            </a:r>
            <a:r>
              <a:rPr lang="es-PE" sz="2000" i="1" dirty="0">
                <a:latin typeface="Arial" panose="020B0604020202020204" pitchFamily="34" charset="0"/>
                <a:cs typeface="Arial" panose="020B0604020202020204" pitchFamily="34" charset="0"/>
              </a:rPr>
              <a:t> </a:t>
            </a:r>
            <a:r>
              <a:rPr lang="es-PE" sz="2000" i="1" dirty="0" err="1">
                <a:latin typeface="Arial" panose="020B0604020202020204" pitchFamily="34" charset="0"/>
                <a:cs typeface="Arial" panose="020B0604020202020204" pitchFamily="34" charset="0"/>
              </a:rPr>
              <a:t>cáo</a:t>
            </a:r>
            <a:r>
              <a:rPr lang="es-PE" sz="2000" i="1" dirty="0">
                <a:latin typeface="Arial" panose="020B0604020202020204" pitchFamily="34" charset="0"/>
                <a:cs typeface="Arial" panose="020B0604020202020204" pitchFamily="34" charset="0"/>
              </a:rPr>
              <a:t> </a:t>
            </a:r>
            <a:r>
              <a:rPr lang="es-PE" sz="2000" i="1" dirty="0" err="1">
                <a:latin typeface="Arial" panose="020B0604020202020204" pitchFamily="34" charset="0"/>
                <a:cs typeface="Arial" panose="020B0604020202020204" pitchFamily="34" charset="0"/>
              </a:rPr>
              <a:t>kết</a:t>
            </a:r>
            <a:r>
              <a:rPr lang="es-PE" sz="2000" i="1" dirty="0">
                <a:latin typeface="Arial" panose="020B0604020202020204" pitchFamily="34" charset="0"/>
                <a:cs typeface="Arial" panose="020B0604020202020204" pitchFamily="34" charset="0"/>
              </a:rPr>
              <a:t> </a:t>
            </a:r>
            <a:r>
              <a:rPr lang="es-PE" sz="2000" i="1" dirty="0" err="1">
                <a:latin typeface="Arial" panose="020B0604020202020204" pitchFamily="34" charset="0"/>
                <a:cs typeface="Arial" panose="020B0604020202020204" pitchFamily="34" charset="0"/>
              </a:rPr>
              <a:t>quả</a:t>
            </a:r>
            <a:r>
              <a:rPr lang="es-PE" sz="2000" i="1" dirty="0">
                <a:latin typeface="Arial" panose="020B0604020202020204" pitchFamily="34" charset="0"/>
                <a:cs typeface="Arial" panose="020B0604020202020204" pitchFamily="34" charset="0"/>
              </a:rPr>
              <a:t> </a:t>
            </a:r>
            <a:r>
              <a:rPr lang="en-US" sz="2000" i="1" dirty="0">
                <a:latin typeface="Arial" panose="020B0604020202020204" pitchFamily="34" charset="0"/>
                <a:cs typeface="Arial" panose="020B0604020202020204" pitchFamily="34" charset="0"/>
              </a:rPr>
              <a:t>03 </a:t>
            </a:r>
            <a:r>
              <a:rPr lang="en-US" sz="2000" i="1" dirty="0" err="1">
                <a:latin typeface="Arial" panose="020B0604020202020204" pitchFamily="34" charset="0"/>
                <a:cs typeface="Arial" panose="020B0604020202020204" pitchFamily="34" charset="0"/>
              </a:rPr>
              <a:t>năm</a:t>
            </a:r>
            <a:r>
              <a:rPr lang="en-US" sz="2000" i="1" dirty="0">
                <a:latin typeface="Arial" panose="020B0604020202020204" pitchFamily="34" charset="0"/>
                <a:cs typeface="Arial" panose="020B0604020202020204" pitchFamily="34" charset="0"/>
              </a:rPr>
              <a:t> </a:t>
            </a:r>
            <a:r>
              <a:rPr lang="es-PE" sz="2000" i="1" dirty="0">
                <a:latin typeface="Arial" panose="020B0604020202020204" pitchFamily="34" charset="0"/>
                <a:cs typeface="Arial" panose="020B0604020202020204" pitchFamily="34" charset="0"/>
              </a:rPr>
              <a:t>(2016-2019) </a:t>
            </a:r>
            <a:r>
              <a:rPr lang="en-US" sz="2000" i="1" dirty="0" err="1">
                <a:latin typeface="Arial" panose="020B0604020202020204" pitchFamily="34" charset="0"/>
                <a:cs typeface="Arial" panose="020B0604020202020204" pitchFamily="34" charset="0"/>
              </a:rPr>
              <a:t>thực</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hiện</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công</a:t>
            </a:r>
            <a:r>
              <a:rPr lang="en-US" sz="2000" i="1" dirty="0">
                <a:latin typeface="Arial" panose="020B0604020202020204" pitchFamily="34" charset="0"/>
                <a:cs typeface="Arial" panose="020B0604020202020204" pitchFamily="34" charset="0"/>
              </a:rPr>
              <a:t> </a:t>
            </a:r>
            <a:r>
              <a:rPr lang="en-US" sz="2000" i="1" err="1">
                <a:latin typeface="Arial" panose="020B0604020202020204" pitchFamily="34" charset="0"/>
                <a:cs typeface="Arial" panose="020B0604020202020204" pitchFamily="34" charset="0"/>
              </a:rPr>
              <a:t>tác</a:t>
            </a:r>
            <a:r>
              <a:rPr lang="en-US" sz="2000" i="1">
                <a:latin typeface="Arial" panose="020B0604020202020204" pitchFamily="34" charset="0"/>
                <a:cs typeface="Arial" panose="020B0604020202020204" pitchFamily="34" charset="0"/>
              </a:rPr>
              <a:t> YTTH của </a:t>
            </a:r>
            <a:r>
              <a:rPr lang="es-PE" sz="2000" i="1" dirty="0">
                <a:latin typeface="Arial" panose="020B0604020202020204" pitchFamily="34" charset="0"/>
                <a:cs typeface="Arial" panose="020B0604020202020204" pitchFamily="34" charset="0"/>
              </a:rPr>
              <a:t>45 </a:t>
            </a:r>
            <a:r>
              <a:rPr lang="es-PE" sz="2000" i="1" dirty="0" err="1">
                <a:latin typeface="Arial" panose="020B0604020202020204" pitchFamily="34" charset="0"/>
                <a:cs typeface="Arial" panose="020B0604020202020204" pitchFamily="34" charset="0"/>
              </a:rPr>
              <a:t>tỉnh</a:t>
            </a:r>
            <a:r>
              <a:rPr lang="es-PE" sz="2000" i="1">
                <a:latin typeface="Arial" panose="020B0604020202020204" pitchFamily="34" charset="0"/>
                <a:cs typeface="Arial" panose="020B0604020202020204" pitchFamily="34" charset="0"/>
              </a:rPr>
              <a:t>, TP</a:t>
            </a:r>
            <a:r>
              <a:rPr lang="en-US" sz="2000" i="1">
                <a:latin typeface="Arial" panose="020B0604020202020204" pitchFamily="34" charset="0"/>
                <a:cs typeface="Arial" panose="020B0604020202020204" pitchFamily="34" charset="0"/>
              </a:rPr>
              <a:t>)</a:t>
            </a:r>
            <a:r>
              <a:rPr lang="vi-VN" sz="2000" i="1">
                <a:latin typeface="Arial" panose="020B0604020202020204" pitchFamily="34" charset="0"/>
                <a:cs typeface="Arial" panose="020B0604020202020204" pitchFamily="34" charset="0"/>
              </a:rPr>
              <a:t> </a:t>
            </a:r>
            <a:endParaRPr lang="en-US" sz="2000" i="1" dirty="0">
              <a:latin typeface="Arial" panose="020B0604020202020204" pitchFamily="34" charset="0"/>
              <a:cs typeface="Arial" panose="020B0604020202020204" pitchFamily="34" charset="0"/>
            </a:endParaRPr>
          </a:p>
          <a:p>
            <a:pPr algn="just">
              <a:spcBef>
                <a:spcPts val="0"/>
              </a:spcBef>
            </a:pPr>
            <a:r>
              <a:rPr lang="en-US" sz="2300" b="1">
                <a:latin typeface="Arial" panose="020B0604020202020204" pitchFamily="34" charset="0"/>
                <a:cs typeface="Arial" panose="020B0604020202020204" pitchFamily="34" charset="0"/>
              </a:rPr>
              <a:t>Mô </a:t>
            </a:r>
            <a:r>
              <a:rPr lang="en-US" sz="2300" b="1" dirty="0" err="1">
                <a:latin typeface="Arial" panose="020B0604020202020204" pitchFamily="34" charset="0"/>
                <a:cs typeface="Arial" panose="020B0604020202020204" pitchFamily="34" charset="0"/>
              </a:rPr>
              <a:t>hình</a:t>
            </a:r>
            <a:r>
              <a:rPr lang="en-US" sz="2300" b="1" dirty="0">
                <a:latin typeface="Arial" panose="020B0604020202020204" pitchFamily="34" charset="0"/>
                <a:cs typeface="Arial" panose="020B0604020202020204" pitchFamily="34" charset="0"/>
              </a:rPr>
              <a:t> 1</a:t>
            </a:r>
            <a:r>
              <a:rPr lang="en-US" sz="2300" b="1">
                <a:latin typeface="Arial" panose="020B0604020202020204" pitchFamily="34" charset="0"/>
                <a:cs typeface="Arial" panose="020B0604020202020204" pitchFamily="34" charset="0"/>
              </a:rPr>
              <a:t>.</a:t>
            </a:r>
            <a:r>
              <a:rPr lang="en-US" sz="2300">
                <a:latin typeface="Arial" panose="020B0604020202020204" pitchFamily="34" charset="0"/>
                <a:cs typeface="Arial" panose="020B0604020202020204" pitchFamily="34" charset="0"/>
              </a:rPr>
              <a:t> CSGD </a:t>
            </a:r>
            <a:r>
              <a:rPr lang="vi-VN" sz="2300">
                <a:latin typeface="Arial" panose="020B0604020202020204" pitchFamily="34" charset="0"/>
                <a:cs typeface="Arial" panose="020B0604020202020204" pitchFamily="34" charset="0"/>
              </a:rPr>
              <a:t>có </a:t>
            </a:r>
            <a:r>
              <a:rPr lang="en-US" sz="2300" dirty="0" err="1">
                <a:latin typeface="Arial" panose="020B0604020202020204" pitchFamily="34" charset="0"/>
                <a:cs typeface="Arial" panose="020B0604020202020204" pitchFamily="34" charset="0"/>
              </a:rPr>
              <a:t>nhân</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viên</a:t>
            </a:r>
            <a:r>
              <a:rPr lang="en-US" sz="2300">
                <a:latin typeface="Arial" panose="020B0604020202020204" pitchFamily="34" charset="0"/>
                <a:cs typeface="Arial" panose="020B0604020202020204" pitchFamily="34" charset="0"/>
              </a:rPr>
              <a:t> YTTH </a:t>
            </a:r>
            <a:r>
              <a:rPr lang="vi-VN" sz="2300">
                <a:latin typeface="Arial" panose="020B0604020202020204" pitchFamily="34" charset="0"/>
                <a:cs typeface="Arial" panose="020B0604020202020204" pitchFamily="34" charset="0"/>
              </a:rPr>
              <a:t>chuyên </a:t>
            </a:r>
            <a:r>
              <a:rPr lang="vi-VN" sz="2300" dirty="0">
                <a:latin typeface="Arial" panose="020B0604020202020204" pitchFamily="34" charset="0"/>
                <a:cs typeface="Arial" panose="020B0604020202020204" pitchFamily="34" charset="0"/>
              </a:rPr>
              <a:t>trách (biên chế hoặc hợp đồng dài </a:t>
            </a:r>
            <a:r>
              <a:rPr lang="vi-VN" sz="2300">
                <a:latin typeface="Arial" panose="020B0604020202020204" pitchFamily="34" charset="0"/>
                <a:cs typeface="Arial" panose="020B0604020202020204" pitchFamily="34" charset="0"/>
              </a:rPr>
              <a:t>hạn)</a:t>
            </a:r>
            <a:r>
              <a:rPr lang="en-US" sz="2300">
                <a:latin typeface="Arial" panose="020B0604020202020204" pitchFamily="34" charset="0"/>
                <a:cs typeface="Arial" panose="020B0604020202020204" pitchFamily="34" charset="0"/>
              </a:rPr>
              <a:t>,</a:t>
            </a:r>
            <a:r>
              <a:rPr lang="vi-VN" sz="2300">
                <a:latin typeface="Arial" panose="020B0604020202020204" pitchFamily="34" charset="0"/>
                <a:cs typeface="Arial" panose="020B0604020202020204" pitchFamily="34" charset="0"/>
              </a:rPr>
              <a:t> </a:t>
            </a:r>
            <a:r>
              <a:rPr lang="vi-VN" sz="2300" dirty="0">
                <a:latin typeface="Arial" panose="020B0604020202020204" pitchFamily="34" charset="0"/>
                <a:cs typeface="Arial" panose="020B0604020202020204" pitchFamily="34" charset="0"/>
              </a:rPr>
              <a:t>đạt chuẩn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về</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nhân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lực</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theo</a:t>
            </a:r>
            <a:r>
              <a:rPr lang="en-US" sz="2300">
                <a:latin typeface="Arial" panose="020B0604020202020204" pitchFamily="34" charset="0"/>
                <a:cs typeface="Arial" panose="020B0604020202020204" pitchFamily="34" charset="0"/>
              </a:rPr>
              <a:t> TTLT 13: chiếm </a:t>
            </a:r>
            <a:r>
              <a:rPr lang="en-US" sz="2300" dirty="0" err="1">
                <a:latin typeface="Arial" panose="020B0604020202020204" pitchFamily="34" charset="0"/>
                <a:cs typeface="Arial" panose="020B0604020202020204" pitchFamily="34" charset="0"/>
              </a:rPr>
              <a:t>khoảng</a:t>
            </a:r>
            <a:r>
              <a:rPr lang="en-US" sz="2300" dirty="0">
                <a:latin typeface="Arial" panose="020B0604020202020204" pitchFamily="34" charset="0"/>
                <a:cs typeface="Arial" panose="020B0604020202020204" pitchFamily="34" charset="0"/>
              </a:rPr>
              <a:t> 30% </a:t>
            </a:r>
            <a:r>
              <a:rPr lang="en-US" sz="2300" dirty="0" err="1">
                <a:latin typeface="Arial" panose="020B0604020202020204" pitchFamily="34" charset="0"/>
                <a:cs typeface="Arial" panose="020B0604020202020204" pitchFamily="34" charset="0"/>
              </a:rPr>
              <a:t>tổng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số</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các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trường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học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mầm</a:t>
            </a:r>
            <a:r>
              <a:rPr lang="en-US" sz="2300" dirty="0">
                <a:latin typeface="Arial" panose="020B0604020202020204" pitchFamily="34" charset="0"/>
                <a:cs typeface="Arial" panose="020B0604020202020204" pitchFamily="34" charset="0"/>
              </a:rPr>
              <a:t> non </a:t>
            </a:r>
            <a:r>
              <a:rPr lang="en-US" sz="2300" dirty="0" err="1">
                <a:latin typeface="Arial" panose="020B0604020202020204" pitchFamily="34" charset="0"/>
                <a:cs typeface="Arial" panose="020B0604020202020204" pitchFamily="34" charset="0"/>
              </a:rPr>
              <a:t>và</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phổ</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thông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trên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toàn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quốc</a:t>
            </a:r>
            <a:r>
              <a:rPr lang="en-US" sz="2300" dirty="0">
                <a:latin typeface="Arial" panose="020B0604020202020204" pitchFamily="34" charset="0"/>
                <a:cs typeface="Arial" panose="020B0604020202020204" pitchFamily="34" charset="0"/>
              </a:rPr>
              <a:t>. </a:t>
            </a:r>
          </a:p>
          <a:p>
            <a:pPr algn="just">
              <a:spcBef>
                <a:spcPts val="0"/>
              </a:spcBef>
            </a:pPr>
            <a:r>
              <a:rPr lang="en-US" sz="2300" b="1">
                <a:latin typeface="Arial" panose="020B0604020202020204" pitchFamily="34" charset="0"/>
                <a:cs typeface="Arial" panose="020B0604020202020204" pitchFamily="34" charset="0"/>
              </a:rPr>
              <a:t>Mô </a:t>
            </a:r>
            <a:r>
              <a:rPr lang="en-US" sz="2300" b="1" dirty="0" err="1">
                <a:latin typeface="Arial" panose="020B0604020202020204" pitchFamily="34" charset="0"/>
                <a:cs typeface="Arial" panose="020B0604020202020204" pitchFamily="34" charset="0"/>
              </a:rPr>
              <a:t>hình</a:t>
            </a:r>
            <a:r>
              <a:rPr lang="en-US" sz="2300" b="1" dirty="0">
                <a:latin typeface="Arial" panose="020B0604020202020204" pitchFamily="34" charset="0"/>
                <a:cs typeface="Arial" panose="020B0604020202020204" pitchFamily="34" charset="0"/>
              </a:rPr>
              <a:t> 2</a:t>
            </a:r>
            <a:r>
              <a:rPr lang="en-US" sz="2300" b="1">
                <a:latin typeface="Arial" panose="020B0604020202020204" pitchFamily="34" charset="0"/>
                <a:cs typeface="Arial" panose="020B0604020202020204" pitchFamily="34" charset="0"/>
              </a:rPr>
              <a:t>. </a:t>
            </a:r>
            <a:r>
              <a:rPr lang="en-US" sz="2300">
                <a:latin typeface="Arial" panose="020B0604020202020204" pitchFamily="34" charset="0"/>
                <a:cs typeface="Arial" panose="020B0604020202020204" pitchFamily="34" charset="0"/>
              </a:rPr>
              <a:t>CSGD </a:t>
            </a:r>
            <a:r>
              <a:rPr lang="vi-VN" sz="2300">
                <a:latin typeface="Arial" panose="020B0604020202020204" pitchFamily="34" charset="0"/>
                <a:cs typeface="Arial" panose="020B0604020202020204" pitchFamily="34" charset="0"/>
              </a:rPr>
              <a:t>có </a:t>
            </a:r>
            <a:r>
              <a:rPr lang="en-US" sz="2300" dirty="0" err="1">
                <a:latin typeface="Arial" panose="020B0604020202020204" pitchFamily="34" charset="0"/>
                <a:cs typeface="Arial" panose="020B0604020202020204" pitchFamily="34" charset="0"/>
              </a:rPr>
              <a:t>nhân</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viên</a:t>
            </a:r>
            <a:r>
              <a:rPr lang="en-US" sz="2300">
                <a:latin typeface="Arial" panose="020B0604020202020204" pitchFamily="34" charset="0"/>
                <a:cs typeface="Arial" panose="020B0604020202020204" pitchFamily="34" charset="0"/>
              </a:rPr>
              <a:t> YTTH </a:t>
            </a:r>
            <a:r>
              <a:rPr lang="vi-VN" sz="2300">
                <a:latin typeface="Arial" panose="020B0604020202020204" pitchFamily="34" charset="0"/>
                <a:cs typeface="Arial" panose="020B0604020202020204" pitchFamily="34" charset="0"/>
              </a:rPr>
              <a:t>chuyên </a:t>
            </a:r>
            <a:r>
              <a:rPr lang="vi-VN" sz="2300" dirty="0">
                <a:latin typeface="Arial" panose="020B0604020202020204" pitchFamily="34" charset="0"/>
                <a:cs typeface="Arial" panose="020B0604020202020204" pitchFamily="34" charset="0"/>
              </a:rPr>
              <a:t>trách (biên chế hoặc hợp đồng dài hạn) nhưng chưa đạt </a:t>
            </a:r>
            <a:r>
              <a:rPr lang="vi-VN" sz="2300">
                <a:latin typeface="Arial" panose="020B0604020202020204" pitchFamily="34" charset="0"/>
                <a:cs typeface="Arial" panose="020B0604020202020204" pitchFamily="34" charset="0"/>
              </a:rPr>
              <a:t>chuẩn</a:t>
            </a:r>
            <a:r>
              <a:rPr lang="en-US" sz="2300">
                <a:latin typeface="Arial" panose="020B0604020202020204" pitchFamily="34" charset="0"/>
                <a:cs typeface="Arial" panose="020B0604020202020204" pitchFamily="34" charset="0"/>
              </a:rPr>
              <a:t> theo TTLT 13: chiếm </a:t>
            </a:r>
            <a:r>
              <a:rPr lang="en-US" sz="2300" dirty="0" err="1">
                <a:latin typeface="Arial" panose="020B0604020202020204" pitchFamily="34" charset="0"/>
                <a:cs typeface="Arial" panose="020B0604020202020204" pitchFamily="34" charset="0"/>
              </a:rPr>
              <a:t>khoảng</a:t>
            </a:r>
            <a:r>
              <a:rPr lang="en-US" sz="2300" dirty="0">
                <a:latin typeface="Arial" panose="020B0604020202020204" pitchFamily="34" charset="0"/>
                <a:cs typeface="Arial" panose="020B0604020202020204" pitchFamily="34" charset="0"/>
              </a:rPr>
              <a:t> 45% </a:t>
            </a:r>
            <a:r>
              <a:rPr lang="en-US" sz="2300" dirty="0" err="1">
                <a:latin typeface="Arial" panose="020B0604020202020204" pitchFamily="34" charset="0"/>
                <a:cs typeface="Arial" panose="020B0604020202020204" pitchFamily="34" charset="0"/>
              </a:rPr>
              <a:t>tổng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số</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các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trường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học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mầm</a:t>
            </a:r>
            <a:r>
              <a:rPr lang="en-US" sz="2300" dirty="0">
                <a:latin typeface="Arial" panose="020B0604020202020204" pitchFamily="34" charset="0"/>
                <a:cs typeface="Arial" panose="020B0604020202020204" pitchFamily="34" charset="0"/>
              </a:rPr>
              <a:t> non </a:t>
            </a:r>
            <a:r>
              <a:rPr lang="en-US" sz="2300" dirty="0" err="1">
                <a:latin typeface="Arial" panose="020B0604020202020204" pitchFamily="34" charset="0"/>
                <a:cs typeface="Arial" panose="020B0604020202020204" pitchFamily="34" charset="0"/>
              </a:rPr>
              <a:t>và</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phổ</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thông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trên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toàn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quốc</a:t>
            </a:r>
            <a:r>
              <a:rPr lang="en-US" sz="2300" dirty="0">
                <a:latin typeface="Arial" panose="020B0604020202020204" pitchFamily="34" charset="0"/>
                <a:cs typeface="Arial" panose="020B0604020202020204" pitchFamily="34" charset="0"/>
              </a:rPr>
              <a:t>.</a:t>
            </a:r>
          </a:p>
          <a:p>
            <a:pPr algn="just">
              <a:spcBef>
                <a:spcPts val="0"/>
              </a:spcBef>
            </a:pPr>
            <a:r>
              <a:rPr lang="en-US" sz="2300" b="1">
                <a:latin typeface="Arial" panose="020B0604020202020204" pitchFamily="34" charset="0"/>
                <a:cs typeface="Arial" panose="020B0604020202020204" pitchFamily="34" charset="0"/>
              </a:rPr>
              <a:t>Mô </a:t>
            </a:r>
            <a:r>
              <a:rPr lang="en-US" sz="2300" b="1" dirty="0" err="1">
                <a:latin typeface="Arial" panose="020B0604020202020204" pitchFamily="34" charset="0"/>
                <a:cs typeface="Arial" panose="020B0604020202020204" pitchFamily="34" charset="0"/>
              </a:rPr>
              <a:t>hình</a:t>
            </a:r>
            <a:r>
              <a:rPr lang="en-US" sz="2300" b="1" dirty="0">
                <a:latin typeface="Arial" panose="020B0604020202020204" pitchFamily="34" charset="0"/>
                <a:cs typeface="Arial" panose="020B0604020202020204" pitchFamily="34" charset="0"/>
              </a:rPr>
              <a:t> 3</a:t>
            </a:r>
            <a:r>
              <a:rPr lang="en-US" sz="2300" b="1">
                <a:latin typeface="Arial" panose="020B0604020202020204" pitchFamily="34" charset="0"/>
                <a:cs typeface="Arial" panose="020B0604020202020204" pitchFamily="34" charset="0"/>
              </a:rPr>
              <a:t>.</a:t>
            </a:r>
            <a:r>
              <a:rPr lang="en-US" sz="2300">
                <a:latin typeface="Arial" panose="020B0604020202020204" pitchFamily="34" charset="0"/>
                <a:cs typeface="Arial" panose="020B0604020202020204" pitchFamily="34" charset="0"/>
              </a:rPr>
              <a:t> CSGD không </a:t>
            </a:r>
            <a:r>
              <a:rPr lang="vi-VN" sz="2300" dirty="0">
                <a:latin typeface="Arial" panose="020B0604020202020204" pitchFamily="34" charset="0"/>
                <a:cs typeface="Arial" panose="020B0604020202020204" pitchFamily="34" charset="0"/>
              </a:rPr>
              <a:t>có </a:t>
            </a:r>
            <a:r>
              <a:rPr lang="en-US" sz="2300" dirty="0" err="1">
                <a:latin typeface="Arial" panose="020B0604020202020204" pitchFamily="34" charset="0"/>
                <a:cs typeface="Arial" panose="020B0604020202020204" pitchFamily="34" charset="0"/>
              </a:rPr>
              <a:t>nhân</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viên</a:t>
            </a:r>
            <a:r>
              <a:rPr lang="en-US" sz="2300">
                <a:latin typeface="Arial" panose="020B0604020202020204" pitchFamily="34" charset="0"/>
                <a:cs typeface="Arial" panose="020B0604020202020204" pitchFamily="34" charset="0"/>
              </a:rPr>
              <a:t> YTTH </a:t>
            </a:r>
            <a:r>
              <a:rPr lang="vi-VN" sz="2300">
                <a:latin typeface="Arial" panose="020B0604020202020204" pitchFamily="34" charset="0"/>
                <a:cs typeface="Arial" panose="020B0604020202020204" pitchFamily="34" charset="0"/>
              </a:rPr>
              <a:t>chuyên </a:t>
            </a:r>
            <a:r>
              <a:rPr lang="vi-VN" sz="2300" dirty="0">
                <a:latin typeface="Arial" panose="020B0604020202020204" pitchFamily="34" charset="0"/>
                <a:cs typeface="Arial" panose="020B0604020202020204" pitchFamily="34" charset="0"/>
              </a:rPr>
              <a:t>trách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cán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bộ</a:t>
            </a:r>
            <a:r>
              <a:rPr lang="en-US" sz="2300" dirty="0">
                <a:latin typeface="Arial" panose="020B0604020202020204" pitchFamily="34" charset="0"/>
                <a:cs typeface="Arial" panose="020B0604020202020204" pitchFamily="34" charset="0"/>
              </a:rPr>
              <a:t>/</a:t>
            </a:r>
            <a:r>
              <a:rPr lang="en-US" sz="2300" dirty="0" err="1">
                <a:latin typeface="Arial" panose="020B0604020202020204" pitchFamily="34" charset="0"/>
                <a:cs typeface="Arial" panose="020B0604020202020204" pitchFamily="34" charset="0"/>
              </a:rPr>
              <a:t>nhân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viên</a:t>
            </a:r>
            <a:r>
              <a:rPr lang="en-US" sz="2300" dirty="0">
                <a:latin typeface="Arial" panose="020B0604020202020204" pitchFamily="34" charset="0"/>
                <a:cs typeface="Arial" panose="020B0604020202020204" pitchFamily="34" charset="0"/>
              </a:rPr>
              <a:t>/</a:t>
            </a:r>
            <a:r>
              <a:rPr lang="en-US" sz="2300" dirty="0" err="1">
                <a:latin typeface="Arial" panose="020B0604020202020204" pitchFamily="34" charset="0"/>
                <a:cs typeface="Arial" panose="020B0604020202020204" pitchFamily="34" charset="0"/>
              </a:rPr>
              <a:t>giáo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viên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kiêm</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nhiệm</a:t>
            </a:r>
            <a:r>
              <a:rPr lang="en-US" sz="2300">
                <a:latin typeface="Arial" panose="020B0604020202020204" pitchFamily="34" charset="0"/>
                <a:cs typeface="Arial" panose="020B0604020202020204" pitchFamily="34" charset="0"/>
              </a:rPr>
              <a:t> hoặc </a:t>
            </a:r>
            <a:r>
              <a:rPr lang="en-US" sz="2300" err="1">
                <a:latin typeface="Arial" panose="020B0604020202020204" pitchFamily="34" charset="0"/>
                <a:cs typeface="Arial" panose="020B0604020202020204" pitchFamily="34" charset="0"/>
              </a:rPr>
              <a:t>chuyển</a:t>
            </a:r>
            <a:r>
              <a:rPr lang="en-US" sz="2300">
                <a:latin typeface="Arial" panose="020B0604020202020204" pitchFamily="34" charset="0"/>
                <a:cs typeface="Arial" panose="020B0604020202020204" pitchFamily="34" charset="0"/>
              </a:rPr>
              <a:t> nhiệm vụ cho </a:t>
            </a:r>
            <a:r>
              <a:rPr lang="en-US" sz="2300" dirty="0" err="1">
                <a:latin typeface="Arial" panose="020B0604020202020204" pitchFamily="34" charset="0"/>
                <a:cs typeface="Arial" panose="020B0604020202020204" pitchFamily="34" charset="0"/>
              </a:rPr>
              <a:t>ngành</a:t>
            </a:r>
            <a:r>
              <a:rPr lang="en-US" sz="2300" dirty="0">
                <a:latin typeface="Arial" panose="020B0604020202020204" pitchFamily="34" charset="0"/>
                <a:cs typeface="Arial" panose="020B0604020202020204" pitchFamily="34" charset="0"/>
              </a:rPr>
              <a:t> </a:t>
            </a:r>
            <a:r>
              <a:rPr lang="en-US" sz="2300">
                <a:latin typeface="Arial" panose="020B0604020202020204" pitchFamily="34" charset="0"/>
                <a:cs typeface="Arial" panose="020B0604020202020204" pitchFamily="34" charset="0"/>
              </a:rPr>
              <a:t>Y tế): chiếm </a:t>
            </a:r>
            <a:r>
              <a:rPr lang="en-US" sz="2300" dirty="0" err="1">
                <a:latin typeface="Arial" panose="020B0604020202020204" pitchFamily="34" charset="0"/>
                <a:cs typeface="Arial" panose="020B0604020202020204" pitchFamily="34" charset="0"/>
              </a:rPr>
              <a:t>khoảng</a:t>
            </a:r>
            <a:r>
              <a:rPr lang="en-US" sz="2300" dirty="0">
                <a:latin typeface="Arial" panose="020B0604020202020204" pitchFamily="34" charset="0"/>
                <a:cs typeface="Arial" panose="020B0604020202020204" pitchFamily="34" charset="0"/>
              </a:rPr>
              <a:t> 25% </a:t>
            </a:r>
            <a:r>
              <a:rPr lang="en-US" sz="2300" dirty="0" err="1">
                <a:latin typeface="Arial" panose="020B0604020202020204" pitchFamily="34" charset="0"/>
                <a:cs typeface="Arial" panose="020B0604020202020204" pitchFamily="34" charset="0"/>
              </a:rPr>
              <a:t>tổng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số</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các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trường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học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mầm</a:t>
            </a:r>
            <a:r>
              <a:rPr lang="en-US" sz="2300" dirty="0">
                <a:latin typeface="Arial" panose="020B0604020202020204" pitchFamily="34" charset="0"/>
                <a:cs typeface="Arial" panose="020B0604020202020204" pitchFamily="34" charset="0"/>
              </a:rPr>
              <a:t> non </a:t>
            </a:r>
            <a:r>
              <a:rPr lang="en-US" sz="2300" dirty="0" err="1">
                <a:latin typeface="Arial" panose="020B0604020202020204" pitchFamily="34" charset="0"/>
                <a:cs typeface="Arial" panose="020B0604020202020204" pitchFamily="34" charset="0"/>
              </a:rPr>
              <a:t>và</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phổ</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thông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trên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toàn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quốc</a:t>
            </a:r>
            <a:r>
              <a:rPr lang="en-US" sz="2300">
                <a:latin typeface="Arial" panose="020B0604020202020204" pitchFamily="34" charset="0"/>
                <a:cs typeface="Arial" panose="020B0604020202020204" pitchFamily="34" charset="0"/>
              </a:rPr>
              <a:t>. T</a:t>
            </a:r>
            <a:r>
              <a:rPr lang="nl-NL" sz="2300" dirty="0">
                <a:latin typeface="Arial" panose="020B0604020202020204" pitchFamily="34" charset="0"/>
                <a:cs typeface="Arial" panose="020B0604020202020204" pitchFamily="34" charset="0"/>
              </a:rPr>
              <a:t>heo báo cáo của các </a:t>
            </a:r>
            <a:r>
              <a:rPr lang="nl-NL" sz="2300">
                <a:latin typeface="Arial" panose="020B0604020202020204" pitchFamily="34" charset="0"/>
                <a:cs typeface="Arial" panose="020B0604020202020204" pitchFamily="34" charset="0"/>
              </a:rPr>
              <a:t>địa phương: &gt;10.000 trường thuộc </a:t>
            </a:r>
            <a:r>
              <a:rPr lang="nl-NL" sz="2300" dirty="0">
                <a:latin typeface="Arial" panose="020B0604020202020204" pitchFamily="34" charset="0"/>
                <a:cs typeface="Arial" panose="020B0604020202020204" pitchFamily="34" charset="0"/>
              </a:rPr>
              <a:t>mô hình này, </a:t>
            </a:r>
            <a:r>
              <a:rPr lang="en-US" sz="2300" err="1">
                <a:latin typeface="Arial" panose="020B0604020202020204" pitchFamily="34" charset="0"/>
                <a:cs typeface="Arial" panose="020B0604020202020204" pitchFamily="34" charset="0"/>
              </a:rPr>
              <a:t>chủ</a:t>
            </a:r>
            <a:r>
              <a:rPr lang="en-US" sz="2300">
                <a:latin typeface="Arial" panose="020B0604020202020204" pitchFamily="34" charset="0"/>
                <a:cs typeface="Arial" panose="020B0604020202020204" pitchFamily="34" charset="0"/>
              </a:rPr>
              <a:t> yếu ở </a:t>
            </a:r>
            <a:r>
              <a:rPr lang="en-US" sz="2300" dirty="0" err="1">
                <a:latin typeface="Arial" panose="020B0604020202020204" pitchFamily="34" charset="0"/>
                <a:cs typeface="Arial" panose="020B0604020202020204" pitchFamily="34" charset="0"/>
              </a:rPr>
              <a:t>khu</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vực</a:t>
            </a:r>
            <a:r>
              <a:rPr lang="en-US" sz="2300">
                <a:latin typeface="Arial" panose="020B0604020202020204" pitchFamily="34" charset="0"/>
                <a:cs typeface="Arial" panose="020B0604020202020204" pitchFamily="34" charset="0"/>
              </a:rPr>
              <a:t> biên </a:t>
            </a:r>
            <a:r>
              <a:rPr lang="en-US" sz="2300" dirty="0" err="1">
                <a:latin typeface="Arial" panose="020B0604020202020204" pitchFamily="34" charset="0"/>
                <a:cs typeface="Arial" panose="020B0604020202020204" pitchFamily="34" charset="0"/>
              </a:rPr>
              <a:t>giới</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hải</a:t>
            </a:r>
            <a:r>
              <a:rPr lang="en-US" sz="2300">
                <a:latin typeface="Arial" panose="020B0604020202020204" pitchFamily="34" charset="0"/>
                <a:cs typeface="Arial" panose="020B0604020202020204" pitchFamily="34" charset="0"/>
              </a:rPr>
              <a:t> đảo, </a:t>
            </a:r>
            <a:r>
              <a:rPr lang="en-US" sz="2300" dirty="0" err="1">
                <a:latin typeface="Arial" panose="020B0604020202020204" pitchFamily="34" charset="0"/>
                <a:cs typeface="Arial" panose="020B0604020202020204" pitchFamily="34" charset="0"/>
              </a:rPr>
              <a:t>vùng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khó</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khăn</a:t>
            </a:r>
            <a:r>
              <a:rPr lang="en-US" sz="2300">
                <a:latin typeface="Arial" panose="020B0604020202020204" pitchFamily="34" charset="0"/>
                <a:cs typeface="Arial" panose="020B0604020202020204" pitchFamily="34" charset="0"/>
              </a:rPr>
              <a:t>.  </a:t>
            </a:r>
            <a:endParaRPr lang="en-US" sz="23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20</a:t>
            </a:fld>
            <a:endParaRPr lang="en-US" dirty="0"/>
          </a:p>
        </p:txBody>
      </p:sp>
    </p:spTree>
    <p:extLst>
      <p:ext uri="{BB962C8B-B14F-4D97-AF65-F5344CB8AC3E}">
        <p14:creationId xmlns:p14="http://schemas.microsoft.com/office/powerpoint/2010/main" val="42094750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915400" cy="609600"/>
          </a:xfrm>
        </p:spPr>
        <p:txBody>
          <a:bodyPr>
            <a:noAutofit/>
          </a:bodyPr>
          <a:lstStyle/>
          <a:p>
            <a:r>
              <a:rPr lang="en-US" sz="2800" b="1" dirty="0">
                <a:solidFill>
                  <a:srgbClr val="FF0000"/>
                </a:solidFill>
                <a:latin typeface="Arial" panose="020B0604020202020204" pitchFamily="34" charset="0"/>
                <a:cs typeface="Arial" panose="020B0604020202020204" pitchFamily="34" charset="0"/>
              </a:rPr>
              <a:t>2. </a:t>
            </a:r>
            <a:r>
              <a:rPr lang="vi-VN" sz="2800" b="1" dirty="0">
                <a:solidFill>
                  <a:srgbClr val="FF0000"/>
                </a:solidFill>
                <a:latin typeface="Arial" panose="020B0604020202020204" pitchFamily="34" charset="0"/>
                <a:cs typeface="Arial" panose="020B0604020202020204" pitchFamily="34" charset="0"/>
              </a:rPr>
              <a:t>B</a:t>
            </a:r>
            <a:r>
              <a:rPr lang="en-US" sz="2800" b="1" dirty="0">
                <a:solidFill>
                  <a:srgbClr val="FF0000"/>
                </a:solidFill>
                <a:latin typeface="Arial" panose="020B0604020202020204" pitchFamily="34" charset="0"/>
                <a:cs typeface="Arial" panose="020B0604020202020204" pitchFamily="34" charset="0"/>
              </a:rPr>
              <a:t>ộ </a:t>
            </a:r>
            <a:r>
              <a:rPr lang="en-US" sz="2800" b="1" dirty="0" err="1">
                <a:solidFill>
                  <a:srgbClr val="FF0000"/>
                </a:solidFill>
                <a:latin typeface="Arial" panose="020B0604020202020204" pitchFamily="34" charset="0"/>
                <a:cs typeface="Arial" panose="020B0604020202020204" pitchFamily="34" charset="0"/>
              </a:rPr>
              <a:t>máy</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hỗ</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trợ</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công</a:t>
            </a:r>
            <a:r>
              <a:rPr lang="en-US" sz="2800" b="1" dirty="0">
                <a:solidFill>
                  <a:srgbClr val="FF0000"/>
                </a:solidFill>
                <a:latin typeface="Arial" panose="020B0604020202020204" pitchFamily="34" charset="0"/>
                <a:cs typeface="Arial" panose="020B0604020202020204" pitchFamily="34" charset="0"/>
              </a:rPr>
              <a:t> </a:t>
            </a:r>
            <a:r>
              <a:rPr lang="en-US" sz="2800" b="1" err="1">
                <a:solidFill>
                  <a:srgbClr val="FF0000"/>
                </a:solidFill>
                <a:latin typeface="Arial" panose="020B0604020202020204" pitchFamily="34" charset="0"/>
                <a:cs typeface="Arial" panose="020B0604020202020204" pitchFamily="34" charset="0"/>
              </a:rPr>
              <a:t>tác</a:t>
            </a:r>
            <a:r>
              <a:rPr lang="en-US" sz="2800" b="1">
                <a:solidFill>
                  <a:srgbClr val="FF0000"/>
                </a:solidFill>
                <a:latin typeface="Arial" panose="020B0604020202020204" pitchFamily="34" charset="0"/>
                <a:cs typeface="Arial" panose="020B0604020202020204" pitchFamily="34" charset="0"/>
              </a:rPr>
              <a:t> YTTH của </a:t>
            </a:r>
            <a:r>
              <a:rPr lang="en-US" sz="2800" b="1" dirty="0" err="1">
                <a:solidFill>
                  <a:srgbClr val="FF0000"/>
                </a:solidFill>
                <a:latin typeface="Arial" panose="020B0604020202020204" pitchFamily="34" charset="0"/>
                <a:cs typeface="Arial" panose="020B0604020202020204" pitchFamily="34" charset="0"/>
              </a:rPr>
              <a:t>ngành</a:t>
            </a:r>
            <a:r>
              <a:rPr lang="en-US" sz="2800" b="1" dirty="0">
                <a:solidFill>
                  <a:srgbClr val="FF0000"/>
                </a:solidFill>
                <a:latin typeface="Arial" panose="020B0604020202020204" pitchFamily="34" charset="0"/>
                <a:cs typeface="Arial" panose="020B0604020202020204" pitchFamily="34" charset="0"/>
              </a:rPr>
              <a:t> Y </a:t>
            </a:r>
            <a:r>
              <a:rPr lang="en-US" sz="2800" b="1" dirty="0" err="1">
                <a:solidFill>
                  <a:srgbClr val="FF0000"/>
                </a:solidFill>
                <a:latin typeface="Arial" panose="020B0604020202020204" pitchFamily="34" charset="0"/>
                <a:cs typeface="Arial" panose="020B0604020202020204" pitchFamily="34" charset="0"/>
              </a:rPr>
              <a:t>tế</a:t>
            </a:r>
            <a:endParaRPr lang="en-US" sz="2800" b="1"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685800"/>
            <a:ext cx="8458200" cy="4343400"/>
          </a:xfrm>
        </p:spPr>
        <p:txBody>
          <a:bodyPr>
            <a:noAutofit/>
          </a:bodyPr>
          <a:lstStyle/>
          <a:p>
            <a:pPr marL="0" indent="0">
              <a:spcBef>
                <a:spcPts val="0"/>
              </a:spcBef>
              <a:buNone/>
            </a:pPr>
            <a:r>
              <a:rPr lang="nl-NL" sz="2000" b="1" i="1">
                <a:latin typeface="Arial" panose="020B0604020202020204" pitchFamily="34" charset="0"/>
                <a:cs typeface="Arial" panose="020B0604020202020204" pitchFamily="34" charset="0"/>
              </a:rPr>
              <a:t>Ở </a:t>
            </a:r>
            <a:r>
              <a:rPr lang="nl-NL" sz="2000" b="1" i="1" dirty="0">
                <a:latin typeface="Arial" panose="020B0604020202020204" pitchFamily="34" charset="0"/>
                <a:cs typeface="Arial" panose="020B0604020202020204" pitchFamily="34" charset="0"/>
              </a:rPr>
              <a:t>Trung ương: </a:t>
            </a:r>
            <a:endParaRPr lang="en-US" sz="2000" b="1" i="1" dirty="0">
              <a:latin typeface="Arial" panose="020B0604020202020204" pitchFamily="34" charset="0"/>
              <a:cs typeface="Arial" panose="020B0604020202020204" pitchFamily="34" charset="0"/>
            </a:endParaRPr>
          </a:p>
          <a:p>
            <a:pPr>
              <a:spcBef>
                <a:spcPts val="0"/>
              </a:spcBef>
            </a:pPr>
            <a:r>
              <a:rPr lang="nl-NL" sz="2000" dirty="0">
                <a:latin typeface="Arial" panose="020B0604020202020204" pitchFamily="34" charset="0"/>
                <a:cs typeface="Arial" panose="020B0604020202020204" pitchFamily="34" charset="0"/>
              </a:rPr>
              <a:t>Tại Bộ </a:t>
            </a:r>
            <a:r>
              <a:rPr lang="nl-NL" sz="2000">
                <a:latin typeface="Arial" panose="020B0604020202020204" pitchFamily="34" charset="0"/>
                <a:cs typeface="Arial" panose="020B0604020202020204" pitchFamily="34" charset="0"/>
              </a:rPr>
              <a:t>Y tế: 5/2010 – 2017, </a:t>
            </a:r>
            <a:r>
              <a:rPr lang="nl-NL" sz="2000" dirty="0">
                <a:latin typeface="Arial" panose="020B0604020202020204" pitchFamily="34" charset="0"/>
                <a:cs typeface="Arial" panose="020B0604020202020204" pitchFamily="34" charset="0"/>
              </a:rPr>
              <a:t>thành lập </a:t>
            </a:r>
            <a:r>
              <a:rPr lang="nl-NL" sz="2000">
                <a:latin typeface="Arial" panose="020B0604020202020204" pitchFamily="34" charset="0"/>
                <a:cs typeface="Arial" panose="020B0604020202020204" pitchFamily="34" charset="0"/>
              </a:rPr>
              <a:t>Phòng KS bệnh KLN và SKTH thuộc Cục YTDP. </a:t>
            </a:r>
            <a:r>
              <a:rPr lang="nl-NL" sz="2000" dirty="0">
                <a:latin typeface="Arial" panose="020B0604020202020204" pitchFamily="34" charset="0"/>
                <a:cs typeface="Arial" panose="020B0604020202020204" pitchFamily="34" charset="0"/>
              </a:rPr>
              <a:t>Từ </a:t>
            </a:r>
            <a:r>
              <a:rPr lang="nl-NL" sz="2000">
                <a:latin typeface="Arial" panose="020B0604020202020204" pitchFamily="34" charset="0"/>
                <a:cs typeface="Arial" panose="020B0604020202020204" pitchFamily="34" charset="0"/>
              </a:rPr>
              <a:t>cuối 2017, giao Cục QLMTYT. </a:t>
            </a:r>
          </a:p>
          <a:p>
            <a:pPr algn="just">
              <a:spcBef>
                <a:spcPts val="0"/>
              </a:spcBef>
            </a:pPr>
            <a:r>
              <a:rPr lang="nl-NL" sz="2000">
                <a:latin typeface="Arial" panose="020B0604020202020204" pitchFamily="34" charset="0"/>
                <a:cs typeface="Arial" panose="020B0604020202020204" pitchFamily="34" charset="0"/>
              </a:rPr>
              <a:t>Ngoài ra </a:t>
            </a:r>
            <a:r>
              <a:rPr lang="nl-NL" sz="2000" dirty="0">
                <a:latin typeface="Arial" panose="020B0604020202020204" pitchFamily="34" charset="0"/>
                <a:cs typeface="Arial" panose="020B0604020202020204" pitchFamily="34" charset="0"/>
              </a:rPr>
              <a:t>có </a:t>
            </a:r>
            <a:r>
              <a:rPr lang="nl-NL" sz="2000">
                <a:latin typeface="Arial" panose="020B0604020202020204" pitchFamily="34" charset="0"/>
                <a:cs typeface="Arial" panose="020B0604020202020204" pitchFamily="34" charset="0"/>
              </a:rPr>
              <a:t>các Viện: </a:t>
            </a:r>
          </a:p>
          <a:p>
            <a:pPr lvl="1" algn="just">
              <a:spcBef>
                <a:spcPts val="0"/>
              </a:spcBef>
            </a:pPr>
            <a:r>
              <a:rPr lang="nl-NL" sz="1600">
                <a:latin typeface="Arial" panose="020B0604020202020204" pitchFamily="34" charset="0"/>
                <a:cs typeface="Arial" panose="020B0604020202020204" pitchFamily="34" charset="0"/>
              </a:rPr>
              <a:t>Viện SKNNMT </a:t>
            </a:r>
            <a:r>
              <a:rPr lang="nl-NL" sz="1600" dirty="0">
                <a:latin typeface="Arial" panose="020B0604020202020204" pitchFamily="34" charset="0"/>
                <a:cs typeface="Arial" panose="020B0604020202020204" pitchFamily="34" charset="0"/>
              </a:rPr>
              <a:t>phụ trách 28 tỉnh phía Bắc</a:t>
            </a:r>
            <a:r>
              <a:rPr lang="nl-NL" sz="1600">
                <a:latin typeface="Arial" panose="020B0604020202020204" pitchFamily="34" charset="0"/>
                <a:cs typeface="Arial" panose="020B0604020202020204" pitchFamily="34" charset="0"/>
              </a:rPr>
              <a:t>. </a:t>
            </a:r>
          </a:p>
          <a:p>
            <a:pPr lvl="1" algn="just">
              <a:spcBef>
                <a:spcPts val="0"/>
              </a:spcBef>
            </a:pPr>
            <a:r>
              <a:rPr lang="nl-NL" sz="1600">
                <a:latin typeface="Arial" panose="020B0604020202020204" pitchFamily="34" charset="0"/>
                <a:cs typeface="Arial" panose="020B0604020202020204" pitchFamily="34" charset="0"/>
              </a:rPr>
              <a:t>Viện </a:t>
            </a:r>
            <a:r>
              <a:rPr lang="nl-NL" sz="1600" dirty="0">
                <a:latin typeface="Arial" panose="020B0604020202020204" pitchFamily="34" charset="0"/>
                <a:cs typeface="Arial" panose="020B0604020202020204" pitchFamily="34" charset="0"/>
              </a:rPr>
              <a:t>Pasteur Nha Trang phụ trách 11 tỉnh miền Trung</a:t>
            </a:r>
            <a:r>
              <a:rPr lang="nl-NL" sz="1600">
                <a:latin typeface="Arial" panose="020B0604020202020204" pitchFamily="34" charset="0"/>
                <a:cs typeface="Arial" panose="020B0604020202020204" pitchFamily="34" charset="0"/>
              </a:rPr>
              <a:t>. </a:t>
            </a:r>
          </a:p>
          <a:p>
            <a:pPr lvl="1" algn="just">
              <a:spcBef>
                <a:spcPts val="0"/>
              </a:spcBef>
            </a:pPr>
            <a:r>
              <a:rPr lang="nl-NL" sz="1600">
                <a:latin typeface="Arial" panose="020B0604020202020204" pitchFamily="34" charset="0"/>
                <a:cs typeface="Arial" panose="020B0604020202020204" pitchFamily="34" charset="0"/>
              </a:rPr>
              <a:t>Viện YTCC TP HCM phụ </a:t>
            </a:r>
            <a:r>
              <a:rPr lang="nl-NL" sz="1600" dirty="0">
                <a:latin typeface="Arial" panose="020B0604020202020204" pitchFamily="34" charset="0"/>
                <a:cs typeface="Arial" panose="020B0604020202020204" pitchFamily="34" charset="0"/>
              </a:rPr>
              <a:t>trách 19 tỉnh phía Nam</a:t>
            </a:r>
            <a:r>
              <a:rPr lang="nl-NL" sz="1600">
                <a:latin typeface="Arial" panose="020B0604020202020204" pitchFamily="34" charset="0"/>
                <a:cs typeface="Arial" panose="020B0604020202020204" pitchFamily="34" charset="0"/>
              </a:rPr>
              <a:t>. </a:t>
            </a:r>
          </a:p>
          <a:p>
            <a:pPr lvl="1" algn="just">
              <a:spcBef>
                <a:spcPts val="0"/>
              </a:spcBef>
            </a:pPr>
            <a:r>
              <a:rPr lang="nl-NL" sz="1600">
                <a:latin typeface="Arial" panose="020B0604020202020204" pitchFamily="34" charset="0"/>
                <a:cs typeface="Arial" panose="020B0604020202020204" pitchFamily="34" charset="0"/>
              </a:rPr>
              <a:t>Viện VS </a:t>
            </a:r>
            <a:r>
              <a:rPr lang="nl-NL" sz="1600" dirty="0">
                <a:latin typeface="Arial" panose="020B0604020202020204" pitchFamily="34" charset="0"/>
                <a:cs typeface="Arial" panose="020B0604020202020204" pitchFamily="34" charset="0"/>
              </a:rPr>
              <a:t>dịch tễ Tây Nguyên phụ trách 5 tỉnh Tây Nguyên</a:t>
            </a:r>
            <a:r>
              <a:rPr lang="nl-NL" sz="1600">
                <a:latin typeface="Arial" panose="020B0604020202020204" pitchFamily="34" charset="0"/>
                <a:cs typeface="Arial" panose="020B0604020202020204" pitchFamily="34" charset="0"/>
              </a:rPr>
              <a:t>. </a:t>
            </a:r>
          </a:p>
          <a:p>
            <a:pPr lvl="1" algn="just">
              <a:spcBef>
                <a:spcPts val="0"/>
              </a:spcBef>
            </a:pPr>
            <a:r>
              <a:rPr lang="nl-NL" sz="1600">
                <a:latin typeface="Arial" panose="020B0604020202020204" pitchFamily="34" charset="0"/>
                <a:cs typeface="Arial" panose="020B0604020202020204" pitchFamily="34" charset="0"/>
              </a:rPr>
              <a:t>Các </a:t>
            </a:r>
            <a:r>
              <a:rPr lang="nl-NL" sz="1600" dirty="0">
                <a:latin typeface="Arial" panose="020B0604020202020204" pitchFamily="34" charset="0"/>
                <a:cs typeface="Arial" panose="020B0604020202020204" pitchFamily="34" charset="0"/>
              </a:rPr>
              <a:t>Viện đều có Khoa/Phòng theo dõi công tác y tế trường học.  </a:t>
            </a:r>
            <a:endParaRPr lang="en-US" sz="1600" dirty="0">
              <a:latin typeface="Arial" panose="020B0604020202020204" pitchFamily="34" charset="0"/>
              <a:cs typeface="Arial" panose="020B0604020202020204" pitchFamily="34" charset="0"/>
            </a:endParaRPr>
          </a:p>
          <a:p>
            <a:pPr marL="0" indent="0">
              <a:spcBef>
                <a:spcPts val="0"/>
              </a:spcBef>
              <a:buNone/>
            </a:pPr>
            <a:r>
              <a:rPr lang="nl-NL" sz="2000" b="1" i="1" dirty="0">
                <a:latin typeface="Arial" panose="020B0604020202020204" pitchFamily="34" charset="0"/>
                <a:cs typeface="Arial" panose="020B0604020202020204" pitchFamily="34" charset="0"/>
              </a:rPr>
              <a:t>- Ở địa phương:</a:t>
            </a:r>
            <a:endParaRPr lang="en-US" sz="2000" b="1" i="1" dirty="0">
              <a:latin typeface="Arial" panose="020B0604020202020204" pitchFamily="34" charset="0"/>
              <a:cs typeface="Arial" panose="020B0604020202020204" pitchFamily="34" charset="0"/>
            </a:endParaRPr>
          </a:p>
          <a:p>
            <a:pPr algn="just">
              <a:spcBef>
                <a:spcPts val="0"/>
              </a:spcBef>
            </a:pPr>
            <a:r>
              <a:rPr lang="nl-NL" sz="2000">
                <a:latin typeface="Arial" panose="020B0604020202020204" pitchFamily="34" charset="0"/>
                <a:cs typeface="Arial" panose="020B0604020202020204" pitchFamily="34" charset="0"/>
              </a:rPr>
              <a:t>Tại tuyến tỉnh: </a:t>
            </a:r>
            <a:r>
              <a:rPr lang="nl-NL" sz="2000" dirty="0">
                <a:latin typeface="Arial" panose="020B0604020202020204" pitchFamily="34" charset="0"/>
                <a:cs typeface="Arial" panose="020B0604020202020204" pitchFamily="34" charset="0"/>
              </a:rPr>
              <a:t>Đầu </a:t>
            </a:r>
            <a:r>
              <a:rPr lang="nl-NL" sz="2000">
                <a:latin typeface="Arial" panose="020B0604020202020204" pitchFamily="34" charset="0"/>
                <a:cs typeface="Arial" panose="020B0604020202020204" pitchFamily="34" charset="0"/>
              </a:rPr>
              <a:t>mối là Khoa SKMT- YTTH - Bệnh NN của TTKSBT (</a:t>
            </a:r>
            <a:r>
              <a:rPr lang="nl-NL" sz="2000" dirty="0">
                <a:latin typeface="Arial" panose="020B0604020202020204" pitchFamily="34" charset="0"/>
                <a:cs typeface="Arial" panose="020B0604020202020204" pitchFamily="34" charset="0"/>
              </a:rPr>
              <a:t>CDC) tỉnh</a:t>
            </a:r>
            <a:r>
              <a:rPr lang="nl-NL" sz="2000">
                <a:latin typeface="Arial" panose="020B0604020202020204" pitchFamily="34" charset="0"/>
                <a:cs typeface="Arial" panose="020B0604020202020204" pitchFamily="34" charset="0"/>
              </a:rPr>
              <a:t>, TP đảm nhiệm (47 </a:t>
            </a:r>
            <a:r>
              <a:rPr lang="nl-NL" sz="2000" dirty="0">
                <a:latin typeface="Arial" panose="020B0604020202020204" pitchFamily="34" charset="0"/>
                <a:cs typeface="Arial" panose="020B0604020202020204" pitchFamily="34" charset="0"/>
              </a:rPr>
              <a:t>tỉnh</a:t>
            </a:r>
            <a:r>
              <a:rPr lang="nl-NL" sz="2000">
                <a:latin typeface="Arial" panose="020B0604020202020204" pitchFamily="34" charset="0"/>
                <a:cs typeface="Arial" panose="020B0604020202020204" pitchFamily="34" charset="0"/>
              </a:rPr>
              <a:t>, TP đã kiện toàn), còn lại do Khoa SKCĐ thuộc TTYTDP tỉnh, TPthực </a:t>
            </a:r>
            <a:r>
              <a:rPr lang="nl-NL" sz="2000" dirty="0">
                <a:latin typeface="Arial" panose="020B0604020202020204" pitchFamily="34" charset="0"/>
                <a:cs typeface="Arial" panose="020B0604020202020204" pitchFamily="34" charset="0"/>
              </a:rPr>
              <a:t>hiện, trung bình có 4 - 5 cán bộ</a:t>
            </a:r>
            <a:r>
              <a:rPr lang="nl-NL" sz="2000">
                <a:latin typeface="Arial" panose="020B0604020202020204" pitchFamily="34" charset="0"/>
                <a:cs typeface="Arial" panose="020B0604020202020204" pitchFamily="34" charset="0"/>
              </a:rPr>
              <a:t>. </a:t>
            </a:r>
          </a:p>
          <a:p>
            <a:pPr>
              <a:spcBef>
                <a:spcPts val="0"/>
              </a:spcBef>
            </a:pPr>
            <a:r>
              <a:rPr lang="nl-NL" sz="2000">
                <a:latin typeface="Arial" panose="020B0604020202020204" pitchFamily="34" charset="0"/>
                <a:cs typeface="Arial" panose="020B0604020202020204" pitchFamily="34" charset="0"/>
              </a:rPr>
              <a:t>Ở tuyến huyện: </a:t>
            </a:r>
            <a:r>
              <a:rPr lang="nl-NL" sz="2000" dirty="0">
                <a:latin typeface="Arial" panose="020B0604020202020204" pitchFamily="34" charset="0"/>
                <a:cs typeface="Arial" panose="020B0604020202020204" pitchFamily="34" charset="0"/>
              </a:rPr>
              <a:t>công </a:t>
            </a:r>
            <a:r>
              <a:rPr lang="nl-NL" sz="2000">
                <a:latin typeface="Arial" panose="020B0604020202020204" pitchFamily="34" charset="0"/>
                <a:cs typeface="Arial" panose="020B0604020202020204" pitchFamily="34" charset="0"/>
              </a:rPr>
              <a:t>tác YTTH do Khoa YTCĐ thuộc TTYT huyện phụ trách, </a:t>
            </a:r>
            <a:r>
              <a:rPr lang="nl-NL" sz="2000" dirty="0">
                <a:latin typeface="Arial" panose="020B0604020202020204" pitchFamily="34" charset="0"/>
                <a:cs typeface="Arial" panose="020B0604020202020204" pitchFamily="34" charset="0"/>
              </a:rPr>
              <a:t>phối hợp </a:t>
            </a:r>
            <a:r>
              <a:rPr lang="nl-NL" sz="2000">
                <a:latin typeface="Arial" panose="020B0604020202020204" pitchFamily="34" charset="0"/>
                <a:cs typeface="Arial" panose="020B0604020202020204" pitchFamily="34" charset="0"/>
              </a:rPr>
              <a:t>với Ngành GD triển khai th</a:t>
            </a:r>
            <a:r>
              <a:rPr lang="en-US" sz="2000">
                <a:latin typeface="Arial" panose="020B0604020202020204" pitchFamily="34" charset="0"/>
                <a:cs typeface="Arial" panose="020B0604020202020204" pitchFamily="34" charset="0"/>
              </a:rPr>
              <a:t>ực hiện</a:t>
            </a:r>
            <a:r>
              <a:rPr lang="nl-NL" sz="2000">
                <a:latin typeface="Arial" panose="020B0604020202020204" pitchFamily="34" charset="0"/>
                <a:cs typeface="Arial" panose="020B0604020202020204" pitchFamily="34" charset="0"/>
              </a:rPr>
              <a:t> </a:t>
            </a:r>
            <a:r>
              <a:rPr lang="nl-NL" sz="2000" dirty="0">
                <a:latin typeface="Arial" panose="020B0604020202020204" pitchFamily="34" charset="0"/>
                <a:cs typeface="Arial" panose="020B0604020202020204" pitchFamily="34" charset="0"/>
              </a:rPr>
              <a:t>công </a:t>
            </a:r>
            <a:r>
              <a:rPr lang="nl-NL" sz="2000">
                <a:latin typeface="Arial" panose="020B0604020202020204" pitchFamily="34" charset="0"/>
                <a:cs typeface="Arial" panose="020B0604020202020204" pitchFamily="34" charset="0"/>
              </a:rPr>
              <a:t>tác YTTH.  </a:t>
            </a:r>
            <a:endParaRPr lang="en-US" sz="2000" dirty="0">
              <a:latin typeface="Arial" panose="020B0604020202020204" pitchFamily="34" charset="0"/>
              <a:cs typeface="Arial" panose="020B0604020202020204" pitchFamily="34" charset="0"/>
            </a:endParaRPr>
          </a:p>
          <a:p>
            <a:pPr>
              <a:spcBef>
                <a:spcPts val="0"/>
              </a:spcBef>
            </a:pPr>
            <a:r>
              <a:rPr lang="nl-NL" sz="2000">
                <a:latin typeface="Arial" panose="020B0604020202020204" pitchFamily="34" charset="0"/>
                <a:cs typeface="Arial" panose="020B0604020202020204" pitchFamily="34" charset="0"/>
              </a:rPr>
              <a:t>Tại </a:t>
            </a:r>
            <a:r>
              <a:rPr lang="nl-NL" sz="2000" dirty="0">
                <a:latin typeface="Arial" panose="020B0604020202020204" pitchFamily="34" charset="0"/>
                <a:cs typeface="Arial" panose="020B0604020202020204" pitchFamily="34" charset="0"/>
              </a:rPr>
              <a:t>trạm y </a:t>
            </a:r>
            <a:r>
              <a:rPr lang="nl-NL" sz="2000">
                <a:latin typeface="Arial" panose="020B0604020202020204" pitchFamily="34" charset="0"/>
                <a:cs typeface="Arial" panose="020B0604020202020204" pitchFamily="34" charset="0"/>
              </a:rPr>
              <a:t>tế xã: cử </a:t>
            </a:r>
            <a:r>
              <a:rPr lang="nl-NL" sz="2000" dirty="0">
                <a:latin typeface="Arial" panose="020B0604020202020204" pitchFamily="34" charset="0"/>
                <a:cs typeface="Arial" panose="020B0604020202020204" pitchFamily="34" charset="0"/>
              </a:rPr>
              <a:t>01 cán bộ theo </a:t>
            </a:r>
            <a:r>
              <a:rPr lang="nl-NL" sz="2000">
                <a:latin typeface="Arial" panose="020B0604020202020204" pitchFamily="34" charset="0"/>
                <a:cs typeface="Arial" panose="020B0604020202020204" pitchFamily="34" charset="0"/>
              </a:rPr>
              <a:t>dõi YTTH. Năm </a:t>
            </a:r>
            <a:r>
              <a:rPr lang="nl-NL" sz="2000" dirty="0">
                <a:latin typeface="Arial" panose="020B0604020202020204" pitchFamily="34" charset="0"/>
                <a:cs typeface="Arial" panose="020B0604020202020204" pitchFamily="34" charset="0"/>
              </a:rPr>
              <a:t>2017</a:t>
            </a:r>
            <a:r>
              <a:rPr lang="nl-NL" sz="2000">
                <a:latin typeface="Arial" panose="020B0604020202020204" pitchFamily="34" charset="0"/>
                <a:cs typeface="Arial" panose="020B0604020202020204" pitchFamily="34" charset="0"/>
              </a:rPr>
              <a:t>, thống nhất trạm </a:t>
            </a:r>
            <a:r>
              <a:rPr lang="nl-NL" sz="2000" dirty="0">
                <a:latin typeface="Arial" panose="020B0604020202020204" pitchFamily="34" charset="0"/>
                <a:cs typeface="Arial" panose="020B0604020202020204" pitchFamily="34" charset="0"/>
              </a:rPr>
              <a:t>y </a:t>
            </a:r>
            <a:r>
              <a:rPr lang="nl-NL" sz="2000">
                <a:latin typeface="Arial" panose="020B0604020202020204" pitchFamily="34" charset="0"/>
                <a:cs typeface="Arial" panose="020B0604020202020204" pitchFamily="34" charset="0"/>
              </a:rPr>
              <a:t>tế xã thuộc huyện </a:t>
            </a:r>
            <a:r>
              <a:rPr lang="nl-NL" sz="2000" dirty="0">
                <a:latin typeface="Arial" panose="020B0604020202020204" pitchFamily="34" charset="0"/>
                <a:cs typeface="Arial" panose="020B0604020202020204" pitchFamily="34" charset="0"/>
              </a:rPr>
              <a:t>là đơn vị y tế </a:t>
            </a:r>
            <a:r>
              <a:rPr lang="nl-NL" sz="2000">
                <a:latin typeface="Arial" panose="020B0604020202020204" pitchFamily="34" charset="0"/>
                <a:cs typeface="Arial" panose="020B0604020202020204" pitchFamily="34" charset="0"/>
              </a:rPr>
              <a:t>thuộc TTYT huyện</a:t>
            </a:r>
            <a:r>
              <a:rPr lang="nl-NL" sz="2000" dirty="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a:p>
            <a:pPr>
              <a:spcBef>
                <a:spcPts val="0"/>
              </a:spcBef>
            </a:pPr>
            <a:r>
              <a:rPr lang="nl-NL" sz="2000" dirty="0">
                <a:latin typeface="Arial" panose="020B0604020202020204" pitchFamily="34" charset="0"/>
                <a:cs typeface="Arial" panose="020B0604020202020204" pitchFamily="34" charset="0"/>
              </a:rPr>
              <a:t>Tuy nhiên, hiện nay số lượng đầu </a:t>
            </a:r>
            <a:r>
              <a:rPr lang="nl-NL" sz="2000">
                <a:latin typeface="Arial" panose="020B0604020202020204" pitchFamily="34" charset="0"/>
                <a:cs typeface="Arial" panose="020B0604020202020204" pitchFamily="34" charset="0"/>
              </a:rPr>
              <a:t>mối giảm </a:t>
            </a:r>
            <a:r>
              <a:rPr lang="nl-NL" sz="2000" dirty="0">
                <a:latin typeface="Arial" panose="020B0604020202020204" pitchFamily="34" charset="0"/>
                <a:cs typeface="Arial" panose="020B0604020202020204" pitchFamily="34" charset="0"/>
              </a:rPr>
              <a:t>đi và thu </a:t>
            </a:r>
            <a:r>
              <a:rPr lang="nl-NL" sz="2000">
                <a:latin typeface="Arial" panose="020B0604020202020204" pitchFamily="34" charset="0"/>
                <a:cs typeface="Arial" panose="020B0604020202020204" pitchFamily="34" charset="0"/>
              </a:rPr>
              <a:t>hẹp lại. </a:t>
            </a:r>
            <a:r>
              <a:rPr lang="nl-NL" sz="2000" dirty="0">
                <a:latin typeface="Arial" panose="020B0604020202020204" pitchFamily="34" charset="0"/>
                <a:cs typeface="Arial" panose="020B0604020202020204" pitchFamily="34" charset="0"/>
              </a:rPr>
              <a:t>Y tế </a:t>
            </a:r>
            <a:r>
              <a:rPr lang="nl-NL" sz="2000">
                <a:latin typeface="Arial" panose="020B0604020202020204" pitchFamily="34" charset="0"/>
                <a:cs typeface="Arial" panose="020B0604020202020204" pitchFamily="34" charset="0"/>
              </a:rPr>
              <a:t>xã quá tải </a:t>
            </a:r>
            <a:r>
              <a:rPr lang="nl-NL" sz="2000">
                <a:latin typeface="Arial" panose="020B0604020202020204" pitchFamily="34" charset="0"/>
                <a:cs typeface="Arial" panose="020B0604020202020204" pitchFamily="34" charset="0"/>
                <a:sym typeface="Wingdings" panose="05000000000000000000" pitchFamily="2" charset="2"/>
              </a:rPr>
              <a:t> </a:t>
            </a:r>
            <a:r>
              <a:rPr lang="nl-NL" sz="2000">
                <a:latin typeface="Arial" panose="020B0604020202020204" pitchFamily="34" charset="0"/>
                <a:cs typeface="Arial" panose="020B0604020202020204" pitchFamily="34" charset="0"/>
              </a:rPr>
              <a:t>sự </a:t>
            </a:r>
            <a:r>
              <a:rPr lang="nl-NL" sz="2000" dirty="0">
                <a:latin typeface="Arial" panose="020B0604020202020204" pitchFamily="34" charset="0"/>
                <a:cs typeface="Arial" panose="020B0604020202020204" pitchFamily="34" charset="0"/>
              </a:rPr>
              <a:t>phối hợp triển khai công </a:t>
            </a:r>
            <a:r>
              <a:rPr lang="nl-NL" sz="2000">
                <a:latin typeface="Arial" panose="020B0604020202020204" pitchFamily="34" charset="0"/>
                <a:cs typeface="Arial" panose="020B0604020202020204" pitchFamily="34" charset="0"/>
              </a:rPr>
              <a:t>tác YTTH gặp </a:t>
            </a:r>
            <a:r>
              <a:rPr lang="nl-NL" sz="2000" dirty="0">
                <a:latin typeface="Arial" panose="020B0604020202020204" pitchFamily="34" charset="0"/>
                <a:cs typeface="Arial" panose="020B0604020202020204" pitchFamily="34" charset="0"/>
              </a:rPr>
              <a:t>nhiều </a:t>
            </a:r>
            <a:r>
              <a:rPr lang="nl-NL" sz="2000">
                <a:latin typeface="Arial" panose="020B0604020202020204" pitchFamily="34" charset="0"/>
                <a:cs typeface="Arial" panose="020B0604020202020204" pitchFamily="34" charset="0"/>
              </a:rPr>
              <a:t>khó khăn.</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65116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5125"/>
            <a:ext cx="9144000" cy="549275"/>
          </a:xfrm>
        </p:spPr>
        <p:txBody>
          <a:bodyPr>
            <a:noAutofit/>
          </a:bodyPr>
          <a:lstStyle/>
          <a:p>
            <a:r>
              <a:rPr lang="pt-BR" sz="2900" b="1" dirty="0">
                <a:solidFill>
                  <a:srgbClr val="FF0000"/>
                </a:solidFill>
                <a:latin typeface="Arial" panose="020B0604020202020204" pitchFamily="34" charset="0"/>
                <a:cs typeface="Arial" panose="020B0604020202020204" pitchFamily="34" charset="0"/>
              </a:rPr>
              <a:t>ĐÁNH GIÁ CHUNG</a:t>
            </a:r>
            <a:br>
              <a:rPr lang="pt-BR" sz="2900" b="1" dirty="0">
                <a:solidFill>
                  <a:srgbClr val="FF0000"/>
                </a:solidFill>
                <a:latin typeface="Arial" panose="020B0604020202020204" pitchFamily="34" charset="0"/>
                <a:cs typeface="Arial" panose="020B0604020202020204" pitchFamily="34" charset="0"/>
              </a:rPr>
            </a:br>
            <a:r>
              <a:rPr lang="en-US" sz="2900" b="1" dirty="0" err="1">
                <a:solidFill>
                  <a:srgbClr val="FF0000"/>
                </a:solidFill>
                <a:latin typeface="Arial" panose="020B0604020202020204" pitchFamily="34" charset="0"/>
                <a:cs typeface="Arial" panose="020B0604020202020204" pitchFamily="34" charset="0"/>
              </a:rPr>
              <a:t>về</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sự</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sắp</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xếp</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các</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mô</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hình</a:t>
            </a:r>
            <a:r>
              <a:rPr lang="en-US" sz="2900" b="1" dirty="0">
                <a:solidFill>
                  <a:srgbClr val="FF0000"/>
                </a:solidFill>
                <a:latin typeface="Arial" panose="020B0604020202020204" pitchFamily="34" charset="0"/>
                <a:cs typeface="Arial" panose="020B0604020202020204" pitchFamily="34" charset="0"/>
              </a:rPr>
              <a:t> YTTH </a:t>
            </a:r>
            <a:r>
              <a:rPr lang="en-US" sz="2900" b="1" dirty="0" err="1">
                <a:solidFill>
                  <a:srgbClr val="FF0000"/>
                </a:solidFill>
                <a:latin typeface="Arial" panose="020B0604020202020204" pitchFamily="34" charset="0"/>
                <a:cs typeface="Arial" panose="020B0604020202020204" pitchFamily="34" charset="0"/>
              </a:rPr>
              <a:t>hiện</a:t>
            </a:r>
            <a:r>
              <a:rPr lang="en-US" sz="2900" b="1" dirty="0">
                <a:solidFill>
                  <a:srgbClr val="FF0000"/>
                </a:solidFill>
                <a:latin typeface="Arial" panose="020B0604020202020204" pitchFamily="34" charset="0"/>
                <a:cs typeface="Arial" panose="020B0604020202020204" pitchFamily="34" charset="0"/>
              </a:rPr>
              <a:t> nay</a:t>
            </a:r>
          </a:p>
        </p:txBody>
      </p:sp>
      <p:sp>
        <p:nvSpPr>
          <p:cNvPr id="3" name="Content Placeholder 2"/>
          <p:cNvSpPr>
            <a:spLocks noGrp="1"/>
          </p:cNvSpPr>
          <p:nvPr>
            <p:ph idx="1"/>
          </p:nvPr>
        </p:nvSpPr>
        <p:spPr>
          <a:xfrm>
            <a:off x="457200" y="1219200"/>
            <a:ext cx="8458200" cy="4419600"/>
          </a:xfrm>
        </p:spPr>
        <p:txBody>
          <a:bodyPr>
            <a:noAutofit/>
          </a:bodyPr>
          <a:lstStyle/>
          <a:p>
            <a:pPr algn="just"/>
            <a:r>
              <a:rPr lang="vi-VN" sz="2200" dirty="0">
                <a:latin typeface="Arial" panose="020B0604020202020204" pitchFamily="34" charset="0"/>
                <a:cs typeface="Arial" panose="020B0604020202020204" pitchFamily="34" charset="0"/>
              </a:rPr>
              <a:t>Các </a:t>
            </a:r>
            <a:r>
              <a:rPr lang="vi-VN" sz="2200">
                <a:latin typeface="Arial" panose="020B0604020202020204" pitchFamily="34" charset="0"/>
                <a:cs typeface="Arial" panose="020B0604020202020204" pitchFamily="34" charset="0"/>
              </a:rPr>
              <a:t>mô hình</a:t>
            </a:r>
            <a:r>
              <a:rPr lang="en-US" sz="2200">
                <a:latin typeface="Arial" panose="020B0604020202020204" pitchFamily="34" charset="0"/>
                <a:cs typeface="Arial" panose="020B0604020202020204" pitchFamily="34" charset="0"/>
              </a:rPr>
              <a:t>: </a:t>
            </a:r>
            <a:r>
              <a:rPr lang="vi-VN" sz="2200">
                <a:latin typeface="Arial" panose="020B0604020202020204" pitchFamily="34" charset="0"/>
                <a:cs typeface="Arial" panose="020B0604020202020204" pitchFamily="34" charset="0"/>
              </a:rPr>
              <a:t>chưa</a:t>
            </a:r>
            <a:r>
              <a:rPr lang="en-US" sz="220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được</a:t>
            </a:r>
            <a:r>
              <a:rPr lang="vi-VN" sz="2200" dirty="0">
                <a:latin typeface="Arial" panose="020B0604020202020204" pitchFamily="34" charset="0"/>
                <a:cs typeface="Arial" panose="020B0604020202020204" pitchFamily="34" charset="0"/>
              </a:rPr>
              <a:t> rà soát, sắp </a:t>
            </a:r>
            <a:r>
              <a:rPr lang="en-US" sz="2200" dirty="0">
                <a:latin typeface="Arial" panose="020B0604020202020204" pitchFamily="34" charset="0"/>
                <a:cs typeface="Arial" panose="020B0604020202020204" pitchFamily="34" charset="0"/>
              </a:rPr>
              <a:t>x</a:t>
            </a:r>
            <a:r>
              <a:rPr lang="vi-VN" sz="2200" dirty="0">
                <a:latin typeface="Arial" panose="020B0604020202020204" pitchFamily="34" charset="0"/>
                <a:cs typeface="Arial" panose="020B0604020202020204" pitchFamily="34" charset="0"/>
              </a:rPr>
              <a:t>ếp thống nhất, </a:t>
            </a:r>
            <a:r>
              <a:rPr lang="en-US" sz="2200" dirty="0" err="1">
                <a:latin typeface="Arial" panose="020B0604020202020204" pitchFamily="34" charset="0"/>
                <a:cs typeface="Arial" panose="020B0604020202020204" pitchFamily="34" charset="0"/>
              </a:rPr>
              <a:t>hiệu</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quả</a:t>
            </a:r>
            <a:r>
              <a:rPr lang="en-US" sz="220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a:p>
            <a:pPr algn="just"/>
            <a:r>
              <a:rPr lang="en-US" sz="2200">
                <a:latin typeface="Arial" panose="020B0604020202020204" pitchFamily="34" charset="0"/>
                <a:cs typeface="Arial" panose="020B0604020202020204" pitchFamily="34" charset="0"/>
              </a:rPr>
              <a:t>Nhiều </a:t>
            </a:r>
            <a:r>
              <a:rPr lang="vi-VN" sz="2200" dirty="0">
                <a:latin typeface="Arial" panose="020B0604020202020204" pitchFamily="34" charset="0"/>
                <a:cs typeface="Arial" panose="020B0604020202020204" pitchFamily="34" charset="0"/>
              </a:rPr>
              <a:t>cơ sở giáo dục cần ưu tiên đội ngũ nhân viên chuyên trách y tế trường học </a:t>
            </a:r>
            <a:r>
              <a:rPr lang="en-US" sz="2200" dirty="0" err="1">
                <a:latin typeface="Arial" panose="020B0604020202020204" pitchFamily="34" charset="0"/>
                <a:cs typeface="Arial" panose="020B0604020202020204" pitchFamily="34" charset="0"/>
              </a:rPr>
              <a:t>nhưng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chưa</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được</a:t>
            </a:r>
            <a:r>
              <a:rPr lang="en-US" sz="2200" dirty="0">
                <a:latin typeface="Arial" panose="020B0604020202020204" pitchFamily="34" charset="0"/>
                <a:cs typeface="Arial" panose="020B0604020202020204" pitchFamily="34" charset="0"/>
              </a:rPr>
              <a:t> </a:t>
            </a:r>
            <a:r>
              <a:rPr lang="en-US" sz="2200" err="1">
                <a:latin typeface="Arial" panose="020B0604020202020204" pitchFamily="34" charset="0"/>
                <a:cs typeface="Arial" panose="020B0604020202020204" pitchFamily="34" charset="0"/>
              </a:rPr>
              <a:t>bố</a:t>
            </a:r>
            <a:r>
              <a:rPr lang="en-US" sz="2200">
                <a:latin typeface="Arial" panose="020B0604020202020204" pitchFamily="34" charset="0"/>
                <a:cs typeface="Arial" panose="020B0604020202020204" pitchFamily="34" charset="0"/>
              </a:rPr>
              <a:t> trí</a:t>
            </a:r>
            <a:endParaRPr lang="en-US" sz="2200" dirty="0">
              <a:latin typeface="Arial" panose="020B0604020202020204" pitchFamily="34" charset="0"/>
              <a:cs typeface="Arial" panose="020B0604020202020204" pitchFamily="34" charset="0"/>
            </a:endParaRPr>
          </a:p>
          <a:p>
            <a:pPr algn="just"/>
            <a:r>
              <a:rPr lang="en-US" sz="2200">
                <a:latin typeface="Arial" panose="020B0604020202020204" pitchFamily="34" charset="0"/>
                <a:cs typeface="Arial" panose="020B0604020202020204" pitchFamily="34" charset="0"/>
              </a:rPr>
              <a:t>M</a:t>
            </a:r>
            <a:r>
              <a:rPr lang="vi-VN" sz="2200">
                <a:latin typeface="Arial" panose="020B0604020202020204" pitchFamily="34" charset="0"/>
                <a:cs typeface="Arial" panose="020B0604020202020204" pitchFamily="34" charset="0"/>
              </a:rPr>
              <a:t>ột số </a:t>
            </a:r>
            <a:r>
              <a:rPr lang="en-US" sz="2200">
                <a:latin typeface="Arial" panose="020B0604020202020204" pitchFamily="34" charset="0"/>
                <a:cs typeface="Arial" panose="020B0604020202020204" pitchFamily="34" charset="0"/>
              </a:rPr>
              <a:t>CSGD </a:t>
            </a:r>
            <a:r>
              <a:rPr lang="vi-VN" sz="2200">
                <a:latin typeface="Arial" panose="020B0604020202020204" pitchFamily="34" charset="0"/>
                <a:cs typeface="Arial" panose="020B0604020202020204" pitchFamily="34" charset="0"/>
              </a:rPr>
              <a:t>nằm </a:t>
            </a:r>
            <a:r>
              <a:rPr lang="vi-VN" sz="2200" dirty="0">
                <a:latin typeface="Arial" panose="020B0604020202020204" pitchFamily="34" charset="0"/>
                <a:cs typeface="Arial" panose="020B0604020202020204" pitchFamily="34" charset="0"/>
              </a:rPr>
              <a:t>trên địa bàn thuận lợi</a:t>
            </a:r>
            <a:r>
              <a:rPr lang="vi-VN" sz="2200">
                <a:latin typeface="Arial" panose="020B0604020202020204" pitchFamily="34" charset="0"/>
                <a:cs typeface="Arial" panose="020B0604020202020204" pitchFamily="34" charset="0"/>
              </a:rPr>
              <a:t>, gần </a:t>
            </a:r>
            <a:r>
              <a:rPr lang="en-US" sz="2200" dirty="0">
                <a:latin typeface="Arial" panose="020B0604020202020204" pitchFamily="34" charset="0"/>
                <a:cs typeface="Arial" panose="020B0604020202020204" pitchFamily="34" charset="0"/>
              </a:rPr>
              <a:t>t</a:t>
            </a:r>
            <a:r>
              <a:rPr lang="vi-VN" sz="2200" dirty="0">
                <a:latin typeface="Arial" panose="020B0604020202020204" pitchFamily="34" charset="0"/>
                <a:cs typeface="Arial" panose="020B0604020202020204" pitchFamily="34" charset="0"/>
              </a:rPr>
              <a:t>rạm </a:t>
            </a:r>
            <a:r>
              <a:rPr lang="en-US" sz="2200" dirty="0">
                <a:latin typeface="Arial" panose="020B0604020202020204" pitchFamily="34" charset="0"/>
                <a:cs typeface="Arial" panose="020B0604020202020204" pitchFamily="34" charset="0"/>
              </a:rPr>
              <a:t>y</a:t>
            </a:r>
            <a:r>
              <a:rPr lang="vi-VN" sz="2200" dirty="0">
                <a:latin typeface="Arial" panose="020B0604020202020204" pitchFamily="34" charset="0"/>
                <a:cs typeface="Arial" panose="020B0604020202020204" pitchFamily="34" charset="0"/>
              </a:rPr>
              <a:t> </a:t>
            </a:r>
            <a:r>
              <a:rPr lang="vi-VN" sz="2200">
                <a:latin typeface="Arial" panose="020B0604020202020204" pitchFamily="34" charset="0"/>
                <a:cs typeface="Arial" panose="020B0604020202020204" pitchFamily="34" charset="0"/>
              </a:rPr>
              <a:t>tế xã</a:t>
            </a:r>
            <a:r>
              <a:rPr lang="en-US" sz="2200">
                <a:latin typeface="Arial" panose="020B0604020202020204" pitchFamily="34" charset="0"/>
                <a:cs typeface="Arial" panose="020B0604020202020204" pitchFamily="34" charset="0"/>
              </a:rPr>
              <a:t>/</a:t>
            </a:r>
            <a:r>
              <a:rPr lang="vi-VN" sz="2200">
                <a:latin typeface="Arial" panose="020B0604020202020204" pitchFamily="34" charset="0"/>
                <a:cs typeface="Arial" panose="020B0604020202020204" pitchFamily="34" charset="0"/>
              </a:rPr>
              <a:t>cơ sở </a:t>
            </a:r>
            <a:r>
              <a:rPr lang="en-US" sz="2200">
                <a:latin typeface="Arial" panose="020B0604020202020204" pitchFamily="34" charset="0"/>
                <a:cs typeface="Arial" panose="020B0604020202020204" pitchFamily="34" charset="0"/>
              </a:rPr>
              <a:t>KCB </a:t>
            </a:r>
            <a:r>
              <a:rPr lang="vi-VN" sz="2200">
                <a:latin typeface="Arial" panose="020B0604020202020204" pitchFamily="34" charset="0"/>
                <a:cs typeface="Arial" panose="020B0604020202020204" pitchFamily="34" charset="0"/>
              </a:rPr>
              <a:t>vẫn </a:t>
            </a:r>
            <a:r>
              <a:rPr lang="vi-VN" sz="2200" dirty="0">
                <a:latin typeface="Arial" panose="020B0604020202020204" pitchFamily="34" charset="0"/>
                <a:cs typeface="Arial" panose="020B0604020202020204" pitchFamily="34" charset="0"/>
              </a:rPr>
              <a:t>được bố trí nhân viên chuyên </a:t>
            </a:r>
            <a:r>
              <a:rPr lang="vi-VN" sz="2200">
                <a:latin typeface="Arial" panose="020B0604020202020204" pitchFamily="34" charset="0"/>
                <a:cs typeface="Arial" panose="020B0604020202020204" pitchFamily="34" charset="0"/>
              </a:rPr>
              <a:t>trách </a:t>
            </a:r>
            <a:r>
              <a:rPr lang="en-US" sz="2200">
                <a:latin typeface="Arial" panose="020B0604020202020204" pitchFamily="34" charset="0"/>
                <a:cs typeface="Arial" panose="020B0604020202020204" pitchFamily="34" charset="0"/>
              </a:rPr>
              <a:t>YTTH</a:t>
            </a:r>
            <a:r>
              <a:rPr lang="vi-VN" sz="2200">
                <a:latin typeface="Arial" panose="020B0604020202020204" pitchFamily="34" charset="0"/>
                <a:cs typeface="Arial" panose="020B0604020202020204" pitchFamily="34" charset="0"/>
              </a:rPr>
              <a:t>.</a:t>
            </a:r>
            <a:endParaRPr lang="en-US" sz="2200">
              <a:latin typeface="Arial" panose="020B0604020202020204" pitchFamily="34" charset="0"/>
              <a:cs typeface="Arial" panose="020B0604020202020204" pitchFamily="34" charset="0"/>
            </a:endParaRPr>
          </a:p>
          <a:p>
            <a:pPr algn="just"/>
            <a:r>
              <a:rPr lang="en-US" sz="2200">
                <a:latin typeface="Arial" panose="020B0604020202020204" pitchFamily="34" charset="0"/>
                <a:cs typeface="Arial" panose="020B0604020202020204" pitchFamily="34" charset="0"/>
              </a:rPr>
              <a:t>Các nhiệm vụ khác của YTTH như GDSK , tư vấn tâm lý, GD dinh dưỡng và VSMT,… thì y tế cơ sở vẫn chưa thể đáp ứng.  </a:t>
            </a:r>
          </a:p>
          <a:p>
            <a:pPr marL="0" indent="0" algn="just">
              <a:buNone/>
            </a:pPr>
            <a:r>
              <a:rPr lang="en-US" sz="2200">
                <a:latin typeface="Arial" panose="020B0604020202020204" pitchFamily="34" charset="0"/>
                <a:cs typeface="Arial" panose="020B0604020202020204" pitchFamily="34" charset="0"/>
                <a:sym typeface="Wingdings" panose="05000000000000000000" pitchFamily="2" charset="2"/>
              </a:rPr>
              <a:t> C</a:t>
            </a:r>
            <a:r>
              <a:rPr lang="vi-VN" sz="2200">
                <a:latin typeface="Arial" panose="020B0604020202020204" pitchFamily="34" charset="0"/>
                <a:cs typeface="Arial" panose="020B0604020202020204" pitchFamily="34" charset="0"/>
              </a:rPr>
              <a:t>ần </a:t>
            </a:r>
            <a:r>
              <a:rPr lang="vi-VN" sz="2200" dirty="0">
                <a:latin typeface="Arial" panose="020B0604020202020204" pitchFamily="34" charset="0"/>
                <a:cs typeface="Arial" panose="020B0604020202020204" pitchFamily="34" charset="0"/>
              </a:rPr>
              <a:t>thực hiện cơ cấu, sắp xếp </a:t>
            </a:r>
            <a:r>
              <a:rPr lang="vi-VN" sz="2200">
                <a:latin typeface="Arial" panose="020B0604020202020204" pitchFamily="34" charset="0"/>
                <a:cs typeface="Arial" panose="020B0604020202020204" pitchFamily="34" charset="0"/>
              </a:rPr>
              <a:t>lại </a:t>
            </a:r>
            <a:r>
              <a:rPr lang="en-US" sz="220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22</a:t>
            </a:fld>
            <a:endParaRPr lang="en-US" dirty="0"/>
          </a:p>
        </p:txBody>
      </p:sp>
    </p:spTree>
    <p:extLst>
      <p:ext uri="{BB962C8B-B14F-4D97-AF65-F5344CB8AC3E}">
        <p14:creationId xmlns:p14="http://schemas.microsoft.com/office/powerpoint/2010/main" val="428589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noAutofit/>
          </a:bodyPr>
          <a:lstStyle/>
          <a:p>
            <a:r>
              <a:rPr lang="vi-VN" sz="2400" b="1" dirty="0">
                <a:solidFill>
                  <a:srgbClr val="FF0000"/>
                </a:solidFill>
                <a:latin typeface="Arial" panose="020B0604020202020204" pitchFamily="34" charset="0"/>
                <a:cs typeface="Arial" panose="020B0604020202020204" pitchFamily="34" charset="0"/>
              </a:rPr>
              <a:t>Thực trạng công tác phối hợp</a:t>
            </a:r>
            <a:r>
              <a:rPr lang="en-US" sz="2400" b="1" dirty="0">
                <a:solidFill>
                  <a:srgbClr val="FF0000"/>
                </a:solidFill>
                <a:latin typeface="Arial" panose="020B0604020202020204" pitchFamily="34" charset="0"/>
                <a:cs typeface="Arial" panose="020B0604020202020204" pitchFamily="34" charset="0"/>
              </a:rPr>
              <a:t> </a:t>
            </a:r>
            <a:r>
              <a:rPr lang="en-US" sz="2400" b="1" dirty="0" err="1">
                <a:solidFill>
                  <a:srgbClr val="FF0000"/>
                </a:solidFill>
                <a:latin typeface="Arial" panose="020B0604020202020204" pitchFamily="34" charset="0"/>
                <a:cs typeface="Arial" panose="020B0604020202020204" pitchFamily="34" charset="0"/>
              </a:rPr>
              <a:t>về</a:t>
            </a:r>
            <a:r>
              <a:rPr lang="en-US" sz="2400" b="1" dirty="0">
                <a:solidFill>
                  <a:srgbClr val="FF0000"/>
                </a:solidFill>
                <a:latin typeface="Arial" panose="020B0604020202020204" pitchFamily="34" charset="0"/>
                <a:cs typeface="Arial" panose="020B0604020202020204" pitchFamily="34" charset="0"/>
              </a:rPr>
              <a:t> y </a:t>
            </a:r>
            <a:r>
              <a:rPr lang="en-US" sz="2400" b="1" dirty="0" err="1">
                <a:solidFill>
                  <a:srgbClr val="FF0000"/>
                </a:solidFill>
                <a:latin typeface="Arial" panose="020B0604020202020204" pitchFamily="34" charset="0"/>
                <a:cs typeface="Arial" panose="020B0604020202020204" pitchFamily="34" charset="0"/>
              </a:rPr>
              <a:t>tế</a:t>
            </a:r>
            <a:r>
              <a:rPr lang="en-US" sz="2400" b="1" dirty="0">
                <a:solidFill>
                  <a:srgbClr val="FF0000"/>
                </a:solidFill>
                <a:latin typeface="Arial" panose="020B0604020202020204" pitchFamily="34" charset="0"/>
                <a:cs typeface="Arial" panose="020B0604020202020204" pitchFamily="34" charset="0"/>
              </a:rPr>
              <a:t> </a:t>
            </a:r>
            <a:r>
              <a:rPr lang="en-US" sz="2400" b="1" dirty="0" err="1">
                <a:solidFill>
                  <a:srgbClr val="FF0000"/>
                </a:solidFill>
                <a:latin typeface="Arial" panose="020B0604020202020204" pitchFamily="34" charset="0"/>
                <a:cs typeface="Arial" panose="020B0604020202020204" pitchFamily="34" charset="0"/>
              </a:rPr>
              <a:t>trường</a:t>
            </a:r>
            <a:r>
              <a:rPr lang="en-US" sz="2400" b="1" dirty="0">
                <a:solidFill>
                  <a:srgbClr val="FF0000"/>
                </a:solidFill>
                <a:latin typeface="Arial" panose="020B0604020202020204" pitchFamily="34" charset="0"/>
                <a:cs typeface="Arial" panose="020B0604020202020204" pitchFamily="34" charset="0"/>
              </a:rPr>
              <a:t> </a:t>
            </a:r>
            <a:r>
              <a:rPr lang="en-US" sz="2400" b="1" dirty="0" err="1">
                <a:solidFill>
                  <a:srgbClr val="FF0000"/>
                </a:solidFill>
                <a:latin typeface="Arial" panose="020B0604020202020204" pitchFamily="34" charset="0"/>
                <a:cs typeface="Arial" panose="020B0604020202020204" pitchFamily="34" charset="0"/>
              </a:rPr>
              <a:t>học</a:t>
            </a:r>
            <a:r>
              <a:rPr lang="vi-VN" sz="2400" b="1" dirty="0">
                <a:solidFill>
                  <a:srgbClr val="FF0000"/>
                </a:solidFill>
                <a:latin typeface="Arial" panose="020B0604020202020204" pitchFamily="34" charset="0"/>
                <a:cs typeface="Arial" panose="020B0604020202020204" pitchFamily="34" charset="0"/>
              </a:rPr>
              <a:t> giữa </a:t>
            </a:r>
            <a:r>
              <a:rPr lang="en-US" sz="2400" b="1" dirty="0" err="1">
                <a:solidFill>
                  <a:srgbClr val="FF0000"/>
                </a:solidFill>
                <a:latin typeface="Arial" panose="020B0604020202020204" pitchFamily="34" charset="0"/>
                <a:cs typeface="Arial" panose="020B0604020202020204" pitchFamily="34" charset="0"/>
              </a:rPr>
              <a:t>cơ</a:t>
            </a:r>
            <a:r>
              <a:rPr lang="en-US" sz="2400" b="1" dirty="0">
                <a:solidFill>
                  <a:srgbClr val="FF0000"/>
                </a:solidFill>
                <a:latin typeface="Arial" panose="020B0604020202020204" pitchFamily="34" charset="0"/>
                <a:cs typeface="Arial" panose="020B0604020202020204" pitchFamily="34" charset="0"/>
              </a:rPr>
              <a:t> </a:t>
            </a:r>
            <a:r>
              <a:rPr lang="en-US" sz="2400" b="1" dirty="0" err="1">
                <a:solidFill>
                  <a:srgbClr val="FF0000"/>
                </a:solidFill>
                <a:latin typeface="Arial" panose="020B0604020202020204" pitchFamily="34" charset="0"/>
                <a:cs typeface="Arial" panose="020B0604020202020204" pitchFamily="34" charset="0"/>
              </a:rPr>
              <a:t>sở</a:t>
            </a:r>
            <a:r>
              <a:rPr lang="en-US" sz="2400" b="1" dirty="0">
                <a:solidFill>
                  <a:srgbClr val="FF0000"/>
                </a:solidFill>
                <a:latin typeface="Arial" panose="020B0604020202020204" pitchFamily="34" charset="0"/>
                <a:cs typeface="Arial" panose="020B0604020202020204" pitchFamily="34" charset="0"/>
              </a:rPr>
              <a:t> </a:t>
            </a:r>
            <a:r>
              <a:rPr lang="en-US" sz="2400" b="1" dirty="0" err="1">
                <a:solidFill>
                  <a:srgbClr val="FF0000"/>
                </a:solidFill>
                <a:latin typeface="Arial" panose="020B0604020202020204" pitchFamily="34" charset="0"/>
                <a:cs typeface="Arial" panose="020B0604020202020204" pitchFamily="34" charset="0"/>
              </a:rPr>
              <a:t>giáo</a:t>
            </a:r>
            <a:r>
              <a:rPr lang="en-US" sz="2400" b="1" dirty="0">
                <a:solidFill>
                  <a:srgbClr val="FF0000"/>
                </a:solidFill>
                <a:latin typeface="Arial" panose="020B0604020202020204" pitchFamily="34" charset="0"/>
                <a:cs typeface="Arial" panose="020B0604020202020204" pitchFamily="34" charset="0"/>
              </a:rPr>
              <a:t> d</a:t>
            </a:r>
            <a:r>
              <a:rPr lang="vi-VN" sz="2400" b="1" dirty="0">
                <a:solidFill>
                  <a:srgbClr val="FF0000"/>
                </a:solidFill>
                <a:latin typeface="Arial" panose="020B0604020202020204" pitchFamily="34" charset="0"/>
                <a:cs typeface="Arial" panose="020B0604020202020204" pitchFamily="34" charset="0"/>
              </a:rPr>
              <a:t>ục với y tế cơ sở và các tổ chức liên quan</a:t>
            </a:r>
            <a:endParaRPr lang="en-US" sz="2400"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219200"/>
            <a:ext cx="8229600" cy="4495800"/>
          </a:xfrm>
        </p:spPr>
        <p:txBody>
          <a:bodyPr>
            <a:noAutofit/>
          </a:bodyPr>
          <a:lstStyle/>
          <a:p>
            <a:pPr marL="0" indent="0">
              <a:buNone/>
            </a:pPr>
            <a:r>
              <a:rPr lang="nb-NO" sz="2200">
                <a:latin typeface="Arial" panose="020B0604020202020204" pitchFamily="34" charset="0"/>
                <a:cs typeface="Arial" panose="020B0604020202020204" pitchFamily="34" charset="0"/>
              </a:rPr>
              <a:t>Hiện </a:t>
            </a:r>
            <a:r>
              <a:rPr lang="nb-NO" sz="2200" dirty="0">
                <a:latin typeface="Arial" panose="020B0604020202020204" pitchFamily="34" charset="0"/>
                <a:cs typeface="Arial" panose="020B0604020202020204" pitchFamily="34" charset="0"/>
              </a:rPr>
              <a:t>nay sự phối </a:t>
            </a:r>
            <a:r>
              <a:rPr lang="nb-NO" sz="2200">
                <a:latin typeface="Arial" panose="020B0604020202020204" pitchFamily="34" charset="0"/>
                <a:cs typeface="Arial" panose="020B0604020202020204" pitchFamily="34" charset="0"/>
              </a:rPr>
              <a:t>hợp còn </a:t>
            </a:r>
            <a:r>
              <a:rPr lang="nb-NO" sz="2200" dirty="0">
                <a:latin typeface="Arial" panose="020B0604020202020204" pitchFamily="34" charset="0"/>
                <a:cs typeface="Arial" panose="020B0604020202020204" pitchFamily="34" charset="0"/>
              </a:rPr>
              <a:t>nhiều bất cập, hạn chế:</a:t>
            </a:r>
            <a:endParaRPr lang="en-US" sz="2200" dirty="0">
              <a:latin typeface="Arial" panose="020B0604020202020204" pitchFamily="34" charset="0"/>
              <a:cs typeface="Arial" panose="020B0604020202020204" pitchFamily="34" charset="0"/>
            </a:endParaRPr>
          </a:p>
          <a:p>
            <a:pPr lvl="1" indent="-342900">
              <a:buFont typeface="Arial" panose="020B0604020202020204" pitchFamily="34" charset="0"/>
              <a:buChar char="•"/>
            </a:pPr>
            <a:r>
              <a:rPr lang="de-DE" sz="2200">
                <a:latin typeface="Arial" panose="020B0604020202020204" pitchFamily="34" charset="0"/>
                <a:cs typeface="Arial" panose="020B0604020202020204" pitchFamily="34" charset="0"/>
              </a:rPr>
              <a:t>Sự </a:t>
            </a:r>
            <a:r>
              <a:rPr lang="de-DE" sz="2200" dirty="0">
                <a:latin typeface="Arial" panose="020B0604020202020204" pitchFamily="34" charset="0"/>
                <a:cs typeface="Arial" panose="020B0604020202020204" pitchFamily="34" charset="0"/>
              </a:rPr>
              <a:t>phối </a:t>
            </a:r>
            <a:r>
              <a:rPr lang="de-DE" sz="2200">
                <a:latin typeface="Arial" panose="020B0604020202020204" pitchFamily="34" charset="0"/>
                <a:cs typeface="Arial" panose="020B0604020202020204" pitchFamily="34" charset="0"/>
              </a:rPr>
              <a:t>hợp chưa </a:t>
            </a:r>
            <a:r>
              <a:rPr lang="de-DE" sz="2200" dirty="0">
                <a:latin typeface="Arial" panose="020B0604020202020204" pitchFamily="34" charset="0"/>
                <a:cs typeface="Arial" panose="020B0604020202020204" pitchFamily="34" charset="0"/>
              </a:rPr>
              <a:t>hiệu quả, chưa nhận được sự quan tâm đầy đủ của các cấp ủy, chính quyền, các </a:t>
            </a:r>
            <a:r>
              <a:rPr lang="de-DE" sz="2200">
                <a:latin typeface="Arial" panose="020B0604020202020204" pitchFamily="34" charset="0"/>
                <a:cs typeface="Arial" panose="020B0604020202020204" pitchFamily="34" charset="0"/>
              </a:rPr>
              <a:t>ban ngành. </a:t>
            </a:r>
            <a:endParaRPr lang="en-US" sz="2200" dirty="0">
              <a:latin typeface="Arial" panose="020B0604020202020204" pitchFamily="34" charset="0"/>
              <a:cs typeface="Arial" panose="020B0604020202020204" pitchFamily="34" charset="0"/>
            </a:endParaRPr>
          </a:p>
          <a:p>
            <a:pPr lvl="1" indent="-342900">
              <a:buFont typeface="Arial" panose="020B0604020202020204" pitchFamily="34" charset="0"/>
              <a:buChar char="•"/>
            </a:pPr>
            <a:r>
              <a:rPr lang="de-DE" sz="2200">
                <a:latin typeface="Arial" panose="020B0604020202020204" pitchFamily="34" charset="0"/>
                <a:cs typeface="Arial" panose="020B0604020202020204" pitchFamily="34" charset="0"/>
              </a:rPr>
              <a:t>Sự </a:t>
            </a:r>
            <a:r>
              <a:rPr lang="de-DE" sz="2200" dirty="0">
                <a:latin typeface="Arial" panose="020B0604020202020204" pitchFamily="34" charset="0"/>
                <a:cs typeface="Arial" panose="020B0604020202020204" pitchFamily="34" charset="0"/>
              </a:rPr>
              <a:t>gắn kết giữa trường học và trạm y tế xã và cơ sở y tế trên địa </a:t>
            </a:r>
            <a:r>
              <a:rPr lang="de-DE" sz="2200">
                <a:latin typeface="Arial" panose="020B0604020202020204" pitchFamily="34" charset="0"/>
                <a:cs typeface="Arial" panose="020B0604020202020204" pitchFamily="34" charset="0"/>
              </a:rPr>
              <a:t>bàn nhiều </a:t>
            </a:r>
            <a:r>
              <a:rPr lang="de-DE" sz="2200" dirty="0">
                <a:latin typeface="Arial" panose="020B0604020202020204" pitchFamily="34" charset="0"/>
                <a:cs typeface="Arial" panose="020B0604020202020204" pitchFamily="34" charset="0"/>
              </a:rPr>
              <a:t>nơi còn chưa chặt chẽ, </a:t>
            </a:r>
            <a:r>
              <a:rPr lang="de-DE" sz="2200">
                <a:latin typeface="Arial" panose="020B0604020202020204" pitchFamily="34" charset="0"/>
                <a:cs typeface="Arial" panose="020B0604020202020204" pitchFamily="34" charset="0"/>
              </a:rPr>
              <a:t>thiếu đồng </a:t>
            </a:r>
            <a:r>
              <a:rPr lang="de-DE" sz="2200" dirty="0">
                <a:latin typeface="Arial" panose="020B0604020202020204" pitchFamily="34" charset="0"/>
                <a:cs typeface="Arial" panose="020B0604020202020204" pitchFamily="34" charset="0"/>
              </a:rPr>
              <a:t>bộ</a:t>
            </a:r>
            <a:r>
              <a:rPr lang="de-DE" sz="2200">
                <a:latin typeface="Arial" panose="020B0604020202020204" pitchFamily="34" charset="0"/>
                <a:cs typeface="Arial" panose="020B0604020202020204" pitchFamily="34" charset="0"/>
              </a:rPr>
              <a:t>, </a:t>
            </a:r>
          </a:p>
          <a:p>
            <a:pPr lvl="1" indent="-342900">
              <a:buFont typeface="Arial" panose="020B0604020202020204" pitchFamily="34" charset="0"/>
              <a:buChar char="•"/>
            </a:pPr>
            <a:r>
              <a:rPr lang="de-DE" sz="2200">
                <a:latin typeface="Arial" panose="020B0604020202020204" pitchFamily="34" charset="0"/>
                <a:cs typeface="Arial" panose="020B0604020202020204" pitchFamily="34" charset="0"/>
              </a:rPr>
              <a:t>Còn </a:t>
            </a:r>
            <a:r>
              <a:rPr lang="de-DE" sz="2200" dirty="0">
                <a:latin typeface="Arial" panose="020B0604020202020204" pitchFamily="34" charset="0"/>
                <a:cs typeface="Arial" panose="020B0604020202020204" pitchFamily="34" charset="0"/>
              </a:rPr>
              <a:t>trên 1/3 số tỉnh</a:t>
            </a:r>
            <a:r>
              <a:rPr lang="de-DE" sz="2200">
                <a:latin typeface="Arial" panose="020B0604020202020204" pitchFamily="34" charset="0"/>
                <a:cs typeface="Arial" panose="020B0604020202020204" pitchFamily="34" charset="0"/>
              </a:rPr>
              <a:t>, TP chưa </a:t>
            </a:r>
            <a:r>
              <a:rPr lang="de-DE" sz="2200" dirty="0">
                <a:latin typeface="Arial" panose="020B0604020202020204" pitchFamily="34" charset="0"/>
                <a:cs typeface="Arial" panose="020B0604020202020204" pitchFamily="34" charset="0"/>
              </a:rPr>
              <a:t>có Ban chỉ </a:t>
            </a:r>
            <a:r>
              <a:rPr lang="de-DE" sz="2200">
                <a:latin typeface="Arial" panose="020B0604020202020204" pitchFamily="34" charset="0"/>
                <a:cs typeface="Arial" panose="020B0604020202020204" pitchFamily="34" charset="0"/>
              </a:rPr>
              <a:t>đạo YTTH cấp tỉnh.</a:t>
            </a:r>
          </a:p>
          <a:p>
            <a:pPr lvl="1" indent="-342900">
              <a:buFont typeface="Arial" panose="020B0604020202020204" pitchFamily="34" charset="0"/>
              <a:buChar char="•"/>
            </a:pPr>
            <a:r>
              <a:rPr lang="de-DE" sz="2200">
                <a:latin typeface="Arial" panose="020B0604020202020204" pitchFamily="34" charset="0"/>
                <a:cs typeface="Arial" panose="020B0604020202020204" pitchFamily="34" charset="0"/>
              </a:rPr>
              <a:t>Đội </a:t>
            </a:r>
            <a:r>
              <a:rPr lang="de-DE" sz="2200" dirty="0">
                <a:latin typeface="Arial" panose="020B0604020202020204" pitchFamily="34" charset="0"/>
                <a:cs typeface="Arial" panose="020B0604020202020204" pitchFamily="34" charset="0"/>
              </a:rPr>
              <a:t>ngũ cán bộ y tế trường học vừa thiếu và yếu, chưa được đãi ngộ thỏa đáng</a:t>
            </a:r>
            <a:r>
              <a:rPr lang="de-DE" sz="2200">
                <a:latin typeface="Arial" panose="020B0604020202020204" pitchFamily="34" charset="0"/>
                <a:cs typeface="Arial" panose="020B0604020202020204" pitchFamily="34" charset="0"/>
              </a:rPr>
              <a:t>, ch</a:t>
            </a:r>
            <a:r>
              <a:rPr lang="vi-VN" sz="2200">
                <a:latin typeface="Arial" panose="020B0604020202020204" pitchFamily="34" charset="0"/>
                <a:cs typeface="Arial" panose="020B0604020202020204" pitchFamily="34" charset="0"/>
              </a:rPr>
              <a:t>ư</a:t>
            </a:r>
            <a:r>
              <a:rPr lang="en-US" sz="2200">
                <a:latin typeface="Arial" panose="020B0604020202020204" pitchFamily="34" charset="0"/>
                <a:cs typeface="Arial" panose="020B0604020202020204" pitchFamily="34" charset="0"/>
              </a:rPr>
              <a:t>a có </a:t>
            </a:r>
            <a:r>
              <a:rPr lang="de-DE" sz="2200">
                <a:latin typeface="Arial" panose="020B0604020202020204" pitchFamily="34" charset="0"/>
                <a:cs typeface="Arial" panose="020B0604020202020204" pitchFamily="34" charset="0"/>
              </a:rPr>
              <a:t>kế </a:t>
            </a:r>
            <a:r>
              <a:rPr lang="de-DE" sz="2200" dirty="0">
                <a:latin typeface="Arial" panose="020B0604020202020204" pitchFamily="34" charset="0"/>
                <a:cs typeface="Arial" panose="020B0604020202020204" pitchFamily="34" charset="0"/>
              </a:rPr>
              <a:t>hoạch </a:t>
            </a:r>
            <a:r>
              <a:rPr lang="de-DE" sz="2200">
                <a:latin typeface="Arial" panose="020B0604020202020204" pitchFamily="34" charset="0"/>
                <a:cs typeface="Arial" panose="020B0604020202020204" pitchFamily="34" charset="0"/>
              </a:rPr>
              <a:t>đầu tư</a:t>
            </a:r>
            <a:endParaRPr lang="pt-BR" sz="2200" b="1" i="1" dirty="0">
              <a:latin typeface="Arial" panose="020B0604020202020204" pitchFamily="34" charset="0"/>
              <a:cs typeface="Arial" panose="020B0604020202020204" pitchFamily="34" charset="0"/>
            </a:endParaRPr>
          </a:p>
          <a:p>
            <a:pPr marL="0" indent="0" algn="just">
              <a:buNone/>
            </a:pPr>
            <a:endParaRPr lang="en-US" sz="22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23</a:t>
            </a:fld>
            <a:endParaRPr lang="en-US" dirty="0"/>
          </a:p>
        </p:txBody>
      </p:sp>
    </p:spTree>
    <p:extLst>
      <p:ext uri="{BB962C8B-B14F-4D97-AF65-F5344CB8AC3E}">
        <p14:creationId xmlns:p14="http://schemas.microsoft.com/office/powerpoint/2010/main" val="2054625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915400" cy="914400"/>
          </a:xfrm>
        </p:spPr>
        <p:txBody>
          <a:bodyPr>
            <a:noAutofit/>
          </a:bodyPr>
          <a:lstStyle/>
          <a:p>
            <a:r>
              <a:rPr lang="pt-BR" sz="2800" b="1" dirty="0">
                <a:solidFill>
                  <a:srgbClr val="FF0000"/>
                </a:solidFill>
                <a:latin typeface="Arial" panose="020B0604020202020204" pitchFamily="34" charset="0"/>
                <a:cs typeface="Arial" panose="020B0604020202020204" pitchFamily="34" charset="0"/>
              </a:rPr>
              <a:t>MÔ HÌNH Y TẾ TRƯỜNG HỌC TRÊN THẾ GIỚI</a:t>
            </a:r>
            <a:endParaRPr lang="en-US"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600" y="990600"/>
            <a:ext cx="8001000" cy="4343400"/>
          </a:xfrm>
        </p:spPr>
        <p:txBody>
          <a:bodyPr>
            <a:noAutofit/>
          </a:bodyPr>
          <a:lstStyle/>
          <a:p>
            <a:pPr marL="0" indent="0" algn="just">
              <a:buNone/>
            </a:pPr>
            <a:r>
              <a:rPr lang="en-US" sz="2200" b="1">
                <a:latin typeface="Arial" panose="020B0604020202020204" pitchFamily="34" charset="0"/>
                <a:cs typeface="Arial" panose="020B0604020202020204" pitchFamily="34" charset="0"/>
              </a:rPr>
              <a:t>1. Tại </a:t>
            </a:r>
            <a:r>
              <a:rPr lang="en-US" sz="2200" b="1" dirty="0" err="1">
                <a:latin typeface="Arial" panose="020B0604020202020204" pitchFamily="34" charset="0"/>
                <a:cs typeface="Arial" panose="020B0604020202020204" pitchFamily="34" charset="0"/>
              </a:rPr>
              <a:t>Châu</a:t>
            </a:r>
            <a:r>
              <a:rPr lang="en-US" sz="2200" b="1" dirty="0">
                <a:latin typeface="Arial" panose="020B0604020202020204" pitchFamily="34" charset="0"/>
                <a:cs typeface="Arial" panose="020B0604020202020204" pitchFamily="34" charset="0"/>
              </a:rPr>
              <a:t> </a:t>
            </a:r>
            <a:r>
              <a:rPr lang="en-US" sz="2200" b="1" dirty="0" err="1">
                <a:latin typeface="Arial" panose="020B0604020202020204" pitchFamily="34" charset="0"/>
                <a:cs typeface="Arial" panose="020B0604020202020204" pitchFamily="34" charset="0"/>
              </a:rPr>
              <a:t>Âu</a:t>
            </a:r>
            <a:r>
              <a:rPr lang="en-US" sz="2200" b="1" dirty="0">
                <a:latin typeface="Arial" panose="020B0604020202020204" pitchFamily="34" charset="0"/>
                <a:cs typeface="Arial" panose="020B0604020202020204" pitchFamily="34" charset="0"/>
              </a:rPr>
              <a:t>:</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công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tác</a:t>
            </a:r>
            <a:r>
              <a:rPr lang="en-US" sz="2200" dirty="0">
                <a:latin typeface="Arial" panose="020B0604020202020204" pitchFamily="34" charset="0"/>
                <a:cs typeface="Arial" panose="020B0604020202020204" pitchFamily="34" charset="0"/>
              </a:rPr>
              <a:t> y </a:t>
            </a:r>
            <a:r>
              <a:rPr lang="en-US" sz="2200" dirty="0" err="1">
                <a:latin typeface="Arial" panose="020B0604020202020204" pitchFamily="34" charset="0"/>
                <a:cs typeface="Arial" panose="020B0604020202020204" pitchFamily="34" charset="0"/>
              </a:rPr>
              <a:t>tế</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trường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học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được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triển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khai</a:t>
            </a:r>
            <a:r>
              <a:rPr lang="en-US" sz="2200" dirty="0">
                <a:latin typeface="Arial" panose="020B0604020202020204" pitchFamily="34" charset="0"/>
                <a:cs typeface="Arial" panose="020B0604020202020204" pitchFamily="34" charset="0"/>
              </a:rPr>
              <a:t> ở 7 </a:t>
            </a:r>
            <a:r>
              <a:rPr lang="en-US" sz="2200" dirty="0" err="1">
                <a:latin typeface="Arial" panose="020B0604020202020204" pitchFamily="34" charset="0"/>
                <a:cs typeface="Arial" panose="020B0604020202020204" pitchFamily="34" charset="0"/>
              </a:rPr>
              <a:t>quốc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gia</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Bỉ</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Pháp</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Đan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Mạch</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Thụy</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Sĩ</a:t>
            </a:r>
            <a:r>
              <a:rPr lang="en-US" sz="2200" dirty="0">
                <a:latin typeface="Arial" panose="020B0604020202020204" pitchFamily="34" charset="0"/>
                <a:cs typeface="Arial" panose="020B0604020202020204" pitchFamily="34" charset="0"/>
              </a:rPr>
              <a:t>, Ba Lan, </a:t>
            </a:r>
            <a:r>
              <a:rPr lang="en-US" sz="2200" dirty="0" err="1">
                <a:latin typeface="Arial" panose="020B0604020202020204" pitchFamily="34" charset="0"/>
                <a:cs typeface="Arial" panose="020B0604020202020204" pitchFamily="34" charset="0"/>
              </a:rPr>
              <a:t>Bồ</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Đào</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Nha</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và</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Tây</a:t>
            </a:r>
            <a:r>
              <a:rPr lang="en-US" sz="2200" dirty="0">
                <a:latin typeface="Arial" panose="020B0604020202020204" pitchFamily="34" charset="0"/>
                <a:cs typeface="Arial" panose="020B0604020202020204" pitchFamily="34" charset="0"/>
              </a:rPr>
              <a:t> Ban </a:t>
            </a:r>
            <a:r>
              <a:rPr lang="en-US" sz="2200" dirty="0" err="1">
                <a:latin typeface="Arial" panose="020B0604020202020204" pitchFamily="34" charset="0"/>
                <a:cs typeface="Arial" panose="020B0604020202020204" pitchFamily="34" charset="0"/>
              </a:rPr>
              <a:t>Nha</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theo</a:t>
            </a:r>
            <a:r>
              <a:rPr lang="en-US" sz="2200" dirty="0">
                <a:latin typeface="Arial" panose="020B0604020202020204" pitchFamily="34" charset="0"/>
                <a:cs typeface="Arial" panose="020B0604020202020204" pitchFamily="34" charset="0"/>
              </a:rPr>
              <a:t> 3 </a:t>
            </a:r>
            <a:r>
              <a:rPr lang="en-US" sz="2200" dirty="0" err="1">
                <a:latin typeface="Arial" panose="020B0604020202020204" pitchFamily="34" charset="0"/>
                <a:cs typeface="Arial" panose="020B0604020202020204" pitchFamily="34" charset="0"/>
              </a:rPr>
              <a:t>loại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hình</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như</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sau</a:t>
            </a:r>
            <a:r>
              <a:rPr lang="en-US" sz="2200" dirty="0">
                <a:latin typeface="Arial" panose="020B0604020202020204" pitchFamily="34" charset="0"/>
                <a:cs typeface="Arial" panose="020B0604020202020204" pitchFamily="34" charset="0"/>
              </a:rPr>
              <a:t>:</a:t>
            </a:r>
          </a:p>
          <a:p>
            <a:pPr lvl="1" algn="just"/>
            <a:r>
              <a:rPr lang="en-US" sz="1800">
                <a:latin typeface="Arial" panose="020B0604020202020204" pitchFamily="34" charset="0"/>
                <a:cs typeface="Arial" panose="020B0604020202020204" pitchFamily="34" charset="0"/>
              </a:rPr>
              <a:t>Loại </a:t>
            </a:r>
            <a:r>
              <a:rPr lang="en-US" sz="1800" dirty="0" err="1">
                <a:latin typeface="Arial" panose="020B0604020202020204" pitchFamily="34" charset="0"/>
                <a:cs typeface="Arial" panose="020B0604020202020204" pitchFamily="34" charset="0"/>
              </a:rPr>
              <a:t>hình</a:t>
            </a:r>
            <a:r>
              <a:rPr lang="en-US" sz="1800" dirty="0">
                <a:latin typeface="Arial" panose="020B0604020202020204" pitchFamily="34" charset="0"/>
                <a:cs typeface="Arial" panose="020B0604020202020204" pitchFamily="34" charset="0"/>
              </a:rPr>
              <a:t> 1</a:t>
            </a:r>
            <a:r>
              <a:rPr lang="en-US" sz="1800">
                <a:latin typeface="Arial" panose="020B0604020202020204" pitchFamily="34" charset="0"/>
                <a:cs typeface="Arial" panose="020B0604020202020204" pitchFamily="34" charset="0"/>
              </a:rPr>
              <a:t>. NVYTTH trực thuộc, làm </a:t>
            </a:r>
            <a:r>
              <a:rPr lang="en-US" sz="1800" dirty="0" err="1">
                <a:latin typeface="Arial" panose="020B0604020202020204" pitchFamily="34" charset="0"/>
                <a:cs typeface="Arial" panose="020B0604020202020204" pitchFamily="34" charset="0"/>
              </a:rPr>
              <a:t>việc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toàn</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thời</a:t>
            </a:r>
            <a:r>
              <a:rPr lang="en-US" sz="1800">
                <a:latin typeface="Arial" panose="020B0604020202020204" pitchFamily="34" charset="0"/>
                <a:cs typeface="Arial" panose="020B0604020202020204" pitchFamily="34" charset="0"/>
              </a:rPr>
              <a:t> gian</a:t>
            </a:r>
            <a:endParaRPr lang="en-US" sz="1800" dirty="0">
              <a:latin typeface="Arial" panose="020B0604020202020204" pitchFamily="34" charset="0"/>
              <a:cs typeface="Arial" panose="020B0604020202020204" pitchFamily="34" charset="0"/>
            </a:endParaRPr>
          </a:p>
          <a:p>
            <a:pPr lvl="1" algn="just"/>
            <a:r>
              <a:rPr lang="en-US" sz="1800">
                <a:latin typeface="Arial" panose="020B0604020202020204" pitchFamily="34" charset="0"/>
                <a:cs typeface="Arial" panose="020B0604020202020204" pitchFamily="34" charset="0"/>
              </a:rPr>
              <a:t>Loại </a:t>
            </a:r>
            <a:r>
              <a:rPr lang="en-US" sz="1800" dirty="0" err="1">
                <a:latin typeface="Arial" panose="020B0604020202020204" pitchFamily="34" charset="0"/>
                <a:cs typeface="Arial" panose="020B0604020202020204" pitchFamily="34" charset="0"/>
              </a:rPr>
              <a:t>hình</a:t>
            </a:r>
            <a:r>
              <a:rPr lang="en-US" sz="1800" dirty="0">
                <a:latin typeface="Arial" panose="020B0604020202020204" pitchFamily="34" charset="0"/>
                <a:cs typeface="Arial" panose="020B0604020202020204" pitchFamily="34" charset="0"/>
              </a:rPr>
              <a:t> 2</a:t>
            </a:r>
            <a:r>
              <a:rPr lang="en-US" sz="1800">
                <a:latin typeface="Arial" panose="020B0604020202020204" pitchFamily="34" charset="0"/>
                <a:cs typeface="Arial" panose="020B0604020202020204" pitchFamily="34" charset="0"/>
              </a:rPr>
              <a:t>. NVYTTH trực </a:t>
            </a:r>
            <a:r>
              <a:rPr lang="en-US" sz="1800" err="1">
                <a:latin typeface="Arial" panose="020B0604020202020204" pitchFamily="34" charset="0"/>
                <a:cs typeface="Arial" panose="020B0604020202020204" pitchFamily="34" charset="0"/>
              </a:rPr>
              <a:t>thuộc</a:t>
            </a:r>
            <a:r>
              <a:rPr lang="en-US" sz="1800">
                <a:latin typeface="Arial" panose="020B0604020202020204" pitchFamily="34" charset="0"/>
                <a:cs typeface="Arial" panose="020B0604020202020204" pitchFamily="34" charset="0"/>
              </a:rPr>
              <a:t> CSYT tại </a:t>
            </a:r>
            <a:r>
              <a:rPr lang="en-US" sz="1800" dirty="0" err="1">
                <a:latin typeface="Arial" panose="020B0604020202020204" pitchFamily="34" charset="0"/>
                <a:cs typeface="Arial" panose="020B0604020202020204" pitchFamily="34" charset="0"/>
              </a:rPr>
              <a:t>địa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bàn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làm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việc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toàn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bộ</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thời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gian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cho</a:t>
            </a:r>
            <a:r>
              <a:rPr lang="en-US" sz="1800" dirty="0">
                <a:latin typeface="Arial" panose="020B0604020202020204" pitchFamily="34" charset="0"/>
                <a:cs typeface="Arial" panose="020B0604020202020204" pitchFamily="34" charset="0"/>
              </a:rPr>
              <a:t> y </a:t>
            </a:r>
            <a:r>
              <a:rPr lang="en-US" sz="1800" dirty="0" err="1">
                <a:latin typeface="Arial" panose="020B0604020202020204" pitchFamily="34" charset="0"/>
                <a:cs typeface="Arial" panose="020B0604020202020204" pitchFamily="34" charset="0"/>
              </a:rPr>
              <a:t>tế</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cơ</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sở</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thỉnh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thoảng</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đến</a:t>
            </a:r>
            <a:r>
              <a:rPr lang="en-US" sz="1800">
                <a:latin typeface="Arial" panose="020B0604020202020204" pitchFamily="34" charset="0"/>
                <a:cs typeface="Arial" panose="020B0604020202020204" pitchFamily="34" charset="0"/>
              </a:rPr>
              <a:t> trường.</a:t>
            </a:r>
          </a:p>
          <a:p>
            <a:pPr lvl="1" algn="just"/>
            <a:r>
              <a:rPr lang="en-US" sz="1800">
                <a:latin typeface="Arial" panose="020B0604020202020204" pitchFamily="34" charset="0"/>
                <a:cs typeface="Arial" panose="020B0604020202020204" pitchFamily="34" charset="0"/>
              </a:rPr>
              <a:t>Loại </a:t>
            </a:r>
            <a:r>
              <a:rPr lang="en-US" sz="1800" dirty="0" err="1">
                <a:latin typeface="Arial" panose="020B0604020202020204" pitchFamily="34" charset="0"/>
                <a:cs typeface="Arial" panose="020B0604020202020204" pitchFamily="34" charset="0"/>
              </a:rPr>
              <a:t>hình</a:t>
            </a:r>
            <a:r>
              <a:rPr lang="en-US" sz="1800" dirty="0">
                <a:latin typeface="Arial" panose="020B0604020202020204" pitchFamily="34" charset="0"/>
                <a:cs typeface="Arial" panose="020B0604020202020204" pitchFamily="34" charset="0"/>
              </a:rPr>
              <a:t> 3. </a:t>
            </a:r>
            <a:r>
              <a:rPr lang="en-US" sz="1800" dirty="0" err="1">
                <a:latin typeface="Arial" panose="020B0604020202020204" pitchFamily="34" charset="0"/>
                <a:cs typeface="Arial" panose="020B0604020202020204" pitchFamily="34" charset="0"/>
              </a:rPr>
              <a:t>Nhân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viên</a:t>
            </a:r>
            <a:r>
              <a:rPr lang="en-US" sz="1800" dirty="0">
                <a:latin typeface="Arial" panose="020B0604020202020204" pitchFamily="34" charset="0"/>
                <a:cs typeface="Arial" panose="020B0604020202020204" pitchFamily="34" charset="0"/>
              </a:rPr>
              <a:t> y </a:t>
            </a:r>
            <a:r>
              <a:rPr lang="en-US" sz="1800" dirty="0" err="1">
                <a:latin typeface="Arial" panose="020B0604020202020204" pitchFamily="34" charset="0"/>
                <a:cs typeface="Arial" panose="020B0604020202020204" pitchFamily="34" charset="0"/>
              </a:rPr>
              <a:t>tế</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tuyến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cơ</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sở</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chuyên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trách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vấn</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đề</a:t>
            </a:r>
            <a:r>
              <a:rPr lang="en-US" sz="1800">
                <a:latin typeface="Arial" panose="020B0604020202020204" pitchFamily="34" charset="0"/>
                <a:cs typeface="Arial" panose="020B0604020202020204" pitchFamily="34" charset="0"/>
              </a:rPr>
              <a:t> YTTH, </a:t>
            </a:r>
            <a:r>
              <a:rPr lang="en-US" sz="1800" dirty="0" err="1">
                <a:latin typeface="Arial" panose="020B0604020202020204" pitchFamily="34" charset="0"/>
                <a:cs typeface="Arial" panose="020B0604020202020204" pitchFamily="34" charset="0"/>
              </a:rPr>
              <a:t>tập</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trung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vào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một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số</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vấn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đề</a:t>
            </a:r>
            <a:r>
              <a:rPr lang="en-US" sz="1800" dirty="0">
                <a:latin typeface="Arial" panose="020B0604020202020204" pitchFamily="34" charset="0"/>
                <a:cs typeface="Arial" panose="020B0604020202020204" pitchFamily="34" charset="0"/>
              </a:rPr>
              <a:t> y </a:t>
            </a:r>
            <a:r>
              <a:rPr lang="en-US" sz="1800" err="1">
                <a:latin typeface="Arial" panose="020B0604020202020204" pitchFamily="34" charset="0"/>
                <a:cs typeface="Arial" panose="020B0604020202020204" pitchFamily="34" charset="0"/>
              </a:rPr>
              <a:t>tế</a:t>
            </a:r>
            <a:r>
              <a:rPr lang="en-US" sz="1800">
                <a:latin typeface="Arial" panose="020B0604020202020204" pitchFamily="34" charset="0"/>
                <a:cs typeface="Arial" panose="020B0604020202020204" pitchFamily="34" charset="0"/>
              </a:rPr>
              <a:t> của HS </a:t>
            </a:r>
            <a:r>
              <a:rPr lang="en-US" sz="1800" dirty="0" err="1">
                <a:latin typeface="Arial" panose="020B0604020202020204" pitchFamily="34" charset="0"/>
                <a:cs typeface="Arial" panose="020B0604020202020204" pitchFamily="34" charset="0"/>
              </a:rPr>
              <a:t>tại</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trường</a:t>
            </a:r>
            <a:r>
              <a:rPr lang="en-US" sz="1800">
                <a:latin typeface="Arial" panose="020B0604020202020204" pitchFamily="34" charset="0"/>
                <a:cs typeface="Arial" panose="020B0604020202020204" pitchFamily="34" charset="0"/>
              </a:rPr>
              <a:t> học (hợp </a:t>
            </a:r>
            <a:r>
              <a:rPr lang="en-US" sz="1800" err="1">
                <a:latin typeface="Arial" panose="020B0604020202020204" pitchFamily="34" charset="0"/>
                <a:cs typeface="Arial" panose="020B0604020202020204" pitchFamily="34" charset="0"/>
              </a:rPr>
              <a:t>đồng</a:t>
            </a:r>
            <a:r>
              <a:rPr lang="en-US" sz="1800">
                <a:latin typeface="Arial" panose="020B0604020202020204" pitchFamily="34" charset="0"/>
                <a:cs typeface="Arial" panose="020B0604020202020204" pitchFamily="34" charset="0"/>
              </a:rPr>
              <a:t> nhân lực để </a:t>
            </a:r>
            <a:r>
              <a:rPr lang="en-US" sz="1800" dirty="0" err="1">
                <a:latin typeface="Arial" panose="020B0604020202020204" pitchFamily="34" charset="0"/>
                <a:cs typeface="Arial" panose="020B0604020202020204" pitchFamily="34" charset="0"/>
              </a:rPr>
              <a:t>có</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cán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bộ</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theo</a:t>
            </a:r>
            <a:r>
              <a:rPr lang="en-US" sz="1800">
                <a:latin typeface="Arial" panose="020B0604020202020204" pitchFamily="34" charset="0"/>
                <a:cs typeface="Arial" panose="020B0604020202020204" pitchFamily="34" charset="0"/>
              </a:rPr>
              <a:t> dõi.    </a:t>
            </a:r>
            <a:endParaRPr lang="en-US" sz="1800" dirty="0">
              <a:latin typeface="Arial" panose="020B0604020202020204" pitchFamily="34" charset="0"/>
              <a:cs typeface="Arial" panose="020B0604020202020204" pitchFamily="34" charset="0"/>
            </a:endParaRPr>
          </a:p>
          <a:p>
            <a:pPr marL="0" indent="0">
              <a:buNone/>
            </a:pPr>
            <a:r>
              <a:rPr lang="en-US" sz="2200" b="1">
                <a:latin typeface="Arial" panose="020B0604020202020204" pitchFamily="34" charset="0"/>
                <a:cs typeface="Arial" panose="020B0604020202020204" pitchFamily="34" charset="0"/>
              </a:rPr>
              <a:t>2. Tại </a:t>
            </a:r>
            <a:r>
              <a:rPr lang="en-US" sz="2200" b="1" dirty="0" err="1">
                <a:latin typeface="Arial" panose="020B0604020202020204" pitchFamily="34" charset="0"/>
                <a:cs typeface="Arial" panose="020B0604020202020204" pitchFamily="34" charset="0"/>
              </a:rPr>
              <a:t>một</a:t>
            </a:r>
            <a:r>
              <a:rPr lang="en-US" sz="2200" b="1" dirty="0">
                <a:latin typeface="Arial" panose="020B0604020202020204" pitchFamily="34" charset="0"/>
                <a:cs typeface="Arial" panose="020B0604020202020204" pitchFamily="34" charset="0"/>
              </a:rPr>
              <a:t> </a:t>
            </a:r>
            <a:r>
              <a:rPr lang="en-US" sz="2200" b="1" dirty="0" err="1">
                <a:latin typeface="Arial" panose="020B0604020202020204" pitchFamily="34" charset="0"/>
                <a:cs typeface="Arial" panose="020B0604020202020204" pitchFamily="34" charset="0"/>
              </a:rPr>
              <a:t>số</a:t>
            </a:r>
            <a:r>
              <a:rPr lang="en-US" sz="2200" b="1" dirty="0">
                <a:latin typeface="Arial" panose="020B0604020202020204" pitchFamily="34" charset="0"/>
                <a:cs typeface="Arial" panose="020B0604020202020204" pitchFamily="34" charset="0"/>
              </a:rPr>
              <a:t> </a:t>
            </a:r>
            <a:r>
              <a:rPr lang="en-US" sz="2200" b="1" dirty="0" err="1">
                <a:latin typeface="Arial" panose="020B0604020202020204" pitchFamily="34" charset="0"/>
                <a:cs typeface="Arial" panose="020B0604020202020204" pitchFamily="34" charset="0"/>
              </a:rPr>
              <a:t>nước</a:t>
            </a:r>
            <a:r>
              <a:rPr lang="en-US" sz="2200" b="1" dirty="0">
                <a:latin typeface="Arial" panose="020B0604020202020204" pitchFamily="34" charset="0"/>
                <a:cs typeface="Arial" panose="020B0604020202020204" pitchFamily="34" charset="0"/>
              </a:rPr>
              <a:t> </a:t>
            </a:r>
            <a:r>
              <a:rPr lang="en-US" sz="2200" b="1" dirty="0" err="1">
                <a:latin typeface="Arial" panose="020B0604020202020204" pitchFamily="34" charset="0"/>
                <a:cs typeface="Arial" panose="020B0604020202020204" pitchFamily="34" charset="0"/>
              </a:rPr>
              <a:t>trong</a:t>
            </a:r>
            <a:r>
              <a:rPr lang="en-US" sz="2200" b="1" dirty="0">
                <a:latin typeface="Arial" panose="020B0604020202020204" pitchFamily="34" charset="0"/>
                <a:cs typeface="Arial" panose="020B0604020202020204" pitchFamily="34" charset="0"/>
              </a:rPr>
              <a:t> </a:t>
            </a:r>
            <a:r>
              <a:rPr lang="en-US" sz="2200" b="1" dirty="0" err="1">
                <a:latin typeface="Arial" panose="020B0604020202020204" pitchFamily="34" charset="0"/>
                <a:cs typeface="Arial" panose="020B0604020202020204" pitchFamily="34" charset="0"/>
              </a:rPr>
              <a:t>khu</a:t>
            </a:r>
            <a:r>
              <a:rPr lang="en-US" sz="2200" b="1" dirty="0">
                <a:latin typeface="Arial" panose="020B0604020202020204" pitchFamily="34" charset="0"/>
                <a:cs typeface="Arial" panose="020B0604020202020204" pitchFamily="34" charset="0"/>
              </a:rPr>
              <a:t> </a:t>
            </a:r>
            <a:r>
              <a:rPr lang="en-US" sz="2200" b="1" dirty="0" err="1">
                <a:latin typeface="Arial" panose="020B0604020202020204" pitchFamily="34" charset="0"/>
                <a:cs typeface="Arial" panose="020B0604020202020204" pitchFamily="34" charset="0"/>
              </a:rPr>
              <a:t>vực</a:t>
            </a:r>
            <a:endParaRPr lang="en-US" sz="2200" dirty="0">
              <a:latin typeface="Arial" panose="020B0604020202020204" pitchFamily="34" charset="0"/>
              <a:cs typeface="Arial" panose="020B0604020202020204" pitchFamily="34" charset="0"/>
            </a:endParaRPr>
          </a:p>
          <a:p>
            <a:r>
              <a:rPr lang="en-US" sz="2200">
                <a:latin typeface="Arial" panose="020B0604020202020204" pitchFamily="34" charset="0"/>
                <a:cs typeface="Arial" panose="020B0604020202020204" pitchFamily="34" charset="0"/>
              </a:rPr>
              <a:t>Tại </a:t>
            </a:r>
            <a:r>
              <a:rPr lang="en-US" sz="2200" dirty="0">
                <a:latin typeface="Arial" panose="020B0604020202020204" pitchFamily="34" charset="0"/>
                <a:cs typeface="Arial" panose="020B0604020202020204" pitchFamily="34" charset="0"/>
              </a:rPr>
              <a:t>Singapore</a:t>
            </a:r>
            <a:r>
              <a:rPr lang="en-US" sz="2200">
                <a:latin typeface="Arial" panose="020B0604020202020204" pitchFamily="34" charset="0"/>
                <a:cs typeface="Arial" panose="020B0604020202020204" pitchFamily="34" charset="0"/>
              </a:rPr>
              <a:t>: một </a:t>
            </a:r>
            <a:r>
              <a:rPr lang="en-US" sz="2200" dirty="0" err="1">
                <a:latin typeface="Arial" panose="020B0604020202020204" pitchFamily="34" charset="0"/>
                <a:cs typeface="Arial" panose="020B0604020202020204" pitchFamily="34" charset="0"/>
              </a:rPr>
              <a:t>bộ</a:t>
            </a:r>
            <a:r>
              <a:rPr lang="en-US" sz="2200" dirty="0">
                <a:latin typeface="Arial" panose="020B0604020202020204" pitchFamily="34" charset="0"/>
                <a:cs typeface="Arial" panose="020B0604020202020204" pitchFamily="34" charset="0"/>
              </a:rPr>
              <a:t> </a:t>
            </a:r>
            <a:r>
              <a:rPr lang="en-US" sz="2200" err="1">
                <a:latin typeface="Arial" panose="020B0604020202020204" pitchFamily="34" charset="0"/>
                <a:cs typeface="Arial" panose="020B0604020202020204" pitchFamily="34" charset="0"/>
              </a:rPr>
              <a:t>phận</a:t>
            </a:r>
            <a:r>
              <a:rPr lang="en-US" sz="2200">
                <a:latin typeface="Arial" panose="020B0604020202020204" pitchFamily="34" charset="0"/>
                <a:cs typeface="Arial" panose="020B0604020202020204" pitchFamily="34" charset="0"/>
              </a:rPr>
              <a:t> thuộc Ban </a:t>
            </a:r>
            <a:r>
              <a:rPr lang="en-US" sz="2200" dirty="0" err="1">
                <a:latin typeface="Arial" panose="020B0604020202020204" pitchFamily="34" charset="0"/>
                <a:cs typeface="Arial" panose="020B0604020202020204" pitchFamily="34" charset="0"/>
              </a:rPr>
              <a:t>tăng</a:t>
            </a:r>
            <a:r>
              <a:rPr lang="en-US" sz="2200" dirty="0">
                <a:latin typeface="Arial" panose="020B0604020202020204" pitchFamily="34" charset="0"/>
                <a:cs typeface="Arial" panose="020B0604020202020204" pitchFamily="34" charset="0"/>
              </a:rPr>
              <a:t> </a:t>
            </a:r>
            <a:r>
              <a:rPr lang="en-US" sz="2200" err="1">
                <a:latin typeface="Arial" panose="020B0604020202020204" pitchFamily="34" charset="0"/>
                <a:cs typeface="Arial" panose="020B0604020202020204" pitchFamily="34" charset="0"/>
              </a:rPr>
              <a:t>cường</a:t>
            </a:r>
            <a:r>
              <a:rPr lang="en-US" sz="2200">
                <a:latin typeface="Arial" panose="020B0604020202020204" pitchFamily="34" charset="0"/>
                <a:cs typeface="Arial" panose="020B0604020202020204" pitchFamily="34" charset="0"/>
              </a:rPr>
              <a:t> SK trực </a:t>
            </a:r>
            <a:r>
              <a:rPr lang="en-US" sz="2200" dirty="0" err="1">
                <a:latin typeface="Arial" panose="020B0604020202020204" pitchFamily="34" charset="0"/>
                <a:cs typeface="Arial" panose="020B0604020202020204" pitchFamily="34" charset="0"/>
              </a:rPr>
              <a:t>thuộc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một</a:t>
            </a:r>
            <a:r>
              <a:rPr lang="en-US" sz="2200" dirty="0">
                <a:latin typeface="Arial" panose="020B0604020202020204" pitchFamily="34" charset="0"/>
                <a:cs typeface="Arial" panose="020B0604020202020204" pitchFamily="34" charset="0"/>
              </a:rPr>
              <a:t> </a:t>
            </a:r>
            <a:r>
              <a:rPr lang="en-US" sz="2200" err="1">
                <a:latin typeface="Arial" panose="020B0604020202020204" pitchFamily="34" charset="0"/>
                <a:cs typeface="Arial" panose="020B0604020202020204" pitchFamily="34" charset="0"/>
              </a:rPr>
              <a:t>phần</a:t>
            </a:r>
            <a:r>
              <a:rPr lang="en-US" sz="2200">
                <a:latin typeface="Arial" panose="020B0604020202020204" pitchFamily="34" charset="0"/>
                <a:cs typeface="Arial" panose="020B0604020202020204" pitchFamily="34" charset="0"/>
              </a:rPr>
              <a:t> Bộ </a:t>
            </a:r>
            <a:r>
              <a:rPr lang="en-US" sz="2200" dirty="0">
                <a:latin typeface="Arial" panose="020B0604020202020204" pitchFamily="34" charset="0"/>
                <a:cs typeface="Arial" panose="020B0604020202020204" pitchFamily="34" charset="0"/>
              </a:rPr>
              <a:t>Y </a:t>
            </a:r>
            <a:r>
              <a:rPr lang="en-US" sz="2200" dirty="0" err="1">
                <a:latin typeface="Arial" panose="020B0604020202020204" pitchFamily="34" charset="0"/>
                <a:cs typeface="Arial" panose="020B0604020202020204" pitchFamily="34" charset="0"/>
              </a:rPr>
              <a:t>tế</a:t>
            </a:r>
            <a:r>
              <a:rPr lang="en-US" sz="2200">
                <a:latin typeface="Arial" panose="020B0604020202020204" pitchFamily="34" charset="0"/>
                <a:cs typeface="Arial" panose="020B0604020202020204" pitchFamily="34" charset="0"/>
              </a:rPr>
              <a:t>, hoạt </a:t>
            </a:r>
            <a:r>
              <a:rPr lang="en-US" sz="2200" dirty="0" err="1">
                <a:latin typeface="Arial" panose="020B0604020202020204" pitchFamily="34" charset="0"/>
                <a:cs typeface="Arial" panose="020B0604020202020204" pitchFamily="34" charset="0"/>
              </a:rPr>
              <a:t>động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tương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đối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độc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lập</a:t>
            </a:r>
            <a:r>
              <a:rPr lang="en-US" sz="2200">
                <a:latin typeface="Arial" panose="020B0604020202020204" pitchFamily="34" charset="0"/>
                <a:cs typeface="Arial" panose="020B0604020202020204" pitchFamily="34" charset="0"/>
              </a:rPr>
              <a:t>. </a:t>
            </a:r>
          </a:p>
          <a:p>
            <a:r>
              <a:rPr lang="en-US" sz="2200">
                <a:latin typeface="Arial" panose="020B0604020202020204" pitchFamily="34" charset="0"/>
                <a:cs typeface="Arial" panose="020B0604020202020204" pitchFamily="34" charset="0"/>
              </a:rPr>
              <a:t>Tại Thái Lan:</a:t>
            </a:r>
            <a:r>
              <a:rPr lang="en-US" sz="2200" b="1">
                <a:latin typeface="Arial" panose="020B0604020202020204" pitchFamily="34" charset="0"/>
                <a:cs typeface="Arial" panose="020B0604020202020204" pitchFamily="34" charset="0"/>
              </a:rPr>
              <a:t> </a:t>
            </a:r>
            <a:r>
              <a:rPr lang="en-US" sz="2200">
                <a:latin typeface="Arial" panose="020B0604020202020204" pitchFamily="34" charset="0"/>
                <a:cs typeface="Arial" panose="020B0604020202020204" pitchFamily="34" charset="0"/>
              </a:rPr>
              <a:t>áp dụng mô hình “Trường học nâng cao</a:t>
            </a:r>
          </a:p>
          <a:p>
            <a:pPr marL="514350" indent="-514350" algn="just">
              <a:buFont typeface="+mj-lt"/>
              <a:buAutoNum type="arabicPeriod"/>
            </a:pPr>
            <a:endParaRPr lang="vi-VN" sz="2200" dirty="0">
              <a:latin typeface="Arial" panose="020B0604020202020204" pitchFamily="34" charset="0"/>
              <a:cs typeface="Arial" panose="020B0604020202020204" pitchFamily="34" charset="0"/>
            </a:endParaRPr>
          </a:p>
          <a:p>
            <a:pPr algn="just">
              <a:buFont typeface="Wingdings" panose="05000000000000000000" pitchFamily="2" charset="2"/>
              <a:buChar char="v"/>
            </a:pPr>
            <a:endParaRPr lang="pt-BR" sz="2200" b="1" i="1" dirty="0">
              <a:latin typeface="Arial" panose="020B0604020202020204" pitchFamily="34" charset="0"/>
              <a:cs typeface="Arial" panose="020B0604020202020204" pitchFamily="34" charset="0"/>
            </a:endParaRPr>
          </a:p>
          <a:p>
            <a:pPr marL="0" indent="0" algn="just">
              <a:buNone/>
            </a:pPr>
            <a:endParaRPr lang="en-US" sz="22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24</a:t>
            </a:fld>
            <a:endParaRPr lang="en-US" dirty="0"/>
          </a:p>
        </p:txBody>
      </p:sp>
    </p:spTree>
    <p:extLst>
      <p:ext uri="{BB962C8B-B14F-4D97-AF65-F5344CB8AC3E}">
        <p14:creationId xmlns:p14="http://schemas.microsoft.com/office/powerpoint/2010/main" val="26257365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915400" cy="549275"/>
          </a:xfrm>
        </p:spPr>
        <p:txBody>
          <a:bodyPr>
            <a:noAutofit/>
          </a:bodyPr>
          <a:lstStyle/>
          <a:p>
            <a:r>
              <a:rPr lang="en-US" sz="3000" b="1" dirty="0">
                <a:solidFill>
                  <a:srgbClr val="FF0000"/>
                </a:solidFill>
                <a:latin typeface="Arial" panose="020B0604020202020204" pitchFamily="34" charset="0"/>
                <a:cs typeface="Arial" panose="020B0604020202020204" pitchFamily="34" charset="0"/>
              </a:rPr>
              <a:t>SỰ CẦN THIẾT TRIỂN KHAI CHƯƠNG TRÌNH</a:t>
            </a:r>
            <a:endParaRPr lang="en-US" sz="3000"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914400"/>
            <a:ext cx="8229600" cy="4419600"/>
          </a:xfrm>
        </p:spPr>
        <p:txBody>
          <a:bodyPr>
            <a:noAutofit/>
          </a:bodyPr>
          <a:lstStyle/>
          <a:p>
            <a:pPr>
              <a:buFont typeface="Wingdings" panose="05000000000000000000" pitchFamily="2" charset="2"/>
              <a:buChar char="Ø"/>
            </a:pPr>
            <a:r>
              <a:rPr lang="en-US" sz="2200" dirty="0" err="1">
                <a:latin typeface="Arial" panose="020B0604020202020204" pitchFamily="34" charset="0"/>
                <a:cs typeface="Arial" panose="020B0604020202020204" pitchFamily="34" charset="0"/>
              </a:rPr>
              <a:t>Từ</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các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mô</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hình</a:t>
            </a:r>
            <a:r>
              <a:rPr lang="en-US" sz="2200" dirty="0">
                <a:latin typeface="Arial" panose="020B0604020202020204" pitchFamily="34" charset="0"/>
                <a:cs typeface="Arial" panose="020B0604020202020204" pitchFamily="34" charset="0"/>
              </a:rPr>
              <a:t> y </a:t>
            </a:r>
            <a:r>
              <a:rPr lang="en-US" sz="2200" dirty="0" err="1">
                <a:latin typeface="Arial" panose="020B0604020202020204" pitchFamily="34" charset="0"/>
                <a:cs typeface="Arial" panose="020B0604020202020204" pitchFamily="34" charset="0"/>
              </a:rPr>
              <a:t>tế</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trường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học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của</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các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nước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trên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thế</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giới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khu</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vực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và</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thực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tiễn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công</a:t>
            </a:r>
            <a:r>
              <a:rPr lang="en-US" sz="2200" dirty="0">
                <a:latin typeface="Arial" panose="020B0604020202020204" pitchFamily="34" charset="0"/>
                <a:cs typeface="Arial" panose="020B0604020202020204" pitchFamily="34" charset="0"/>
              </a:rPr>
              <a:t> </a:t>
            </a:r>
            <a:r>
              <a:rPr lang="en-US" sz="2200" err="1">
                <a:latin typeface="Arial" panose="020B0604020202020204" pitchFamily="34" charset="0"/>
                <a:cs typeface="Arial" panose="020B0604020202020204" pitchFamily="34" charset="0"/>
              </a:rPr>
              <a:t>tác</a:t>
            </a:r>
            <a:r>
              <a:rPr lang="en-US" sz="2200">
                <a:latin typeface="Arial" panose="020B0604020202020204" pitchFamily="34" charset="0"/>
                <a:cs typeface="Arial" panose="020B0604020202020204" pitchFamily="34" charset="0"/>
              </a:rPr>
              <a:t> YTTH Việt </a:t>
            </a:r>
            <a:r>
              <a:rPr lang="en-US" sz="2200" dirty="0">
                <a:latin typeface="Arial" panose="020B0604020202020204" pitchFamily="34" charset="0"/>
                <a:cs typeface="Arial" panose="020B0604020202020204" pitchFamily="34" charset="0"/>
              </a:rPr>
              <a:t>Nam </a:t>
            </a:r>
            <a:r>
              <a:rPr lang="en-US" sz="2200" dirty="0" err="1">
                <a:latin typeface="Arial" panose="020B0604020202020204" pitchFamily="34" charset="0"/>
                <a:cs typeface="Arial" panose="020B0604020202020204" pitchFamily="34" charset="0"/>
              </a:rPr>
              <a:t>cho</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thấy</a:t>
            </a:r>
            <a:r>
              <a:rPr lang="en-US" sz="2200" dirty="0">
                <a:latin typeface="Arial" panose="020B0604020202020204" pitchFamily="34" charset="0"/>
                <a:cs typeface="Arial" panose="020B0604020202020204" pitchFamily="34" charset="0"/>
              </a:rPr>
              <a:t>: </a:t>
            </a:r>
          </a:p>
          <a:p>
            <a:pPr>
              <a:buFont typeface="Wingdings" panose="05000000000000000000" pitchFamily="2" charset="2"/>
              <a:buChar char="Ø"/>
            </a:pPr>
            <a:r>
              <a:rPr lang="en-US" sz="2200">
                <a:latin typeface="Arial" panose="020B0604020202020204" pitchFamily="34" charset="0"/>
                <a:cs typeface="Arial" panose="020B0604020202020204" pitchFamily="34" charset="0"/>
              </a:rPr>
              <a:t>Công </a:t>
            </a:r>
            <a:r>
              <a:rPr lang="en-US" sz="2200" dirty="0" err="1">
                <a:latin typeface="Arial" panose="020B0604020202020204" pitchFamily="34" charset="0"/>
                <a:cs typeface="Arial" panose="020B0604020202020204" pitchFamily="34" charset="0"/>
              </a:rPr>
              <a:t>tác</a:t>
            </a:r>
            <a:r>
              <a:rPr lang="en-US" sz="2200" dirty="0">
                <a:latin typeface="Arial" panose="020B0604020202020204" pitchFamily="34" charset="0"/>
                <a:cs typeface="Arial" panose="020B0604020202020204" pitchFamily="34" charset="0"/>
              </a:rPr>
              <a:t> y </a:t>
            </a:r>
            <a:r>
              <a:rPr lang="en-US" sz="2200" dirty="0" err="1">
                <a:latin typeface="Arial" panose="020B0604020202020204" pitchFamily="34" charset="0"/>
                <a:cs typeface="Arial" panose="020B0604020202020204" pitchFamily="34" charset="0"/>
              </a:rPr>
              <a:t>tế</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trường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học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được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coi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là</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nhiệm</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vụ</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quan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trọng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và</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đã</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được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quan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tâm</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từ</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lâu</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trên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thế</a:t>
            </a:r>
            <a:r>
              <a:rPr lang="en-US" sz="2200" dirty="0">
                <a:latin typeface="Arial" panose="020B0604020202020204" pitchFamily="34" charset="0"/>
                <a:cs typeface="Arial" panose="020B0604020202020204" pitchFamily="34" charset="0"/>
              </a:rPr>
              <a:t> </a:t>
            </a:r>
            <a:r>
              <a:rPr lang="en-US" sz="2200" err="1">
                <a:latin typeface="Arial" panose="020B0604020202020204" pitchFamily="34" charset="0"/>
                <a:cs typeface="Arial" panose="020B0604020202020204" pitchFamily="34" charset="0"/>
              </a:rPr>
              <a:t>giới</a:t>
            </a:r>
            <a:r>
              <a:rPr lang="en-US" sz="220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en-US" sz="2200">
                <a:latin typeface="Arial" panose="020B0604020202020204" pitchFamily="34" charset="0"/>
                <a:cs typeface="Arial" panose="020B0604020202020204" pitchFamily="34" charset="0"/>
              </a:rPr>
              <a:t>Việc </a:t>
            </a:r>
            <a:r>
              <a:rPr lang="en-US" sz="2200" dirty="0" err="1">
                <a:latin typeface="Arial" panose="020B0604020202020204" pitchFamily="34" charset="0"/>
                <a:cs typeface="Arial" panose="020B0604020202020204" pitchFamily="34" charset="0"/>
              </a:rPr>
              <a:t>triển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khai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công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tác</a:t>
            </a:r>
            <a:r>
              <a:rPr lang="en-US" sz="2200" dirty="0">
                <a:latin typeface="Arial" panose="020B0604020202020204" pitchFamily="34" charset="0"/>
                <a:cs typeface="Arial" panose="020B0604020202020204" pitchFamily="34" charset="0"/>
              </a:rPr>
              <a:t> y </a:t>
            </a:r>
            <a:r>
              <a:rPr lang="en-US" sz="2200" dirty="0" err="1">
                <a:latin typeface="Arial" panose="020B0604020202020204" pitchFamily="34" charset="0"/>
                <a:cs typeface="Arial" panose="020B0604020202020204" pitchFamily="34" charset="0"/>
              </a:rPr>
              <a:t>tế</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trường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học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là</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xu</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thế</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chung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cần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thiết</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và</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cấp</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bách</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đối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với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các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cơ</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sở</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giáo</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dục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tại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Việt</a:t>
            </a:r>
            <a:r>
              <a:rPr lang="en-US" sz="2200" dirty="0">
                <a:latin typeface="Arial" panose="020B0604020202020204" pitchFamily="34" charset="0"/>
                <a:cs typeface="Arial" panose="020B0604020202020204" pitchFamily="34" charset="0"/>
              </a:rPr>
              <a:t> Nam</a:t>
            </a:r>
            <a:r>
              <a:rPr lang="en-US" sz="220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200">
                <a:latin typeface="Arial" panose="020B0604020202020204" pitchFamily="34" charset="0"/>
                <a:cs typeface="Arial" panose="020B0604020202020204" pitchFamily="34" charset="0"/>
              </a:rPr>
              <a:t>Vấn </a:t>
            </a:r>
            <a:r>
              <a:rPr lang="en-US" sz="2200" dirty="0" err="1">
                <a:latin typeface="Arial" panose="020B0604020202020204" pitchFamily="34" charset="0"/>
                <a:cs typeface="Arial" panose="020B0604020202020204" pitchFamily="34" charset="0"/>
              </a:rPr>
              <a:t>đề</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đặt</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ra</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đối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với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công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tác</a:t>
            </a:r>
            <a:r>
              <a:rPr lang="en-US" sz="2200" dirty="0">
                <a:latin typeface="Arial" panose="020B0604020202020204" pitchFamily="34" charset="0"/>
                <a:cs typeface="Arial" panose="020B0604020202020204" pitchFamily="34" charset="0"/>
              </a:rPr>
              <a:t> y </a:t>
            </a:r>
            <a:r>
              <a:rPr lang="en-US" sz="2200" dirty="0" err="1">
                <a:latin typeface="Arial" panose="020B0604020202020204" pitchFamily="34" charset="0"/>
                <a:cs typeface="Arial" panose="020B0604020202020204" pitchFamily="34" charset="0"/>
              </a:rPr>
              <a:t>tế</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trường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học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hiện</a:t>
            </a:r>
            <a:r>
              <a:rPr lang="en-US" sz="2200" dirty="0">
                <a:latin typeface="Arial" panose="020B0604020202020204" pitchFamily="34" charset="0"/>
                <a:cs typeface="Arial" panose="020B0604020202020204" pitchFamily="34" charset="0"/>
              </a:rPr>
              <a:t> nay </a:t>
            </a:r>
            <a:r>
              <a:rPr lang="en-US" sz="2200" dirty="0" err="1">
                <a:latin typeface="Arial" panose="020B0604020202020204" pitchFamily="34" charset="0"/>
                <a:cs typeface="Arial" panose="020B0604020202020204" pitchFamily="34" charset="0"/>
              </a:rPr>
              <a:t>là</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cần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có</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sự</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điều</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chỉnh</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thay</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đổi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cơ</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chế</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quản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lý</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phương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thức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hoạt</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động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như</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đã</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nêu</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trên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bằng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một</a:t>
            </a:r>
            <a:r>
              <a:rPr lang="en-US" sz="2200" dirty="0">
                <a:latin typeface="Arial" panose="020B0604020202020204" pitchFamily="34" charset="0"/>
                <a:cs typeface="Arial" panose="020B0604020202020204" pitchFamily="34" charset="0"/>
              </a:rPr>
              <a:t> </a:t>
            </a:r>
            <a:r>
              <a:rPr lang="x-none" sz="2200" dirty="0">
                <a:latin typeface="Arial" panose="020B0604020202020204" pitchFamily="34" charset="0"/>
                <a:cs typeface="Arial" panose="020B0604020202020204" pitchFamily="34" charset="0"/>
              </a:rPr>
              <a:t>cơ chế quản lý</a:t>
            </a:r>
            <a:r>
              <a:rPr lang="en-US" sz="2200" dirty="0">
                <a:latin typeface="Arial" panose="020B0604020202020204" pitchFamily="34" charset="0"/>
                <a:cs typeface="Arial" panose="020B0604020202020204" pitchFamily="34" charset="0"/>
              </a:rPr>
              <a:t>,</a:t>
            </a:r>
            <a:r>
              <a:rPr lang="x-none" sz="2200" dirty="0">
                <a:latin typeface="Arial" panose="020B0604020202020204" pitchFamily="34" charset="0"/>
                <a:cs typeface="Arial" panose="020B0604020202020204" pitchFamily="34" charset="0"/>
              </a:rPr>
              <a:t> phương thức hoạt động </a:t>
            </a:r>
            <a:r>
              <a:rPr lang="en-US" sz="2200" dirty="0" err="1">
                <a:latin typeface="Arial" panose="020B0604020202020204" pitchFamily="34" charset="0"/>
                <a:cs typeface="Arial" panose="020B0604020202020204" pitchFamily="34" charset="0"/>
              </a:rPr>
              <a:t>mới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hiệu</a:t>
            </a:r>
            <a:r>
              <a:rPr lang="en-US" sz="2200" dirty="0">
                <a:latin typeface="Arial" panose="020B0604020202020204" pitchFamily="34" charset="0"/>
                <a:cs typeface="Arial" panose="020B0604020202020204" pitchFamily="34" charset="0"/>
              </a:rPr>
              <a:t> </a:t>
            </a:r>
            <a:r>
              <a:rPr lang="en-US" sz="2200" err="1">
                <a:latin typeface="Arial" panose="020B0604020202020204" pitchFamily="34" charset="0"/>
                <a:cs typeface="Arial" panose="020B0604020202020204" pitchFamily="34" charset="0"/>
              </a:rPr>
              <a:t>quả</a:t>
            </a:r>
            <a:r>
              <a:rPr lang="en-US" sz="2200">
                <a:latin typeface="Arial" panose="020B0604020202020204" pitchFamily="34" charset="0"/>
                <a:cs typeface="Arial" panose="020B0604020202020204" pitchFamily="34" charset="0"/>
              </a:rPr>
              <a:t> hơn</a:t>
            </a:r>
          </a:p>
          <a:p>
            <a:pPr marL="0" indent="0" algn="just">
              <a:buNone/>
            </a:pPr>
            <a:r>
              <a:rPr lang="en-US" sz="2200">
                <a:latin typeface="Arial" panose="020B0604020202020204" pitchFamily="34" charset="0"/>
                <a:cs typeface="Arial" panose="020B0604020202020204" pitchFamily="34" charset="0"/>
                <a:sym typeface="Wingdings" panose="05000000000000000000" pitchFamily="2" charset="2"/>
              </a:rPr>
              <a:t> </a:t>
            </a:r>
            <a:r>
              <a:rPr lang="en-US" sz="2200">
                <a:latin typeface="Arial" panose="020B0604020202020204" pitchFamily="34" charset="0"/>
                <a:cs typeface="Arial" panose="020B0604020202020204" pitchFamily="34" charset="0"/>
              </a:rPr>
              <a:t>Như </a:t>
            </a:r>
            <a:r>
              <a:rPr lang="en-US" sz="2200" dirty="0" err="1">
                <a:latin typeface="Arial" panose="020B0604020202020204" pitchFamily="34" charset="0"/>
                <a:cs typeface="Arial" panose="020B0604020202020204" pitchFamily="34" charset="0"/>
              </a:rPr>
              <a:t>vậy</a:t>
            </a:r>
            <a:r>
              <a:rPr lang="en-US" sz="2200" dirty="0">
                <a:latin typeface="Arial" panose="020B0604020202020204" pitchFamily="34" charset="0"/>
                <a:cs typeface="Arial" panose="020B0604020202020204" pitchFamily="34" charset="0"/>
              </a:rPr>
              <a:t>, </a:t>
            </a:r>
            <a:r>
              <a:rPr lang="en-US" sz="2200" err="1">
                <a:latin typeface="Arial" panose="020B0604020202020204" pitchFamily="34" charset="0"/>
                <a:cs typeface="Arial" panose="020B0604020202020204" pitchFamily="34" charset="0"/>
              </a:rPr>
              <a:t>việc</a:t>
            </a:r>
            <a:r>
              <a:rPr lang="en-US" sz="2200">
                <a:latin typeface="Arial" panose="020B0604020202020204" pitchFamily="34" charset="0"/>
                <a:cs typeface="Arial" panose="020B0604020202020204" pitchFamily="34" charset="0"/>
              </a:rPr>
              <a:t> ban hành và triển khai Ch</a:t>
            </a:r>
            <a:r>
              <a:rPr lang="vi-VN" sz="2200">
                <a:latin typeface="Arial" panose="020B0604020202020204" pitchFamily="34" charset="0"/>
                <a:cs typeface="Arial" panose="020B0604020202020204" pitchFamily="34" charset="0"/>
              </a:rPr>
              <a:t>ư</a:t>
            </a:r>
            <a:r>
              <a:rPr lang="en-US" sz="2200">
                <a:latin typeface="Arial" panose="020B0604020202020204" pitchFamily="34" charset="0"/>
                <a:cs typeface="Arial" panose="020B0604020202020204" pitchFamily="34" charset="0"/>
              </a:rPr>
              <a:t>ơng trình Y tế tr</a:t>
            </a:r>
            <a:r>
              <a:rPr lang="vi-VN" sz="2200">
                <a:latin typeface="Arial" panose="020B0604020202020204" pitchFamily="34" charset="0"/>
                <a:cs typeface="Arial" panose="020B0604020202020204" pitchFamily="34" charset="0"/>
              </a:rPr>
              <a:t>ư</a:t>
            </a:r>
            <a:r>
              <a:rPr lang="en-US" sz="2200">
                <a:latin typeface="Arial" panose="020B0604020202020204" pitchFamily="34" charset="0"/>
                <a:cs typeface="Arial" panose="020B0604020202020204" pitchFamily="34" charset="0"/>
              </a:rPr>
              <a:t>ờng học, Ch</a:t>
            </a:r>
            <a:r>
              <a:rPr lang="vi-VN" sz="2200">
                <a:latin typeface="Arial" panose="020B0604020202020204" pitchFamily="34" charset="0"/>
                <a:cs typeface="Arial" panose="020B0604020202020204" pitchFamily="34" charset="0"/>
              </a:rPr>
              <a:t>ư</a:t>
            </a:r>
            <a:r>
              <a:rPr lang="en-US" sz="2200">
                <a:latin typeface="Arial" panose="020B0604020202020204" pitchFamily="34" charset="0"/>
                <a:cs typeface="Arial" panose="020B0604020202020204" pitchFamily="34" charset="0"/>
              </a:rPr>
              <a:t>ơng trình bồi d</a:t>
            </a:r>
            <a:r>
              <a:rPr lang="vi-VN" sz="2200">
                <a:latin typeface="Arial" panose="020B0604020202020204" pitchFamily="34" charset="0"/>
                <a:cs typeface="Arial" panose="020B0604020202020204" pitchFamily="34" charset="0"/>
              </a:rPr>
              <a:t>ư</a:t>
            </a:r>
            <a:r>
              <a:rPr lang="en-US" sz="2200">
                <a:latin typeface="Arial" panose="020B0604020202020204" pitchFamily="34" charset="0"/>
                <a:cs typeface="Arial" panose="020B0604020202020204" pitchFamily="34" charset="0"/>
              </a:rPr>
              <a:t>ỡng nâng cao năng lực y </a:t>
            </a:r>
            <a:r>
              <a:rPr lang="en-US" sz="2200" dirty="0" err="1">
                <a:latin typeface="Arial" panose="020B0604020202020204" pitchFamily="34" charset="0"/>
                <a:cs typeface="Arial" panose="020B0604020202020204" pitchFamily="34" charset="0"/>
              </a:rPr>
              <a:t>tế</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trường</a:t>
            </a:r>
            <a:r>
              <a:rPr lang="en-US" sz="2200" dirty="0">
                <a:latin typeface="Arial" panose="020B0604020202020204" pitchFamily="34" charset="0"/>
                <a:cs typeface="Arial" panose="020B0604020202020204" pitchFamily="34" charset="0"/>
              </a:rPr>
              <a:t> </a:t>
            </a:r>
            <a:r>
              <a:rPr lang="en-US" sz="2200" err="1">
                <a:latin typeface="Arial" panose="020B0604020202020204" pitchFamily="34" charset="0"/>
                <a:cs typeface="Arial" panose="020B0604020202020204" pitchFamily="34" charset="0"/>
              </a:rPr>
              <a:t>học</a:t>
            </a:r>
            <a:r>
              <a:rPr lang="en-US" sz="2200">
                <a:latin typeface="Arial" panose="020B0604020202020204" pitchFamily="34" charset="0"/>
                <a:cs typeface="Arial" panose="020B0604020202020204" pitchFamily="34" charset="0"/>
              </a:rPr>
              <a:t> gắn </a:t>
            </a:r>
            <a:r>
              <a:rPr lang="en-US" sz="2200" dirty="0" err="1">
                <a:latin typeface="Arial" panose="020B0604020202020204" pitchFamily="34" charset="0"/>
                <a:cs typeface="Arial" panose="020B0604020202020204" pitchFamily="34" charset="0"/>
              </a:rPr>
              <a:t>với</a:t>
            </a:r>
            <a:r>
              <a:rPr lang="en-US" sz="2200" dirty="0">
                <a:latin typeface="Arial" panose="020B0604020202020204" pitchFamily="34" charset="0"/>
                <a:cs typeface="Arial" panose="020B0604020202020204" pitchFamily="34" charset="0"/>
              </a:rPr>
              <a:t> y </a:t>
            </a:r>
            <a:r>
              <a:rPr lang="en-US" sz="2200" dirty="0" err="1">
                <a:latin typeface="Arial" panose="020B0604020202020204" pitchFamily="34" charset="0"/>
                <a:cs typeface="Arial" panose="020B0604020202020204" pitchFamily="34" charset="0"/>
              </a:rPr>
              <a:t>tế</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cơ</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sở</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là</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hết</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sức</a:t>
            </a:r>
            <a:r>
              <a:rPr lang="en-US" sz="2200" dirty="0">
                <a:latin typeface="Arial" panose="020B0604020202020204" pitchFamily="34" charset="0"/>
                <a:cs typeface="Arial" panose="020B0604020202020204" pitchFamily="34" charset="0"/>
              </a:rPr>
              <a:t> </a:t>
            </a:r>
            <a:r>
              <a:rPr lang="en-US" sz="2200" err="1">
                <a:latin typeface="Arial" panose="020B0604020202020204" pitchFamily="34" charset="0"/>
                <a:cs typeface="Arial" panose="020B0604020202020204" pitchFamily="34" charset="0"/>
              </a:rPr>
              <a:t>cần</a:t>
            </a:r>
            <a:r>
              <a:rPr lang="en-US" sz="2200">
                <a:latin typeface="Arial" panose="020B0604020202020204" pitchFamily="34" charset="0"/>
                <a:cs typeface="Arial" panose="020B0604020202020204" pitchFamily="34" charset="0"/>
              </a:rPr>
              <a:t> thiết</a:t>
            </a:r>
            <a:endParaRPr lang="pt-BR" sz="2200" b="1" i="1" dirty="0">
              <a:latin typeface="Arial" panose="020B0604020202020204" pitchFamily="34" charset="0"/>
              <a:cs typeface="Arial" panose="020B0604020202020204" pitchFamily="34" charset="0"/>
            </a:endParaRPr>
          </a:p>
          <a:p>
            <a:pPr marL="0" indent="0" algn="just">
              <a:buNone/>
            </a:pPr>
            <a:endParaRPr lang="en-US" sz="22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25</a:t>
            </a:fld>
            <a:endParaRPr lang="en-US" dirty="0"/>
          </a:p>
        </p:txBody>
      </p:sp>
    </p:spTree>
    <p:extLst>
      <p:ext uri="{BB962C8B-B14F-4D97-AF65-F5344CB8AC3E}">
        <p14:creationId xmlns:p14="http://schemas.microsoft.com/office/powerpoint/2010/main" val="7367443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501650"/>
          </a:xfrm>
        </p:spPr>
        <p:txBody>
          <a:bodyPr>
            <a:normAutofit fontScale="90000"/>
          </a:bodyPr>
          <a:lstStyle/>
          <a:p>
            <a:r>
              <a:rPr lang="pt-BR" sz="3200" b="1" dirty="0">
                <a:solidFill>
                  <a:srgbClr val="FF0000"/>
                </a:solidFill>
              </a:rPr>
              <a:t>	CĂN CỨ PHÁP LÝ</a:t>
            </a:r>
            <a:endParaRPr lang="en-US" sz="3200" b="1" dirty="0"/>
          </a:p>
        </p:txBody>
      </p:sp>
      <p:sp>
        <p:nvSpPr>
          <p:cNvPr id="3" name="Content Placeholder 2"/>
          <p:cNvSpPr>
            <a:spLocks noGrp="1"/>
          </p:cNvSpPr>
          <p:nvPr>
            <p:ph idx="1"/>
          </p:nvPr>
        </p:nvSpPr>
        <p:spPr>
          <a:xfrm>
            <a:off x="304800" y="654050"/>
            <a:ext cx="8686800" cy="5943600"/>
          </a:xfrm>
        </p:spPr>
        <p:txBody>
          <a:bodyPr>
            <a:noAutofit/>
          </a:bodyPr>
          <a:lstStyle/>
          <a:p>
            <a:pPr marL="0" indent="0" algn="just">
              <a:spcBef>
                <a:spcPts val="600"/>
              </a:spcBef>
              <a:buNone/>
            </a:pPr>
            <a:r>
              <a:rPr lang="en-US" sz="2300" b="1">
                <a:latin typeface="Arial" panose="020B0604020202020204" pitchFamily="34" charset="0"/>
                <a:cs typeface="Arial" panose="020B0604020202020204" pitchFamily="34" charset="0"/>
              </a:rPr>
              <a:t>1.1</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Hiến</a:t>
            </a:r>
            <a:r>
              <a:rPr lang="en-US" sz="2300" b="1" dirty="0">
                <a:latin typeface="Arial" panose="020B0604020202020204" pitchFamily="34" charset="0"/>
                <a:cs typeface="Arial" panose="020B0604020202020204" pitchFamily="34" charset="0"/>
              </a:rPr>
              <a:t> </a:t>
            </a:r>
            <a:r>
              <a:rPr lang="en-US" sz="2300" b="1" err="1">
                <a:latin typeface="Arial" panose="020B0604020202020204" pitchFamily="34" charset="0"/>
                <a:cs typeface="Arial" panose="020B0604020202020204" pitchFamily="34" charset="0"/>
              </a:rPr>
              <a:t>pháp</a:t>
            </a:r>
            <a:r>
              <a:rPr lang="en-US" sz="2300" b="1">
                <a:latin typeface="Arial" panose="020B0604020202020204" pitchFamily="34" charset="0"/>
                <a:cs typeface="Arial" panose="020B0604020202020204" pitchFamily="34" charset="0"/>
              </a:rPr>
              <a:t> năm 2013 (</a:t>
            </a:r>
            <a:r>
              <a:rPr lang="en-US" sz="2300">
                <a:latin typeface="Arial" panose="020B0604020202020204" pitchFamily="34" charset="0"/>
                <a:cs typeface="Arial" panose="020B0604020202020204" pitchFamily="34" charset="0"/>
              </a:rPr>
              <a:t>Điều </a:t>
            </a:r>
            <a:r>
              <a:rPr lang="en-US" sz="2300" dirty="0">
                <a:latin typeface="Arial" panose="020B0604020202020204" pitchFamily="34" charset="0"/>
                <a:cs typeface="Arial" panose="020B0604020202020204" pitchFamily="34" charset="0"/>
              </a:rPr>
              <a:t>37; </a:t>
            </a:r>
            <a:r>
              <a:rPr lang="en-US" sz="2300" err="1">
                <a:latin typeface="Arial" panose="020B0604020202020204" pitchFamily="34" charset="0"/>
                <a:cs typeface="Arial" panose="020B0604020202020204" pitchFamily="34" charset="0"/>
              </a:rPr>
              <a:t>Điều</a:t>
            </a:r>
            <a:r>
              <a:rPr lang="en-US" sz="2300">
                <a:latin typeface="Arial" panose="020B0604020202020204" pitchFamily="34" charset="0"/>
                <a:cs typeface="Arial" panose="020B0604020202020204" pitchFamily="34" charset="0"/>
              </a:rPr>
              <a:t> 38, </a:t>
            </a:r>
            <a:r>
              <a:rPr lang="en-US" sz="2300" err="1">
                <a:latin typeface="Arial" panose="020B0604020202020204" pitchFamily="34" charset="0"/>
                <a:cs typeface="Arial" panose="020B0604020202020204" pitchFamily="34" charset="0"/>
              </a:rPr>
              <a:t>Điều</a:t>
            </a:r>
            <a:r>
              <a:rPr lang="en-US" sz="2300">
                <a:latin typeface="Arial" panose="020B0604020202020204" pitchFamily="34" charset="0"/>
                <a:cs typeface="Arial" panose="020B0604020202020204" pitchFamily="34" charset="0"/>
              </a:rPr>
              <a:t> 58).</a:t>
            </a:r>
            <a:endParaRPr lang="en-US" sz="2300" dirty="0">
              <a:latin typeface="Arial" panose="020B0604020202020204" pitchFamily="34" charset="0"/>
              <a:cs typeface="Arial" panose="020B0604020202020204" pitchFamily="34" charset="0"/>
            </a:endParaRPr>
          </a:p>
          <a:p>
            <a:pPr marL="0" indent="0" algn="just">
              <a:spcBef>
                <a:spcPts val="600"/>
              </a:spcBef>
              <a:buNone/>
            </a:pPr>
            <a:r>
              <a:rPr lang="en-US" sz="2300" b="1" dirty="0">
                <a:latin typeface="Arial" panose="020B0604020202020204" pitchFamily="34" charset="0"/>
                <a:cs typeface="Arial" panose="020B0604020202020204" pitchFamily="34" charset="0"/>
              </a:rPr>
              <a:t>1.2. </a:t>
            </a:r>
            <a:r>
              <a:rPr lang="en-US" sz="2300" b="1" dirty="0" err="1">
                <a:latin typeface="Arial" panose="020B0604020202020204" pitchFamily="34" charset="0"/>
                <a:cs typeface="Arial" panose="020B0604020202020204" pitchFamily="34" charset="0"/>
              </a:rPr>
              <a:t>Nghị</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quyết</a:t>
            </a:r>
            <a:r>
              <a:rPr lang="en-US" sz="2300" b="1" dirty="0">
                <a:latin typeface="Arial" panose="020B0604020202020204" pitchFamily="34" charset="0"/>
                <a:cs typeface="Arial" panose="020B0604020202020204" pitchFamily="34" charset="0"/>
              </a:rPr>
              <a:t> </a:t>
            </a:r>
            <a:r>
              <a:rPr lang="en-US" sz="2300" b="1" err="1">
                <a:latin typeface="Arial" panose="020B0604020202020204" pitchFamily="34" charset="0"/>
                <a:cs typeface="Arial" panose="020B0604020202020204" pitchFamily="34" charset="0"/>
              </a:rPr>
              <a:t>của</a:t>
            </a:r>
            <a:r>
              <a:rPr lang="en-US" sz="2300" b="1">
                <a:latin typeface="Arial" panose="020B0604020202020204" pitchFamily="34" charset="0"/>
                <a:cs typeface="Arial" panose="020B0604020202020204" pitchFamily="34" charset="0"/>
              </a:rPr>
              <a:t> BCHTW Đảng, NQ của </a:t>
            </a:r>
            <a:r>
              <a:rPr lang="en-US" sz="2300" b="1" dirty="0" err="1">
                <a:latin typeface="Arial" panose="020B0604020202020204" pitchFamily="34" charset="0"/>
                <a:cs typeface="Arial" panose="020B0604020202020204" pitchFamily="34" charset="0"/>
              </a:rPr>
              <a:t>Chính</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phủ</a:t>
            </a:r>
            <a:endParaRPr lang="en-US" sz="2300" dirty="0">
              <a:latin typeface="Arial" panose="020B0604020202020204" pitchFamily="34" charset="0"/>
              <a:cs typeface="Arial" panose="020B0604020202020204" pitchFamily="34" charset="0"/>
            </a:endParaRPr>
          </a:p>
          <a:p>
            <a:pPr marL="0" lvl="1" indent="0" algn="just">
              <a:spcBef>
                <a:spcPts val="600"/>
              </a:spcBef>
              <a:buNone/>
            </a:pPr>
            <a:r>
              <a:rPr lang="en-US" sz="2300">
                <a:latin typeface="Arial" panose="020B0604020202020204" pitchFamily="34" charset="0"/>
                <a:cs typeface="Arial" panose="020B0604020202020204" pitchFamily="34" charset="0"/>
              </a:rPr>
              <a:t>- NQ </a:t>
            </a:r>
            <a:r>
              <a:rPr lang="en-US" sz="2300" dirty="0" err="1">
                <a:latin typeface="Arial" panose="020B0604020202020204" pitchFamily="34" charset="0"/>
                <a:cs typeface="Arial" panose="020B0604020202020204" pitchFamily="34" charset="0"/>
              </a:rPr>
              <a:t>Đại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hội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đại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biểu</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toàn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quốc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lần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thứ</a:t>
            </a:r>
            <a:r>
              <a:rPr lang="en-US" sz="2300" dirty="0">
                <a:latin typeface="Arial" panose="020B0604020202020204" pitchFamily="34" charset="0"/>
                <a:cs typeface="Arial" panose="020B0604020202020204" pitchFamily="34" charset="0"/>
              </a:rPr>
              <a:t> XIII </a:t>
            </a:r>
            <a:r>
              <a:rPr lang="en-US" sz="2300" dirty="0" err="1">
                <a:latin typeface="Arial" panose="020B0604020202020204" pitchFamily="34" charset="0"/>
                <a:cs typeface="Arial" panose="020B0604020202020204" pitchFamily="34" charset="0"/>
              </a:rPr>
              <a:t>của</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Đảng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năm</a:t>
            </a:r>
            <a:r>
              <a:rPr lang="en-US" sz="2300" dirty="0">
                <a:latin typeface="Arial" panose="020B0604020202020204" pitchFamily="34" charset="0"/>
                <a:cs typeface="Arial" panose="020B0604020202020204" pitchFamily="34" charset="0"/>
              </a:rPr>
              <a:t> 2021.</a:t>
            </a:r>
          </a:p>
          <a:p>
            <a:pPr marL="0" lvl="1" indent="0" algn="just">
              <a:spcBef>
                <a:spcPts val="600"/>
              </a:spcBef>
              <a:buNone/>
            </a:pPr>
            <a:r>
              <a:rPr lang="en-US" sz="2300" dirty="0">
                <a:latin typeface="Arial" panose="020B0604020202020204" pitchFamily="34" charset="0"/>
                <a:cs typeface="Arial" panose="020B0604020202020204" pitchFamily="34" charset="0"/>
              </a:rPr>
              <a:t>- </a:t>
            </a:r>
            <a:r>
              <a:rPr lang="de-DE" sz="2300" dirty="0">
                <a:latin typeface="Arial" panose="020B0604020202020204" pitchFamily="34" charset="0"/>
                <a:cs typeface="Arial" panose="020B0604020202020204" pitchFamily="34" charset="0"/>
              </a:rPr>
              <a:t>Nghị quyết số 20-NQ</a:t>
            </a:r>
            <a:r>
              <a:rPr lang="de-DE" sz="2300">
                <a:latin typeface="Arial" panose="020B0604020202020204" pitchFamily="34" charset="0"/>
                <a:cs typeface="Arial" panose="020B0604020202020204" pitchFamily="34" charset="0"/>
              </a:rPr>
              <a:t>/TW ngày 25/10/2017</a:t>
            </a:r>
            <a:r>
              <a:rPr lang="en-US" sz="2300">
                <a:latin typeface="Arial" panose="020B0604020202020204" pitchFamily="34" charset="0"/>
                <a:cs typeface="Arial" panose="020B0604020202020204" pitchFamily="34" charset="0"/>
              </a:rPr>
              <a:t>.</a:t>
            </a:r>
            <a:endParaRPr lang="en-US" sz="2300" dirty="0">
              <a:latin typeface="Arial" panose="020B0604020202020204" pitchFamily="34" charset="0"/>
              <a:cs typeface="Arial" panose="020B0604020202020204" pitchFamily="34" charset="0"/>
            </a:endParaRPr>
          </a:p>
          <a:p>
            <a:pPr marL="0" lvl="1" indent="0" algn="just">
              <a:spcBef>
                <a:spcPts val="600"/>
              </a:spcBef>
              <a:buNone/>
            </a:pPr>
            <a:r>
              <a:rPr lang="en-US" sz="2300">
                <a:latin typeface="Arial" panose="020B0604020202020204" pitchFamily="34" charset="0"/>
                <a:cs typeface="Arial" panose="020B0604020202020204" pitchFamily="34" charset="0"/>
              </a:rPr>
              <a:t>- </a:t>
            </a:r>
            <a:r>
              <a:rPr lang="nl-NL" sz="2300" dirty="0">
                <a:latin typeface="Arial" panose="020B0604020202020204" pitchFamily="34" charset="0"/>
                <a:cs typeface="Arial" panose="020B0604020202020204" pitchFamily="34" charset="0"/>
              </a:rPr>
              <a:t>Nghị quyết số 139/NQ-CP ngày</a:t>
            </a:r>
            <a:r>
              <a:rPr lang="nl-NL" sz="2300">
                <a:latin typeface="Arial" panose="020B0604020202020204" pitchFamily="34" charset="0"/>
                <a:cs typeface="Arial" panose="020B0604020202020204" pitchFamily="34" charset="0"/>
              </a:rPr>
              <a:t> 31/12/2017.</a:t>
            </a:r>
            <a:endParaRPr lang="en-US" sz="2300" dirty="0">
              <a:latin typeface="Arial" panose="020B0604020202020204" pitchFamily="34" charset="0"/>
              <a:cs typeface="Arial" panose="020B0604020202020204" pitchFamily="34" charset="0"/>
            </a:endParaRPr>
          </a:p>
          <a:p>
            <a:pPr marL="0" indent="0" algn="just">
              <a:spcBef>
                <a:spcPts val="600"/>
              </a:spcBef>
              <a:buNone/>
            </a:pPr>
            <a:r>
              <a:rPr lang="en-US" sz="2300" b="1" dirty="0">
                <a:latin typeface="Arial" panose="020B0604020202020204" pitchFamily="34" charset="0"/>
                <a:cs typeface="Arial" panose="020B0604020202020204" pitchFamily="34" charset="0"/>
              </a:rPr>
              <a:t>1.3</a:t>
            </a:r>
            <a:r>
              <a:rPr lang="en-US" sz="2300" b="1">
                <a:latin typeface="Arial" panose="020B0604020202020204" pitchFamily="34" charset="0"/>
                <a:cs typeface="Arial" panose="020B0604020202020204" pitchFamily="34" charset="0"/>
              </a:rPr>
              <a:t>. Luật </a:t>
            </a:r>
            <a:r>
              <a:rPr lang="en-US" sz="2300" b="1" dirty="0" err="1">
                <a:latin typeface="Arial" panose="020B0604020202020204" pitchFamily="34" charset="0"/>
                <a:cs typeface="Arial" panose="020B0604020202020204" pitchFamily="34" charset="0"/>
              </a:rPr>
              <a:t>và</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Công</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ước</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liên</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quan</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đến</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trẻ</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em</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và</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học</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sinh</a:t>
            </a:r>
            <a:endParaRPr lang="en-US" sz="2300" dirty="0">
              <a:latin typeface="Arial" panose="020B0604020202020204" pitchFamily="34" charset="0"/>
              <a:cs typeface="Arial" panose="020B0604020202020204" pitchFamily="34" charset="0"/>
            </a:endParaRPr>
          </a:p>
          <a:p>
            <a:pPr marL="0" lvl="1" indent="0" algn="just">
              <a:spcBef>
                <a:spcPts val="600"/>
              </a:spcBef>
              <a:buFontTx/>
              <a:buChar char="-"/>
            </a:pPr>
            <a:r>
              <a:rPr lang="en-US" sz="2300">
                <a:latin typeface="Arial" panose="020B0604020202020204" pitchFamily="34" charset="0"/>
                <a:cs typeface="Arial" panose="020B0604020202020204" pitchFamily="34" charset="0"/>
              </a:rPr>
              <a:t> Luật BHYT, Luật sửa đổi, bổ sung một số điều của Luật BHYT; Luật Giáo dục; Công ước Liên hợp quốc về quyền TE.</a:t>
            </a:r>
          </a:p>
          <a:p>
            <a:pPr marL="0" lvl="1" indent="0" algn="just">
              <a:spcBef>
                <a:spcPts val="600"/>
              </a:spcBef>
              <a:buFontTx/>
              <a:buChar char="-"/>
            </a:pPr>
            <a:r>
              <a:rPr lang="en-US" sz="2300">
                <a:latin typeface="Arial" panose="020B0604020202020204" pitchFamily="34" charset="0"/>
                <a:cs typeface="Arial" panose="020B0604020202020204" pitchFamily="34" charset="0"/>
              </a:rPr>
              <a:t> Đặc biệt: Luật TE giao công tác YTTH cho ngành GD.</a:t>
            </a:r>
          </a:p>
          <a:p>
            <a:pPr marL="0" indent="0" algn="just">
              <a:spcBef>
                <a:spcPts val="600"/>
              </a:spcBef>
              <a:buNone/>
            </a:pPr>
            <a:r>
              <a:rPr lang="en-US" sz="2300" b="1">
                <a:latin typeface="Arial" panose="020B0604020202020204" pitchFamily="34" charset="0"/>
                <a:cs typeface="Arial" panose="020B0604020202020204" pitchFamily="34" charset="0"/>
              </a:rPr>
              <a:t>1.4</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Các</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văn</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bản</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pháp</a:t>
            </a:r>
            <a:r>
              <a:rPr lang="en-US" sz="2300" b="1" dirty="0">
                <a:latin typeface="Arial" panose="020B0604020202020204" pitchFamily="34" charset="0"/>
                <a:cs typeface="Arial" panose="020B0604020202020204" pitchFamily="34" charset="0"/>
              </a:rPr>
              <a:t> </a:t>
            </a:r>
            <a:r>
              <a:rPr lang="en-US" sz="2300" b="1" err="1">
                <a:latin typeface="Arial" panose="020B0604020202020204" pitchFamily="34" charset="0"/>
                <a:cs typeface="Arial" panose="020B0604020202020204" pitchFamily="34" charset="0"/>
              </a:rPr>
              <a:t>luật</a:t>
            </a:r>
            <a:r>
              <a:rPr lang="en-US" sz="2300" b="1">
                <a:latin typeface="Arial" panose="020B0604020202020204" pitchFamily="34" charset="0"/>
                <a:cs typeface="Arial" panose="020B0604020202020204" pitchFamily="34" charset="0"/>
              </a:rPr>
              <a:t> liên quan:</a:t>
            </a:r>
            <a:r>
              <a:rPr lang="en-US" sz="2300">
                <a:latin typeface="Arial" panose="020B0604020202020204" pitchFamily="34" charset="0"/>
                <a:cs typeface="Arial" panose="020B0604020202020204" pitchFamily="34" charset="0"/>
              </a:rPr>
              <a:t> </a:t>
            </a:r>
          </a:p>
          <a:p>
            <a:pPr marL="0" indent="0" algn="just">
              <a:spcBef>
                <a:spcPts val="600"/>
              </a:spcBef>
              <a:buFontTx/>
              <a:buChar char="-"/>
            </a:pPr>
            <a:r>
              <a:rPr lang="en-US" sz="2300">
                <a:latin typeface="Arial" panose="020B0604020202020204" pitchFamily="34" charset="0"/>
                <a:cs typeface="Arial" panose="020B0604020202020204" pitchFamily="34" charset="0"/>
              </a:rPr>
              <a:t> Chỉ </a:t>
            </a:r>
            <a:r>
              <a:rPr lang="en-US" sz="2300" dirty="0" err="1">
                <a:latin typeface="Arial" panose="020B0604020202020204" pitchFamily="34" charset="0"/>
                <a:cs typeface="Arial" panose="020B0604020202020204" pitchFamily="34" charset="0"/>
              </a:rPr>
              <a:t>thị</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số</a:t>
            </a:r>
            <a:r>
              <a:rPr lang="en-US" sz="2300" dirty="0">
                <a:latin typeface="Arial" panose="020B0604020202020204" pitchFamily="34" charset="0"/>
                <a:cs typeface="Arial" panose="020B0604020202020204" pitchFamily="34" charset="0"/>
              </a:rPr>
              <a:t> 23/2006</a:t>
            </a:r>
            <a:r>
              <a:rPr lang="en-US" sz="2300">
                <a:latin typeface="Arial" panose="020B0604020202020204" pitchFamily="34" charset="0"/>
                <a:cs typeface="Arial" panose="020B0604020202020204" pitchFamily="34" charset="0"/>
              </a:rPr>
              <a:t>/CT-TTg</a:t>
            </a:r>
            <a:r>
              <a:rPr lang="de-DE" sz="2300">
                <a:latin typeface="Arial" panose="020B0604020202020204" pitchFamily="34" charset="0"/>
                <a:cs typeface="Arial" panose="020B0604020202020204" pitchFamily="34" charset="0"/>
              </a:rPr>
              <a:t>; QĐ 1660/2021/QĐ-TTg,</a:t>
            </a:r>
          </a:p>
          <a:p>
            <a:pPr marL="0" indent="0" algn="just">
              <a:spcBef>
                <a:spcPts val="600"/>
              </a:spcBef>
              <a:buFontTx/>
              <a:buChar char="-"/>
            </a:pPr>
            <a:r>
              <a:rPr lang="de-DE" sz="2300">
                <a:latin typeface="Arial" panose="020B0604020202020204" pitchFamily="34" charset="0"/>
                <a:cs typeface="Arial" panose="020B0604020202020204" pitchFamily="34" charset="0"/>
              </a:rPr>
              <a:t> Đặc biệt:, QĐ số 85/2022/QĐ-TTg phê duyệt CT YT tr</a:t>
            </a:r>
            <a:r>
              <a:rPr lang="vi-VN" sz="2300">
                <a:latin typeface="Arial" panose="020B0604020202020204" pitchFamily="34" charset="0"/>
                <a:cs typeface="Arial" panose="020B0604020202020204" pitchFamily="34" charset="0"/>
              </a:rPr>
              <a:t>ư</a:t>
            </a:r>
            <a:r>
              <a:rPr lang="en-US" sz="2300">
                <a:latin typeface="Arial" panose="020B0604020202020204" pitchFamily="34" charset="0"/>
                <a:cs typeface="Arial" panose="020B0604020202020204" pitchFamily="34" charset="0"/>
              </a:rPr>
              <a:t>ờng học.</a:t>
            </a:r>
          </a:p>
          <a:p>
            <a:pPr marL="0" indent="0" algn="just">
              <a:spcBef>
                <a:spcPts val="600"/>
              </a:spcBef>
              <a:buFontTx/>
              <a:buChar char="-"/>
            </a:pPr>
            <a:r>
              <a:rPr lang="pt-BR" sz="2300">
                <a:latin typeface="Arial" panose="020B0604020202020204" pitchFamily="34" charset="0"/>
                <a:cs typeface="Arial" panose="020B0604020202020204" pitchFamily="34" charset="0"/>
              </a:rPr>
              <a:t> TTLT 13/2016</a:t>
            </a:r>
            <a:r>
              <a:rPr lang="pt-BR" sz="2300" dirty="0">
                <a:latin typeface="Arial" panose="020B0604020202020204" pitchFamily="34" charset="0"/>
                <a:cs typeface="Arial" panose="020B0604020202020204" pitchFamily="34" charset="0"/>
              </a:rPr>
              <a:t>/</a:t>
            </a:r>
            <a:r>
              <a:rPr lang="pt-BR" sz="2300">
                <a:latin typeface="Arial" panose="020B0604020202020204" pitchFamily="34" charset="0"/>
                <a:cs typeface="Arial" panose="020B0604020202020204" pitchFamily="34" charset="0"/>
              </a:rPr>
              <a:t>TTLT-BYT-BGDĐT quy </a:t>
            </a:r>
            <a:r>
              <a:rPr lang="pt-BR" sz="2300" dirty="0">
                <a:latin typeface="Arial" panose="020B0604020202020204" pitchFamily="34" charset="0"/>
                <a:cs typeface="Arial" panose="020B0604020202020204" pitchFamily="34" charset="0"/>
              </a:rPr>
              <a:t>định về công </a:t>
            </a:r>
            <a:r>
              <a:rPr lang="pt-BR" sz="2300">
                <a:latin typeface="Arial" panose="020B0604020202020204" pitchFamily="34" charset="0"/>
                <a:cs typeface="Arial" panose="020B0604020202020204" pitchFamily="34" charset="0"/>
              </a:rPr>
              <a:t>tác YTTH.</a:t>
            </a:r>
          </a:p>
          <a:p>
            <a:pPr marL="0" indent="0" algn="just">
              <a:spcBef>
                <a:spcPts val="600"/>
              </a:spcBef>
              <a:buFontTx/>
              <a:buChar char="-"/>
            </a:pPr>
            <a:r>
              <a:rPr lang="pt-BR" sz="2300">
                <a:latin typeface="Arial" panose="020B0604020202020204" pitchFamily="34" charset="0"/>
                <a:cs typeface="Arial" panose="020B0604020202020204" pitchFamily="34" charset="0"/>
              </a:rPr>
              <a:t> TT 13/2020</a:t>
            </a:r>
            <a:r>
              <a:rPr lang="pt-BR" sz="2300" dirty="0">
                <a:latin typeface="Arial" panose="020B0604020202020204" pitchFamily="34" charset="0"/>
                <a:cs typeface="Arial" panose="020B0604020202020204" pitchFamily="34" charset="0"/>
              </a:rPr>
              <a:t>/</a:t>
            </a:r>
            <a:r>
              <a:rPr lang="pt-BR" sz="2300">
                <a:latin typeface="Arial" panose="020B0604020202020204" pitchFamily="34" charset="0"/>
                <a:cs typeface="Arial" panose="020B0604020202020204" pitchFamily="34" charset="0"/>
              </a:rPr>
              <a:t>TT-BGDĐT ban </a:t>
            </a:r>
            <a:r>
              <a:rPr lang="pt-BR" sz="2300" dirty="0">
                <a:latin typeface="Arial" panose="020B0604020202020204" pitchFamily="34" charset="0"/>
                <a:cs typeface="Arial" panose="020B0604020202020204" pitchFamily="34" charset="0"/>
              </a:rPr>
              <a:t>hành Quy định tiêu </a:t>
            </a:r>
            <a:r>
              <a:rPr lang="pt-BR" sz="2300">
                <a:latin typeface="Arial" panose="020B0604020202020204" pitchFamily="34" charset="0"/>
                <a:cs typeface="Arial" panose="020B0604020202020204" pitchFamily="34" charset="0"/>
              </a:rPr>
              <a:t>chuẩn CSVC</a:t>
            </a:r>
            <a:endParaRPr lang="en-US" sz="2300" dirty="0">
              <a:latin typeface="Arial" panose="020B0604020202020204" pitchFamily="34" charset="0"/>
              <a:cs typeface="Arial" panose="020B0604020202020204" pitchFamily="34" charset="0"/>
            </a:endParaRPr>
          </a:p>
          <a:p>
            <a:pPr marL="0" indent="0" algn="just">
              <a:spcBef>
                <a:spcPts val="600"/>
              </a:spcBef>
              <a:buNone/>
            </a:pPr>
            <a:endParaRPr lang="en-US" sz="2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31515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133600"/>
            <a:ext cx="8153400" cy="1188244"/>
          </a:xfrm>
        </p:spPr>
        <p:txBody>
          <a:bodyPr>
            <a:noAutofit/>
          </a:bodyPr>
          <a:lstStyle/>
          <a:p>
            <a:pPr>
              <a:lnSpc>
                <a:spcPct val="150000"/>
              </a:lnSpc>
              <a:spcBef>
                <a:spcPts val="1200"/>
              </a:spcBef>
              <a:spcAft>
                <a:spcPts val="600"/>
              </a:spcAft>
            </a:pPr>
            <a:r>
              <a:rPr lang="en-US" sz="3000" b="1" dirty="0">
                <a:solidFill>
                  <a:srgbClr val="FF0000"/>
                </a:solidFill>
                <a:latin typeface="Arial" panose="020B0604020202020204" pitchFamily="34" charset="0"/>
                <a:cs typeface="Arial" panose="020B0604020202020204" pitchFamily="34" charset="0"/>
              </a:rPr>
              <a:t>NÂNG CAO NĂNG LỰC </a:t>
            </a:r>
            <a:r>
              <a:rPr lang="vi-VN" sz="3000" b="1">
                <a:solidFill>
                  <a:srgbClr val="FF0000"/>
                </a:solidFill>
                <a:latin typeface="Arial" panose="020B0604020202020204" pitchFamily="34" charset="0"/>
                <a:cs typeface="Arial" panose="020B0604020202020204" pitchFamily="34" charset="0"/>
              </a:rPr>
              <a:t>CHO </a:t>
            </a:r>
            <a:r>
              <a:rPr lang="en-US" sz="3000" b="1">
                <a:solidFill>
                  <a:srgbClr val="FF0000"/>
                </a:solidFill>
                <a:latin typeface="Arial" panose="020B0604020202020204" pitchFamily="34" charset="0"/>
                <a:cs typeface="Arial" panose="020B0604020202020204" pitchFamily="34" charset="0"/>
              </a:rPr>
              <a:t/>
            </a:r>
            <a:br>
              <a:rPr lang="en-US" sz="3000" b="1">
                <a:solidFill>
                  <a:srgbClr val="FF0000"/>
                </a:solidFill>
                <a:latin typeface="Arial" panose="020B0604020202020204" pitchFamily="34" charset="0"/>
                <a:cs typeface="Arial" panose="020B0604020202020204" pitchFamily="34" charset="0"/>
              </a:rPr>
            </a:br>
            <a:r>
              <a:rPr lang="en-US" sz="3000" b="1">
                <a:solidFill>
                  <a:srgbClr val="FF0000"/>
                </a:solidFill>
                <a:latin typeface="Arial" panose="020B0604020202020204" pitchFamily="34" charset="0"/>
                <a:cs typeface="Arial" panose="020B0604020202020204" pitchFamily="34" charset="0"/>
              </a:rPr>
              <a:t>NHÂN VIÊN Y </a:t>
            </a:r>
            <a:r>
              <a:rPr lang="en-US" sz="3000" b="1" dirty="0">
                <a:solidFill>
                  <a:srgbClr val="FF0000"/>
                </a:solidFill>
                <a:latin typeface="Arial" panose="020B0604020202020204" pitchFamily="34" charset="0"/>
                <a:cs typeface="Arial" panose="020B0604020202020204" pitchFamily="34" charset="0"/>
              </a:rPr>
              <a:t>TẾ TRƯỜNG </a:t>
            </a:r>
            <a:r>
              <a:rPr lang="en-US" sz="3000" b="1">
                <a:solidFill>
                  <a:srgbClr val="FF0000"/>
                </a:solidFill>
                <a:latin typeface="Arial" panose="020B0604020202020204" pitchFamily="34" charset="0"/>
                <a:cs typeface="Arial" panose="020B0604020202020204" pitchFamily="34" charset="0"/>
              </a:rPr>
              <a:t>HỌC  </a:t>
            </a:r>
            <a:endParaRPr lang="en-US" sz="3000" b="1" dirty="0">
              <a:solidFill>
                <a:srgbClr val="FF0000"/>
              </a:solidFill>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C0A842DD-2339-4AA5-8D79-F30442B84699}"/>
              </a:ext>
            </a:extLst>
          </p:cNvPr>
          <p:cNvSpPr>
            <a:spLocks noGrp="1"/>
          </p:cNvSpPr>
          <p:nvPr>
            <p:ph type="sldNum" sz="quarter" idx="12"/>
          </p:nvPr>
        </p:nvSpPr>
        <p:spPr/>
        <p:txBody>
          <a:bodyPr/>
          <a:lstStyle/>
          <a:p>
            <a:fld id="{C095D1BB-4319-4CBD-BB20-F7ADE7D39F36}" type="slidenum">
              <a:rPr lang="en-US" sz="3000" smtClean="0">
                <a:latin typeface="Arial" panose="020B0604020202020204" pitchFamily="34" charset="0"/>
                <a:cs typeface="Arial" panose="020B0604020202020204" pitchFamily="34" charset="0"/>
              </a:rPr>
              <a:t>27</a:t>
            </a:fld>
            <a:endParaRPr lang="en-US" sz="3000">
              <a:latin typeface="Arial" panose="020B0604020202020204" pitchFamily="34" charset="0"/>
              <a:cs typeface="Arial" panose="020B0604020202020204" pitchFamily="34" charset="0"/>
            </a:endParaRPr>
          </a:p>
        </p:txBody>
      </p:sp>
      <p:sp>
        <p:nvSpPr>
          <p:cNvPr id="7" name="Title 1"/>
          <p:cNvSpPr txBox="1">
            <a:spLocks/>
          </p:cNvSpPr>
          <p:nvPr/>
        </p:nvSpPr>
        <p:spPr>
          <a:xfrm>
            <a:off x="990600" y="1676400"/>
            <a:ext cx="7315200" cy="400050"/>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000" b="1">
                <a:latin typeface="Arial" panose="020B0604020202020204" pitchFamily="34" charset="0"/>
                <a:cs typeface="Arial" panose="020B0604020202020204" pitchFamily="34" charset="0"/>
              </a:rPr>
              <a:t>CH</a:t>
            </a:r>
            <a:r>
              <a:rPr lang="vi-VN" sz="3000" b="1" dirty="0">
                <a:latin typeface="Arial" panose="020B0604020202020204" pitchFamily="34" charset="0"/>
                <a:cs typeface="Arial" panose="020B0604020202020204" pitchFamily="34" charset="0"/>
              </a:rPr>
              <a:t>Ư</a:t>
            </a:r>
            <a:r>
              <a:rPr lang="en-US" sz="3000" b="1" dirty="0">
                <a:latin typeface="Arial" panose="020B0604020202020204" pitchFamily="34" charset="0"/>
                <a:cs typeface="Arial" panose="020B0604020202020204" pitchFamily="34" charset="0"/>
              </a:rPr>
              <a:t>ƠNG TRÌNH BỒI D</a:t>
            </a:r>
            <a:r>
              <a:rPr lang="vi-VN" sz="3000" b="1" dirty="0">
                <a:latin typeface="Arial" panose="020B0604020202020204" pitchFamily="34" charset="0"/>
                <a:cs typeface="Arial" panose="020B0604020202020204" pitchFamily="34" charset="0"/>
              </a:rPr>
              <a:t>Ư</a:t>
            </a:r>
            <a:r>
              <a:rPr lang="en-US" sz="3000" b="1" dirty="0">
                <a:latin typeface="Arial" panose="020B0604020202020204" pitchFamily="34" charset="0"/>
                <a:cs typeface="Arial" panose="020B0604020202020204" pitchFamily="34" charset="0"/>
              </a:rPr>
              <a:t>ỠNG</a:t>
            </a:r>
          </a:p>
        </p:txBody>
      </p:sp>
      <p:sp>
        <p:nvSpPr>
          <p:cNvPr id="9" name="Title 1">
            <a:extLst>
              <a:ext uri="{FF2B5EF4-FFF2-40B4-BE49-F238E27FC236}">
                <a16:creationId xmlns:a16="http://schemas.microsoft.com/office/drawing/2014/main" id="{DD15371F-6B97-4568-963E-B97C197AD3AF}"/>
              </a:ext>
            </a:extLst>
          </p:cNvPr>
          <p:cNvSpPr txBox="1">
            <a:spLocks/>
          </p:cNvSpPr>
          <p:nvPr/>
        </p:nvSpPr>
        <p:spPr>
          <a:xfrm>
            <a:off x="329609" y="3536157"/>
            <a:ext cx="8585791" cy="118824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50000"/>
              </a:lnSpc>
              <a:spcBef>
                <a:spcPts val="1200"/>
              </a:spcBef>
              <a:spcAft>
                <a:spcPts val="600"/>
              </a:spcAft>
            </a:pPr>
            <a:r>
              <a:rPr lang="en-US" sz="2800" b="1" i="1">
                <a:latin typeface="Arial" panose="020B0604020202020204" pitchFamily="34" charset="0"/>
                <a:cs typeface="Arial" panose="020B0604020202020204" pitchFamily="34" charset="0"/>
              </a:rPr>
              <a:t>(Quyết định số 4202/QĐ-BGDĐT ngày 13/12/2022)</a:t>
            </a:r>
            <a:endParaRPr lang="en-US" sz="28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82989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914400"/>
            <a:ext cx="6172200" cy="594122"/>
          </a:xfrm>
        </p:spPr>
        <p:txBody>
          <a:bodyPr>
            <a:normAutofit fontScale="90000"/>
          </a:bodyPr>
          <a:lstStyle/>
          <a:p>
            <a:r>
              <a:rPr lang="pt-BR" b="1" dirty="0">
                <a:solidFill>
                  <a:srgbClr val="FF0000"/>
                </a:solidFill>
                <a:latin typeface="Arial" panose="020B0604020202020204" pitchFamily="34" charset="0"/>
                <a:cs typeface="Arial" panose="020B0604020202020204" pitchFamily="34" charset="0"/>
              </a:rPr>
              <a:t>ĐỐI T</a:t>
            </a:r>
            <a:r>
              <a:rPr lang="vi-VN" b="1" dirty="0">
                <a:solidFill>
                  <a:srgbClr val="FF0000"/>
                </a:solidFill>
                <a:latin typeface="Arial" panose="020B0604020202020204" pitchFamily="34" charset="0"/>
                <a:cs typeface="Arial" panose="020B0604020202020204" pitchFamily="34" charset="0"/>
              </a:rPr>
              <a:t>Ư</a:t>
            </a:r>
            <a:r>
              <a:rPr lang="en-US" b="1" dirty="0">
                <a:solidFill>
                  <a:srgbClr val="FF0000"/>
                </a:solidFill>
                <a:latin typeface="Arial" panose="020B0604020202020204" pitchFamily="34" charset="0"/>
                <a:cs typeface="Arial" panose="020B0604020202020204" pitchFamily="34" charset="0"/>
              </a:rPr>
              <a:t>ỢNG</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600" y="1905000"/>
            <a:ext cx="8001000" cy="3257550"/>
          </a:xfrm>
        </p:spPr>
        <p:txBody>
          <a:bodyPr>
            <a:normAutofit/>
          </a:bodyPr>
          <a:lstStyle/>
          <a:p>
            <a:pPr marL="385763" indent="-385763" algn="just">
              <a:buFont typeface="+mj-lt"/>
              <a:buAutoNum type="arabicPeriod"/>
            </a:pPr>
            <a:r>
              <a:rPr lang="en-US" dirty="0" err="1">
                <a:latin typeface="Arial" panose="020B0604020202020204" pitchFamily="34" charset="0"/>
                <a:cs typeface="Arial" panose="020B0604020202020204" pitchFamily="34" charset="0"/>
              </a:rPr>
              <a:t>Nhân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viên</a:t>
            </a:r>
            <a:r>
              <a:rPr lang="en-US" dirty="0">
                <a:latin typeface="Arial" panose="020B0604020202020204" pitchFamily="34" charset="0"/>
                <a:cs typeface="Arial" panose="020B0604020202020204" pitchFamily="34" charset="0"/>
              </a:rPr>
              <a:t> y </a:t>
            </a:r>
            <a:r>
              <a:rPr lang="en-US" dirty="0" err="1">
                <a:latin typeface="Arial" panose="020B0604020202020204" pitchFamily="34" charset="0"/>
                <a:cs typeface="Arial" panose="020B0604020202020204" pitchFamily="34" charset="0"/>
              </a:rPr>
              <a:t>tế</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trường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học</a:t>
            </a:r>
            <a:r>
              <a:rPr lang="en-US" dirty="0">
                <a:latin typeface="Arial" panose="020B0604020202020204" pitchFamily="34" charset="0"/>
                <a:cs typeface="Arial" panose="020B0604020202020204" pitchFamily="34" charset="0"/>
              </a:rPr>
              <a:t> </a:t>
            </a:r>
            <a:r>
              <a:rPr lang="en-US" i="1" dirty="0" err="1">
                <a:solidFill>
                  <a:srgbClr val="FF0000"/>
                </a:solidFill>
                <a:latin typeface="Arial" panose="020B0604020202020204" pitchFamily="34" charset="0"/>
                <a:cs typeface="Arial" panose="020B0604020202020204" pitchFamily="34" charset="0"/>
              </a:rPr>
              <a:t>chuyên</a:t>
            </a:r>
            <a:r>
              <a:rPr lang="en-US" i="1" dirty="0">
                <a:solidFill>
                  <a:srgbClr val="FF0000"/>
                </a:solidFill>
                <a:latin typeface="Arial" panose="020B0604020202020204" pitchFamily="34" charset="0"/>
                <a:cs typeface="Arial" panose="020B0604020202020204" pitchFamily="34" charset="0"/>
              </a:rPr>
              <a:t> </a:t>
            </a:r>
            <a:r>
              <a:rPr lang="en-US" i="1" dirty="0" err="1">
                <a:solidFill>
                  <a:srgbClr val="FF0000"/>
                </a:solidFill>
                <a:latin typeface="Arial" panose="020B0604020202020204" pitchFamily="34" charset="0"/>
                <a:cs typeface="Arial" panose="020B0604020202020204" pitchFamily="34" charset="0"/>
              </a:rPr>
              <a:t>trách</a:t>
            </a:r>
            <a:r>
              <a:rPr lang="en-US" i="1" dirty="0">
                <a:solidFill>
                  <a:srgbClr val="FF0000"/>
                </a:solidFill>
                <a:latin typeface="Arial" panose="020B0604020202020204" pitchFamily="34" charset="0"/>
                <a:cs typeface="Arial" panose="020B0604020202020204" pitchFamily="34" charset="0"/>
              </a:rPr>
              <a:t>.</a:t>
            </a:r>
          </a:p>
          <a:p>
            <a:pPr marL="385763" indent="-385763" algn="just">
              <a:buFont typeface="+mj-lt"/>
              <a:buAutoNum type="arabicPeriod"/>
            </a:pPr>
            <a:r>
              <a:rPr lang="en-US" dirty="0" err="1">
                <a:latin typeface="Arial" panose="020B0604020202020204" pitchFamily="34" charset="0"/>
                <a:cs typeface="Arial" panose="020B0604020202020204" pitchFamily="34" charset="0"/>
              </a:rPr>
              <a:t>Cán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bộ</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giáo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viên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nhân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viên</a:t>
            </a:r>
            <a:r>
              <a:rPr lang="en-US" dirty="0">
                <a:latin typeface="Arial" panose="020B0604020202020204" pitchFamily="34" charset="0"/>
                <a:cs typeface="Arial" panose="020B0604020202020204" pitchFamily="34" charset="0"/>
              </a:rPr>
              <a:t> </a:t>
            </a:r>
            <a:r>
              <a:rPr lang="en-US" i="1" dirty="0" err="1">
                <a:solidFill>
                  <a:srgbClr val="FF0000"/>
                </a:solidFill>
                <a:latin typeface="Arial" panose="020B0604020202020204" pitchFamily="34" charset="0"/>
                <a:cs typeface="Arial" panose="020B0604020202020204" pitchFamily="34" charset="0"/>
              </a:rPr>
              <a:t>kiêm</a:t>
            </a:r>
            <a:r>
              <a:rPr lang="en-US" i="1" dirty="0">
                <a:solidFill>
                  <a:srgbClr val="FF0000"/>
                </a:solidFill>
                <a:latin typeface="Arial" panose="020B0604020202020204" pitchFamily="34" charset="0"/>
                <a:cs typeface="Arial" panose="020B0604020202020204" pitchFamily="34" charset="0"/>
              </a:rPr>
              <a:t> </a:t>
            </a:r>
            <a:r>
              <a:rPr lang="en-US" i="1" dirty="0" err="1">
                <a:solidFill>
                  <a:srgbClr val="FF0000"/>
                </a:solidFill>
                <a:latin typeface="Arial" panose="020B0604020202020204" pitchFamily="34" charset="0"/>
                <a:cs typeface="Arial" panose="020B0604020202020204" pitchFamily="34" charset="0"/>
              </a:rPr>
              <a:t>nhiệm</a:t>
            </a:r>
            <a:r>
              <a:rPr lang="en-US" i="1" dirty="0">
                <a:solidFill>
                  <a:srgbClr val="FF0000"/>
                </a:solidFill>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công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tác</a:t>
            </a:r>
            <a:r>
              <a:rPr lang="en-US" dirty="0">
                <a:latin typeface="Arial" panose="020B0604020202020204" pitchFamily="34" charset="0"/>
                <a:cs typeface="Arial" panose="020B0604020202020204" pitchFamily="34" charset="0"/>
              </a:rPr>
              <a:t> y </a:t>
            </a:r>
            <a:r>
              <a:rPr lang="en-US" dirty="0" err="1">
                <a:latin typeface="Arial" panose="020B0604020202020204" pitchFamily="34" charset="0"/>
                <a:cs typeface="Arial" panose="020B0604020202020204" pitchFamily="34" charset="0"/>
              </a:rPr>
              <a:t>tế</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trường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học</a:t>
            </a:r>
            <a:r>
              <a:rPr lang="vi-VN"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marL="0" indent="0" algn="just">
              <a:buNone/>
            </a:pPr>
            <a:r>
              <a:rPr lang="en-US">
                <a:latin typeface="Arial" panose="020B0604020202020204" pitchFamily="34" charset="0"/>
                <a:cs typeface="Arial" panose="020B0604020202020204" pitchFamily="34" charset="0"/>
              </a:rPr>
              <a:t>(gọi </a:t>
            </a:r>
            <a:r>
              <a:rPr lang="en-US" dirty="0" err="1">
                <a:latin typeface="Arial" panose="020B0604020202020204" pitchFamily="34" charset="0"/>
                <a:cs typeface="Arial" panose="020B0604020202020204" pitchFamily="34" charset="0"/>
              </a:rPr>
              <a:t>chung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là</a:t>
            </a:r>
            <a:r>
              <a:rPr lang="en-US" dirty="0">
                <a:latin typeface="Arial" panose="020B0604020202020204" pitchFamily="34" charset="0"/>
                <a:cs typeface="Arial" panose="020B0604020202020204" pitchFamily="34" charset="0"/>
              </a:rPr>
              <a:t> </a:t>
            </a:r>
            <a:r>
              <a:rPr lang="en-US" b="1" i="1" dirty="0" err="1">
                <a:solidFill>
                  <a:srgbClr val="FF0000"/>
                </a:solidFill>
                <a:latin typeface="Arial" panose="020B0604020202020204" pitchFamily="34" charset="0"/>
                <a:cs typeface="Arial" panose="020B0604020202020204" pitchFamily="34" charset="0"/>
              </a:rPr>
              <a:t>nhân</a:t>
            </a:r>
            <a:r>
              <a:rPr lang="en-US" b="1" i="1" dirty="0">
                <a:solidFill>
                  <a:srgbClr val="FF0000"/>
                </a:solidFill>
                <a:latin typeface="Arial" panose="020B0604020202020204" pitchFamily="34" charset="0"/>
                <a:cs typeface="Arial" panose="020B0604020202020204" pitchFamily="34" charset="0"/>
              </a:rPr>
              <a:t> </a:t>
            </a:r>
            <a:r>
              <a:rPr lang="en-US" b="1" i="1" dirty="0" err="1">
                <a:solidFill>
                  <a:srgbClr val="FF0000"/>
                </a:solidFill>
                <a:latin typeface="Arial" panose="020B0604020202020204" pitchFamily="34" charset="0"/>
                <a:cs typeface="Arial" panose="020B0604020202020204" pitchFamily="34" charset="0"/>
              </a:rPr>
              <a:t>viên</a:t>
            </a:r>
            <a:r>
              <a:rPr lang="en-US" b="1" i="1" dirty="0">
                <a:solidFill>
                  <a:srgbClr val="FF0000"/>
                </a:solidFill>
                <a:latin typeface="Arial" panose="020B0604020202020204" pitchFamily="34" charset="0"/>
                <a:cs typeface="Arial" panose="020B0604020202020204" pitchFamily="34" charset="0"/>
              </a:rPr>
              <a:t> y </a:t>
            </a:r>
            <a:r>
              <a:rPr lang="en-US" b="1" i="1" dirty="0" err="1">
                <a:solidFill>
                  <a:srgbClr val="FF0000"/>
                </a:solidFill>
                <a:latin typeface="Arial" panose="020B0604020202020204" pitchFamily="34" charset="0"/>
                <a:cs typeface="Arial" panose="020B0604020202020204" pitchFamily="34" charset="0"/>
              </a:rPr>
              <a:t>tế</a:t>
            </a:r>
            <a:r>
              <a:rPr lang="en-US" b="1" i="1" dirty="0">
                <a:solidFill>
                  <a:srgbClr val="FF0000"/>
                </a:solidFill>
                <a:latin typeface="Arial" panose="020B0604020202020204" pitchFamily="34" charset="0"/>
                <a:cs typeface="Arial" panose="020B0604020202020204" pitchFamily="34" charset="0"/>
              </a:rPr>
              <a:t> </a:t>
            </a:r>
            <a:r>
              <a:rPr lang="en-US" b="1" i="1" dirty="0" err="1">
                <a:solidFill>
                  <a:srgbClr val="FF0000"/>
                </a:solidFill>
                <a:latin typeface="Arial" panose="020B0604020202020204" pitchFamily="34" charset="0"/>
                <a:cs typeface="Arial" panose="020B0604020202020204" pitchFamily="34" charset="0"/>
              </a:rPr>
              <a:t>trường</a:t>
            </a:r>
            <a:r>
              <a:rPr lang="en-US" b="1" i="1" dirty="0">
                <a:solidFill>
                  <a:srgbClr val="FF0000"/>
                </a:solidFill>
                <a:latin typeface="Arial" panose="020B0604020202020204" pitchFamily="34" charset="0"/>
                <a:cs typeface="Arial" panose="020B0604020202020204" pitchFamily="34" charset="0"/>
              </a:rPr>
              <a:t> </a:t>
            </a:r>
            <a:r>
              <a:rPr lang="en-US" b="1" i="1" dirty="0" err="1">
                <a:solidFill>
                  <a:srgbClr val="FF0000"/>
                </a:solidFill>
                <a:latin typeface="Arial" panose="020B0604020202020204" pitchFamily="34" charset="0"/>
                <a:cs typeface="Arial" panose="020B0604020202020204" pitchFamily="34" charset="0"/>
              </a:rPr>
              <a:t>học</a:t>
            </a:r>
            <a:r>
              <a:rPr lang="en-US" dirty="0">
                <a:latin typeface="Arial" panose="020B0604020202020204" pitchFamily="34" charset="0"/>
                <a:cs typeface="Arial" panose="020B0604020202020204" pitchFamily="34" charset="0"/>
              </a:rPr>
              <a:t>)</a:t>
            </a:r>
            <a:endParaRPr lang="vi-VN" dirty="0">
              <a:latin typeface="Arial" panose="020B0604020202020204" pitchFamily="34" charset="0"/>
              <a:cs typeface="Arial" panose="020B0604020202020204" pitchFamily="34" charset="0"/>
            </a:endParaRPr>
          </a:p>
          <a:p>
            <a:pPr algn="just">
              <a:buFont typeface="Wingdings" panose="05000000000000000000" pitchFamily="2" charset="2"/>
              <a:buChar char="v"/>
            </a:pPr>
            <a:endParaRPr lang="pt-BR" b="1" i="1" dirty="0">
              <a:latin typeface="Arial" panose="020B0604020202020204" pitchFamily="34" charset="0"/>
              <a:cs typeface="Arial" panose="020B0604020202020204" pitchFamily="34" charset="0"/>
            </a:endParaRPr>
          </a:p>
          <a:p>
            <a:pPr marL="0" indent="0" algn="just">
              <a:buNone/>
            </a:pPr>
            <a:endParaRPr lang="en-U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28</a:t>
            </a:fld>
            <a:endParaRPr lang="en-US" dirty="0"/>
          </a:p>
        </p:txBody>
      </p:sp>
    </p:spTree>
    <p:extLst>
      <p:ext uri="{BB962C8B-B14F-4D97-AF65-F5344CB8AC3E}">
        <p14:creationId xmlns:p14="http://schemas.microsoft.com/office/powerpoint/2010/main" val="41257371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838200"/>
            <a:ext cx="6172200" cy="857250"/>
          </a:xfrm>
        </p:spPr>
        <p:txBody>
          <a:bodyPr>
            <a:normAutofit fontScale="90000"/>
          </a:bodyPr>
          <a:lstStyle/>
          <a:p>
            <a:r>
              <a:rPr lang="pt-BR" b="1" dirty="0">
                <a:solidFill>
                  <a:srgbClr val="FF0000"/>
                </a:solidFill>
              </a:rPr>
              <a:t>PHẠM VI ÁP DỤNG</a:t>
            </a:r>
            <a:r>
              <a:rPr lang="pt-BR" b="1" dirty="0"/>
              <a:t/>
            </a:r>
            <a:br>
              <a:rPr lang="pt-BR" b="1" dirty="0"/>
            </a:br>
            <a:endParaRPr lang="en-US" dirty="0"/>
          </a:p>
        </p:txBody>
      </p:sp>
      <p:sp>
        <p:nvSpPr>
          <p:cNvPr id="3" name="Content Placeholder 2"/>
          <p:cNvSpPr>
            <a:spLocks noGrp="1"/>
          </p:cNvSpPr>
          <p:nvPr>
            <p:ph idx="1"/>
          </p:nvPr>
        </p:nvSpPr>
        <p:spPr>
          <a:xfrm>
            <a:off x="914400" y="1905000"/>
            <a:ext cx="8305800" cy="3257550"/>
          </a:xfrm>
        </p:spPr>
        <p:txBody>
          <a:bodyPr>
            <a:normAutofit fontScale="92500" lnSpcReduction="10000"/>
          </a:bodyPr>
          <a:lstStyle/>
          <a:p>
            <a:pPr marL="385763" indent="-385763" algn="just">
              <a:buFont typeface="+mj-lt"/>
              <a:buAutoNum type="arabicPeriod"/>
            </a:pPr>
            <a:r>
              <a:rPr lang="en-US" dirty="0">
                <a:latin typeface="Arial" panose="020B0604020202020204" pitchFamily="34" charset="0"/>
                <a:cs typeface="Arial" panose="020B0604020202020204" pitchFamily="34" charset="0"/>
              </a:rPr>
              <a:t>C</a:t>
            </a:r>
            <a:r>
              <a:rPr lang="vi-VN" dirty="0">
                <a:latin typeface="Arial" panose="020B0604020202020204" pitchFamily="34" charset="0"/>
                <a:cs typeface="Arial" panose="020B0604020202020204" pitchFamily="34" charset="0"/>
              </a:rPr>
              <a:t>ác cơ sở giáo dục </a:t>
            </a:r>
            <a:r>
              <a:rPr lang="vi-VN" b="1" i="1" dirty="0">
                <a:solidFill>
                  <a:srgbClr val="FF0000"/>
                </a:solidFill>
                <a:latin typeface="Arial" panose="020B0604020202020204" pitchFamily="34" charset="0"/>
                <a:cs typeface="Arial" panose="020B0604020202020204" pitchFamily="34" charset="0"/>
              </a:rPr>
              <a:t>mầm non</a:t>
            </a:r>
            <a:endParaRPr lang="en-US" b="1" i="1" dirty="0">
              <a:solidFill>
                <a:srgbClr val="FF0000"/>
              </a:solidFill>
              <a:latin typeface="Arial" panose="020B0604020202020204" pitchFamily="34" charset="0"/>
              <a:cs typeface="Arial" panose="020B0604020202020204" pitchFamily="34" charset="0"/>
            </a:endParaRPr>
          </a:p>
          <a:p>
            <a:pPr marL="385763" indent="-385763" algn="just">
              <a:buFont typeface="+mj-lt"/>
              <a:buAutoNum type="arabicPeriod"/>
            </a:pPr>
            <a:r>
              <a:rPr lang="en-US" dirty="0" err="1">
                <a:latin typeface="Arial" panose="020B0604020202020204" pitchFamily="34" charset="0"/>
                <a:cs typeface="Arial" panose="020B0604020202020204" pitchFamily="34" charset="0"/>
              </a:rPr>
              <a:t>Các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cơ</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sở</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giáo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dục</a:t>
            </a:r>
            <a:r>
              <a:rPr lang="vi-VN" dirty="0">
                <a:latin typeface="Arial" panose="020B0604020202020204" pitchFamily="34" charset="0"/>
                <a:cs typeface="Arial" panose="020B0604020202020204" pitchFamily="34" charset="0"/>
              </a:rPr>
              <a:t> </a:t>
            </a:r>
            <a:r>
              <a:rPr lang="vi-VN" b="1" i="1" dirty="0">
                <a:solidFill>
                  <a:srgbClr val="FF0000"/>
                </a:solidFill>
                <a:latin typeface="Arial" panose="020B0604020202020204" pitchFamily="34" charset="0"/>
                <a:cs typeface="Arial" panose="020B0604020202020204" pitchFamily="34" charset="0"/>
              </a:rPr>
              <a:t>phổ thông</a:t>
            </a:r>
            <a:endParaRPr lang="en-US" b="1" i="1" dirty="0">
              <a:solidFill>
                <a:srgbClr val="FF0000"/>
              </a:solidFill>
              <a:latin typeface="Arial" panose="020B0604020202020204" pitchFamily="34" charset="0"/>
              <a:cs typeface="Arial" panose="020B0604020202020204" pitchFamily="34" charset="0"/>
            </a:endParaRPr>
          </a:p>
          <a:p>
            <a:pPr marL="385763" indent="-385763" algn="just">
              <a:buFont typeface="+mj-lt"/>
              <a:buAutoNum type="arabicPeriod"/>
            </a:pPr>
            <a:r>
              <a:rPr lang="en-US" dirty="0" err="1">
                <a:latin typeface="Arial" panose="020B0604020202020204" pitchFamily="34" charset="0"/>
                <a:cs typeface="Arial" panose="020B0604020202020204" pitchFamily="34" charset="0"/>
              </a:rPr>
              <a:t>Các</a:t>
            </a:r>
            <a:r>
              <a:rPr lang="en-US" dirty="0">
                <a:latin typeface="Arial" panose="020B0604020202020204" pitchFamily="34" charset="0"/>
                <a:cs typeface="Arial" panose="020B0604020202020204" pitchFamily="34" charset="0"/>
              </a:rPr>
              <a:t> c</a:t>
            </a:r>
            <a:r>
              <a:rPr lang="vi-VN" dirty="0">
                <a:latin typeface="Arial" panose="020B0604020202020204" pitchFamily="34" charset="0"/>
                <a:cs typeface="Arial" panose="020B0604020202020204" pitchFamily="34" charset="0"/>
              </a:rPr>
              <a:t>ơ</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sở</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giáo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dục</a:t>
            </a:r>
            <a:r>
              <a:rPr lang="en-US" dirty="0">
                <a:latin typeface="Arial" panose="020B0604020202020204" pitchFamily="34" charset="0"/>
                <a:cs typeface="Arial" panose="020B0604020202020204" pitchFamily="34" charset="0"/>
              </a:rPr>
              <a:t> </a:t>
            </a:r>
            <a:r>
              <a:rPr lang="en-US" b="1" i="1" dirty="0" err="1">
                <a:solidFill>
                  <a:srgbClr val="FF0000"/>
                </a:solidFill>
                <a:latin typeface="Arial" panose="020B0604020202020204" pitchFamily="34" charset="0"/>
                <a:cs typeface="Arial" panose="020B0604020202020204" pitchFamily="34" charset="0"/>
              </a:rPr>
              <a:t>chuyên</a:t>
            </a:r>
            <a:r>
              <a:rPr lang="en-US" b="1" i="1" dirty="0">
                <a:solidFill>
                  <a:srgbClr val="FF0000"/>
                </a:solidFill>
                <a:latin typeface="Arial" panose="020B0604020202020204" pitchFamily="34" charset="0"/>
                <a:cs typeface="Arial" panose="020B0604020202020204" pitchFamily="34" charset="0"/>
              </a:rPr>
              <a:t> </a:t>
            </a:r>
            <a:r>
              <a:rPr lang="en-US" b="1" i="1" dirty="0" err="1">
                <a:solidFill>
                  <a:srgbClr val="FF0000"/>
                </a:solidFill>
                <a:latin typeface="Arial" panose="020B0604020202020204" pitchFamily="34" charset="0"/>
                <a:cs typeface="Arial" panose="020B0604020202020204" pitchFamily="34" charset="0"/>
              </a:rPr>
              <a:t>biệt</a:t>
            </a:r>
            <a:r>
              <a:rPr lang="en-US" b="1" i="1" dirty="0">
                <a:solidFill>
                  <a:srgbClr val="FF0000"/>
                </a:solidFill>
                <a:latin typeface="Arial" panose="020B0604020202020204" pitchFamily="34" charset="0"/>
                <a:cs typeface="Arial" panose="020B0604020202020204" pitchFamily="34" charset="0"/>
              </a:rPr>
              <a:t> </a:t>
            </a:r>
          </a:p>
          <a:p>
            <a:pPr marL="385763" indent="-385763" algn="just">
              <a:buFont typeface="+mj-lt"/>
              <a:buAutoNum type="arabicPeriod"/>
            </a:pPr>
            <a:r>
              <a:rPr lang="en-US" dirty="0" err="1">
                <a:latin typeface="Arial" panose="020B0604020202020204" pitchFamily="34" charset="0"/>
                <a:cs typeface="Arial" panose="020B0604020202020204" pitchFamily="34" charset="0"/>
              </a:rPr>
              <a:t>Các</a:t>
            </a:r>
            <a:r>
              <a:rPr lang="en-US" dirty="0">
                <a:latin typeface="Arial" panose="020B0604020202020204" pitchFamily="34" charset="0"/>
                <a:cs typeface="Arial" panose="020B0604020202020204" pitchFamily="34" charset="0"/>
              </a:rPr>
              <a:t> c</a:t>
            </a:r>
            <a:r>
              <a:rPr lang="vi-VN" dirty="0">
                <a:latin typeface="Arial" panose="020B0604020202020204" pitchFamily="34" charset="0"/>
                <a:cs typeface="Arial" panose="020B0604020202020204" pitchFamily="34" charset="0"/>
              </a:rPr>
              <a:t>ơ</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sở</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giáo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dục</a:t>
            </a:r>
            <a:r>
              <a:rPr lang="en-US" dirty="0">
                <a:latin typeface="Arial" panose="020B0604020202020204" pitchFamily="34" charset="0"/>
                <a:cs typeface="Arial" panose="020B0604020202020204" pitchFamily="34" charset="0"/>
              </a:rPr>
              <a:t> </a:t>
            </a:r>
            <a:r>
              <a:rPr lang="en-US" b="1" i="1" dirty="0" err="1">
                <a:solidFill>
                  <a:srgbClr val="FF0000"/>
                </a:solidFill>
                <a:latin typeface="Arial" panose="020B0604020202020204" pitchFamily="34" charset="0"/>
                <a:cs typeface="Arial" panose="020B0604020202020204" pitchFamily="34" charset="0"/>
              </a:rPr>
              <a:t>thường</a:t>
            </a:r>
            <a:r>
              <a:rPr lang="en-US" b="1" i="1" dirty="0">
                <a:solidFill>
                  <a:srgbClr val="FF0000"/>
                </a:solidFill>
                <a:latin typeface="Arial" panose="020B0604020202020204" pitchFamily="34" charset="0"/>
                <a:cs typeface="Arial" panose="020B0604020202020204" pitchFamily="34" charset="0"/>
              </a:rPr>
              <a:t> </a:t>
            </a:r>
            <a:r>
              <a:rPr lang="en-US" b="1" i="1" dirty="0" err="1">
                <a:solidFill>
                  <a:srgbClr val="FF0000"/>
                </a:solidFill>
                <a:latin typeface="Arial" panose="020B0604020202020204" pitchFamily="34" charset="0"/>
                <a:cs typeface="Arial" panose="020B0604020202020204" pitchFamily="34" charset="0"/>
              </a:rPr>
              <a:t>xuyên</a:t>
            </a:r>
            <a:r>
              <a:rPr lang="en-US" b="1" i="1" dirty="0">
                <a:solidFill>
                  <a:srgbClr val="FF0000"/>
                </a:solidFill>
                <a:latin typeface="Arial" panose="020B0604020202020204" pitchFamily="34" charset="0"/>
                <a:cs typeface="Arial" panose="020B0604020202020204" pitchFamily="34" charset="0"/>
              </a:rPr>
              <a:t> </a:t>
            </a:r>
          </a:p>
          <a:p>
            <a:pPr marL="0" indent="0" algn="just">
              <a:buNone/>
            </a:pPr>
            <a:r>
              <a:rPr lang="en-US" dirty="0" err="1">
                <a:latin typeface="Arial" panose="020B0604020202020204" pitchFamily="34" charset="0"/>
                <a:cs typeface="Arial" panose="020B0604020202020204" pitchFamily="34" charset="0"/>
              </a:rPr>
              <a:t>thuộc</a:t>
            </a:r>
            <a:r>
              <a:rPr lang="vi-VN" dirty="0">
                <a:latin typeface="Arial" panose="020B0604020202020204" pitchFamily="34" charset="0"/>
                <a:cs typeface="Arial" panose="020B0604020202020204" pitchFamily="34" charset="0"/>
              </a:rPr>
              <a:t> hệ thống giáo dục quốc dân </a:t>
            </a:r>
            <a:endParaRPr lang="en-US" dirty="0">
              <a:latin typeface="Arial" panose="020B0604020202020204" pitchFamily="34" charset="0"/>
              <a:cs typeface="Arial" panose="020B0604020202020204" pitchFamily="34" charset="0"/>
            </a:endParaRPr>
          </a:p>
          <a:p>
            <a:pPr marL="0" indent="0" algn="just">
              <a:buNone/>
            </a:pPr>
            <a:r>
              <a:rPr lang="vi-VN" dirty="0">
                <a:latin typeface="Arial" panose="020B0604020202020204" pitchFamily="34" charset="0"/>
                <a:cs typeface="Arial" panose="020B0604020202020204" pitchFamily="34" charset="0"/>
              </a:rPr>
              <a:t>(sau đây </a:t>
            </a:r>
            <a:r>
              <a:rPr lang="vi-VN" b="1" i="1" dirty="0">
                <a:solidFill>
                  <a:srgbClr val="FF0000"/>
                </a:solidFill>
                <a:latin typeface="Arial" panose="020B0604020202020204" pitchFamily="34" charset="0"/>
                <a:cs typeface="Arial" panose="020B0604020202020204" pitchFamily="34" charset="0"/>
              </a:rPr>
              <a:t>gọi chung là cơ sở giáo dục</a:t>
            </a:r>
            <a:r>
              <a:rPr lang="vi-VN" dirty="0">
                <a:latin typeface="Arial" panose="020B0604020202020204" pitchFamily="34" charset="0"/>
                <a:cs typeface="Arial" panose="020B0604020202020204" pitchFamily="34" charset="0"/>
              </a:rPr>
              <a:t>)</a:t>
            </a:r>
          </a:p>
          <a:p>
            <a:pPr algn="just">
              <a:buFont typeface="Wingdings" panose="05000000000000000000" pitchFamily="2" charset="2"/>
              <a:buChar char="v"/>
            </a:pPr>
            <a:endParaRPr lang="pt-BR" b="1" i="1" dirty="0">
              <a:latin typeface="Arial" panose="020B0604020202020204" pitchFamily="34" charset="0"/>
              <a:cs typeface="Arial" panose="020B0604020202020204" pitchFamily="34" charset="0"/>
            </a:endParaRPr>
          </a:p>
          <a:p>
            <a:pPr marL="0" indent="0" algn="just">
              <a:buNone/>
            </a:pPr>
            <a:endParaRPr lang="en-U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29</a:t>
            </a:fld>
            <a:endParaRPr lang="en-US" dirty="0"/>
          </a:p>
        </p:txBody>
      </p:sp>
    </p:spTree>
    <p:extLst>
      <p:ext uri="{BB962C8B-B14F-4D97-AF65-F5344CB8AC3E}">
        <p14:creationId xmlns:p14="http://schemas.microsoft.com/office/powerpoint/2010/main" val="2134647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458200" cy="792162"/>
          </a:xfrm>
        </p:spPr>
        <p:txBody>
          <a:bodyPr>
            <a:normAutofit/>
          </a:bodyPr>
          <a:lstStyle/>
          <a:p>
            <a:r>
              <a:rPr lang="en-US" sz="3600" b="1" dirty="0">
                <a:solidFill>
                  <a:srgbClr val="FF0000"/>
                </a:solidFill>
                <a:latin typeface="Arial" panose="020B0604020202020204" pitchFamily="34" charset="0"/>
                <a:cs typeface="Arial" panose="020B0604020202020204" pitchFamily="34" charset="0"/>
              </a:rPr>
              <a:t>TỔNG QUAN VỀ Y TẾ TR</a:t>
            </a:r>
            <a:r>
              <a:rPr lang="vi-VN" sz="3600" b="1" dirty="0">
                <a:solidFill>
                  <a:srgbClr val="FF0000"/>
                </a:solidFill>
                <a:latin typeface="Arial" panose="020B0604020202020204" pitchFamily="34" charset="0"/>
                <a:cs typeface="Arial" panose="020B0604020202020204" pitchFamily="34" charset="0"/>
              </a:rPr>
              <a:t>Ư</a:t>
            </a:r>
            <a:r>
              <a:rPr lang="en-US" sz="3600" b="1" dirty="0">
                <a:solidFill>
                  <a:srgbClr val="FF0000"/>
                </a:solidFill>
                <a:latin typeface="Arial" panose="020B0604020202020204" pitchFamily="34" charset="0"/>
                <a:cs typeface="Arial" panose="020B0604020202020204" pitchFamily="34" charset="0"/>
              </a:rPr>
              <a:t>ỜNG HỌC</a:t>
            </a:r>
            <a:endParaRPr lang="en-US"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04800" y="1600200"/>
            <a:ext cx="8610600" cy="4343400"/>
          </a:xfrm>
        </p:spPr>
        <p:txBody>
          <a:bodyPr>
            <a:noAutofit/>
          </a:bodyPr>
          <a:lstStyle/>
          <a:p>
            <a:pPr marL="514350" indent="-514350" algn="just">
              <a:buFont typeface="+mj-lt"/>
              <a:buAutoNum type="arabicPeriod"/>
            </a:pPr>
            <a:r>
              <a:rPr lang="en-US" sz="3600" dirty="0" err="1">
                <a:latin typeface="Arial" panose="020B0604020202020204" pitchFamily="34" charset="0"/>
                <a:cs typeface="Arial" panose="020B0604020202020204" pitchFamily="34" charset="0"/>
              </a:rPr>
              <a:t>Vị</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trí</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vai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trò</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quá</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trình</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phát</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triển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các</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mô</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hình</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nhiệm</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vụ</a:t>
            </a:r>
            <a:r>
              <a:rPr lang="en-US" sz="3600" dirty="0">
                <a:latin typeface="Arial" panose="020B0604020202020204" pitchFamily="34" charset="0"/>
                <a:cs typeface="Arial" panose="020B0604020202020204" pitchFamily="34" charset="0"/>
              </a:rPr>
              <a:t>, </a:t>
            </a:r>
            <a:r>
              <a:rPr lang="vi-VN" sz="3600" dirty="0">
                <a:latin typeface="Arial" panose="020B0604020202020204" pitchFamily="34" charset="0"/>
                <a:cs typeface="Arial" panose="020B0604020202020204" pitchFamily="34" charset="0"/>
              </a:rPr>
              <a:t>các quy định pháp lý</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chuyên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môn</a:t>
            </a:r>
            <a:r>
              <a:rPr lang="vi-VN" sz="3600" dirty="0">
                <a:latin typeface="Arial" panose="020B0604020202020204" pitchFamily="34" charset="0"/>
                <a:cs typeface="Arial" panose="020B0604020202020204" pitchFamily="34" charset="0"/>
              </a:rPr>
              <a:t> của hệ thống </a:t>
            </a:r>
            <a:r>
              <a:rPr lang="en-US" sz="3600" dirty="0">
                <a:latin typeface="Arial" panose="020B0604020202020204" pitchFamily="34" charset="0"/>
                <a:cs typeface="Arial" panose="020B0604020202020204" pitchFamily="34" charset="0"/>
              </a:rPr>
              <a:t>y </a:t>
            </a:r>
            <a:r>
              <a:rPr lang="en-US" sz="3600" dirty="0" err="1">
                <a:latin typeface="Arial" panose="020B0604020202020204" pitchFamily="34" charset="0"/>
                <a:cs typeface="Arial" panose="020B0604020202020204" pitchFamily="34" charset="0"/>
              </a:rPr>
              <a:t>tế</a:t>
            </a:r>
            <a:r>
              <a:rPr lang="en-US" sz="3600" dirty="0">
                <a:latin typeface="Arial" panose="020B0604020202020204" pitchFamily="34" charset="0"/>
                <a:cs typeface="Arial" panose="020B0604020202020204" pitchFamily="34" charset="0"/>
              </a:rPr>
              <a:t> </a:t>
            </a:r>
            <a:r>
              <a:rPr lang="en-US" sz="3600" err="1">
                <a:latin typeface="Arial" panose="020B0604020202020204" pitchFamily="34" charset="0"/>
                <a:cs typeface="Arial" panose="020B0604020202020204" pitchFamily="34" charset="0"/>
              </a:rPr>
              <a:t>trường</a:t>
            </a:r>
            <a:r>
              <a:rPr lang="en-US" sz="3600">
                <a:latin typeface="Arial" panose="020B0604020202020204" pitchFamily="34" charset="0"/>
                <a:cs typeface="Arial" panose="020B0604020202020204" pitchFamily="34" charset="0"/>
              </a:rPr>
              <a:t> học.</a:t>
            </a:r>
            <a:endParaRPr lang="en-US" sz="3600" dirty="0">
              <a:latin typeface="Arial" panose="020B0604020202020204" pitchFamily="34" charset="0"/>
              <a:cs typeface="Arial" panose="020B0604020202020204" pitchFamily="34" charset="0"/>
            </a:endParaRPr>
          </a:p>
          <a:p>
            <a:pPr marL="514350" indent="-514350" algn="just">
              <a:buFont typeface="+mj-lt"/>
              <a:buAutoNum type="arabicPeriod"/>
            </a:pPr>
            <a:r>
              <a:rPr lang="en-US" sz="3600" dirty="0"/>
              <a:t>C</a:t>
            </a:r>
            <a:r>
              <a:rPr lang="vi-VN" sz="3600" dirty="0"/>
              <a:t>ơ cấu tổ chức của hệ thống </a:t>
            </a:r>
            <a:r>
              <a:rPr lang="en-US" sz="3600" dirty="0"/>
              <a:t>y </a:t>
            </a:r>
            <a:r>
              <a:rPr lang="en-US" sz="3600" dirty="0" err="1"/>
              <a:t>tế</a:t>
            </a:r>
            <a:r>
              <a:rPr lang="en-US" sz="3600" dirty="0"/>
              <a:t> </a:t>
            </a:r>
            <a:r>
              <a:rPr lang="en-US" sz="3600" dirty="0" err="1"/>
              <a:t>trường</a:t>
            </a:r>
            <a:r>
              <a:rPr lang="en-US" sz="3600" dirty="0"/>
              <a:t> </a:t>
            </a:r>
            <a:r>
              <a:rPr lang="en-US" sz="3600" dirty="0" err="1"/>
              <a:t>học</a:t>
            </a:r>
            <a:r>
              <a:rPr lang="en-US" sz="3600" dirty="0">
                <a:latin typeface="Arial" panose="020B0604020202020204" pitchFamily="34" charset="0"/>
                <a:cs typeface="Arial" panose="020B0604020202020204" pitchFamily="34" charset="0"/>
              </a:rPr>
              <a:t>.</a:t>
            </a: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3</a:t>
            </a:fld>
            <a:endParaRPr lang="en-US" dirty="0"/>
          </a:p>
        </p:txBody>
      </p:sp>
    </p:spTree>
    <p:extLst>
      <p:ext uri="{BB962C8B-B14F-4D97-AF65-F5344CB8AC3E}">
        <p14:creationId xmlns:p14="http://schemas.microsoft.com/office/powerpoint/2010/main" val="28294629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609600"/>
            <a:ext cx="6172200" cy="411956"/>
          </a:xfrm>
        </p:spPr>
        <p:txBody>
          <a:bodyPr>
            <a:noAutofit/>
          </a:bodyPr>
          <a:lstStyle/>
          <a:p>
            <a:r>
              <a:rPr lang="pt-BR" sz="3000" b="1" dirty="0">
                <a:solidFill>
                  <a:srgbClr val="FF0000"/>
                </a:solidFill>
                <a:latin typeface="Arial" panose="020B0604020202020204" pitchFamily="34" charset="0"/>
                <a:cs typeface="Arial" panose="020B0604020202020204" pitchFamily="34" charset="0"/>
              </a:rPr>
              <a:t>MỤC TIÊU CHUNG</a:t>
            </a:r>
            <a:endParaRPr lang="en-US" sz="3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04800" y="1447800"/>
            <a:ext cx="8305800" cy="3314700"/>
          </a:xfrm>
        </p:spPr>
        <p:txBody>
          <a:bodyPr>
            <a:noAutofit/>
          </a:bodyPr>
          <a:lstStyle/>
          <a:p>
            <a:pPr marL="385763" indent="-385763" algn="just">
              <a:buFont typeface="+mj-lt"/>
              <a:buAutoNum type="arabicPeriod"/>
            </a:pPr>
            <a:r>
              <a:rPr lang="vi-VN" sz="3000" dirty="0">
                <a:latin typeface="Arial" panose="020B0604020202020204" pitchFamily="34" charset="0"/>
                <a:cs typeface="Arial" panose="020B0604020202020204" pitchFamily="34" charset="0"/>
              </a:rPr>
              <a:t>Trang bị, cập nhật, bổ sung kiến thức và kỹ năng </a:t>
            </a:r>
            <a:r>
              <a:rPr lang="en-US" sz="3000" dirty="0" err="1">
                <a:latin typeface="Arial" panose="020B0604020202020204" pitchFamily="34" charset="0"/>
                <a:cs typeface="Arial" panose="020B0604020202020204" pitchFamily="34" charset="0"/>
              </a:rPr>
              <a:t>nhằm</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nâng</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cao</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năng</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lực</a:t>
            </a:r>
            <a:r>
              <a:rPr lang="en-US" sz="3000" dirty="0">
                <a:latin typeface="Arial" panose="020B0604020202020204" pitchFamily="34" charset="0"/>
                <a:cs typeface="Arial" panose="020B0604020202020204" pitchFamily="34" charset="0"/>
              </a:rPr>
              <a:t> </a:t>
            </a:r>
            <a:r>
              <a:rPr lang="vi-VN" sz="3000" dirty="0">
                <a:latin typeface="Arial" panose="020B0604020202020204" pitchFamily="34" charset="0"/>
                <a:cs typeface="Arial" panose="020B0604020202020204" pitchFamily="34" charset="0"/>
              </a:rPr>
              <a:t>về công tác </a:t>
            </a:r>
            <a:r>
              <a:rPr lang="en-US" sz="3000" dirty="0">
                <a:latin typeface="Arial" panose="020B0604020202020204" pitchFamily="34" charset="0"/>
                <a:cs typeface="Arial" panose="020B0604020202020204" pitchFamily="34" charset="0"/>
              </a:rPr>
              <a:t>YTTH </a:t>
            </a:r>
            <a:r>
              <a:rPr lang="vi-VN" sz="3000" dirty="0">
                <a:latin typeface="Arial" panose="020B0604020202020204" pitchFamily="34" charset="0"/>
                <a:cs typeface="Arial" panose="020B0604020202020204" pitchFamily="34" charset="0"/>
              </a:rPr>
              <a:t>cho </a:t>
            </a:r>
            <a:r>
              <a:rPr lang="en-US" sz="3000" dirty="0" err="1">
                <a:latin typeface="Arial" panose="020B0604020202020204" pitchFamily="34" charset="0"/>
                <a:cs typeface="Arial" panose="020B0604020202020204" pitchFamily="34" charset="0"/>
              </a:rPr>
              <a:t>nhân</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viên</a:t>
            </a:r>
            <a:r>
              <a:rPr lang="en-US" sz="3000" dirty="0">
                <a:latin typeface="Arial" panose="020B0604020202020204" pitchFamily="34" charset="0"/>
                <a:cs typeface="Arial" panose="020B0604020202020204" pitchFamily="34" charset="0"/>
              </a:rPr>
              <a:t> </a:t>
            </a:r>
            <a:r>
              <a:rPr lang="en-US" sz="3000">
                <a:latin typeface="Arial" panose="020B0604020202020204" pitchFamily="34" charset="0"/>
                <a:cs typeface="Arial" panose="020B0604020202020204" pitchFamily="34" charset="0"/>
              </a:rPr>
              <a:t>YTTH  </a:t>
            </a:r>
          </a:p>
          <a:p>
            <a:pPr marL="0" indent="0" algn="just">
              <a:buNone/>
            </a:pPr>
            <a:endParaRPr lang="en-US" sz="3000" dirty="0">
              <a:latin typeface="Arial" panose="020B0604020202020204" pitchFamily="34" charset="0"/>
              <a:cs typeface="Arial" panose="020B0604020202020204" pitchFamily="34" charset="0"/>
            </a:endParaRPr>
          </a:p>
          <a:p>
            <a:pPr marL="385763" indent="-385763" algn="just">
              <a:buFont typeface="+mj-lt"/>
              <a:buAutoNum type="arabicPeriod"/>
            </a:pPr>
            <a:r>
              <a:rPr lang="vi-VN" sz="3000" dirty="0">
                <a:latin typeface="Arial" panose="020B0604020202020204" pitchFamily="34" charset="0"/>
                <a:cs typeface="Arial" panose="020B0604020202020204" pitchFamily="34" charset="0"/>
              </a:rPr>
              <a:t>Nâng cao chất lượng, hiệu quả hoạt động của </a:t>
            </a:r>
            <a:r>
              <a:rPr lang="en-US" sz="3000" dirty="0" err="1">
                <a:latin typeface="Arial" panose="020B0604020202020204" pitchFamily="34" charset="0"/>
                <a:cs typeface="Arial" panose="020B0604020202020204" pitchFamily="34" charset="0"/>
              </a:rPr>
              <a:t>nhân</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viên</a:t>
            </a:r>
            <a:r>
              <a:rPr lang="en-US" sz="3000" dirty="0">
                <a:latin typeface="Arial" panose="020B0604020202020204" pitchFamily="34" charset="0"/>
                <a:cs typeface="Arial" panose="020B0604020202020204" pitchFamily="34" charset="0"/>
              </a:rPr>
              <a:t> YTTH </a:t>
            </a:r>
            <a:r>
              <a:rPr lang="en-US" sz="3000" dirty="0" err="1">
                <a:latin typeface="Arial" panose="020B0604020202020204" pitchFamily="34" charset="0"/>
                <a:cs typeface="Arial" panose="020B0604020202020204" pitchFamily="34" charset="0"/>
              </a:rPr>
              <a:t>chuyên</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trách</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và</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kiêm</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nhiệm</a:t>
            </a:r>
            <a:r>
              <a:rPr lang="vi-VN" sz="3000" dirty="0">
                <a:latin typeface="Arial" panose="020B0604020202020204" pitchFamily="34" charset="0"/>
                <a:cs typeface="Arial" panose="020B0604020202020204" pitchFamily="34" charset="0"/>
              </a:rPr>
              <a:t> về công tác </a:t>
            </a:r>
            <a:r>
              <a:rPr lang="en-US" sz="3000" dirty="0">
                <a:latin typeface="Arial" panose="020B0604020202020204" pitchFamily="34" charset="0"/>
                <a:cs typeface="Arial" panose="020B0604020202020204" pitchFamily="34" charset="0"/>
              </a:rPr>
              <a:t>YTTH </a:t>
            </a:r>
            <a:r>
              <a:rPr lang="vi-VN" sz="3000" dirty="0">
                <a:latin typeface="Arial" panose="020B0604020202020204" pitchFamily="34" charset="0"/>
                <a:cs typeface="Arial" panose="020B0604020202020204" pitchFamily="34" charset="0"/>
              </a:rPr>
              <a:t>trong các </a:t>
            </a:r>
            <a:r>
              <a:rPr lang="en-US" sz="3000" dirty="0">
                <a:latin typeface="Arial" panose="020B0604020202020204" pitchFamily="34" charset="0"/>
                <a:cs typeface="Arial" panose="020B0604020202020204" pitchFamily="34" charset="0"/>
              </a:rPr>
              <a:t>CSGD</a:t>
            </a:r>
            <a:r>
              <a:rPr lang="vi-VN" sz="3000">
                <a:latin typeface="Arial" panose="020B0604020202020204" pitchFamily="34" charset="0"/>
                <a:cs typeface="Arial" panose="020B0604020202020204" pitchFamily="34" charset="0"/>
              </a:rPr>
              <a:t>, </a:t>
            </a:r>
            <a:r>
              <a:rPr lang="en-US" sz="3000">
                <a:latin typeface="Arial" panose="020B0604020202020204" pitchFamily="34" charset="0"/>
                <a:cs typeface="Arial" panose="020B0604020202020204" pitchFamily="34" charset="0"/>
              </a:rPr>
              <a:t> </a:t>
            </a:r>
            <a:endParaRPr lang="vi-VN" sz="3000" dirty="0">
              <a:latin typeface="Arial" panose="020B0604020202020204" pitchFamily="34" charset="0"/>
              <a:cs typeface="Arial" panose="020B0604020202020204" pitchFamily="34" charset="0"/>
            </a:endParaRPr>
          </a:p>
          <a:p>
            <a:pPr algn="just">
              <a:buFont typeface="Wingdings" panose="05000000000000000000" pitchFamily="2" charset="2"/>
              <a:buChar char="v"/>
            </a:pPr>
            <a:endParaRPr lang="pt-BR" sz="3000" i="1" dirty="0">
              <a:latin typeface="Arial" panose="020B0604020202020204" pitchFamily="34" charset="0"/>
              <a:cs typeface="Arial" panose="020B0604020202020204" pitchFamily="34" charset="0"/>
            </a:endParaRPr>
          </a:p>
          <a:p>
            <a:pPr marL="0" indent="0" algn="just">
              <a:buNone/>
            </a:pPr>
            <a:endParaRPr lang="en-US" sz="3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30</a:t>
            </a:fld>
            <a:endParaRPr lang="en-US" dirty="0"/>
          </a:p>
        </p:txBody>
      </p:sp>
    </p:spTree>
    <p:extLst>
      <p:ext uri="{BB962C8B-B14F-4D97-AF65-F5344CB8AC3E}">
        <p14:creationId xmlns:p14="http://schemas.microsoft.com/office/powerpoint/2010/main" val="19761916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22097-A463-4C55-B1E1-770AF52AD507}"/>
              </a:ext>
            </a:extLst>
          </p:cNvPr>
          <p:cNvSpPr>
            <a:spLocks noGrp="1"/>
          </p:cNvSpPr>
          <p:nvPr>
            <p:ph type="title"/>
          </p:nvPr>
        </p:nvSpPr>
        <p:spPr>
          <a:xfrm>
            <a:off x="1371600" y="609600"/>
            <a:ext cx="6172200" cy="548879"/>
          </a:xfrm>
        </p:spPr>
        <p:txBody>
          <a:bodyPr>
            <a:noAutofit/>
          </a:bodyPr>
          <a:lstStyle/>
          <a:p>
            <a:r>
              <a:rPr lang="en-US" sz="2700" b="1" dirty="0">
                <a:solidFill>
                  <a:srgbClr val="FF0000"/>
                </a:solidFill>
                <a:latin typeface="Arial" panose="020B0604020202020204" pitchFamily="34" charset="0"/>
                <a:cs typeface="Arial" panose="020B0604020202020204" pitchFamily="34" charset="0"/>
              </a:rPr>
              <a:t>NỘI DUNG CHƯ</a:t>
            </a:r>
            <a:r>
              <a:rPr lang="vi-VN" sz="2700" b="1" dirty="0">
                <a:solidFill>
                  <a:srgbClr val="FF0000"/>
                </a:solidFill>
                <a:latin typeface="Arial" panose="020B0604020202020204" pitchFamily="34" charset="0"/>
                <a:cs typeface="Arial" panose="020B0604020202020204" pitchFamily="34" charset="0"/>
              </a:rPr>
              <a:t>Ơ</a:t>
            </a:r>
            <a:r>
              <a:rPr lang="en-US" sz="2700" b="1" dirty="0">
                <a:solidFill>
                  <a:srgbClr val="FF0000"/>
                </a:solidFill>
                <a:latin typeface="Arial" panose="020B0604020202020204" pitchFamily="34" charset="0"/>
                <a:cs typeface="Arial" panose="020B0604020202020204" pitchFamily="34" charset="0"/>
              </a:rPr>
              <a:t>NG TRÌNH</a:t>
            </a:r>
          </a:p>
        </p:txBody>
      </p:sp>
      <p:sp>
        <p:nvSpPr>
          <p:cNvPr id="3" name="Content Placeholder 2">
            <a:extLst>
              <a:ext uri="{FF2B5EF4-FFF2-40B4-BE49-F238E27FC236}">
                <a16:creationId xmlns:a16="http://schemas.microsoft.com/office/drawing/2014/main" id="{9550BFB5-5C74-4F68-9EF2-3C5DE4A6B9FA}"/>
              </a:ext>
            </a:extLst>
          </p:cNvPr>
          <p:cNvSpPr>
            <a:spLocks noGrp="1"/>
          </p:cNvSpPr>
          <p:nvPr>
            <p:ph idx="1"/>
          </p:nvPr>
        </p:nvSpPr>
        <p:spPr>
          <a:xfrm>
            <a:off x="457200" y="1371600"/>
            <a:ext cx="8534400" cy="3714750"/>
          </a:xfrm>
        </p:spPr>
        <p:txBody>
          <a:bodyPr>
            <a:noAutofit/>
          </a:bodyPr>
          <a:lstStyle/>
          <a:p>
            <a:pPr marL="0" indent="0" algn="just">
              <a:spcBef>
                <a:spcPts val="0"/>
              </a:spcBef>
              <a:spcAft>
                <a:spcPts val="900"/>
              </a:spcAft>
              <a:buNone/>
            </a:pPr>
            <a:r>
              <a:rPr lang="vi-VN" sz="2700" b="1" dirty="0">
                <a:solidFill>
                  <a:srgbClr val="FF0000"/>
                </a:solidFill>
                <a:latin typeface="Arial" panose="020B0604020202020204" pitchFamily="34" charset="0"/>
                <a:cs typeface="Arial" panose="020B0604020202020204" pitchFamily="34" charset="0"/>
              </a:rPr>
              <a:t>1. Khối lượng kiến thức và thời lượng bồi dưỡng</a:t>
            </a:r>
            <a:endParaRPr lang="en-US" sz="2700" dirty="0">
              <a:solidFill>
                <a:srgbClr val="FF0000"/>
              </a:solidFill>
              <a:latin typeface="Arial" panose="020B0604020202020204" pitchFamily="34" charset="0"/>
              <a:cs typeface="Arial" panose="020B0604020202020204" pitchFamily="34" charset="0"/>
            </a:endParaRPr>
          </a:p>
          <a:p>
            <a:pPr marL="0" indent="0">
              <a:buNone/>
            </a:pPr>
            <a:r>
              <a:rPr lang="vi-VN" sz="2700" dirty="0">
                <a:latin typeface="Arial" panose="020B0604020202020204" pitchFamily="34" charset="0"/>
                <a:cs typeface="Arial" panose="020B0604020202020204" pitchFamily="34" charset="0"/>
              </a:rPr>
              <a:t>a) Chương </a:t>
            </a:r>
            <a:r>
              <a:rPr lang="vi-VN" sz="2700">
                <a:latin typeface="Arial" panose="020B0604020202020204" pitchFamily="34" charset="0"/>
                <a:cs typeface="Arial" panose="020B0604020202020204" pitchFamily="34" charset="0"/>
              </a:rPr>
              <a:t>trình gồm </a:t>
            </a:r>
            <a:r>
              <a:rPr lang="en-US" sz="2700" b="1" dirty="0">
                <a:solidFill>
                  <a:srgbClr val="FF0000"/>
                </a:solidFill>
                <a:latin typeface="Arial" panose="020B0604020202020204" pitchFamily="34" charset="0"/>
                <a:cs typeface="Arial" panose="020B0604020202020204" pitchFamily="34" charset="0"/>
              </a:rPr>
              <a:t>8</a:t>
            </a:r>
            <a:r>
              <a:rPr lang="vi-VN" sz="2700" b="1" dirty="0">
                <a:solidFill>
                  <a:srgbClr val="FF0000"/>
                </a:solidFill>
                <a:latin typeface="Arial" panose="020B0604020202020204" pitchFamily="34" charset="0"/>
                <a:cs typeface="Arial" panose="020B0604020202020204" pitchFamily="34" charset="0"/>
              </a:rPr>
              <a:t> </a:t>
            </a:r>
            <a:r>
              <a:rPr lang="vi-VN" sz="2700">
                <a:latin typeface="Arial" panose="020B0604020202020204" pitchFamily="34" charset="0"/>
                <a:cs typeface="Arial" panose="020B0604020202020204" pitchFamily="34" charset="0"/>
              </a:rPr>
              <a:t>học phần</a:t>
            </a:r>
            <a:r>
              <a:rPr lang="en-US" sz="2700">
                <a:latin typeface="Arial" panose="020B0604020202020204" pitchFamily="34" charset="0"/>
                <a:cs typeface="Arial" panose="020B0604020202020204" pitchFamily="34" charset="0"/>
              </a:rPr>
              <a:t> và kiểm tra cuối khóa</a:t>
            </a:r>
            <a:endParaRPr lang="en-US" sz="2700" dirty="0">
              <a:latin typeface="Arial" panose="020B0604020202020204" pitchFamily="34" charset="0"/>
              <a:cs typeface="Arial" panose="020B0604020202020204" pitchFamily="34" charset="0"/>
            </a:endParaRPr>
          </a:p>
          <a:p>
            <a:pPr marL="0" indent="0">
              <a:buNone/>
            </a:pPr>
            <a:r>
              <a:rPr lang="vi-VN" sz="2700" dirty="0">
                <a:latin typeface="Arial" panose="020B0604020202020204" pitchFamily="34" charset="0"/>
                <a:cs typeface="Arial" panose="020B0604020202020204" pitchFamily="34" charset="0"/>
              </a:rPr>
              <a:t>b) </a:t>
            </a:r>
            <a:r>
              <a:rPr lang="vi-VN" sz="2700">
                <a:latin typeface="Arial" panose="020B0604020202020204" pitchFamily="34" charset="0"/>
                <a:cs typeface="Arial" panose="020B0604020202020204" pitchFamily="34" charset="0"/>
              </a:rPr>
              <a:t>Thời lượng</a:t>
            </a:r>
            <a:r>
              <a:rPr lang="en-US" sz="2700">
                <a:latin typeface="Arial" panose="020B0604020202020204" pitchFamily="34" charset="0"/>
                <a:cs typeface="Arial" panose="020B0604020202020204" pitchFamily="34" charset="0"/>
              </a:rPr>
              <a:t> cho 8 học phần</a:t>
            </a:r>
            <a:r>
              <a:rPr lang="vi-VN" sz="2700">
                <a:latin typeface="Arial" panose="020B0604020202020204" pitchFamily="34" charset="0"/>
                <a:cs typeface="Arial" panose="020B0604020202020204" pitchFamily="34" charset="0"/>
              </a:rPr>
              <a:t>: </a:t>
            </a:r>
            <a:r>
              <a:rPr lang="en-US" sz="2700" b="1">
                <a:solidFill>
                  <a:srgbClr val="FF0000"/>
                </a:solidFill>
                <a:latin typeface="Arial" panose="020B0604020202020204" pitchFamily="34" charset="0"/>
                <a:cs typeface="Arial" panose="020B0604020202020204" pitchFamily="34" charset="0"/>
              </a:rPr>
              <a:t>84</a:t>
            </a:r>
            <a:r>
              <a:rPr lang="vi-VN" sz="2700" b="1">
                <a:solidFill>
                  <a:srgbClr val="FF0000"/>
                </a:solidFill>
                <a:latin typeface="Arial" panose="020B0604020202020204" pitchFamily="34" charset="0"/>
                <a:cs typeface="Arial" panose="020B0604020202020204" pitchFamily="34" charset="0"/>
              </a:rPr>
              <a:t> </a:t>
            </a:r>
            <a:r>
              <a:rPr lang="vi-VN" sz="2700" dirty="0">
                <a:latin typeface="Arial" panose="020B0604020202020204" pitchFamily="34" charset="0"/>
                <a:cs typeface="Arial" panose="020B0604020202020204" pitchFamily="34" charset="0"/>
              </a:rPr>
              <a:t>tiết</a:t>
            </a:r>
            <a:r>
              <a:rPr lang="en-US" sz="2700" dirty="0">
                <a:latin typeface="Arial" panose="020B0604020202020204" pitchFamily="34" charset="0"/>
                <a:cs typeface="Arial" panose="020B0604020202020204" pitchFamily="34" charset="0"/>
              </a:rPr>
              <a:t>.</a:t>
            </a:r>
          </a:p>
          <a:p>
            <a:pPr marL="0" indent="0">
              <a:buNone/>
            </a:pPr>
            <a:r>
              <a:rPr lang="en-US" sz="2700" b="1" i="1" dirty="0" err="1">
                <a:solidFill>
                  <a:srgbClr val="FF0000"/>
                </a:solidFill>
                <a:latin typeface="Arial" panose="020B0604020202020204" pitchFamily="34" charset="0"/>
                <a:cs typeface="Arial" panose="020B0604020202020204" pitchFamily="34" charset="0"/>
              </a:rPr>
              <a:t>Trong</a:t>
            </a:r>
            <a:r>
              <a:rPr lang="en-US" sz="2700" b="1" i="1" dirty="0">
                <a:solidFill>
                  <a:srgbClr val="FF0000"/>
                </a:solidFill>
                <a:latin typeface="Arial" panose="020B0604020202020204" pitchFamily="34" charset="0"/>
                <a:cs typeface="Arial" panose="020B0604020202020204" pitchFamily="34" charset="0"/>
              </a:rPr>
              <a:t> </a:t>
            </a:r>
            <a:r>
              <a:rPr lang="en-US" sz="2700" b="1" i="1" dirty="0" err="1">
                <a:solidFill>
                  <a:srgbClr val="FF0000"/>
                </a:solidFill>
                <a:latin typeface="Arial" panose="020B0604020202020204" pitchFamily="34" charset="0"/>
                <a:cs typeface="Arial" panose="020B0604020202020204" pitchFamily="34" charset="0"/>
              </a:rPr>
              <a:t>đó</a:t>
            </a:r>
            <a:r>
              <a:rPr lang="en-US" sz="2700" b="1" i="1" dirty="0">
                <a:solidFill>
                  <a:srgbClr val="FF0000"/>
                </a:solidFill>
                <a:latin typeface="Arial" panose="020B0604020202020204" pitchFamily="34" charset="0"/>
                <a:cs typeface="Arial" panose="020B0604020202020204" pitchFamily="34" charset="0"/>
              </a:rPr>
              <a:t>:</a:t>
            </a:r>
          </a:p>
          <a:p>
            <a:r>
              <a:rPr lang="en-US" sz="2700" dirty="0" err="1">
                <a:latin typeface="Arial" panose="020B0604020202020204" pitchFamily="34" charset="0"/>
                <a:cs typeface="Arial" panose="020B0604020202020204" pitchFamily="34" charset="0"/>
              </a:rPr>
              <a:t>Lý</a:t>
            </a:r>
            <a:r>
              <a:rPr lang="en-US" sz="2700" dirty="0">
                <a:latin typeface="Arial" panose="020B0604020202020204" pitchFamily="34" charset="0"/>
                <a:cs typeface="Arial" panose="020B0604020202020204" pitchFamily="34" charset="0"/>
              </a:rPr>
              <a:t> </a:t>
            </a:r>
            <a:r>
              <a:rPr lang="en-US" sz="2700" dirty="0" err="1">
                <a:latin typeface="Arial" panose="020B0604020202020204" pitchFamily="34" charset="0"/>
                <a:cs typeface="Arial" panose="020B0604020202020204" pitchFamily="34" charset="0"/>
              </a:rPr>
              <a:t>thuyết</a:t>
            </a:r>
            <a:r>
              <a:rPr lang="en-US" sz="2700" dirty="0">
                <a:latin typeface="Arial" panose="020B0604020202020204" pitchFamily="34" charset="0"/>
                <a:cs typeface="Arial" panose="020B0604020202020204" pitchFamily="34" charset="0"/>
              </a:rPr>
              <a:t> </a:t>
            </a:r>
            <a:r>
              <a:rPr lang="en-US" sz="2700" dirty="0" err="1">
                <a:latin typeface="Arial" panose="020B0604020202020204" pitchFamily="34" charset="0"/>
                <a:cs typeface="Arial" panose="020B0604020202020204" pitchFamily="34" charset="0"/>
              </a:rPr>
              <a:t>trên</a:t>
            </a:r>
            <a:r>
              <a:rPr lang="en-US" sz="2700" dirty="0">
                <a:latin typeface="Arial" panose="020B0604020202020204" pitchFamily="34" charset="0"/>
                <a:cs typeface="Arial" panose="020B0604020202020204" pitchFamily="34" charset="0"/>
              </a:rPr>
              <a:t> </a:t>
            </a:r>
            <a:r>
              <a:rPr lang="en-US" sz="2700" dirty="0" err="1">
                <a:latin typeface="Arial" panose="020B0604020202020204" pitchFamily="34" charset="0"/>
                <a:cs typeface="Arial" panose="020B0604020202020204" pitchFamily="34" charset="0"/>
              </a:rPr>
              <a:t>lớp</a:t>
            </a:r>
            <a:r>
              <a:rPr lang="en-US" sz="2700" dirty="0">
                <a:latin typeface="Arial" panose="020B0604020202020204" pitchFamily="34" charset="0"/>
                <a:cs typeface="Arial" panose="020B0604020202020204" pitchFamily="34" charset="0"/>
              </a:rPr>
              <a:t>	</a:t>
            </a:r>
            <a:r>
              <a:rPr lang="en-US" sz="2700">
                <a:latin typeface="Arial" panose="020B0604020202020204" pitchFamily="34" charset="0"/>
                <a:cs typeface="Arial" panose="020B0604020202020204" pitchFamily="34" charset="0"/>
              </a:rPr>
              <a:t>: </a:t>
            </a:r>
            <a:r>
              <a:rPr lang="en-US" sz="2700" b="1">
                <a:solidFill>
                  <a:srgbClr val="FF0000"/>
                </a:solidFill>
                <a:latin typeface="Arial" panose="020B0604020202020204" pitchFamily="34" charset="0"/>
                <a:cs typeface="Arial" panose="020B0604020202020204" pitchFamily="34" charset="0"/>
              </a:rPr>
              <a:t>44 </a:t>
            </a:r>
            <a:r>
              <a:rPr lang="en-US" sz="2700">
                <a:latin typeface="Arial" panose="020B0604020202020204" pitchFamily="34" charset="0"/>
                <a:cs typeface="Arial" panose="020B0604020202020204" pitchFamily="34" charset="0"/>
              </a:rPr>
              <a:t>tiết</a:t>
            </a:r>
            <a:endParaRPr lang="en-US" sz="2700" dirty="0">
              <a:latin typeface="Arial" panose="020B0604020202020204" pitchFamily="34" charset="0"/>
              <a:cs typeface="Arial" panose="020B0604020202020204" pitchFamily="34" charset="0"/>
            </a:endParaRPr>
          </a:p>
          <a:p>
            <a:r>
              <a:rPr lang="en-US" sz="2700" dirty="0" err="1">
                <a:latin typeface="Arial" panose="020B0604020202020204" pitchFamily="34" charset="0"/>
                <a:cs typeface="Arial" panose="020B0604020202020204" pitchFamily="34" charset="0"/>
              </a:rPr>
              <a:t>Thực</a:t>
            </a:r>
            <a:r>
              <a:rPr lang="en-US" sz="2700" dirty="0">
                <a:latin typeface="Arial" panose="020B0604020202020204" pitchFamily="34" charset="0"/>
                <a:cs typeface="Arial" panose="020B0604020202020204" pitchFamily="34" charset="0"/>
              </a:rPr>
              <a:t> </a:t>
            </a:r>
            <a:r>
              <a:rPr lang="en-US" sz="2700" dirty="0" err="1">
                <a:latin typeface="Arial" panose="020B0604020202020204" pitchFamily="34" charset="0"/>
                <a:cs typeface="Arial" panose="020B0604020202020204" pitchFamily="34" charset="0"/>
              </a:rPr>
              <a:t>hành</a:t>
            </a:r>
            <a:r>
              <a:rPr lang="en-US" sz="2700" dirty="0">
                <a:latin typeface="Arial" panose="020B0604020202020204" pitchFamily="34" charset="0"/>
                <a:cs typeface="Arial" panose="020B0604020202020204" pitchFamily="34" charset="0"/>
              </a:rPr>
              <a:t>		</a:t>
            </a:r>
            <a:r>
              <a:rPr lang="en-US" sz="2700">
                <a:latin typeface="Arial" panose="020B0604020202020204" pitchFamily="34" charset="0"/>
                <a:cs typeface="Arial" panose="020B0604020202020204" pitchFamily="34" charset="0"/>
              </a:rPr>
              <a:t>: </a:t>
            </a:r>
            <a:r>
              <a:rPr lang="en-US" sz="2700" b="1">
                <a:solidFill>
                  <a:srgbClr val="FF0000"/>
                </a:solidFill>
                <a:latin typeface="Arial" panose="020B0604020202020204" pitchFamily="34" charset="0"/>
                <a:cs typeface="Arial" panose="020B0604020202020204" pitchFamily="34" charset="0"/>
              </a:rPr>
              <a:t>40 </a:t>
            </a:r>
            <a:r>
              <a:rPr lang="en-US" sz="2700">
                <a:latin typeface="Arial" panose="020B0604020202020204" pitchFamily="34" charset="0"/>
                <a:cs typeface="Arial" panose="020B0604020202020204" pitchFamily="34" charset="0"/>
              </a:rPr>
              <a:t>tiết</a:t>
            </a:r>
            <a:endParaRPr lang="en-US" sz="2700" dirty="0">
              <a:latin typeface="Arial" panose="020B0604020202020204" pitchFamily="34" charset="0"/>
              <a:cs typeface="Arial" panose="020B0604020202020204" pitchFamily="34" charset="0"/>
            </a:endParaRPr>
          </a:p>
          <a:p>
            <a:pPr marL="0" indent="0">
              <a:buNone/>
            </a:pPr>
            <a:r>
              <a:rPr lang="en-US" sz="2700">
                <a:latin typeface="Arial" panose="020B0604020202020204" pitchFamily="34" charset="0"/>
                <a:cs typeface="Arial" panose="020B0604020202020204" pitchFamily="34" charset="0"/>
              </a:rPr>
              <a:t>Kiểm tra cuối khóa</a:t>
            </a:r>
            <a:r>
              <a:rPr lang="en-US" sz="2700" dirty="0">
                <a:latin typeface="Arial" panose="020B0604020202020204" pitchFamily="34" charset="0"/>
                <a:cs typeface="Arial" panose="020B0604020202020204" pitchFamily="34" charset="0"/>
              </a:rPr>
              <a:t>	</a:t>
            </a:r>
            <a:r>
              <a:rPr lang="en-US" sz="2700">
                <a:latin typeface="Arial" panose="020B0604020202020204" pitchFamily="34" charset="0"/>
                <a:cs typeface="Arial" panose="020B0604020202020204" pitchFamily="34" charset="0"/>
              </a:rPr>
              <a:t>: </a:t>
            </a:r>
            <a:r>
              <a:rPr lang="en-US" sz="2700" b="1">
                <a:solidFill>
                  <a:srgbClr val="FF0000"/>
                </a:solidFill>
                <a:latin typeface="Arial" panose="020B0604020202020204" pitchFamily="34" charset="0"/>
                <a:cs typeface="Arial" panose="020B0604020202020204" pitchFamily="34" charset="0"/>
              </a:rPr>
              <a:t>04 </a:t>
            </a:r>
            <a:r>
              <a:rPr lang="en-US" sz="2700" dirty="0" err="1">
                <a:latin typeface="Arial" panose="020B0604020202020204" pitchFamily="34" charset="0"/>
                <a:cs typeface="Arial" panose="020B0604020202020204" pitchFamily="34" charset="0"/>
              </a:rPr>
              <a:t>tiết</a:t>
            </a:r>
            <a:endParaRPr lang="vi-VN" sz="2700" dirty="0">
              <a:latin typeface="Arial" panose="020B0604020202020204" pitchFamily="34" charset="0"/>
              <a:cs typeface="Arial" panose="020B0604020202020204" pitchFamily="34" charset="0"/>
            </a:endParaRPr>
          </a:p>
          <a:p>
            <a:pPr marL="385763" indent="-385763">
              <a:spcBef>
                <a:spcPts val="0"/>
              </a:spcBef>
              <a:spcAft>
                <a:spcPts val="900"/>
              </a:spcAft>
              <a:buFont typeface="+mj-lt"/>
              <a:buAutoNum type="arabicPeriod"/>
            </a:pPr>
            <a:endParaRPr lang="vi-VN" sz="2700" dirty="0">
              <a:latin typeface="Arial" panose="020B0604020202020204" pitchFamily="34" charset="0"/>
              <a:cs typeface="Arial" panose="020B0604020202020204" pitchFamily="34" charset="0"/>
            </a:endParaRPr>
          </a:p>
          <a:p>
            <a:pPr marL="385763" indent="-385763">
              <a:spcBef>
                <a:spcPts val="0"/>
              </a:spcBef>
              <a:spcAft>
                <a:spcPts val="900"/>
              </a:spcAft>
              <a:buFont typeface="+mj-lt"/>
              <a:buAutoNum type="arabicPeriod"/>
            </a:pPr>
            <a:endParaRPr lang="en-US" sz="27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991787F-1A33-48B5-B896-E45CB26A0DB2}"/>
              </a:ext>
            </a:extLst>
          </p:cNvPr>
          <p:cNvSpPr>
            <a:spLocks noGrp="1"/>
          </p:cNvSpPr>
          <p:nvPr>
            <p:ph type="sldNum" sz="quarter" idx="12"/>
          </p:nvPr>
        </p:nvSpPr>
        <p:spPr/>
        <p:txBody>
          <a:bodyPr/>
          <a:lstStyle/>
          <a:p>
            <a:fld id="{C095D1BB-4319-4CBD-BB20-F7ADE7D39F36}" type="slidenum">
              <a:rPr lang="en-US" smtClean="0"/>
              <a:t>31</a:t>
            </a:fld>
            <a:endParaRPr lang="en-US"/>
          </a:p>
        </p:txBody>
      </p:sp>
    </p:spTree>
    <p:extLst>
      <p:ext uri="{BB962C8B-B14F-4D97-AF65-F5344CB8AC3E}">
        <p14:creationId xmlns:p14="http://schemas.microsoft.com/office/powerpoint/2010/main" val="36718608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F46F8-8E11-4F3B-A44B-FAD11B01979D}"/>
              </a:ext>
            </a:extLst>
          </p:cNvPr>
          <p:cNvSpPr>
            <a:spLocks noGrp="1"/>
          </p:cNvSpPr>
          <p:nvPr>
            <p:ph type="title"/>
          </p:nvPr>
        </p:nvSpPr>
        <p:spPr>
          <a:xfrm>
            <a:off x="1371600" y="304800"/>
            <a:ext cx="6172200" cy="333596"/>
          </a:xfrm>
        </p:spPr>
        <p:txBody>
          <a:bodyPr>
            <a:noAutofit/>
          </a:bodyPr>
          <a:lstStyle/>
          <a:p>
            <a:r>
              <a:rPr lang="en-US" sz="2800" b="1" dirty="0">
                <a:solidFill>
                  <a:srgbClr val="FF0000"/>
                </a:solidFill>
                <a:latin typeface="Arial" panose="020B0604020202020204" pitchFamily="34" charset="0"/>
                <a:cs typeface="Arial" panose="020B0604020202020204" pitchFamily="34" charset="0"/>
              </a:rPr>
              <a:t>CẤU TRÚC CH</a:t>
            </a:r>
            <a:r>
              <a:rPr lang="vi-VN" sz="2800" b="1" dirty="0">
                <a:solidFill>
                  <a:srgbClr val="FF0000"/>
                </a:solidFill>
                <a:latin typeface="Arial" panose="020B0604020202020204" pitchFamily="34" charset="0"/>
                <a:cs typeface="Arial" panose="020B0604020202020204" pitchFamily="34" charset="0"/>
              </a:rPr>
              <a:t>Ư</a:t>
            </a:r>
            <a:r>
              <a:rPr lang="en-US" sz="2800" b="1" dirty="0">
                <a:solidFill>
                  <a:srgbClr val="FF0000"/>
                </a:solidFill>
                <a:latin typeface="Arial" panose="020B0604020202020204" pitchFamily="34" charset="0"/>
                <a:cs typeface="Arial" panose="020B0604020202020204" pitchFamily="34" charset="0"/>
              </a:rPr>
              <a:t>ƠNG TRÌNH</a:t>
            </a:r>
          </a:p>
        </p:txBody>
      </p:sp>
      <p:sp>
        <p:nvSpPr>
          <p:cNvPr id="4" name="Slide Number Placeholder 3">
            <a:extLst>
              <a:ext uri="{FF2B5EF4-FFF2-40B4-BE49-F238E27FC236}">
                <a16:creationId xmlns:a16="http://schemas.microsoft.com/office/drawing/2014/main" id="{C7F910B8-71BE-4879-8760-5A4174FBB374}"/>
              </a:ext>
            </a:extLst>
          </p:cNvPr>
          <p:cNvSpPr>
            <a:spLocks noGrp="1"/>
          </p:cNvSpPr>
          <p:nvPr>
            <p:ph type="sldNum" sz="quarter" idx="12"/>
          </p:nvPr>
        </p:nvSpPr>
        <p:spPr/>
        <p:txBody>
          <a:bodyPr/>
          <a:lstStyle/>
          <a:p>
            <a:fld id="{C095D1BB-4319-4CBD-BB20-F7ADE7D39F36}" type="slidenum">
              <a:rPr lang="en-US" smtClean="0"/>
              <a:t>32</a:t>
            </a:fld>
            <a:endParaRPr lang="en-US"/>
          </a:p>
        </p:txBody>
      </p:sp>
      <p:graphicFrame>
        <p:nvGraphicFramePr>
          <p:cNvPr id="7" name="Table 6">
            <a:extLst>
              <a:ext uri="{FF2B5EF4-FFF2-40B4-BE49-F238E27FC236}">
                <a16:creationId xmlns:a16="http://schemas.microsoft.com/office/drawing/2014/main" id="{C055FBF6-07F1-42A7-ACF8-BD026DBC4824}"/>
              </a:ext>
            </a:extLst>
          </p:cNvPr>
          <p:cNvGraphicFramePr>
            <a:graphicFrameLocks noGrp="1"/>
          </p:cNvGraphicFramePr>
          <p:nvPr>
            <p:extLst>
              <p:ext uri="{D42A27DB-BD31-4B8C-83A1-F6EECF244321}">
                <p14:modId xmlns:p14="http://schemas.microsoft.com/office/powerpoint/2010/main" val="1290488316"/>
              </p:ext>
            </p:extLst>
          </p:nvPr>
        </p:nvGraphicFramePr>
        <p:xfrm>
          <a:off x="228601" y="762000"/>
          <a:ext cx="8381999" cy="6073140"/>
        </p:xfrm>
        <a:graphic>
          <a:graphicData uri="http://schemas.openxmlformats.org/drawingml/2006/table">
            <a:tbl>
              <a:tblPr firstRow="1" firstCol="1" bandRow="1">
                <a:tableStyleId>{5C22544A-7EE6-4342-B048-85BDC9FD1C3A}</a:tableStyleId>
              </a:tblPr>
              <a:tblGrid>
                <a:gridCol w="978199">
                  <a:extLst>
                    <a:ext uri="{9D8B030D-6E8A-4147-A177-3AD203B41FA5}">
                      <a16:colId xmlns:a16="http://schemas.microsoft.com/office/drawing/2014/main" val="3320135555"/>
                    </a:ext>
                  </a:extLst>
                </a:gridCol>
                <a:gridCol w="5495120">
                  <a:extLst>
                    <a:ext uri="{9D8B030D-6E8A-4147-A177-3AD203B41FA5}">
                      <a16:colId xmlns:a16="http://schemas.microsoft.com/office/drawing/2014/main" val="3873102342"/>
                    </a:ext>
                  </a:extLst>
                </a:gridCol>
                <a:gridCol w="978199">
                  <a:extLst>
                    <a:ext uri="{9D8B030D-6E8A-4147-A177-3AD203B41FA5}">
                      <a16:colId xmlns:a16="http://schemas.microsoft.com/office/drawing/2014/main" val="1655830149"/>
                    </a:ext>
                  </a:extLst>
                </a:gridCol>
                <a:gridCol w="930481">
                  <a:extLst>
                    <a:ext uri="{9D8B030D-6E8A-4147-A177-3AD203B41FA5}">
                      <a16:colId xmlns:a16="http://schemas.microsoft.com/office/drawing/2014/main" val="274886869"/>
                    </a:ext>
                  </a:extLst>
                </a:gridCol>
              </a:tblGrid>
              <a:tr h="361950">
                <a:tc rowSpan="2">
                  <a:txBody>
                    <a:bodyPr/>
                    <a:lstStyle/>
                    <a:p>
                      <a:pPr algn="ctr">
                        <a:spcBef>
                          <a:spcPts val="300"/>
                        </a:spcBef>
                        <a:spcAft>
                          <a:spcPts val="300"/>
                        </a:spcAft>
                      </a:pPr>
                      <a:r>
                        <a:rPr lang="en-US" sz="2200">
                          <a:effectLst/>
                          <a:latin typeface="Arial" panose="020B0604020202020204" pitchFamily="34" charset="0"/>
                          <a:cs typeface="Arial" panose="020B0604020202020204" pitchFamily="34" charset="0"/>
                        </a:rPr>
                        <a:t>TT</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a:spcBef>
                          <a:spcPts val="300"/>
                        </a:spcBef>
                        <a:spcAft>
                          <a:spcPts val="300"/>
                        </a:spcAft>
                      </a:pPr>
                      <a:r>
                        <a:rPr lang="en-US" sz="2200">
                          <a:effectLst/>
                          <a:latin typeface="Arial" panose="020B0604020202020204" pitchFamily="34" charset="0"/>
                          <a:cs typeface="Arial" panose="020B0604020202020204" pitchFamily="34" charset="0"/>
                        </a:rPr>
                        <a:t>Nội dung</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spcBef>
                          <a:spcPts val="300"/>
                        </a:spcBef>
                        <a:spcAft>
                          <a:spcPts val="300"/>
                        </a:spcAft>
                      </a:pPr>
                      <a:r>
                        <a:rPr lang="en-US" sz="2200">
                          <a:solidFill>
                            <a:schemeClr val="tx1"/>
                          </a:solidFill>
                          <a:effectLst/>
                          <a:latin typeface="Arial" panose="020B0604020202020204" pitchFamily="34" charset="0"/>
                          <a:cs typeface="Arial" panose="020B0604020202020204" pitchFamily="34" charset="0"/>
                        </a:rPr>
                        <a:t>Số tiết</a:t>
                      </a:r>
                      <a:endParaRPr lang="en-US" sz="2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2142336916"/>
                  </a:ext>
                </a:extLst>
              </a:tr>
              <a:tr h="723900">
                <a:tc vMerge="1">
                  <a:txBody>
                    <a:bodyPr/>
                    <a:lstStyle/>
                    <a:p>
                      <a:endParaRPr lang="en-US"/>
                    </a:p>
                  </a:txBody>
                  <a:tcPr/>
                </a:tc>
                <a:tc vMerge="1">
                  <a:txBody>
                    <a:bodyPr/>
                    <a:lstStyle/>
                    <a:p>
                      <a:endParaRPr lang="en-US"/>
                    </a:p>
                  </a:txBody>
                  <a:tcPr/>
                </a:tc>
                <a:tc>
                  <a:txBody>
                    <a:bodyPr/>
                    <a:lstStyle/>
                    <a:p>
                      <a:pPr algn="ctr">
                        <a:spcBef>
                          <a:spcPts val="300"/>
                        </a:spcBef>
                        <a:spcAft>
                          <a:spcPts val="300"/>
                        </a:spcAft>
                      </a:pPr>
                      <a:r>
                        <a:rPr lang="en-US" sz="2200">
                          <a:solidFill>
                            <a:schemeClr val="tx1"/>
                          </a:solidFill>
                          <a:effectLst/>
                          <a:latin typeface="Arial" panose="020B0604020202020204" pitchFamily="34" charset="0"/>
                          <a:cs typeface="Arial" panose="020B0604020202020204" pitchFamily="34" charset="0"/>
                        </a:rPr>
                        <a:t>Lý thuyết</a:t>
                      </a:r>
                      <a:endParaRPr lang="en-US" sz="2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300"/>
                        </a:spcBef>
                        <a:spcAft>
                          <a:spcPts val="300"/>
                        </a:spcAft>
                      </a:pPr>
                      <a:r>
                        <a:rPr lang="en-US" sz="2200">
                          <a:solidFill>
                            <a:schemeClr val="tx1"/>
                          </a:solidFill>
                          <a:effectLst/>
                          <a:latin typeface="Arial" panose="020B0604020202020204" pitchFamily="34" charset="0"/>
                          <a:cs typeface="Arial" panose="020B0604020202020204" pitchFamily="34" charset="0"/>
                        </a:rPr>
                        <a:t>Thực hành</a:t>
                      </a:r>
                      <a:endParaRPr lang="en-US" sz="2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2457396"/>
                  </a:ext>
                </a:extLst>
              </a:tr>
              <a:tr h="361950">
                <a:tc>
                  <a:txBody>
                    <a:bodyPr/>
                    <a:lstStyle/>
                    <a:p>
                      <a:pPr algn="ctr">
                        <a:spcBef>
                          <a:spcPts val="400"/>
                        </a:spcBef>
                        <a:spcAft>
                          <a:spcPts val="400"/>
                        </a:spcAft>
                      </a:pPr>
                      <a:r>
                        <a:rPr lang="en-US" sz="2200" b="1">
                          <a:solidFill>
                            <a:srgbClr val="FF0000"/>
                          </a:solidFill>
                          <a:effectLst/>
                          <a:latin typeface="Arial" panose="020B0604020202020204" pitchFamily="34" charset="0"/>
                          <a:cs typeface="Arial" panose="020B0604020202020204" pitchFamily="34" charset="0"/>
                        </a:rPr>
                        <a:t>I</a:t>
                      </a:r>
                      <a:endParaRPr lang="en-US" sz="2200" b="1">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Bef>
                          <a:spcPts val="400"/>
                        </a:spcBef>
                        <a:spcAft>
                          <a:spcPts val="400"/>
                        </a:spcAft>
                      </a:pPr>
                      <a:r>
                        <a:rPr lang="en-US" sz="2200" b="1">
                          <a:solidFill>
                            <a:srgbClr val="FF0000"/>
                          </a:solidFill>
                          <a:effectLst/>
                          <a:latin typeface="Arial" panose="020B0604020202020204" pitchFamily="34" charset="0"/>
                          <a:cs typeface="Arial" panose="020B0604020202020204" pitchFamily="34" charset="0"/>
                        </a:rPr>
                        <a:t>Các học phần</a:t>
                      </a:r>
                      <a:endParaRPr lang="en-US" sz="2200" b="1">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b="1">
                          <a:solidFill>
                            <a:srgbClr val="FF0000"/>
                          </a:solidFill>
                          <a:effectLst/>
                          <a:latin typeface="Arial" panose="020B0604020202020204" pitchFamily="34" charset="0"/>
                          <a:cs typeface="Arial" panose="020B0604020202020204" pitchFamily="34" charset="0"/>
                        </a:rPr>
                        <a:t>44</a:t>
                      </a:r>
                      <a:endParaRPr lang="en-US" sz="2200" b="1">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b="1">
                          <a:solidFill>
                            <a:srgbClr val="FF0000"/>
                          </a:solidFill>
                          <a:effectLst/>
                          <a:latin typeface="Arial" panose="020B0604020202020204" pitchFamily="34" charset="0"/>
                          <a:cs typeface="Arial" panose="020B0604020202020204" pitchFamily="34" charset="0"/>
                        </a:rPr>
                        <a:t>40</a:t>
                      </a:r>
                      <a:endParaRPr lang="en-US" sz="2200" b="1">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4525372"/>
                  </a:ext>
                </a:extLst>
              </a:tr>
              <a:tr h="723900">
                <a:tc>
                  <a:txBody>
                    <a:bodyPr/>
                    <a:lstStyle/>
                    <a:p>
                      <a:pPr algn="ctr">
                        <a:spcBef>
                          <a:spcPts val="400"/>
                        </a:spcBef>
                        <a:spcAft>
                          <a:spcPts val="400"/>
                        </a:spcAft>
                      </a:pPr>
                      <a:r>
                        <a:rPr lang="en-US" sz="2200" b="0">
                          <a:solidFill>
                            <a:schemeClr val="tx1"/>
                          </a:solidFill>
                          <a:effectLst/>
                          <a:latin typeface="Arial" panose="020B0604020202020204" pitchFamily="34" charset="0"/>
                          <a:cs typeface="Arial" panose="020B0604020202020204" pitchFamily="34" charset="0"/>
                        </a:rPr>
                        <a:t>1</a:t>
                      </a:r>
                      <a:endParaRPr lang="en-US" sz="2200" b="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Bef>
                          <a:spcPts val="400"/>
                        </a:spcBef>
                        <a:spcAft>
                          <a:spcPts val="400"/>
                        </a:spcAft>
                      </a:pPr>
                      <a:r>
                        <a:rPr lang="en-US" sz="2200">
                          <a:effectLst/>
                          <a:latin typeface="Arial" panose="020B0604020202020204" pitchFamily="34" charset="0"/>
                          <a:cs typeface="Arial" panose="020B0604020202020204" pitchFamily="34" charset="0"/>
                        </a:rPr>
                        <a:t>Tổng quan về y tế trường học và đặc điểm tâm sinh lý lứa tuổi của học sinh</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a:effectLst/>
                          <a:latin typeface="Arial" panose="020B0604020202020204" pitchFamily="34" charset="0"/>
                          <a:cs typeface="Arial" panose="020B0604020202020204" pitchFamily="34" charset="0"/>
                        </a:rPr>
                        <a:t>4</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a:effectLst/>
                          <a:latin typeface="Arial" panose="020B0604020202020204" pitchFamily="34" charset="0"/>
                          <a:cs typeface="Arial" panose="020B0604020202020204" pitchFamily="34" charset="0"/>
                        </a:rPr>
                        <a:t>4</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07418326"/>
                  </a:ext>
                </a:extLst>
              </a:tr>
              <a:tr h="361950">
                <a:tc>
                  <a:txBody>
                    <a:bodyPr/>
                    <a:lstStyle/>
                    <a:p>
                      <a:pPr algn="ctr">
                        <a:spcBef>
                          <a:spcPts val="400"/>
                        </a:spcBef>
                        <a:spcAft>
                          <a:spcPts val="400"/>
                        </a:spcAft>
                      </a:pPr>
                      <a:r>
                        <a:rPr lang="en-US" sz="2200" b="0">
                          <a:solidFill>
                            <a:schemeClr val="tx1"/>
                          </a:solidFill>
                          <a:effectLst/>
                          <a:latin typeface="Arial" panose="020B0604020202020204" pitchFamily="34" charset="0"/>
                          <a:cs typeface="Arial" panose="020B0604020202020204" pitchFamily="34" charset="0"/>
                        </a:rPr>
                        <a:t>2</a:t>
                      </a:r>
                      <a:endParaRPr lang="en-US" sz="2200" b="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Bef>
                          <a:spcPts val="400"/>
                        </a:spcBef>
                        <a:spcAft>
                          <a:spcPts val="400"/>
                        </a:spcAft>
                      </a:pPr>
                      <a:r>
                        <a:rPr lang="en-US" sz="2200">
                          <a:effectLst/>
                          <a:latin typeface="Arial" panose="020B0604020202020204" pitchFamily="34" charset="0"/>
                          <a:cs typeface="Arial" panose="020B0604020202020204" pitchFamily="34" charset="0"/>
                        </a:rPr>
                        <a:t>Vệ sinh trường học</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a:effectLst/>
                          <a:latin typeface="Arial" panose="020B0604020202020204" pitchFamily="34" charset="0"/>
                          <a:cs typeface="Arial" panose="020B0604020202020204" pitchFamily="34" charset="0"/>
                        </a:rPr>
                        <a:t>4</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a:effectLst/>
                          <a:latin typeface="Arial" panose="020B0604020202020204" pitchFamily="34" charset="0"/>
                          <a:cs typeface="Arial" panose="020B0604020202020204" pitchFamily="34" charset="0"/>
                        </a:rPr>
                        <a:t>4</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62676069"/>
                  </a:ext>
                </a:extLst>
              </a:tr>
              <a:tr h="361950">
                <a:tc>
                  <a:txBody>
                    <a:bodyPr/>
                    <a:lstStyle/>
                    <a:p>
                      <a:pPr algn="ctr">
                        <a:spcBef>
                          <a:spcPts val="400"/>
                        </a:spcBef>
                        <a:spcAft>
                          <a:spcPts val="400"/>
                        </a:spcAft>
                      </a:pPr>
                      <a:r>
                        <a:rPr lang="en-US" sz="2200" b="0">
                          <a:solidFill>
                            <a:schemeClr val="tx1"/>
                          </a:solidFill>
                          <a:effectLst/>
                          <a:latin typeface="Arial" panose="020B0604020202020204" pitchFamily="34" charset="0"/>
                          <a:cs typeface="Arial" panose="020B0604020202020204" pitchFamily="34" charset="0"/>
                        </a:rPr>
                        <a:t>3</a:t>
                      </a:r>
                      <a:endParaRPr lang="en-US" sz="2200" b="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Bef>
                          <a:spcPts val="400"/>
                        </a:spcBef>
                        <a:spcAft>
                          <a:spcPts val="400"/>
                        </a:spcAft>
                      </a:pPr>
                      <a:r>
                        <a:rPr lang="en-US" sz="2200">
                          <a:effectLst/>
                          <a:latin typeface="Arial" panose="020B0604020202020204" pitchFamily="34" charset="0"/>
                          <a:cs typeface="Arial" panose="020B0604020202020204" pitchFamily="34" charset="0"/>
                        </a:rPr>
                        <a:t>Dinh dưỡng và an toàn thực phẩm</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a:effectLst/>
                          <a:latin typeface="Arial" panose="020B0604020202020204" pitchFamily="34" charset="0"/>
                          <a:cs typeface="Arial" panose="020B0604020202020204" pitchFamily="34" charset="0"/>
                        </a:rPr>
                        <a:t>8</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a:effectLst/>
                          <a:latin typeface="Arial" panose="020B0604020202020204" pitchFamily="34" charset="0"/>
                          <a:cs typeface="Arial" panose="020B0604020202020204" pitchFamily="34" charset="0"/>
                        </a:rPr>
                        <a:t>4</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302115"/>
                  </a:ext>
                </a:extLst>
              </a:tr>
              <a:tr h="361950">
                <a:tc>
                  <a:txBody>
                    <a:bodyPr/>
                    <a:lstStyle/>
                    <a:p>
                      <a:pPr algn="ctr">
                        <a:spcBef>
                          <a:spcPts val="400"/>
                        </a:spcBef>
                        <a:spcAft>
                          <a:spcPts val="400"/>
                        </a:spcAft>
                      </a:pPr>
                      <a:r>
                        <a:rPr lang="en-US" sz="2200" b="0">
                          <a:solidFill>
                            <a:schemeClr val="tx1"/>
                          </a:solidFill>
                          <a:effectLst/>
                          <a:latin typeface="Arial" panose="020B0604020202020204" pitchFamily="34" charset="0"/>
                          <a:cs typeface="Arial" panose="020B0604020202020204" pitchFamily="34" charset="0"/>
                        </a:rPr>
                        <a:t>4</a:t>
                      </a:r>
                      <a:endParaRPr lang="en-US" sz="2200" b="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Bef>
                          <a:spcPts val="400"/>
                        </a:spcBef>
                        <a:spcAft>
                          <a:spcPts val="400"/>
                        </a:spcAft>
                      </a:pPr>
                      <a:r>
                        <a:rPr lang="en-US" sz="2200">
                          <a:effectLst/>
                          <a:latin typeface="Arial" panose="020B0604020202020204" pitchFamily="34" charset="0"/>
                          <a:cs typeface="Arial" panose="020B0604020202020204" pitchFamily="34" charset="0"/>
                        </a:rPr>
                        <a:t>Một số bệnh, tật thường gặp ở học sinh</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a:effectLst/>
                          <a:latin typeface="Arial" panose="020B0604020202020204" pitchFamily="34" charset="0"/>
                          <a:cs typeface="Arial" panose="020B0604020202020204" pitchFamily="34" charset="0"/>
                        </a:rPr>
                        <a:t>8</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a:effectLst/>
                          <a:latin typeface="Arial" panose="020B0604020202020204" pitchFamily="34" charset="0"/>
                          <a:cs typeface="Arial" panose="020B0604020202020204" pitchFamily="34" charset="0"/>
                        </a:rPr>
                        <a:t>8</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72404797"/>
                  </a:ext>
                </a:extLst>
              </a:tr>
              <a:tr h="723900">
                <a:tc>
                  <a:txBody>
                    <a:bodyPr/>
                    <a:lstStyle/>
                    <a:p>
                      <a:pPr algn="ctr">
                        <a:spcBef>
                          <a:spcPts val="400"/>
                        </a:spcBef>
                        <a:spcAft>
                          <a:spcPts val="400"/>
                        </a:spcAft>
                      </a:pPr>
                      <a:r>
                        <a:rPr lang="en-US" sz="2200" b="0">
                          <a:solidFill>
                            <a:schemeClr val="tx1"/>
                          </a:solidFill>
                          <a:effectLst/>
                          <a:latin typeface="Arial" panose="020B0604020202020204" pitchFamily="34" charset="0"/>
                          <a:cs typeface="Arial" panose="020B0604020202020204" pitchFamily="34" charset="0"/>
                        </a:rPr>
                        <a:t>5</a:t>
                      </a:r>
                      <a:endParaRPr lang="en-US" sz="2200" b="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Bef>
                          <a:spcPts val="400"/>
                        </a:spcBef>
                        <a:spcAft>
                          <a:spcPts val="400"/>
                        </a:spcAft>
                      </a:pPr>
                      <a:r>
                        <a:rPr lang="en-US" sz="2200">
                          <a:effectLst/>
                          <a:latin typeface="Arial" panose="020B0604020202020204" pitchFamily="34" charset="0"/>
                          <a:cs typeface="Arial" panose="020B0604020202020204" pitchFamily="34" charset="0"/>
                        </a:rPr>
                        <a:t>Sức khỏe tâm thần, giới, giới tính, sức khỏe sinh sản và phòng chống tác hại của chất gây nghiện</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a:effectLst/>
                          <a:latin typeface="Arial" panose="020B0604020202020204" pitchFamily="34" charset="0"/>
                          <a:cs typeface="Arial" panose="020B0604020202020204" pitchFamily="34" charset="0"/>
                        </a:rPr>
                        <a:t>8</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a:effectLst/>
                          <a:latin typeface="Arial" panose="020B0604020202020204" pitchFamily="34" charset="0"/>
                          <a:cs typeface="Arial" panose="020B0604020202020204" pitchFamily="34" charset="0"/>
                        </a:rPr>
                        <a:t>8</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06369961"/>
                  </a:ext>
                </a:extLst>
              </a:tr>
              <a:tr h="723900">
                <a:tc>
                  <a:txBody>
                    <a:bodyPr/>
                    <a:lstStyle/>
                    <a:p>
                      <a:pPr algn="ctr">
                        <a:spcBef>
                          <a:spcPts val="400"/>
                        </a:spcBef>
                        <a:spcAft>
                          <a:spcPts val="400"/>
                        </a:spcAft>
                      </a:pPr>
                      <a:r>
                        <a:rPr lang="en-US" sz="2200" b="0">
                          <a:solidFill>
                            <a:schemeClr val="tx1"/>
                          </a:solidFill>
                          <a:effectLst/>
                          <a:latin typeface="Arial" panose="020B0604020202020204" pitchFamily="34" charset="0"/>
                          <a:cs typeface="Arial" panose="020B0604020202020204" pitchFamily="34" charset="0"/>
                        </a:rPr>
                        <a:t>6</a:t>
                      </a:r>
                      <a:endParaRPr lang="en-US" sz="2200" b="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Bef>
                          <a:spcPts val="400"/>
                        </a:spcBef>
                        <a:spcAft>
                          <a:spcPts val="400"/>
                        </a:spcAft>
                      </a:pPr>
                      <a:r>
                        <a:rPr lang="en-US" sz="2200" spc="-10">
                          <a:effectLst/>
                          <a:latin typeface="Arial" panose="020B0604020202020204" pitchFamily="34" charset="0"/>
                          <a:cs typeface="Arial" panose="020B0604020202020204" pitchFamily="34" charset="0"/>
                        </a:rPr>
                        <a:t>Phòng, chống tai nạn thương tích và sơ cấp cứu ban đầu</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a:effectLst/>
                          <a:latin typeface="Arial" panose="020B0604020202020204" pitchFamily="34" charset="0"/>
                          <a:cs typeface="Arial" panose="020B0604020202020204" pitchFamily="34" charset="0"/>
                        </a:rPr>
                        <a:t>4</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a:effectLst/>
                          <a:latin typeface="Arial" panose="020B0604020202020204" pitchFamily="34" charset="0"/>
                          <a:cs typeface="Arial" panose="020B0604020202020204" pitchFamily="34" charset="0"/>
                        </a:rPr>
                        <a:t>4</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75186908"/>
                  </a:ext>
                </a:extLst>
              </a:tr>
              <a:tr h="361950">
                <a:tc>
                  <a:txBody>
                    <a:bodyPr/>
                    <a:lstStyle/>
                    <a:p>
                      <a:pPr algn="ctr">
                        <a:spcBef>
                          <a:spcPts val="400"/>
                        </a:spcBef>
                        <a:spcAft>
                          <a:spcPts val="400"/>
                        </a:spcAft>
                      </a:pPr>
                      <a:r>
                        <a:rPr lang="en-US" sz="2200" b="0">
                          <a:solidFill>
                            <a:schemeClr val="tx1"/>
                          </a:solidFill>
                          <a:effectLst/>
                          <a:latin typeface="Arial" panose="020B0604020202020204" pitchFamily="34" charset="0"/>
                          <a:cs typeface="Arial" panose="020B0604020202020204" pitchFamily="34" charset="0"/>
                        </a:rPr>
                        <a:t>7</a:t>
                      </a:r>
                      <a:endParaRPr lang="en-US" sz="2200" b="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Bef>
                          <a:spcPts val="400"/>
                        </a:spcBef>
                        <a:spcAft>
                          <a:spcPts val="400"/>
                        </a:spcAft>
                      </a:pPr>
                      <a:r>
                        <a:rPr lang="en-US" sz="2200">
                          <a:effectLst/>
                          <a:latin typeface="Arial" panose="020B0604020202020204" pitchFamily="34" charset="0"/>
                          <a:cs typeface="Arial" panose="020B0604020202020204" pitchFamily="34" charset="0"/>
                        </a:rPr>
                        <a:t>Truyền thông giáo dục sức khỏe </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a:effectLst/>
                          <a:latin typeface="Arial" panose="020B0604020202020204" pitchFamily="34" charset="0"/>
                          <a:cs typeface="Arial" panose="020B0604020202020204" pitchFamily="34" charset="0"/>
                        </a:rPr>
                        <a:t>4</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a:effectLst/>
                          <a:latin typeface="Arial" panose="020B0604020202020204" pitchFamily="34" charset="0"/>
                          <a:cs typeface="Arial" panose="020B0604020202020204" pitchFamily="34" charset="0"/>
                        </a:rPr>
                        <a:t>4</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29280373"/>
                  </a:ext>
                </a:extLst>
              </a:tr>
              <a:tr h="361950">
                <a:tc>
                  <a:txBody>
                    <a:bodyPr/>
                    <a:lstStyle/>
                    <a:p>
                      <a:pPr algn="ctr">
                        <a:spcBef>
                          <a:spcPts val="400"/>
                        </a:spcBef>
                        <a:spcAft>
                          <a:spcPts val="400"/>
                        </a:spcAft>
                      </a:pPr>
                      <a:r>
                        <a:rPr lang="en-US" sz="2200" b="0">
                          <a:solidFill>
                            <a:schemeClr val="tx1"/>
                          </a:solidFill>
                          <a:effectLst/>
                          <a:latin typeface="Arial" panose="020B0604020202020204" pitchFamily="34" charset="0"/>
                          <a:cs typeface="Arial" panose="020B0604020202020204" pitchFamily="34" charset="0"/>
                        </a:rPr>
                        <a:t>8</a:t>
                      </a:r>
                      <a:endParaRPr lang="en-US" sz="2200" b="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Bef>
                          <a:spcPts val="400"/>
                        </a:spcBef>
                        <a:spcAft>
                          <a:spcPts val="400"/>
                        </a:spcAft>
                      </a:pPr>
                      <a:r>
                        <a:rPr lang="en-US" sz="2200">
                          <a:effectLst/>
                          <a:latin typeface="Arial" panose="020B0604020202020204" pitchFamily="34" charset="0"/>
                          <a:cs typeface="Arial" panose="020B0604020202020204" pitchFamily="34" charset="0"/>
                        </a:rPr>
                        <a:t>Công tác quản lý sức khỏe học sinh</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a:effectLst/>
                          <a:latin typeface="Arial" panose="020B0604020202020204" pitchFamily="34" charset="0"/>
                          <a:cs typeface="Arial" panose="020B0604020202020204" pitchFamily="34" charset="0"/>
                        </a:rPr>
                        <a:t>4</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400"/>
                        </a:spcBef>
                        <a:spcAft>
                          <a:spcPts val="400"/>
                        </a:spcAft>
                      </a:pPr>
                      <a:r>
                        <a:rPr lang="en-US" sz="2200">
                          <a:effectLst/>
                          <a:latin typeface="Arial" panose="020B0604020202020204" pitchFamily="34" charset="0"/>
                          <a:cs typeface="Arial" panose="020B0604020202020204" pitchFamily="34" charset="0"/>
                        </a:rPr>
                        <a:t>4</a:t>
                      </a:r>
                      <a:endParaRPr lang="en-US" sz="2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31343214"/>
                  </a:ext>
                </a:extLst>
              </a:tr>
              <a:tr h="361950">
                <a:tc>
                  <a:txBody>
                    <a:bodyPr/>
                    <a:lstStyle/>
                    <a:p>
                      <a:pPr algn="r">
                        <a:spcBef>
                          <a:spcPts val="400"/>
                        </a:spcBef>
                        <a:spcAft>
                          <a:spcPts val="400"/>
                        </a:spcAft>
                      </a:pPr>
                      <a:r>
                        <a:rPr lang="en-US" sz="2200">
                          <a:solidFill>
                            <a:srgbClr val="FF0000"/>
                          </a:solidFill>
                          <a:effectLst/>
                          <a:latin typeface="Arial" panose="020B0604020202020204" pitchFamily="34" charset="0"/>
                          <a:cs typeface="Arial" panose="020B0604020202020204" pitchFamily="34" charset="0"/>
                        </a:rPr>
                        <a:t>II.</a:t>
                      </a:r>
                      <a:endParaRPr lang="en-US" sz="220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Bef>
                          <a:spcPts val="400"/>
                        </a:spcBef>
                        <a:spcAft>
                          <a:spcPts val="400"/>
                        </a:spcAft>
                      </a:pPr>
                      <a:r>
                        <a:rPr lang="en-US" sz="2200" b="1">
                          <a:solidFill>
                            <a:srgbClr val="FF0000"/>
                          </a:solidFill>
                          <a:effectLst/>
                          <a:latin typeface="Arial" panose="020B0604020202020204" pitchFamily="34" charset="0"/>
                          <a:cs typeface="Arial" panose="020B0604020202020204" pitchFamily="34" charset="0"/>
                        </a:rPr>
                        <a:t>Kiểm tra cuối khóa</a:t>
                      </a:r>
                      <a:endParaRPr lang="en-US" sz="2200" b="1">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spcBef>
                          <a:spcPts val="400"/>
                        </a:spcBef>
                        <a:spcAft>
                          <a:spcPts val="400"/>
                        </a:spcAft>
                      </a:pPr>
                      <a:r>
                        <a:rPr lang="en-US" sz="2200" b="1">
                          <a:solidFill>
                            <a:srgbClr val="FF0000"/>
                          </a:solidFill>
                          <a:effectLst/>
                          <a:latin typeface="Arial" panose="020B0604020202020204" pitchFamily="34" charset="0"/>
                          <a:cs typeface="Arial" panose="020B0604020202020204" pitchFamily="34" charset="0"/>
                        </a:rPr>
                        <a:t>4</a:t>
                      </a:r>
                      <a:endParaRPr lang="en-US" sz="2200" b="1">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3792661691"/>
                  </a:ext>
                </a:extLst>
              </a:tr>
            </a:tbl>
          </a:graphicData>
        </a:graphic>
      </p:graphicFrame>
    </p:spTree>
    <p:extLst>
      <p:ext uri="{BB962C8B-B14F-4D97-AF65-F5344CB8AC3E}">
        <p14:creationId xmlns:p14="http://schemas.microsoft.com/office/powerpoint/2010/main" val="20249208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7400"/>
            <a:ext cx="8229600" cy="1143000"/>
          </a:xfrm>
        </p:spPr>
        <p:txBody>
          <a:bodyPr/>
          <a:lstStyle/>
          <a:p>
            <a:r>
              <a:rPr lang="en-US" b="1">
                <a:solidFill>
                  <a:srgbClr val="FF0000"/>
                </a:solidFill>
              </a:rPr>
              <a:t>XIN TRÂN TRỌNG CẢM ƠN!</a:t>
            </a:r>
          </a:p>
        </p:txBody>
      </p:sp>
      <p:sp>
        <p:nvSpPr>
          <p:cNvPr id="3" name="Slide Number Placeholder 2">
            <a:extLst>
              <a:ext uri="{FF2B5EF4-FFF2-40B4-BE49-F238E27FC236}">
                <a16:creationId xmlns:a16="http://schemas.microsoft.com/office/drawing/2014/main" id="{47AE927C-F2E0-4B64-9777-A70586EB018F}"/>
              </a:ext>
            </a:extLst>
          </p:cNvPr>
          <p:cNvSpPr>
            <a:spLocks noGrp="1"/>
          </p:cNvSpPr>
          <p:nvPr>
            <p:ph type="sldNum" sz="quarter" idx="12"/>
          </p:nvPr>
        </p:nvSpPr>
        <p:spPr/>
        <p:txBody>
          <a:bodyPr/>
          <a:lstStyle/>
          <a:p>
            <a:fld id="{C095D1BB-4319-4CBD-BB20-F7ADE7D39F36}" type="slidenum">
              <a:rPr lang="en-US" smtClean="0"/>
              <a:t>33</a:t>
            </a:fld>
            <a:endParaRPr lang="en-US"/>
          </a:p>
        </p:txBody>
      </p:sp>
    </p:spTree>
    <p:extLst>
      <p:ext uri="{BB962C8B-B14F-4D97-AF65-F5344CB8AC3E}">
        <p14:creationId xmlns:p14="http://schemas.microsoft.com/office/powerpoint/2010/main" val="2082319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792162"/>
          </a:xfrm>
        </p:spPr>
        <p:txBody>
          <a:bodyPr>
            <a:normAutofit/>
          </a:bodyPr>
          <a:lstStyle/>
          <a:p>
            <a:r>
              <a:rPr lang="en-US" b="1" dirty="0">
                <a:solidFill>
                  <a:srgbClr val="FF0000"/>
                </a:solidFill>
                <a:latin typeface="Arial" panose="020B0604020202020204" pitchFamily="34" charset="0"/>
                <a:cs typeface="Arial" panose="020B0604020202020204" pitchFamily="34" charset="0"/>
              </a:rPr>
              <a:t>VỆ SINH TR</a:t>
            </a:r>
            <a:r>
              <a:rPr lang="vi-VN" b="1" dirty="0">
                <a:solidFill>
                  <a:srgbClr val="FF0000"/>
                </a:solidFill>
                <a:latin typeface="Arial" panose="020B0604020202020204" pitchFamily="34" charset="0"/>
                <a:cs typeface="Arial" panose="020B0604020202020204" pitchFamily="34" charset="0"/>
              </a:rPr>
              <a:t>Ư</a:t>
            </a:r>
            <a:r>
              <a:rPr lang="en-US" b="1" dirty="0">
                <a:solidFill>
                  <a:srgbClr val="FF0000"/>
                </a:solidFill>
                <a:latin typeface="Arial" panose="020B0604020202020204" pitchFamily="34" charset="0"/>
                <a:cs typeface="Arial" panose="020B0604020202020204" pitchFamily="34" charset="0"/>
              </a:rPr>
              <a:t>ỜNG HỌC</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524000"/>
            <a:ext cx="8229600" cy="4343400"/>
          </a:xfrm>
        </p:spPr>
        <p:txBody>
          <a:bodyPr>
            <a:normAutofit lnSpcReduction="10000"/>
          </a:bodyPr>
          <a:lstStyle/>
          <a:p>
            <a:pPr marL="514350" indent="-514350" algn="just">
              <a:buFont typeface="+mj-lt"/>
              <a:buAutoNum type="arabicPeriod"/>
            </a:pPr>
            <a:r>
              <a:rPr lang="vi-VN" dirty="0">
                <a:latin typeface="Arial" panose="020B0604020202020204" pitchFamily="34" charset="0"/>
                <a:cs typeface="Arial" panose="020B0604020202020204" pitchFamily="34" charset="0"/>
              </a:rPr>
              <a:t>Khái niệm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và</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tầm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quan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trọng</a:t>
            </a:r>
            <a:r>
              <a:rPr lang="vi-VN" dirty="0">
                <a:latin typeface="Arial" panose="020B0604020202020204" pitchFamily="34" charset="0"/>
                <a:cs typeface="Arial" panose="020B0604020202020204" pitchFamily="34" charset="0"/>
              </a:rPr>
              <a:t> của công tác </a:t>
            </a:r>
            <a:r>
              <a:rPr lang="en-US" dirty="0" err="1">
                <a:latin typeface="Arial" panose="020B0604020202020204" pitchFamily="34" charset="0"/>
                <a:cs typeface="Arial" panose="020B0604020202020204" pitchFamily="34" charset="0"/>
              </a:rPr>
              <a:t>vệ</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sinh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trường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học</a:t>
            </a:r>
            <a:r>
              <a:rPr lang="en-US" dirty="0">
                <a:latin typeface="Arial" panose="020B0604020202020204" pitchFamily="34" charset="0"/>
                <a:cs typeface="Arial" panose="020B0604020202020204" pitchFamily="34" charset="0"/>
              </a:rPr>
              <a:t>.</a:t>
            </a:r>
          </a:p>
          <a:p>
            <a:pPr marL="514350" indent="-514350" algn="just">
              <a:buFont typeface="+mj-lt"/>
              <a:buAutoNum type="arabicPeriod"/>
            </a:pPr>
            <a:r>
              <a:rPr lang="en-US" dirty="0" err="1">
                <a:latin typeface="Arial" panose="020B0604020202020204" pitchFamily="34" charset="0"/>
                <a:cs typeface="Arial" panose="020B0604020202020204" pitchFamily="34" charset="0"/>
              </a:rPr>
              <a:t>Các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yêu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cầu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về</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vệ</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sinh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cá</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nhân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và</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vệ</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sinh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môi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trường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trong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trường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học</a:t>
            </a:r>
            <a:endParaRPr lang="en-US" dirty="0">
              <a:latin typeface="Arial" panose="020B0604020202020204" pitchFamily="34" charset="0"/>
              <a:cs typeface="Arial" panose="020B0604020202020204" pitchFamily="34" charset="0"/>
            </a:endParaRPr>
          </a:p>
          <a:p>
            <a:pPr marL="514350" indent="-514350" algn="just">
              <a:buFont typeface="+mj-lt"/>
              <a:buAutoNum type="arabicPeriod"/>
            </a:pPr>
            <a:r>
              <a:rPr lang="en-US" dirty="0" err="1">
                <a:latin typeface="Arial" panose="020B0604020202020204" pitchFamily="34" charset="0"/>
                <a:cs typeface="Arial" panose="020B0604020202020204" pitchFamily="34" charset="0"/>
              </a:rPr>
              <a:t>Đánh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giá</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các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điều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kiện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vệ</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sinh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trường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học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theo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các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mẫu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quy</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định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tại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Phụ</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lục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kèm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theo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Thông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tư</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liên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tịch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số</a:t>
            </a:r>
            <a:r>
              <a:rPr lang="en-US" dirty="0">
                <a:latin typeface="Arial" panose="020B0604020202020204" pitchFamily="34" charset="0"/>
                <a:cs typeface="Arial" panose="020B0604020202020204" pitchFamily="34" charset="0"/>
              </a:rPr>
              <a:t> 13/2016/BYT-BGDĐT </a:t>
            </a:r>
            <a:r>
              <a:rPr lang="en-US" dirty="0" err="1">
                <a:latin typeface="Arial" panose="020B0604020202020204" pitchFamily="34" charset="0"/>
                <a:cs typeface="Arial" panose="020B0604020202020204" pitchFamily="34" charset="0"/>
              </a:rPr>
              <a:t>ngày</a:t>
            </a:r>
            <a:r>
              <a:rPr lang="en-US" dirty="0">
                <a:latin typeface="Arial" panose="020B0604020202020204" pitchFamily="34" charset="0"/>
                <a:cs typeface="Arial" panose="020B0604020202020204" pitchFamily="34" charset="0"/>
              </a:rPr>
              <a:t> 12/5/2016 </a:t>
            </a:r>
            <a:r>
              <a:rPr lang="en-US" dirty="0" err="1">
                <a:latin typeface="Arial" panose="020B0604020202020204" pitchFamily="34" charset="0"/>
                <a:cs typeface="Arial" panose="020B0604020202020204" pitchFamily="34" charset="0"/>
              </a:rPr>
              <a:t>quy</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định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về</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công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tác</a:t>
            </a:r>
            <a:r>
              <a:rPr lang="en-US" dirty="0">
                <a:latin typeface="Arial" panose="020B0604020202020204" pitchFamily="34" charset="0"/>
                <a:cs typeface="Arial" panose="020B0604020202020204" pitchFamily="34" charset="0"/>
              </a:rPr>
              <a:t> y </a:t>
            </a:r>
            <a:r>
              <a:rPr lang="en-US" dirty="0" err="1">
                <a:latin typeface="Arial" panose="020B0604020202020204" pitchFamily="34" charset="0"/>
                <a:cs typeface="Arial" panose="020B0604020202020204" pitchFamily="34" charset="0"/>
              </a:rPr>
              <a:t>tế</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trường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học</a:t>
            </a:r>
            <a:endParaRPr lang="pt-BR" b="1" i="1" dirty="0">
              <a:latin typeface="Arial" panose="020B0604020202020204" pitchFamily="34" charset="0"/>
              <a:cs typeface="Arial" panose="020B0604020202020204" pitchFamily="34" charset="0"/>
            </a:endParaRPr>
          </a:p>
          <a:p>
            <a:pPr marL="0" indent="0" algn="just">
              <a:buNone/>
            </a:pP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4</a:t>
            </a:fld>
            <a:endParaRPr lang="en-US" dirty="0"/>
          </a:p>
        </p:txBody>
      </p:sp>
    </p:spTree>
    <p:extLst>
      <p:ext uri="{BB962C8B-B14F-4D97-AF65-F5344CB8AC3E}">
        <p14:creationId xmlns:p14="http://schemas.microsoft.com/office/powerpoint/2010/main" val="1399986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4238"/>
            <a:ext cx="8229600" cy="792162"/>
          </a:xfrm>
        </p:spPr>
        <p:txBody>
          <a:bodyPr>
            <a:noAutofit/>
          </a:bodyPr>
          <a:lstStyle/>
          <a:p>
            <a:r>
              <a:rPr lang="en-US" sz="3200" b="1" dirty="0">
                <a:solidFill>
                  <a:srgbClr val="FF0000"/>
                </a:solidFill>
                <a:latin typeface="Arial" panose="020B0604020202020204" pitchFamily="34" charset="0"/>
                <a:cs typeface="Arial" panose="020B0604020202020204" pitchFamily="34" charset="0"/>
              </a:rPr>
              <a:t>TRUYỀN THÔNG GIÁO DỤC SỨC KHỎE</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33400" y="1905000"/>
            <a:ext cx="8229600" cy="4343400"/>
          </a:xfrm>
        </p:spPr>
        <p:txBody>
          <a:bodyPr>
            <a:normAutofit/>
          </a:bodyPr>
          <a:lstStyle/>
          <a:p>
            <a:pPr marL="514350" indent="-514350" algn="just">
              <a:buFont typeface="+mj-lt"/>
              <a:buAutoNum type="arabicPeriod"/>
            </a:pPr>
            <a:r>
              <a:rPr lang="en-US" sz="3600" dirty="0" err="1">
                <a:latin typeface="Arial" panose="020B0604020202020204" pitchFamily="34" charset="0"/>
                <a:cs typeface="Arial" panose="020B0604020202020204" pitchFamily="34" charset="0"/>
              </a:rPr>
              <a:t>Các</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khái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niệm</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tầm</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quan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trọng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và</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phân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loại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các</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hoạt</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động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truyền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thông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giáo</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dục</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sức</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khỏe</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trong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trường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học</a:t>
            </a:r>
            <a:r>
              <a:rPr lang="en-US" sz="3600" dirty="0">
                <a:latin typeface="Arial" panose="020B0604020202020204" pitchFamily="34" charset="0"/>
                <a:cs typeface="Arial" panose="020B0604020202020204" pitchFamily="34" charset="0"/>
              </a:rPr>
              <a:t>.</a:t>
            </a:r>
          </a:p>
          <a:p>
            <a:pPr marL="514350" indent="-514350" algn="just">
              <a:buFont typeface="+mj-lt"/>
              <a:buAutoNum type="arabicPeriod"/>
            </a:pPr>
            <a:r>
              <a:rPr lang="en-US" sz="3600" dirty="0" err="1">
                <a:latin typeface="Arial" panose="020B0604020202020204" pitchFamily="34" charset="0"/>
                <a:cs typeface="Arial" panose="020B0604020202020204" pitchFamily="34" charset="0"/>
              </a:rPr>
              <a:t>Các</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nội</a:t>
            </a:r>
            <a:r>
              <a:rPr lang="en-US" sz="3600" dirty="0">
                <a:latin typeface="Arial" panose="020B0604020202020204" pitchFamily="34" charset="0"/>
                <a:cs typeface="Arial" panose="020B0604020202020204" pitchFamily="34" charset="0"/>
              </a:rPr>
              <a:t> dung, </a:t>
            </a:r>
            <a:r>
              <a:rPr lang="en-US" sz="3600" dirty="0" err="1">
                <a:latin typeface="Arial" panose="020B0604020202020204" pitchFamily="34" charset="0"/>
                <a:cs typeface="Arial" panose="020B0604020202020204" pitchFamily="34" charset="0"/>
              </a:rPr>
              <a:t>hình</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thức</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và</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phương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pháp</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truyền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thông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giáo</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dục</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sức</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khỏe</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trong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trường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học</a:t>
            </a:r>
            <a:endParaRPr lang="en-US" sz="3600" dirty="0">
              <a:latin typeface="Arial" panose="020B0604020202020204" pitchFamily="34" charset="0"/>
              <a:cs typeface="Arial" panose="020B0604020202020204" pitchFamily="34" charset="0"/>
            </a:endParaRPr>
          </a:p>
          <a:p>
            <a:pPr algn="just">
              <a:buFont typeface="Wingdings" panose="05000000000000000000" pitchFamily="2" charset="2"/>
              <a:buChar char="v"/>
            </a:pPr>
            <a:endParaRPr lang="pt-BR" b="1" i="1" dirty="0">
              <a:latin typeface="Arial" panose="020B0604020202020204" pitchFamily="34" charset="0"/>
              <a:cs typeface="Arial" panose="020B0604020202020204" pitchFamily="34" charset="0"/>
            </a:endParaRPr>
          </a:p>
          <a:p>
            <a:pPr marL="0" indent="0" algn="just">
              <a:buNone/>
            </a:pPr>
            <a:endParaRPr lang="en-U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5</a:t>
            </a:fld>
            <a:endParaRPr lang="en-US" dirty="0"/>
          </a:p>
        </p:txBody>
      </p:sp>
    </p:spTree>
    <p:extLst>
      <p:ext uri="{BB962C8B-B14F-4D97-AF65-F5344CB8AC3E}">
        <p14:creationId xmlns:p14="http://schemas.microsoft.com/office/powerpoint/2010/main" val="968743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20762"/>
          </a:xfrm>
        </p:spPr>
        <p:txBody>
          <a:bodyPr>
            <a:noAutofit/>
          </a:bodyPr>
          <a:lstStyle/>
          <a:p>
            <a:r>
              <a:rPr lang="en-US" sz="3600" b="1" dirty="0">
                <a:solidFill>
                  <a:srgbClr val="FF0000"/>
                </a:solidFill>
                <a:latin typeface="Arial" panose="020B0604020202020204" pitchFamily="34" charset="0"/>
                <a:cs typeface="Arial" panose="020B0604020202020204" pitchFamily="34" charset="0"/>
              </a:rPr>
              <a:t>CÔNG TÁC </a:t>
            </a:r>
            <a:br>
              <a:rPr lang="en-US" sz="3600" b="1" dirty="0">
                <a:solidFill>
                  <a:srgbClr val="FF0000"/>
                </a:solidFill>
                <a:latin typeface="Arial" panose="020B0604020202020204" pitchFamily="34" charset="0"/>
                <a:cs typeface="Arial" panose="020B0604020202020204" pitchFamily="34" charset="0"/>
              </a:rPr>
            </a:br>
            <a:r>
              <a:rPr lang="en-US" sz="3600" b="1" dirty="0">
                <a:solidFill>
                  <a:srgbClr val="FF0000"/>
                </a:solidFill>
                <a:latin typeface="Arial" panose="020B0604020202020204" pitchFamily="34" charset="0"/>
                <a:cs typeface="Arial" panose="020B0604020202020204" pitchFamily="34" charset="0"/>
              </a:rPr>
              <a:t>QUẢN LÝ SỨC KHỎE HỌC SINH</a:t>
            </a:r>
          </a:p>
        </p:txBody>
      </p:sp>
      <p:sp>
        <p:nvSpPr>
          <p:cNvPr id="3" name="Content Placeholder 2"/>
          <p:cNvSpPr>
            <a:spLocks noGrp="1"/>
          </p:cNvSpPr>
          <p:nvPr>
            <p:ph idx="1"/>
          </p:nvPr>
        </p:nvSpPr>
        <p:spPr>
          <a:xfrm>
            <a:off x="457200" y="2057400"/>
            <a:ext cx="8229600" cy="4343400"/>
          </a:xfrm>
        </p:spPr>
        <p:txBody>
          <a:bodyPr>
            <a:normAutofit/>
          </a:bodyPr>
          <a:lstStyle/>
          <a:p>
            <a:pPr marL="514350" indent="-514350" algn="just">
              <a:buFont typeface="+mj-lt"/>
              <a:buAutoNum type="arabicPeriod"/>
            </a:pPr>
            <a:r>
              <a:rPr lang="en-US" sz="3600" dirty="0" err="1">
                <a:latin typeface="Arial" panose="020B0604020202020204" pitchFamily="34" charset="0"/>
                <a:cs typeface="Arial" panose="020B0604020202020204" pitchFamily="34" charset="0"/>
              </a:rPr>
              <a:t>Xây</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dựng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kế</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hoạch</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về</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công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tác</a:t>
            </a:r>
            <a:r>
              <a:rPr lang="en-US" sz="3600" dirty="0">
                <a:latin typeface="Arial" panose="020B0604020202020204" pitchFamily="34" charset="0"/>
                <a:cs typeface="Arial" panose="020B0604020202020204" pitchFamily="34" charset="0"/>
              </a:rPr>
              <a:t> y </a:t>
            </a:r>
            <a:r>
              <a:rPr lang="en-US" sz="3600" dirty="0" err="1">
                <a:latin typeface="Arial" panose="020B0604020202020204" pitchFamily="34" charset="0"/>
                <a:cs typeface="Arial" panose="020B0604020202020204" pitchFamily="34" charset="0"/>
              </a:rPr>
              <a:t>tế</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trường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học</a:t>
            </a:r>
            <a:endParaRPr lang="en-US" sz="3600" dirty="0">
              <a:latin typeface="Arial" panose="020B0604020202020204" pitchFamily="34" charset="0"/>
              <a:cs typeface="Arial" panose="020B0604020202020204" pitchFamily="34" charset="0"/>
            </a:endParaRPr>
          </a:p>
          <a:p>
            <a:pPr marL="514350" indent="-514350" algn="just">
              <a:buFont typeface="+mj-lt"/>
              <a:buAutoNum type="arabicPeriod"/>
            </a:pPr>
            <a:r>
              <a:rPr lang="en-US" sz="3600" dirty="0" err="1">
                <a:latin typeface="Arial" panose="020B0604020202020204" pitchFamily="34" charset="0"/>
                <a:cs typeface="Arial" panose="020B0604020202020204" pitchFamily="34" charset="0"/>
              </a:rPr>
              <a:t>Xây</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dựng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báo</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cáo</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đánh</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giá</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về</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công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tác</a:t>
            </a:r>
            <a:r>
              <a:rPr lang="en-US" sz="3600" dirty="0">
                <a:latin typeface="Arial" panose="020B0604020202020204" pitchFamily="34" charset="0"/>
                <a:cs typeface="Arial" panose="020B0604020202020204" pitchFamily="34" charset="0"/>
              </a:rPr>
              <a:t> y </a:t>
            </a:r>
            <a:r>
              <a:rPr lang="en-US" sz="3600" dirty="0" err="1">
                <a:latin typeface="Arial" panose="020B0604020202020204" pitchFamily="34" charset="0"/>
                <a:cs typeface="Arial" panose="020B0604020202020204" pitchFamily="34" charset="0"/>
              </a:rPr>
              <a:t>tế</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trường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học</a:t>
            </a:r>
            <a:endParaRPr lang="en-US" sz="3600" dirty="0">
              <a:latin typeface="Arial" panose="020B0604020202020204" pitchFamily="34" charset="0"/>
              <a:cs typeface="Arial" panose="020B0604020202020204" pitchFamily="34" charset="0"/>
            </a:endParaRPr>
          </a:p>
          <a:p>
            <a:pPr marL="514350" indent="-514350" algn="just">
              <a:buFont typeface="+mj-lt"/>
              <a:buAutoNum type="arabicPeriod"/>
            </a:pPr>
            <a:r>
              <a:rPr lang="en-US" sz="3600" dirty="0" err="1">
                <a:latin typeface="Arial" panose="020B0604020202020204" pitchFamily="34" charset="0"/>
                <a:cs typeface="Arial" panose="020B0604020202020204" pitchFamily="34" charset="0"/>
              </a:rPr>
              <a:t>Các</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nội</a:t>
            </a:r>
            <a:r>
              <a:rPr lang="en-US" sz="3600" dirty="0">
                <a:latin typeface="Arial" panose="020B0604020202020204" pitchFamily="34" charset="0"/>
                <a:cs typeface="Arial" panose="020B0604020202020204" pitchFamily="34" charset="0"/>
              </a:rPr>
              <a:t> dung </a:t>
            </a:r>
            <a:r>
              <a:rPr lang="en-US" sz="3600" dirty="0" err="1">
                <a:latin typeface="Arial" panose="020B0604020202020204" pitchFamily="34" charset="0"/>
                <a:cs typeface="Arial" panose="020B0604020202020204" pitchFamily="34" charset="0"/>
              </a:rPr>
              <a:t>quản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lý</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hồ</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sơ</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sức</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khỏe</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của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học</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sinh</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trong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trường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học</a:t>
            </a:r>
            <a:endParaRPr lang="en-US" sz="3600" dirty="0">
              <a:latin typeface="Arial" panose="020B0604020202020204" pitchFamily="34" charset="0"/>
              <a:cs typeface="Arial" panose="020B0604020202020204" pitchFamily="34" charset="0"/>
            </a:endParaRPr>
          </a:p>
          <a:p>
            <a:pPr algn="just">
              <a:buFont typeface="Wingdings" panose="05000000000000000000" pitchFamily="2" charset="2"/>
              <a:buChar char="v"/>
            </a:pPr>
            <a:endParaRPr lang="pt-BR" sz="3600" b="1" i="1" dirty="0">
              <a:latin typeface="Arial" panose="020B0604020202020204" pitchFamily="34" charset="0"/>
              <a:cs typeface="Arial" panose="020B0604020202020204" pitchFamily="34" charset="0"/>
            </a:endParaRPr>
          </a:p>
          <a:p>
            <a:pPr marL="0" indent="0" algn="just">
              <a:buNone/>
            </a:pPr>
            <a:endParaRPr lang="en-US" sz="36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6</a:t>
            </a:fld>
            <a:endParaRPr lang="en-US" dirty="0"/>
          </a:p>
        </p:txBody>
      </p:sp>
    </p:spTree>
    <p:extLst>
      <p:ext uri="{BB962C8B-B14F-4D97-AF65-F5344CB8AC3E}">
        <p14:creationId xmlns:p14="http://schemas.microsoft.com/office/powerpoint/2010/main" val="3191836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62200"/>
            <a:ext cx="8458200" cy="792162"/>
          </a:xfrm>
        </p:spPr>
        <p:txBody>
          <a:bodyPr>
            <a:noAutofit/>
          </a:bodyPr>
          <a:lstStyle/>
          <a:p>
            <a:r>
              <a:rPr lang="en-US" sz="5000" b="1" dirty="0">
                <a:solidFill>
                  <a:srgbClr val="FF0000"/>
                </a:solidFill>
                <a:latin typeface="Arial" panose="020B0604020202020204" pitchFamily="34" charset="0"/>
                <a:cs typeface="Arial" panose="020B0604020202020204" pitchFamily="34" charset="0"/>
              </a:rPr>
              <a:t>TỔNG QUAN </a:t>
            </a:r>
            <a:br>
              <a:rPr lang="en-US" sz="5000" b="1" dirty="0">
                <a:solidFill>
                  <a:srgbClr val="FF0000"/>
                </a:solidFill>
                <a:latin typeface="Arial" panose="020B0604020202020204" pitchFamily="34" charset="0"/>
                <a:cs typeface="Arial" panose="020B0604020202020204" pitchFamily="34" charset="0"/>
              </a:rPr>
            </a:br>
            <a:r>
              <a:rPr lang="en-US" sz="5000" b="1" dirty="0">
                <a:solidFill>
                  <a:srgbClr val="FF0000"/>
                </a:solidFill>
                <a:latin typeface="Arial" panose="020B0604020202020204" pitchFamily="34" charset="0"/>
                <a:cs typeface="Arial" panose="020B0604020202020204" pitchFamily="34" charset="0"/>
              </a:rPr>
              <a:t>VỀ Y TẾ TR</a:t>
            </a:r>
            <a:r>
              <a:rPr lang="vi-VN" sz="5000" b="1" dirty="0">
                <a:solidFill>
                  <a:srgbClr val="FF0000"/>
                </a:solidFill>
                <a:latin typeface="Arial" panose="020B0604020202020204" pitchFamily="34" charset="0"/>
                <a:cs typeface="Arial" panose="020B0604020202020204" pitchFamily="34" charset="0"/>
              </a:rPr>
              <a:t>Ư</a:t>
            </a:r>
            <a:r>
              <a:rPr lang="en-US" sz="5000" b="1" dirty="0">
                <a:solidFill>
                  <a:srgbClr val="FF0000"/>
                </a:solidFill>
                <a:latin typeface="Arial" panose="020B0604020202020204" pitchFamily="34" charset="0"/>
                <a:cs typeface="Arial" panose="020B0604020202020204" pitchFamily="34" charset="0"/>
              </a:rPr>
              <a:t>ỜNG HỌC</a:t>
            </a:r>
            <a:endParaRPr lang="en-US" sz="5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7</a:t>
            </a:fld>
            <a:endParaRPr lang="en-US" dirty="0"/>
          </a:p>
        </p:txBody>
      </p:sp>
    </p:spTree>
    <p:extLst>
      <p:ext uri="{BB962C8B-B14F-4D97-AF65-F5344CB8AC3E}">
        <p14:creationId xmlns:p14="http://schemas.microsoft.com/office/powerpoint/2010/main" val="994303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22238"/>
            <a:ext cx="8458200" cy="792162"/>
          </a:xfrm>
        </p:spPr>
        <p:txBody>
          <a:bodyPr>
            <a:noAutofit/>
          </a:bodyPr>
          <a:lstStyle/>
          <a:p>
            <a:r>
              <a:rPr lang="en-US" sz="3000" b="1" dirty="0">
                <a:solidFill>
                  <a:srgbClr val="FF0000"/>
                </a:solidFill>
                <a:latin typeface="Arial" panose="020B0604020202020204" pitchFamily="34" charset="0"/>
                <a:cs typeface="Arial" panose="020B0604020202020204" pitchFamily="34" charset="0"/>
              </a:rPr>
              <a:t>VỊ TRÍ, VAI TRÒ </a:t>
            </a:r>
            <a:br>
              <a:rPr lang="en-US" sz="3000" b="1" dirty="0">
                <a:solidFill>
                  <a:srgbClr val="FF0000"/>
                </a:solidFill>
                <a:latin typeface="Arial" panose="020B0604020202020204" pitchFamily="34" charset="0"/>
                <a:cs typeface="Arial" panose="020B0604020202020204" pitchFamily="34" charset="0"/>
              </a:rPr>
            </a:br>
            <a:r>
              <a:rPr lang="en-US" sz="3000" b="1" dirty="0">
                <a:solidFill>
                  <a:srgbClr val="FF0000"/>
                </a:solidFill>
                <a:latin typeface="Arial" panose="020B0604020202020204" pitchFamily="34" charset="0"/>
                <a:cs typeface="Arial" panose="020B0604020202020204" pitchFamily="34" charset="0"/>
              </a:rPr>
              <a:t>CỦA CÔNG TÁC Y TẾ TR</a:t>
            </a:r>
            <a:r>
              <a:rPr lang="vi-VN" sz="3000" b="1" dirty="0">
                <a:solidFill>
                  <a:srgbClr val="FF0000"/>
                </a:solidFill>
                <a:latin typeface="Arial" panose="020B0604020202020204" pitchFamily="34" charset="0"/>
                <a:cs typeface="Arial" panose="020B0604020202020204" pitchFamily="34" charset="0"/>
              </a:rPr>
              <a:t>Ư</a:t>
            </a:r>
            <a:r>
              <a:rPr lang="en-US" sz="3000" b="1" dirty="0">
                <a:solidFill>
                  <a:srgbClr val="FF0000"/>
                </a:solidFill>
                <a:latin typeface="Arial" panose="020B0604020202020204" pitchFamily="34" charset="0"/>
                <a:cs typeface="Arial" panose="020B0604020202020204" pitchFamily="34" charset="0"/>
              </a:rPr>
              <a:t>ỜNG HỌC</a:t>
            </a:r>
            <a:endParaRPr lang="en-US" sz="3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219200"/>
            <a:ext cx="8458200" cy="4572000"/>
          </a:xfrm>
        </p:spPr>
        <p:txBody>
          <a:bodyPr>
            <a:noAutofit/>
          </a:bodyPr>
          <a:lstStyle/>
          <a:p>
            <a:pPr marL="0" indent="0" algn="just">
              <a:spcBef>
                <a:spcPts val="0"/>
              </a:spcBef>
              <a:buNone/>
            </a:pPr>
            <a:r>
              <a:rPr lang="en-US" sz="2500" b="1" dirty="0">
                <a:solidFill>
                  <a:srgbClr val="FF0000"/>
                </a:solidFill>
                <a:latin typeface="Arial" panose="020B0604020202020204" pitchFamily="34" charset="0"/>
                <a:cs typeface="Arial" panose="020B0604020202020204" pitchFamily="34" charset="0"/>
              </a:rPr>
              <a:t>1. </a:t>
            </a:r>
            <a:r>
              <a:rPr lang="en-US" sz="2500" b="1" dirty="0" err="1">
                <a:solidFill>
                  <a:srgbClr val="FF0000"/>
                </a:solidFill>
                <a:latin typeface="Arial" panose="020B0604020202020204" pitchFamily="34" charset="0"/>
                <a:cs typeface="Arial" panose="020B0604020202020204" pitchFamily="34" charset="0"/>
              </a:rPr>
              <a:t>Tầm</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quan</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trọng</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của</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công</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tác</a:t>
            </a:r>
            <a:r>
              <a:rPr lang="en-US" sz="2500" b="1" dirty="0">
                <a:solidFill>
                  <a:srgbClr val="FF0000"/>
                </a:solidFill>
                <a:latin typeface="Arial" panose="020B0604020202020204" pitchFamily="34" charset="0"/>
                <a:cs typeface="Arial" panose="020B0604020202020204" pitchFamily="34" charset="0"/>
              </a:rPr>
              <a:t> YTTH </a:t>
            </a:r>
            <a:r>
              <a:rPr lang="en-US" sz="2500" dirty="0">
                <a:latin typeface="Arial" panose="020B0604020202020204" pitchFamily="34" charset="0"/>
                <a:cs typeface="Arial" panose="020B0604020202020204" pitchFamily="34" charset="0"/>
              </a:rPr>
              <a:t>(</a:t>
            </a:r>
            <a:r>
              <a:rPr lang="en-US" sz="2500" dirty="0" err="1">
                <a:latin typeface="Arial" panose="020B0604020202020204" pitchFamily="34" charset="0"/>
                <a:cs typeface="Arial" panose="020B0604020202020204" pitchFamily="34" charset="0"/>
              </a:rPr>
              <a:t>theo</a:t>
            </a:r>
            <a:r>
              <a:rPr lang="en-US" sz="2500" dirty="0">
                <a:latin typeface="Arial" panose="020B0604020202020204" pitchFamily="34" charset="0"/>
                <a:cs typeface="Arial" panose="020B0604020202020204" pitchFamily="34" charset="0"/>
              </a:rPr>
              <a:t> </a:t>
            </a:r>
            <a:r>
              <a:rPr lang="de-DE" sz="2500" dirty="0">
                <a:latin typeface="Arial" panose="020B0604020202020204" pitchFamily="34" charset="0"/>
                <a:cs typeface="Arial" panose="020B0604020202020204" pitchFamily="34" charset="0"/>
              </a:rPr>
              <a:t>Nghị quyết số 20-NQ/TW ngày 25/10/2017)</a:t>
            </a:r>
            <a:endParaRPr lang="en-US" sz="2500" dirty="0">
              <a:latin typeface="Arial" panose="020B0604020202020204" pitchFamily="34" charset="0"/>
              <a:cs typeface="Arial" panose="020B0604020202020204" pitchFamily="34" charset="0"/>
            </a:endParaRPr>
          </a:p>
          <a:p>
            <a:pPr algn="just">
              <a:spcBef>
                <a:spcPts val="0"/>
              </a:spcBef>
              <a:buClr>
                <a:srgbClr val="FF0000"/>
              </a:buClr>
              <a:buFont typeface="Wingdings" panose="05000000000000000000" pitchFamily="2" charset="2"/>
              <a:buChar char="Ø"/>
            </a:pPr>
            <a:r>
              <a:rPr lang="en-US" sz="2500" dirty="0" err="1">
                <a:latin typeface="Arial" panose="020B0604020202020204" pitchFamily="34" charset="0"/>
                <a:cs typeface="Arial" panose="020B0604020202020204" pitchFamily="34" charset="0"/>
              </a:rPr>
              <a:t>Trẻ</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em</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mầm</a:t>
            </a:r>
            <a:r>
              <a:rPr lang="en-US" sz="2500" dirty="0">
                <a:latin typeface="Arial" panose="020B0604020202020204" pitchFamily="34" charset="0"/>
                <a:cs typeface="Arial" panose="020B0604020202020204" pitchFamily="34" charset="0"/>
              </a:rPr>
              <a:t> non</a:t>
            </a:r>
            <a:r>
              <a:rPr lang="en-US" sz="2500">
                <a:latin typeface="Arial" panose="020B0604020202020204" pitchFamily="34" charset="0"/>
                <a:cs typeface="Arial" panose="020B0604020202020204" pitchFamily="34" charset="0"/>
              </a:rPr>
              <a:t>, HS: </a:t>
            </a:r>
            <a:r>
              <a:rPr lang="en-US" sz="2500" dirty="0" err="1">
                <a:latin typeface="Arial" panose="020B0604020202020204" pitchFamily="34" charset="0"/>
                <a:cs typeface="Arial" panose="020B0604020202020204" pitchFamily="34" charset="0"/>
              </a:rPr>
              <a:t>gần</a:t>
            </a:r>
            <a:r>
              <a:rPr lang="en-US" sz="2500" dirty="0">
                <a:latin typeface="Arial" panose="020B0604020202020204" pitchFamily="34" charset="0"/>
                <a:cs typeface="Arial" panose="020B0604020202020204" pitchFamily="34" charset="0"/>
              </a:rPr>
              <a:t> 1/5 </a:t>
            </a:r>
            <a:r>
              <a:rPr lang="en-US" sz="2500" dirty="0" err="1">
                <a:latin typeface="Arial" panose="020B0604020202020204" pitchFamily="34" charset="0"/>
                <a:cs typeface="Arial" panose="020B0604020202020204" pitchFamily="34" charset="0"/>
              </a:rPr>
              <a:t>dân</a:t>
            </a:r>
            <a:r>
              <a:rPr lang="en-US" sz="2500" dirty="0">
                <a:latin typeface="Arial" panose="020B0604020202020204" pitchFamily="34" charset="0"/>
                <a:cs typeface="Arial" panose="020B0604020202020204" pitchFamily="34" charset="0"/>
              </a:rPr>
              <a:t> </a:t>
            </a:r>
            <a:r>
              <a:rPr lang="en-US" sz="2500" err="1">
                <a:latin typeface="Arial" panose="020B0604020202020204" pitchFamily="34" charset="0"/>
                <a:cs typeface="Arial" panose="020B0604020202020204" pitchFamily="34" charset="0"/>
              </a:rPr>
              <a:t>số</a:t>
            </a:r>
            <a:r>
              <a:rPr lang="en-US" sz="2500">
                <a:latin typeface="Arial" panose="020B0604020202020204" pitchFamily="34" charset="0"/>
                <a:cs typeface="Arial" panose="020B0604020202020204" pitchFamily="34" charset="0"/>
              </a:rPr>
              <a:t> (gần </a:t>
            </a:r>
            <a:r>
              <a:rPr lang="en-US" sz="2500" dirty="0">
                <a:latin typeface="Arial" panose="020B0604020202020204" pitchFamily="34" charset="0"/>
                <a:cs typeface="Arial" panose="020B0604020202020204" pitchFamily="34" charset="0"/>
              </a:rPr>
              <a:t>20 </a:t>
            </a:r>
            <a:r>
              <a:rPr lang="en-US" sz="2500" err="1">
                <a:latin typeface="Arial" panose="020B0604020202020204" pitchFamily="34" charset="0"/>
                <a:cs typeface="Arial" panose="020B0604020202020204" pitchFamily="34" charset="0"/>
              </a:rPr>
              <a:t>triệu</a:t>
            </a:r>
            <a:r>
              <a:rPr lang="en-US" sz="2500">
                <a:latin typeface="Arial" panose="020B0604020202020204" pitchFamily="34" charset="0"/>
                <a:cs typeface="Arial" panose="020B0604020202020204" pitchFamily="34" charset="0"/>
              </a:rPr>
              <a:t> TE).</a:t>
            </a:r>
            <a:endParaRPr lang="en-US" sz="2500" dirty="0">
              <a:latin typeface="Arial" panose="020B0604020202020204" pitchFamily="34" charset="0"/>
              <a:cs typeface="Arial" panose="020B0604020202020204" pitchFamily="34" charset="0"/>
            </a:endParaRPr>
          </a:p>
          <a:p>
            <a:pPr algn="just">
              <a:spcBef>
                <a:spcPts val="0"/>
              </a:spcBef>
              <a:buClr>
                <a:srgbClr val="FF0000"/>
              </a:buClr>
              <a:buFont typeface="Wingdings" panose="05000000000000000000" pitchFamily="2" charset="2"/>
              <a:buChar char="Ø"/>
            </a:pPr>
            <a:r>
              <a:rPr lang="en-US" sz="2500" dirty="0">
                <a:latin typeface="Arial" panose="020B0604020202020204" pitchFamily="34" charset="0"/>
                <a:cs typeface="Arial" panose="020B0604020202020204" pitchFamily="34" charset="0"/>
              </a:rPr>
              <a:t>Y </a:t>
            </a:r>
            <a:r>
              <a:rPr lang="en-US" sz="2500" dirty="0" err="1">
                <a:latin typeface="Arial" panose="020B0604020202020204" pitchFamily="34" charset="0"/>
                <a:cs typeface="Arial" panose="020B0604020202020204" pitchFamily="34" charset="0"/>
              </a:rPr>
              <a:t>tế</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trường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học</a:t>
            </a:r>
            <a:r>
              <a:rPr lang="en-US" sz="2500" dirty="0">
                <a:latin typeface="Arial" panose="020B0604020202020204" pitchFamily="34" charset="0"/>
                <a:cs typeface="Arial" panose="020B0604020202020204" pitchFamily="34" charset="0"/>
              </a:rPr>
              <a:t> (YTTH): </a:t>
            </a:r>
            <a:r>
              <a:rPr lang="en-US" sz="2500" dirty="0" err="1">
                <a:latin typeface="Arial" panose="020B0604020202020204" pitchFamily="34" charset="0"/>
                <a:cs typeface="Arial" panose="020B0604020202020204" pitchFamily="34" charset="0"/>
              </a:rPr>
              <a:t>đảm</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bảo</a:t>
            </a:r>
            <a:r>
              <a:rPr lang="en-US" sz="2500" dirty="0">
                <a:latin typeface="Arial" panose="020B0604020202020204" pitchFamily="34" charset="0"/>
                <a:cs typeface="Arial" panose="020B0604020202020204" pitchFamily="34" charset="0"/>
              </a:rPr>
              <a:t> CSSK </a:t>
            </a:r>
            <a:r>
              <a:rPr lang="en-US" sz="2500" dirty="0" err="1">
                <a:latin typeface="Arial" panose="020B0604020202020204" pitchFamily="34" charset="0"/>
                <a:cs typeface="Arial" panose="020B0604020202020204" pitchFamily="34" charset="0"/>
              </a:rPr>
              <a:t>cho</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học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sinh</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là</a:t>
            </a:r>
            <a:r>
              <a:rPr lang="en-US" sz="2500" dirty="0">
                <a:latin typeface="Arial" panose="020B0604020202020204" pitchFamily="34" charset="0"/>
                <a:cs typeface="Arial" panose="020B0604020202020204" pitchFamily="34" charset="0"/>
              </a:rPr>
              <a:t> 1 </a:t>
            </a:r>
            <a:r>
              <a:rPr lang="en-US" sz="2500" dirty="0" err="1">
                <a:latin typeface="Arial" panose="020B0604020202020204" pitchFamily="34" charset="0"/>
                <a:cs typeface="Arial" panose="020B0604020202020204" pitchFamily="34" charset="0"/>
              </a:rPr>
              <a:t>mục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tiêu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quan</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trọng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của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giáo</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dục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toàn</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diện</a:t>
            </a:r>
            <a:r>
              <a:rPr lang="en-US" sz="2500" dirty="0">
                <a:latin typeface="Arial" panose="020B0604020202020204" pitchFamily="34" charset="0"/>
                <a:cs typeface="Arial" panose="020B0604020202020204" pitchFamily="34" charset="0"/>
              </a:rPr>
              <a:t>. </a:t>
            </a:r>
          </a:p>
          <a:p>
            <a:pPr algn="just">
              <a:spcBef>
                <a:spcPts val="0"/>
              </a:spcBef>
              <a:buClr>
                <a:srgbClr val="FF0000"/>
              </a:buClr>
              <a:buFont typeface="Wingdings" panose="05000000000000000000" pitchFamily="2" charset="2"/>
              <a:buChar char="Ø"/>
            </a:pPr>
            <a:r>
              <a:rPr lang="en-US" sz="2500" dirty="0" err="1">
                <a:latin typeface="Arial" panose="020B0604020202020204" pitchFamily="34" charset="0"/>
                <a:cs typeface="Arial" panose="020B0604020202020204" pitchFamily="34" charset="0"/>
              </a:rPr>
              <a:t>Nghị</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quyết</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số</a:t>
            </a:r>
            <a:r>
              <a:rPr lang="en-US" sz="2500" dirty="0">
                <a:latin typeface="Arial" panose="020B0604020202020204" pitchFamily="34" charset="0"/>
                <a:cs typeface="Arial" panose="020B0604020202020204" pitchFamily="34" charset="0"/>
              </a:rPr>
              <a:t> 20-NQ/TW </a:t>
            </a:r>
            <a:r>
              <a:rPr lang="en-US" sz="2500" dirty="0" err="1">
                <a:latin typeface="Arial" panose="020B0604020202020204" pitchFamily="34" charset="0"/>
                <a:cs typeface="Arial" panose="020B0604020202020204" pitchFamily="34" charset="0"/>
              </a:rPr>
              <a:t>của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Đảng</a:t>
            </a:r>
            <a:r>
              <a:rPr lang="vi-VN" sz="2500" dirty="0">
                <a:latin typeface="Arial" panose="020B0604020202020204" pitchFamily="34" charset="0"/>
                <a:cs typeface="Arial" panose="020B0604020202020204" pitchFamily="34" charset="0"/>
              </a:rPr>
              <a:t> đã chỉ rõ: </a:t>
            </a:r>
            <a:r>
              <a:rPr lang="en-US" sz="2500" b="1" i="1" dirty="0" err="1">
                <a:latin typeface="Arial" panose="020B0604020202020204" pitchFamily="34" charset="0"/>
                <a:cs typeface="Arial" panose="020B0604020202020204" pitchFamily="34" charset="0"/>
              </a:rPr>
              <a:t>Công</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tác</a:t>
            </a:r>
            <a:r>
              <a:rPr lang="en-US" sz="2500" b="1" i="1" dirty="0">
                <a:latin typeface="Arial" panose="020B0604020202020204" pitchFamily="34" charset="0"/>
                <a:cs typeface="Arial" panose="020B0604020202020204" pitchFamily="34" charset="0"/>
              </a:rPr>
              <a:t> </a:t>
            </a:r>
            <a:r>
              <a:rPr lang="vi-VN" sz="2500" b="1" i="1" dirty="0">
                <a:latin typeface="Arial" panose="020B0604020202020204" pitchFamily="34" charset="0"/>
                <a:cs typeface="Arial" panose="020B0604020202020204" pitchFamily="34" charset="0"/>
              </a:rPr>
              <a:t>y tế trường học</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được</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tăng</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cường</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và</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thực</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hiện</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tốt</a:t>
            </a:r>
            <a:r>
              <a:rPr lang="vi-VN" sz="2500" b="1" i="1" dirty="0">
                <a:latin typeface="Arial" panose="020B0604020202020204" pitchFamily="34" charset="0"/>
                <a:cs typeface="Arial" panose="020B0604020202020204" pitchFamily="34" charset="0"/>
              </a:rPr>
              <a:t> thì </a:t>
            </a:r>
            <a:r>
              <a:rPr lang="en-US" sz="2500" b="1" i="1" dirty="0" err="1">
                <a:latin typeface="Arial" panose="020B0604020202020204" pitchFamily="34" charset="0"/>
                <a:cs typeface="Arial" panose="020B0604020202020204" pitchFamily="34" charset="0"/>
              </a:rPr>
              <a:t>sức</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khỏe</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của</a:t>
            </a:r>
            <a:r>
              <a:rPr lang="en-US" sz="2500" b="1" i="1" dirty="0">
                <a:latin typeface="Arial" panose="020B0604020202020204" pitchFamily="34" charset="0"/>
                <a:cs typeface="Arial" panose="020B0604020202020204" pitchFamily="34" charset="0"/>
              </a:rPr>
              <a:t> </a:t>
            </a:r>
            <a:r>
              <a:rPr lang="vi-VN" sz="2500" b="1" i="1" dirty="0">
                <a:latin typeface="Arial" panose="020B0604020202020204" pitchFamily="34" charset="0"/>
                <a:cs typeface="Arial" panose="020B0604020202020204" pitchFamily="34" charset="0"/>
              </a:rPr>
              <a:t>học sinh</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trong</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nhà</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trường</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nguồn</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lực</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tương</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lai</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của</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đất</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nước</a:t>
            </a:r>
            <a:r>
              <a:rPr lang="en-US" sz="2500" b="1" i="1" dirty="0">
                <a:latin typeface="Arial" panose="020B0604020202020204" pitchFamily="34" charset="0"/>
                <a:cs typeface="Arial" panose="020B0604020202020204" pitchFamily="34" charset="0"/>
              </a:rPr>
              <a:t> </a:t>
            </a:r>
            <a:r>
              <a:rPr lang="vi-VN" sz="2500" b="1" i="1" dirty="0">
                <a:latin typeface="Arial" panose="020B0604020202020204" pitchFamily="34" charset="0"/>
                <a:cs typeface="Arial" panose="020B0604020202020204" pitchFamily="34" charset="0"/>
              </a:rPr>
              <a:t>sẽ </a:t>
            </a:r>
            <a:r>
              <a:rPr lang="en-US" sz="2500" b="1" i="1" dirty="0" err="1">
                <a:latin typeface="Arial" panose="020B0604020202020204" pitchFamily="34" charset="0"/>
                <a:cs typeface="Arial" panose="020B0604020202020204" pitchFamily="34" charset="0"/>
              </a:rPr>
              <a:t>được</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đảm</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bảo</a:t>
            </a:r>
            <a:r>
              <a:rPr lang="en-US" sz="2500" b="1" i="1" dirty="0">
                <a:latin typeface="Arial" panose="020B0604020202020204" pitchFamily="34" charset="0"/>
                <a:cs typeface="Arial" panose="020B0604020202020204" pitchFamily="34" charset="0"/>
              </a:rPr>
              <a:t> </a:t>
            </a:r>
            <a:r>
              <a:rPr lang="vi-VN" sz="2500" b="1" i="1" dirty="0">
                <a:latin typeface="Arial" panose="020B0604020202020204" pitchFamily="34" charset="0"/>
                <a:cs typeface="Arial" panose="020B0604020202020204" pitchFamily="34" charset="0"/>
              </a:rPr>
              <a:t>và </a:t>
            </a:r>
            <a:r>
              <a:rPr lang="en-US" sz="2500" b="1" i="1" dirty="0" err="1">
                <a:latin typeface="Arial" panose="020B0604020202020204" pitchFamily="34" charset="0"/>
                <a:cs typeface="Arial" panose="020B0604020202020204" pitchFamily="34" charset="0"/>
              </a:rPr>
              <a:t>đem</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lại</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hiệu</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quả</a:t>
            </a:r>
            <a:r>
              <a:rPr lang="en-US" sz="2500" b="1" i="1" dirty="0">
                <a:latin typeface="Arial" panose="020B0604020202020204" pitchFamily="34" charset="0"/>
                <a:cs typeface="Arial" panose="020B0604020202020204" pitchFamily="34" charset="0"/>
              </a:rPr>
              <a:t> </a:t>
            </a:r>
            <a:r>
              <a:rPr lang="vi-VN" sz="2500" b="1" i="1" dirty="0">
                <a:latin typeface="Arial" panose="020B0604020202020204" pitchFamily="34" charset="0"/>
                <a:cs typeface="Arial" panose="020B0604020202020204" pitchFamily="34" charset="0"/>
              </a:rPr>
              <a:t>to lớn về </a:t>
            </a:r>
            <a:r>
              <a:rPr lang="en-US" sz="2500" b="1" i="1" dirty="0" err="1">
                <a:latin typeface="Arial" panose="020B0604020202020204" pitchFamily="34" charset="0"/>
                <a:cs typeface="Arial" panose="020B0604020202020204" pitchFamily="34" charset="0"/>
              </a:rPr>
              <a:t>kinh</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tế</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và</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xã</a:t>
            </a:r>
            <a:r>
              <a:rPr lang="en-US" sz="2500" b="1" i="1" dirty="0">
                <a:latin typeface="Arial" panose="020B0604020202020204" pitchFamily="34" charset="0"/>
                <a:cs typeface="Arial" panose="020B0604020202020204" pitchFamily="34" charset="0"/>
              </a:rPr>
              <a:t> </a:t>
            </a:r>
            <a:r>
              <a:rPr lang="en-US" sz="2500" b="1" i="1" dirty="0" err="1">
                <a:latin typeface="Arial" panose="020B0604020202020204" pitchFamily="34" charset="0"/>
                <a:cs typeface="Arial" panose="020B0604020202020204" pitchFamily="34" charset="0"/>
              </a:rPr>
              <a:t>hội</a:t>
            </a:r>
            <a:r>
              <a:rPr lang="vi-VN" sz="2500" b="1" i="1" dirty="0">
                <a:latin typeface="Arial" panose="020B0604020202020204" pitchFamily="34" charset="0"/>
                <a:cs typeface="Arial" panose="020B0604020202020204" pitchFamily="34" charset="0"/>
              </a:rPr>
              <a:t>. </a:t>
            </a:r>
            <a:endParaRPr lang="en-US" sz="2500" b="1" i="1" dirty="0">
              <a:latin typeface="Arial" panose="020B0604020202020204" pitchFamily="34" charset="0"/>
              <a:cs typeface="Arial" panose="020B0604020202020204" pitchFamily="34" charset="0"/>
            </a:endParaRPr>
          </a:p>
          <a:p>
            <a:pPr marL="0" indent="0" algn="just">
              <a:spcBef>
                <a:spcPts val="0"/>
              </a:spcBef>
              <a:buNone/>
            </a:pPr>
            <a:endParaRPr lang="en-US" sz="2500"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8</a:t>
            </a:fld>
            <a:endParaRPr lang="en-US" dirty="0"/>
          </a:p>
        </p:txBody>
      </p:sp>
    </p:spTree>
    <p:extLst>
      <p:ext uri="{BB962C8B-B14F-4D97-AF65-F5344CB8AC3E}">
        <p14:creationId xmlns:p14="http://schemas.microsoft.com/office/powerpoint/2010/main" val="2676453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458200" cy="792162"/>
          </a:xfrm>
        </p:spPr>
        <p:txBody>
          <a:bodyPr>
            <a:normAutofit fontScale="90000"/>
          </a:bodyPr>
          <a:lstStyle/>
          <a:p>
            <a:r>
              <a:rPr lang="en-US" sz="3600" b="1" dirty="0">
                <a:solidFill>
                  <a:srgbClr val="FF0000"/>
                </a:solidFill>
                <a:latin typeface="Arial" panose="020B0604020202020204" pitchFamily="34" charset="0"/>
                <a:cs typeface="Arial" panose="020B0604020202020204" pitchFamily="34" charset="0"/>
              </a:rPr>
              <a:t>VỊ TRÍ, VAI TRÒ </a:t>
            </a:r>
            <a:br>
              <a:rPr lang="en-US" sz="3600" b="1" dirty="0">
                <a:solidFill>
                  <a:srgbClr val="FF0000"/>
                </a:solidFill>
                <a:latin typeface="Arial" panose="020B0604020202020204" pitchFamily="34" charset="0"/>
                <a:cs typeface="Arial" panose="020B0604020202020204" pitchFamily="34" charset="0"/>
              </a:rPr>
            </a:br>
            <a:r>
              <a:rPr lang="en-US" sz="3600" b="1" dirty="0">
                <a:solidFill>
                  <a:srgbClr val="FF0000"/>
                </a:solidFill>
                <a:latin typeface="Arial" panose="020B0604020202020204" pitchFamily="34" charset="0"/>
                <a:cs typeface="Arial" panose="020B0604020202020204" pitchFamily="34" charset="0"/>
              </a:rPr>
              <a:t>CỦA CÔNG TÁC Y TẾ TR</a:t>
            </a:r>
            <a:r>
              <a:rPr lang="vi-VN" sz="3600" b="1" dirty="0">
                <a:solidFill>
                  <a:srgbClr val="FF0000"/>
                </a:solidFill>
                <a:latin typeface="Arial" panose="020B0604020202020204" pitchFamily="34" charset="0"/>
                <a:cs typeface="Arial" panose="020B0604020202020204" pitchFamily="34" charset="0"/>
              </a:rPr>
              <a:t>Ư</a:t>
            </a:r>
            <a:r>
              <a:rPr lang="en-US" sz="3600" b="1" dirty="0">
                <a:solidFill>
                  <a:srgbClr val="FF0000"/>
                </a:solidFill>
                <a:latin typeface="Arial" panose="020B0604020202020204" pitchFamily="34" charset="0"/>
                <a:cs typeface="Arial" panose="020B0604020202020204" pitchFamily="34" charset="0"/>
              </a:rPr>
              <a:t>ỜNG HỌC</a:t>
            </a:r>
            <a:endParaRPr lang="en-US"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219200"/>
            <a:ext cx="8458200" cy="4343400"/>
          </a:xfrm>
        </p:spPr>
        <p:txBody>
          <a:bodyPr>
            <a:noAutofit/>
          </a:bodyPr>
          <a:lstStyle/>
          <a:p>
            <a:pPr marL="0" indent="0">
              <a:buNone/>
            </a:pPr>
            <a:r>
              <a:rPr lang="en-US" sz="2600" b="1" dirty="0">
                <a:solidFill>
                  <a:srgbClr val="FF0000"/>
                </a:solidFill>
                <a:latin typeface="Arial" panose="020B0604020202020204" pitchFamily="34" charset="0"/>
                <a:cs typeface="Arial" panose="020B0604020202020204" pitchFamily="34" charset="0"/>
              </a:rPr>
              <a:t>1. </a:t>
            </a:r>
            <a:r>
              <a:rPr lang="en-US" sz="2600" b="1" dirty="0" err="1">
                <a:solidFill>
                  <a:srgbClr val="FF0000"/>
                </a:solidFill>
                <a:latin typeface="Arial" panose="020B0604020202020204" pitchFamily="34" charset="0"/>
                <a:cs typeface="Arial" panose="020B0604020202020204" pitchFamily="34" charset="0"/>
              </a:rPr>
              <a:t>Tầm</a:t>
            </a:r>
            <a:r>
              <a:rPr lang="en-US" sz="2600" b="1" dirty="0">
                <a:solidFill>
                  <a:srgbClr val="FF0000"/>
                </a:solidFill>
                <a:latin typeface="Arial" panose="020B0604020202020204" pitchFamily="34" charset="0"/>
                <a:cs typeface="Arial" panose="020B0604020202020204" pitchFamily="34" charset="0"/>
              </a:rPr>
              <a:t> </a:t>
            </a:r>
            <a:r>
              <a:rPr lang="en-US" sz="2600" b="1" dirty="0" err="1">
                <a:solidFill>
                  <a:srgbClr val="FF0000"/>
                </a:solidFill>
                <a:latin typeface="Arial" panose="020B0604020202020204" pitchFamily="34" charset="0"/>
                <a:cs typeface="Arial" panose="020B0604020202020204" pitchFamily="34" charset="0"/>
              </a:rPr>
              <a:t>quan</a:t>
            </a:r>
            <a:r>
              <a:rPr lang="en-US" sz="2600" b="1" dirty="0">
                <a:solidFill>
                  <a:srgbClr val="FF0000"/>
                </a:solidFill>
                <a:latin typeface="Arial" panose="020B0604020202020204" pitchFamily="34" charset="0"/>
                <a:cs typeface="Arial" panose="020B0604020202020204" pitchFamily="34" charset="0"/>
              </a:rPr>
              <a:t> </a:t>
            </a:r>
            <a:r>
              <a:rPr lang="en-US" sz="2600" b="1" dirty="0" err="1">
                <a:solidFill>
                  <a:srgbClr val="FF0000"/>
                </a:solidFill>
                <a:latin typeface="Arial" panose="020B0604020202020204" pitchFamily="34" charset="0"/>
                <a:cs typeface="Arial" panose="020B0604020202020204" pitchFamily="34" charset="0"/>
              </a:rPr>
              <a:t>trọng</a:t>
            </a:r>
            <a:r>
              <a:rPr lang="en-US" sz="2600" b="1" dirty="0">
                <a:solidFill>
                  <a:srgbClr val="FF0000"/>
                </a:solidFill>
                <a:latin typeface="Arial" panose="020B0604020202020204" pitchFamily="34" charset="0"/>
                <a:cs typeface="Arial" panose="020B0604020202020204" pitchFamily="34" charset="0"/>
              </a:rPr>
              <a:t> </a:t>
            </a:r>
            <a:r>
              <a:rPr lang="en-US" sz="2600" b="1" dirty="0" err="1">
                <a:solidFill>
                  <a:srgbClr val="FF0000"/>
                </a:solidFill>
                <a:latin typeface="Arial" panose="020B0604020202020204" pitchFamily="34" charset="0"/>
                <a:cs typeface="Arial" panose="020B0604020202020204" pitchFamily="34" charset="0"/>
              </a:rPr>
              <a:t>của</a:t>
            </a:r>
            <a:r>
              <a:rPr lang="en-US" sz="2600" b="1" dirty="0">
                <a:solidFill>
                  <a:srgbClr val="FF0000"/>
                </a:solidFill>
                <a:latin typeface="Arial" panose="020B0604020202020204" pitchFamily="34" charset="0"/>
                <a:cs typeface="Arial" panose="020B0604020202020204" pitchFamily="34" charset="0"/>
              </a:rPr>
              <a:t> </a:t>
            </a:r>
            <a:r>
              <a:rPr lang="en-US" sz="2600" b="1" dirty="0" err="1">
                <a:solidFill>
                  <a:srgbClr val="FF0000"/>
                </a:solidFill>
                <a:latin typeface="Arial" panose="020B0604020202020204" pitchFamily="34" charset="0"/>
                <a:cs typeface="Arial" panose="020B0604020202020204" pitchFamily="34" charset="0"/>
              </a:rPr>
              <a:t>công</a:t>
            </a:r>
            <a:r>
              <a:rPr lang="en-US" sz="2600" b="1" dirty="0">
                <a:solidFill>
                  <a:srgbClr val="FF0000"/>
                </a:solidFill>
                <a:latin typeface="Arial" panose="020B0604020202020204" pitchFamily="34" charset="0"/>
                <a:cs typeface="Arial" panose="020B0604020202020204" pitchFamily="34" charset="0"/>
              </a:rPr>
              <a:t> </a:t>
            </a:r>
            <a:r>
              <a:rPr lang="en-US" sz="2600" b="1" dirty="0" err="1">
                <a:solidFill>
                  <a:srgbClr val="FF0000"/>
                </a:solidFill>
                <a:latin typeface="Arial" panose="020B0604020202020204" pitchFamily="34" charset="0"/>
                <a:cs typeface="Arial" panose="020B0604020202020204" pitchFamily="34" charset="0"/>
              </a:rPr>
              <a:t>tác</a:t>
            </a:r>
            <a:r>
              <a:rPr lang="en-US" sz="2600" b="1" dirty="0">
                <a:solidFill>
                  <a:srgbClr val="FF0000"/>
                </a:solidFill>
                <a:latin typeface="Arial" panose="020B0604020202020204" pitchFamily="34" charset="0"/>
                <a:cs typeface="Arial" panose="020B0604020202020204" pitchFamily="34" charset="0"/>
              </a:rPr>
              <a:t> YTTH (</a:t>
            </a:r>
            <a:r>
              <a:rPr lang="en-US" sz="2600" b="1" dirty="0" err="1">
                <a:solidFill>
                  <a:srgbClr val="FF0000"/>
                </a:solidFill>
                <a:latin typeface="Arial" panose="020B0604020202020204" pitchFamily="34" charset="0"/>
                <a:cs typeface="Arial" panose="020B0604020202020204" pitchFamily="34" charset="0"/>
              </a:rPr>
              <a:t>Tiếp</a:t>
            </a:r>
            <a:r>
              <a:rPr lang="en-US" sz="2600" b="1" dirty="0">
                <a:solidFill>
                  <a:srgbClr val="FF0000"/>
                </a:solidFill>
                <a:latin typeface="Arial" panose="020B0604020202020204" pitchFamily="34" charset="0"/>
                <a:cs typeface="Arial" panose="020B0604020202020204" pitchFamily="34" charset="0"/>
              </a:rPr>
              <a:t>)</a:t>
            </a:r>
          </a:p>
          <a:p>
            <a:pPr algn="just">
              <a:buClr>
                <a:srgbClr val="FF0000"/>
              </a:buClr>
              <a:buFont typeface="Wingdings" panose="05000000000000000000" pitchFamily="2" charset="2"/>
              <a:buChar char="Ø"/>
            </a:pPr>
            <a:r>
              <a:rPr lang="vi-VN" sz="2600" dirty="0">
                <a:latin typeface="Arial" panose="020B0604020202020204" pitchFamily="34" charset="0"/>
                <a:cs typeface="Arial" panose="020B0604020202020204" pitchFamily="34" charset="0"/>
              </a:rPr>
              <a:t>Lứa tu</a:t>
            </a:r>
            <a:r>
              <a:rPr lang="en-US" sz="2600" dirty="0">
                <a:latin typeface="Arial" panose="020B0604020202020204" pitchFamily="34" charset="0"/>
                <a:cs typeface="Arial" panose="020B0604020202020204" pitchFamily="34" charset="0"/>
              </a:rPr>
              <a:t>ổ</a:t>
            </a:r>
            <a:r>
              <a:rPr lang="vi-VN" sz="2600" dirty="0">
                <a:latin typeface="Arial" panose="020B0604020202020204" pitchFamily="34" charset="0"/>
                <a:cs typeface="Arial" panose="020B0604020202020204" pitchFamily="34" charset="0"/>
              </a:rPr>
              <a:t>i học sinh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giai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đoạn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phát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triển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thể</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chất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tinh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thần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và</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hình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thành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thói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quen</a:t>
            </a:r>
            <a:r>
              <a:rPr lang="vi-VN" sz="2600" dirty="0">
                <a:latin typeface="Arial" panose="020B0604020202020204" pitchFamily="34" charset="0"/>
                <a:cs typeface="Arial" panose="020B0604020202020204" pitchFamily="34" charset="0"/>
              </a:rPr>
              <a:t> chăm sóc sức khỏe</a:t>
            </a:r>
            <a:r>
              <a:rPr lang="en-US" sz="2600" dirty="0">
                <a:latin typeface="Arial" panose="020B0604020202020204" pitchFamily="34" charset="0"/>
                <a:cs typeface="Arial" panose="020B0604020202020204" pitchFamily="34" charset="0"/>
              </a:rPr>
              <a:t>.</a:t>
            </a:r>
          </a:p>
          <a:p>
            <a:pPr algn="just">
              <a:buClr>
                <a:srgbClr val="FF0000"/>
              </a:buClr>
              <a:buFont typeface="Wingdings" panose="05000000000000000000" pitchFamily="2" charset="2"/>
              <a:buChar char="Ø"/>
            </a:pPr>
            <a:r>
              <a:rPr lang="en-US" sz="2600" dirty="0" err="1">
                <a:latin typeface="Arial" panose="020B0604020202020204" pitchFamily="34" charset="0"/>
                <a:cs typeface="Arial" panose="020B0604020202020204" pitchFamily="34" charset="0"/>
              </a:rPr>
              <a:t>Môi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học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tập</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là</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nơi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tập</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trung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đông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người</a:t>
            </a:r>
            <a:r>
              <a:rPr lang="en-US" sz="2600" dirty="0">
                <a:latin typeface="Arial" panose="020B0604020202020204" pitchFamily="34" charset="0"/>
                <a:cs typeface="Arial" panose="020B0604020202020204" pitchFamily="34" charset="0"/>
              </a:rPr>
              <a:t> </a:t>
            </a:r>
            <a:r>
              <a:rPr lang="en-US" sz="2600" dirty="0">
                <a:latin typeface="Arial" panose="020B0604020202020204" pitchFamily="34" charset="0"/>
                <a:cs typeface="Arial" panose="020B0604020202020204" pitchFamily="34" charset="0"/>
                <a:sym typeface="Wingdings" panose="05000000000000000000" pitchFamily="2" charset="2"/>
              </a:rPr>
              <a: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dễ</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mắc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lây</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lan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dịch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bệnh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bệnh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tật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học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đường</a:t>
            </a:r>
            <a:r>
              <a:rPr lang="en-US" sz="2600" dirty="0">
                <a:latin typeface="Arial" panose="020B0604020202020204" pitchFamily="34" charset="0"/>
                <a:cs typeface="Arial" panose="020B0604020202020204" pitchFamily="34" charset="0"/>
              </a:rPr>
              <a:t> </a:t>
            </a:r>
            <a:r>
              <a:rPr lang="en-US" sz="2600" dirty="0">
                <a:latin typeface="Arial" panose="020B0604020202020204" pitchFamily="34" charset="0"/>
                <a:cs typeface="Arial" panose="020B0604020202020204" pitchFamily="34" charset="0"/>
                <a:sym typeface="Wingdings" panose="05000000000000000000" pitchFamily="2" charset="2"/>
              </a:rPr>
              <a:t> </a:t>
            </a:r>
            <a:r>
              <a:rPr lang="en-US" sz="2600" dirty="0" err="1">
                <a:latin typeface="Arial" panose="020B0604020202020204" pitchFamily="34" charset="0"/>
                <a:cs typeface="Arial" panose="020B0604020202020204" pitchFamily="34" charset="0"/>
              </a:rPr>
              <a:t>nếu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không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quản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lý</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theo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dõi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xuyên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của</a:t>
            </a:r>
            <a:r>
              <a:rPr lang="en-US" sz="2600" dirty="0">
                <a:latin typeface="Arial" panose="020B0604020202020204" pitchFamily="34" charset="0"/>
                <a:cs typeface="Arial" panose="020B0604020202020204" pitchFamily="34" charset="0"/>
              </a:rPr>
              <a:t> y </a:t>
            </a:r>
            <a:r>
              <a:rPr lang="en-US" sz="2600" dirty="0" err="1">
                <a:latin typeface="Arial" panose="020B0604020202020204" pitchFamily="34" charset="0"/>
                <a:cs typeface="Arial" panose="020B0604020202020204" pitchFamily="34" charset="0"/>
              </a:rPr>
              <a:t>tế</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học</a:t>
            </a:r>
            <a:r>
              <a:rPr lang="en-US" sz="2600" dirty="0">
                <a:latin typeface="Arial" panose="020B0604020202020204" pitchFamily="34" charset="0"/>
                <a:cs typeface="Arial" panose="020B0604020202020204" pitchFamily="34" charset="0"/>
              </a:rPr>
              <a:t> </a:t>
            </a:r>
            <a:r>
              <a:rPr lang="en-US" sz="2600" dirty="0">
                <a:latin typeface="Arial" panose="020B0604020202020204" pitchFamily="34" charset="0"/>
                <a:cs typeface="Arial" panose="020B0604020202020204" pitchFamily="34" charset="0"/>
                <a:sym typeface="Wingdings" panose="05000000000000000000" pitchFamily="2" charset="2"/>
              </a:rPr>
              <a: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ảnh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hưởng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không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chỉ</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môi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học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tập</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học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mà</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cả</a:t>
            </a:r>
            <a:r>
              <a:rPr lang="en-US" sz="2600" dirty="0">
                <a:latin typeface="Arial" panose="020B0604020202020204" pitchFamily="34" charset="0"/>
                <a:cs typeface="Arial" panose="020B0604020202020204" pitchFamily="34" charset="0"/>
              </a:rPr>
              <a:t> </a:t>
            </a:r>
            <a:r>
              <a:rPr lang="en-US" sz="2600" err="1">
                <a:latin typeface="Arial" panose="020B0604020202020204" pitchFamily="34" charset="0"/>
                <a:cs typeface="Arial" panose="020B0604020202020204" pitchFamily="34" charset="0"/>
              </a:rPr>
              <a:t>môi</a:t>
            </a:r>
            <a:r>
              <a:rPr lang="en-US" sz="2600">
                <a:latin typeface="Arial" panose="020B0604020202020204" pitchFamily="34" charset="0"/>
                <a:cs typeface="Arial" panose="020B0604020202020204" pitchFamily="34" charset="0"/>
              </a:rPr>
              <a:t> tr</a:t>
            </a:r>
            <a:r>
              <a:rPr lang="vi-VN" sz="2600">
                <a:latin typeface="Arial" panose="020B0604020202020204" pitchFamily="34" charset="0"/>
                <a:cs typeface="Arial" panose="020B0604020202020204" pitchFamily="34" charset="0"/>
              </a:rPr>
              <a:t>ư</a:t>
            </a:r>
            <a:r>
              <a:rPr lang="en-US" sz="2600">
                <a:latin typeface="Arial" panose="020B0604020202020204" pitchFamily="34" charset="0"/>
                <a:cs typeface="Arial" panose="020B0604020202020204" pitchFamily="34" charset="0"/>
              </a:rPr>
              <a:t>ờng </a:t>
            </a:r>
            <a:r>
              <a:rPr lang="en-US" sz="2600" dirty="0" err="1">
                <a:latin typeface="Arial" panose="020B0604020202020204" pitchFamily="34" charset="0"/>
                <a:cs typeface="Arial" panose="020B0604020202020204" pitchFamily="34" charset="0"/>
              </a:rPr>
              <a:t>xã</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hội</a:t>
            </a:r>
            <a:r>
              <a:rPr lang="en-US" sz="2600" dirty="0">
                <a:latin typeface="Arial" panose="020B0604020202020204" pitchFamily="34" charset="0"/>
                <a:cs typeface="Arial" panose="020B0604020202020204" pitchFamily="34" charset="0"/>
              </a:rPr>
              <a:t>.</a:t>
            </a:r>
          </a:p>
          <a:p>
            <a:pPr algn="just">
              <a:buClr>
                <a:srgbClr val="FF0000"/>
              </a:buClr>
              <a:buFont typeface="Wingdings" panose="05000000000000000000" pitchFamily="2" charset="2"/>
              <a:buChar char="Ø"/>
            </a:pPr>
            <a:r>
              <a:rPr lang="en-US" sz="2600" dirty="0" err="1">
                <a:latin typeface="Arial" panose="020B0604020202020204" pitchFamily="34" charset="0"/>
                <a:cs typeface="Arial" panose="020B0604020202020204" pitchFamily="34" charset="0"/>
              </a:rPr>
              <a:t>Công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tác</a:t>
            </a:r>
            <a:r>
              <a:rPr lang="en-US" sz="2600" dirty="0">
                <a:latin typeface="Arial" panose="020B0604020202020204" pitchFamily="34" charset="0"/>
                <a:cs typeface="Arial" panose="020B0604020202020204" pitchFamily="34" charset="0"/>
              </a:rPr>
              <a:t> y </a:t>
            </a:r>
            <a:r>
              <a:rPr lang="en-US" sz="2600" dirty="0" err="1">
                <a:latin typeface="Arial" panose="020B0604020202020204" pitchFamily="34" charset="0"/>
                <a:cs typeface="Arial" panose="020B0604020202020204" pitchFamily="34" charset="0"/>
              </a:rPr>
              <a:t>tế</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học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giúp</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phát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hiện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sớm</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quản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lý</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dự</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phòng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tư</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vấn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sức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khỏe</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thể</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chất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và</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tinh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thần</a:t>
            </a:r>
            <a:r>
              <a:rPr lang="en-US" sz="2600" dirty="0">
                <a:latin typeface="Arial" panose="020B0604020202020204" pitchFamily="34" charset="0"/>
                <a:cs typeface="Arial" panose="020B0604020202020204" pitchFamily="34" charset="0"/>
              </a:rPr>
              <a:t>),  </a:t>
            </a:r>
          </a:p>
          <a:p>
            <a:pPr algn="just">
              <a:buClr>
                <a:srgbClr val="FF0000"/>
              </a:buClr>
              <a:buFont typeface="Wingdings" panose="05000000000000000000" pitchFamily="2" charset="2"/>
              <a:buChar char="Ø"/>
            </a:pPr>
            <a:r>
              <a:rPr lang="en-US" sz="2600">
                <a:latin typeface="Arial" panose="020B0604020202020204" pitchFamily="34" charset="0"/>
                <a:cs typeface="Arial" panose="020B0604020202020204" pitchFamily="34" charset="0"/>
              </a:rPr>
              <a:t>WHO </a:t>
            </a:r>
            <a:r>
              <a:rPr lang="en-US" sz="2600" dirty="0" err="1">
                <a:latin typeface="Arial" panose="020B0604020202020204" pitchFamily="34" charset="0"/>
                <a:cs typeface="Arial" panose="020B0604020202020204" pitchFamily="34" charset="0"/>
              </a:rPr>
              <a:t>đang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khuyến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cáo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các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nước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xây</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dựng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học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nâng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cao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sức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khỏe</a:t>
            </a:r>
            <a:endParaRPr lang="en-US" sz="2600" dirty="0">
              <a:latin typeface="Arial" panose="020B0604020202020204" pitchFamily="34" charset="0"/>
              <a:cs typeface="Arial" panose="020B0604020202020204" pitchFamily="34" charset="0"/>
            </a:endParaRPr>
          </a:p>
          <a:p>
            <a:pPr marL="0" indent="0">
              <a:buNone/>
            </a:pPr>
            <a:endParaRPr lang="en-US" sz="2600" dirty="0">
              <a:latin typeface="Arial" panose="020B0604020202020204" pitchFamily="34" charset="0"/>
              <a:cs typeface="Arial" panose="020B0604020202020204" pitchFamily="34" charset="0"/>
            </a:endParaRPr>
          </a:p>
          <a:p>
            <a:pPr marL="0" indent="0" algn="just">
              <a:buNone/>
            </a:pPr>
            <a:endParaRPr lang="en-US" sz="26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9</a:t>
            </a:fld>
            <a:endParaRPr lang="en-US" dirty="0"/>
          </a:p>
        </p:txBody>
      </p:sp>
    </p:spTree>
    <p:extLst>
      <p:ext uri="{BB962C8B-B14F-4D97-AF65-F5344CB8AC3E}">
        <p14:creationId xmlns:p14="http://schemas.microsoft.com/office/powerpoint/2010/main" val="33287509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3298</TotalTime>
  <Words>3846</Words>
  <Application>Microsoft Office PowerPoint</Application>
  <PresentationFormat>On-screen Show (4:3)</PresentationFormat>
  <Paragraphs>259</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Times New Roman</vt:lpstr>
      <vt:lpstr>Wingdings</vt:lpstr>
      <vt:lpstr>Office Theme</vt:lpstr>
      <vt:lpstr>HƯỚNG DẪN  QUẢN LÝ CÔNG TÁC Y TẾ TRƯỜNG HỌC TRONG CÁC CƠ SỞ GIÁO DỤC  PHÙ HỢP VỚI TÌNH HÌNH MỚI</vt:lpstr>
      <vt:lpstr>NỘI DUNG</vt:lpstr>
      <vt:lpstr>TỔNG QUAN VỀ Y TẾ TRƯỜNG HỌC</vt:lpstr>
      <vt:lpstr>VỆ SINH TRƯỜNG HỌC</vt:lpstr>
      <vt:lpstr>TRUYỀN THÔNG GIÁO DỤC SỨC KHỎE</vt:lpstr>
      <vt:lpstr>CÔNG TÁC  QUẢN LÝ SỨC KHỎE HỌC SINH</vt:lpstr>
      <vt:lpstr>TỔNG QUAN  VỀ Y TẾ TRƯỜNG HỌC</vt:lpstr>
      <vt:lpstr>VỊ TRÍ, VAI TRÒ  CỦA CÔNG TÁC Y TẾ TRƯỜNG HỌC</vt:lpstr>
      <vt:lpstr>VỊ TRÍ, VAI TRÒ  CỦA CÔNG TÁC Y TẾ TRƯỜNG HỌC</vt:lpstr>
      <vt:lpstr>NHIỆM VỤ CỦA Y TẾ TRƯỜNG HỌC</vt:lpstr>
      <vt:lpstr>NHIỆM VỤ CỦA Y TẾ TRƯỜNG HỌC</vt:lpstr>
      <vt:lpstr>NHIỆM VỤ CỦA Y TẾ TRƯỜNG HỌC</vt:lpstr>
      <vt:lpstr>NHIỆM VỤ CỦA Y TẾ TRƯỜNG HỌC</vt:lpstr>
      <vt:lpstr>NHIỆM VỤ CỦA Y TẾ TRƯỜNG HỌC</vt:lpstr>
      <vt:lpstr>TẦM QUAN TRỌNG CỦA Y TẾ CƠ SỞ (Theo Quyết định số 2348/QĐ-TTg ngày 05/12/201 của Thủ tướng Chính phủ ban hành Quyết định phê duyệt Đề án xây dựng và phát triển mạng lưới y tế cơ sở trong tình hình mới.) </vt:lpstr>
      <vt:lpstr>NHIỆM VỤ CỦA Y TẾ CƠ SỞ  ĐỐI VỚI CÔNG TÁC Y TẾ TRƯỜNG HỌC (Thông tư liên tịch số 13/2016/TTTLT-BYT-BGDĐT (Điều 13 và 15). </vt:lpstr>
      <vt:lpstr>THỰC TRẠNG  CÔNG TÁC Y TẾ TRƯỜNG HỌC</vt:lpstr>
      <vt:lpstr>THỰC TRẠNG BỘ MÁY CHỈ ĐẠO  VỀ CÔNG TÁC Y TẾ TRƯỜNG HỌC</vt:lpstr>
      <vt:lpstr>1. Bộ máy quản lý, hướng dẫn và tổ chức thực hiện công tác YTTH của ngành Giáo dục</vt:lpstr>
      <vt:lpstr>Phương thức hoạt động (mô hình) về y tế trường học tại các CSGD hiện nay</vt:lpstr>
      <vt:lpstr>2. Bộ máy hỗ trợ công tác YTTH của ngành Y tế</vt:lpstr>
      <vt:lpstr>ĐÁNH GIÁ CHUNG về sự sắp xếp các mô hình YTTH hiện nay</vt:lpstr>
      <vt:lpstr>Thực trạng công tác phối hợp về y tế trường học giữa cơ sở giáo dục với y tế cơ sở và các tổ chức liên quan</vt:lpstr>
      <vt:lpstr>MÔ HÌNH Y TẾ TRƯỜNG HỌC TRÊN THẾ GIỚI</vt:lpstr>
      <vt:lpstr>SỰ CẦN THIẾT TRIỂN KHAI CHƯƠNG TRÌNH</vt:lpstr>
      <vt:lpstr> CĂN CỨ PHÁP LÝ</vt:lpstr>
      <vt:lpstr>NÂNG CAO NĂNG LỰC CHO  NHÂN VIÊN Y TẾ TRƯỜNG HỌC  </vt:lpstr>
      <vt:lpstr>ĐỐI TƯỢNG</vt:lpstr>
      <vt:lpstr>PHẠM VI ÁP DỤNG </vt:lpstr>
      <vt:lpstr>MỤC TIÊU CHUNG</vt:lpstr>
      <vt:lpstr>NỘI DUNG CHƯƠNG TRÌNH</vt:lpstr>
      <vt:lpstr>CẤU TRÚC CHƯƠNG TRÌNH</vt:lpstr>
      <vt:lpstr>XIN TRÂN TRỌNG CẢM ƠN!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NGHIÊN CỨU VỀ BỮA ĂN  HỌC ĐƯỜNG TẠI CÁC TRƯỜNG TIỂU HỌC TRÊN ĐỊA BÀN HÀ NỘI</dc:title>
  <dc:creator>admin</dc:creator>
  <cp:lastModifiedBy>Admin</cp:lastModifiedBy>
  <cp:revision>575</cp:revision>
  <cp:lastPrinted>2021-07-23T10:32:04Z</cp:lastPrinted>
  <dcterms:created xsi:type="dcterms:W3CDTF">2020-12-22T16:00:29Z</dcterms:created>
  <dcterms:modified xsi:type="dcterms:W3CDTF">2022-12-18T15:20:52Z</dcterms:modified>
</cp:coreProperties>
</file>