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6"/>
  </p:notesMasterIdLst>
  <p:sldIdLst>
    <p:sldId id="256" r:id="rId2"/>
    <p:sldId id="312" r:id="rId3"/>
    <p:sldId id="318" r:id="rId4"/>
    <p:sldId id="319" r:id="rId5"/>
    <p:sldId id="320" r:id="rId6"/>
    <p:sldId id="316" r:id="rId7"/>
    <p:sldId id="325" r:id="rId8"/>
    <p:sldId id="329" r:id="rId9"/>
    <p:sldId id="335" r:id="rId10"/>
    <p:sldId id="336" r:id="rId11"/>
    <p:sldId id="337" r:id="rId12"/>
    <p:sldId id="339" r:id="rId13"/>
    <p:sldId id="342" r:id="rId14"/>
    <p:sldId id="349" r:id="rId15"/>
    <p:sldId id="351" r:id="rId16"/>
    <p:sldId id="352" r:id="rId17"/>
    <p:sldId id="353" r:id="rId18"/>
    <p:sldId id="355" r:id="rId19"/>
    <p:sldId id="356" r:id="rId20"/>
    <p:sldId id="357" r:id="rId21"/>
    <p:sldId id="358" r:id="rId22"/>
    <p:sldId id="359" r:id="rId23"/>
    <p:sldId id="360" r:id="rId24"/>
    <p:sldId id="361" r:id="rId25"/>
    <p:sldId id="362" r:id="rId26"/>
    <p:sldId id="363" r:id="rId27"/>
    <p:sldId id="367" r:id="rId28"/>
    <p:sldId id="368" r:id="rId29"/>
    <p:sldId id="369" r:id="rId30"/>
    <p:sldId id="370"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 id="384" r:id="rId45"/>
    <p:sldId id="385" r:id="rId46"/>
    <p:sldId id="386" r:id="rId47"/>
    <p:sldId id="391" r:id="rId48"/>
    <p:sldId id="392" r:id="rId49"/>
    <p:sldId id="393" r:id="rId50"/>
    <p:sldId id="394" r:id="rId51"/>
    <p:sldId id="395" r:id="rId52"/>
    <p:sldId id="396" r:id="rId53"/>
    <p:sldId id="397" r:id="rId54"/>
    <p:sldId id="271" r:id="rId55"/>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B2B2B2"/>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9822" autoAdjust="0"/>
  </p:normalViewPr>
  <p:slideViewPr>
    <p:cSldViewPr>
      <p:cViewPr varScale="1">
        <p:scale>
          <a:sx n="73" d="100"/>
          <a:sy n="73" d="100"/>
        </p:scale>
        <p:origin x="312" y="6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ACAB7D69-A414-4705-9F38-4DDA2301722A}" type="datetimeFigureOut">
              <a:rPr lang="en-US" smtClean="0"/>
              <a:t>12/18/2022</a:t>
            </a:fld>
            <a:endParaRPr lang="en-US"/>
          </a:p>
        </p:txBody>
      </p:sp>
      <p:sp>
        <p:nvSpPr>
          <p:cNvPr id="4" name="Slide Image Placeholder 3"/>
          <p:cNvSpPr>
            <a:spLocks noGrp="1" noRot="1" noChangeAspect="1"/>
          </p:cNvSpPr>
          <p:nvPr>
            <p:ph type="sldImg" idx="2"/>
          </p:nvPr>
        </p:nvSpPr>
        <p:spPr>
          <a:xfrm>
            <a:off x="1176338" y="1233488"/>
            <a:ext cx="4445000" cy="3333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5B21E78F-0420-4D1F-8E44-96DB7BD27F9D}" type="slidenum">
              <a:rPr lang="en-US" smtClean="0"/>
              <a:t>‹#›</a:t>
            </a:fld>
            <a:endParaRPr lang="en-US"/>
          </a:p>
        </p:txBody>
      </p:sp>
    </p:spTree>
    <p:extLst>
      <p:ext uri="{BB962C8B-B14F-4D97-AF65-F5344CB8AC3E}">
        <p14:creationId xmlns:p14="http://schemas.microsoft.com/office/powerpoint/2010/main" val="157431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B8DFFD-56A9-4EAD-B48E-6E27AB37EA42}"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99786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2B4AD6-723B-446B-BB65-169C47913C17}"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14298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0D6713-D4C1-47F4-8944-ED4C2805FBCF}"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35282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a:t>Click to edit Master title style</a:t>
            </a:r>
          </a:p>
        </p:txBody>
      </p:sp>
      <p:sp>
        <p:nvSpPr>
          <p:cNvPr id="3" name="Table Placeholder 2"/>
          <p:cNvSpPr>
            <a:spLocks noGrp="1"/>
          </p:cNvSpPr>
          <p:nvPr>
            <p:ph type="tbl" idx="1"/>
          </p:nvPr>
        </p:nvSpPr>
        <p:spPr>
          <a:xfrm>
            <a:off x="1066800" y="1981200"/>
            <a:ext cx="7543800" cy="4114800"/>
          </a:xfrm>
        </p:spPr>
        <p:txBody>
          <a:bodyPr/>
          <a:lstStyle/>
          <a:p>
            <a:endParaRPr lang="en-US"/>
          </a:p>
        </p:txBody>
      </p:sp>
      <p:sp>
        <p:nvSpPr>
          <p:cNvPr id="4" name="Date Placeholder 3"/>
          <p:cNvSpPr>
            <a:spLocks noGrp="1"/>
          </p:cNvSpPr>
          <p:nvPr>
            <p:ph type="dt" sz="half" idx="10"/>
          </p:nvPr>
        </p:nvSpPr>
        <p:spPr>
          <a:xfrm>
            <a:off x="1066800" y="62484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4290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705600" y="6248400"/>
            <a:ext cx="1905000" cy="457200"/>
          </a:xfrm>
        </p:spPr>
        <p:txBody>
          <a:bodyPr/>
          <a:lstStyle>
            <a:lvl1pPr>
              <a:defRPr/>
            </a:lvl1pPr>
          </a:lstStyle>
          <a:p>
            <a:fld id="{B3FBC493-AEB2-4893-B742-E97324167569}" type="slidenum">
              <a:rPr lang="en-US" altLang="en-US"/>
              <a:pPr/>
              <a:t>‹#›</a:t>
            </a:fld>
            <a:endParaRPr lang="en-US" altLang="en-US"/>
          </a:p>
        </p:txBody>
      </p:sp>
    </p:spTree>
    <p:extLst>
      <p:ext uri="{BB962C8B-B14F-4D97-AF65-F5344CB8AC3E}">
        <p14:creationId xmlns:p14="http://schemas.microsoft.com/office/powerpoint/2010/main" val="788789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a:t>Click to edit Master title style</a:t>
            </a:r>
          </a:p>
        </p:txBody>
      </p:sp>
      <p:sp>
        <p:nvSpPr>
          <p:cNvPr id="3" name="Text Placeholder 2"/>
          <p:cNvSpPr>
            <a:spLocks noGrp="1"/>
          </p:cNvSpPr>
          <p:nvPr>
            <p:ph type="body" sz="half" idx="1"/>
          </p:nvPr>
        </p:nvSpPr>
        <p:spPr>
          <a:xfrm>
            <a:off x="1066800" y="1981200"/>
            <a:ext cx="36957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914900" y="1981200"/>
            <a:ext cx="3695700" cy="4114800"/>
          </a:xfrm>
        </p:spPr>
        <p:txBody>
          <a:bodyPr/>
          <a:lstStyle/>
          <a:p>
            <a:endParaRPr lang="en-US"/>
          </a:p>
        </p:txBody>
      </p:sp>
      <p:sp>
        <p:nvSpPr>
          <p:cNvPr id="5" name="Date Placeholder 4"/>
          <p:cNvSpPr>
            <a:spLocks noGrp="1"/>
          </p:cNvSpPr>
          <p:nvPr>
            <p:ph type="dt" sz="half" idx="10"/>
          </p:nvPr>
        </p:nvSpPr>
        <p:spPr>
          <a:xfrm>
            <a:off x="1066800" y="6248400"/>
            <a:ext cx="1905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4290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705600" y="6248400"/>
            <a:ext cx="1905000" cy="457200"/>
          </a:xfrm>
        </p:spPr>
        <p:txBody>
          <a:bodyPr/>
          <a:lstStyle>
            <a:lvl1pPr>
              <a:defRPr/>
            </a:lvl1pPr>
          </a:lstStyle>
          <a:p>
            <a:fld id="{76D90746-C36F-4432-A55C-A84A5EFF194F}" type="slidenum">
              <a:rPr lang="en-US" altLang="en-US"/>
              <a:pPr/>
              <a:t>‹#›</a:t>
            </a:fld>
            <a:endParaRPr lang="en-US" altLang="en-US"/>
          </a:p>
        </p:txBody>
      </p:sp>
    </p:spTree>
    <p:extLst>
      <p:ext uri="{BB962C8B-B14F-4D97-AF65-F5344CB8AC3E}">
        <p14:creationId xmlns:p14="http://schemas.microsoft.com/office/powerpoint/2010/main" val="4196570640"/>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1BEA81-2AF7-455A-9639-17B519FA63E5}"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4475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B9F6F1-B7CC-4800-80A2-7103EA7B1146}"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1043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1DEE6-B7A0-4141-BB9E-71ED4038A247}"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627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38A40-AE26-4F64-8280-71C69C284D70}" type="datetime1">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2524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2E95BE-ECB1-4477-B282-235081A8C9FC}" type="datetime1">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86156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46DB8-CD09-4CA0-8ED0-262BE3CDEC84}" type="datetime1">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229426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A54DF-D01D-46B0-BC01-288269BEC08E}"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40644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D3633-F650-4569-8063-A12A257A774C}"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95822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rgbClr val="DDDDDD"/>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6465A-C0A4-4F79-8EB5-B9479AF5D17D}" type="datetime1">
              <a:rPr lang="en-US" smtClean="0"/>
              <a:t>12/18/2022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5D1BB-4319-4CBD-BB20-F7ADE7D39F36}" type="slidenum">
              <a:rPr lang="en-US" smtClean="0"/>
              <a:t>‹#›</a:t>
            </a:fld>
            <a:endParaRPr lang="en-US"/>
          </a:p>
        </p:txBody>
      </p:sp>
    </p:spTree>
    <p:extLst>
      <p:ext uri="{BB962C8B-B14F-4D97-AF65-F5344CB8AC3E}">
        <p14:creationId xmlns:p14="http://schemas.microsoft.com/office/powerpoint/2010/main" val="36967887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828800"/>
            <a:ext cx="8534400" cy="1584325"/>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TRUYỀN THÔNG GIÁO DỤC SỨC KHỎE</a:t>
            </a:r>
          </a:p>
        </p:txBody>
      </p:sp>
      <p:sp>
        <p:nvSpPr>
          <p:cNvPr id="6" name="Slide Number Placeholder 5">
            <a:extLst>
              <a:ext uri="{FF2B5EF4-FFF2-40B4-BE49-F238E27FC236}">
                <a16:creationId xmlns:a16="http://schemas.microsoft.com/office/drawing/2014/main" id="{C0A842DD-2339-4AA5-8D79-F30442B84699}"/>
              </a:ext>
            </a:extLst>
          </p:cNvPr>
          <p:cNvSpPr>
            <a:spLocks noGrp="1"/>
          </p:cNvSpPr>
          <p:nvPr>
            <p:ph type="sldNum" sz="quarter" idx="12"/>
          </p:nvPr>
        </p:nvSpPr>
        <p:spPr/>
        <p:txBody>
          <a:bodyPr/>
          <a:lstStyle/>
          <a:p>
            <a:fld id="{C095D1BB-4319-4CBD-BB20-F7ADE7D39F36}" type="slidenum">
              <a:rPr lang="en-US" smtClean="0"/>
              <a:t>1</a:t>
            </a:fld>
            <a:endParaRPr lang="en-US"/>
          </a:p>
        </p:txBody>
      </p:sp>
      <p:sp>
        <p:nvSpPr>
          <p:cNvPr id="8" name="Title 1">
            <a:extLst>
              <a:ext uri="{FF2B5EF4-FFF2-40B4-BE49-F238E27FC236}">
                <a16:creationId xmlns:a16="http://schemas.microsoft.com/office/drawing/2014/main" id="{E2E098C4-D38E-4D0A-BE85-852B836A0D7F}"/>
              </a:ext>
            </a:extLst>
          </p:cNvPr>
          <p:cNvSpPr txBox="1">
            <a:spLocks/>
          </p:cNvSpPr>
          <p:nvPr/>
        </p:nvSpPr>
        <p:spPr>
          <a:xfrm>
            <a:off x="533400" y="271204"/>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BỘ GIÁO DỤC VÀ ĐÀO TẠO</a:t>
            </a:r>
          </a:p>
        </p:txBody>
      </p:sp>
      <p:sp>
        <p:nvSpPr>
          <p:cNvPr id="10" name="Title 1">
            <a:extLst>
              <a:ext uri="{FF2B5EF4-FFF2-40B4-BE49-F238E27FC236}">
                <a16:creationId xmlns:a16="http://schemas.microsoft.com/office/drawing/2014/main" id="{69B2DB37-9A6F-462C-AE75-4EE461BF1EFD}"/>
              </a:ext>
            </a:extLst>
          </p:cNvPr>
          <p:cNvSpPr txBox="1">
            <a:spLocks/>
          </p:cNvSpPr>
          <p:nvPr/>
        </p:nvSpPr>
        <p:spPr>
          <a:xfrm>
            <a:off x="304800" y="5943600"/>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latin typeface="Arial" panose="020B0604020202020204" pitchFamily="34" charset="0"/>
                <a:cs typeface="Arial" panose="020B0604020202020204" pitchFamily="34" charset="0"/>
              </a:rPr>
              <a:t>Hà</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Nội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năm</a:t>
            </a:r>
            <a:r>
              <a:rPr lang="en-US" sz="2000" b="1" dirty="0">
                <a:latin typeface="Arial" panose="020B0604020202020204" pitchFamily="34" charset="0"/>
                <a:cs typeface="Arial" panose="020B0604020202020204" pitchFamily="34" charset="0"/>
              </a:rPr>
              <a:t> 2022</a:t>
            </a:r>
          </a:p>
        </p:txBody>
      </p:sp>
      <p:cxnSp>
        <p:nvCxnSpPr>
          <p:cNvPr id="12" name="Straight Connector 11">
            <a:extLst>
              <a:ext uri="{FF2B5EF4-FFF2-40B4-BE49-F238E27FC236}">
                <a16:creationId xmlns:a16="http://schemas.microsoft.com/office/drawing/2014/main" id="{E7A6D0C9-CD39-4B29-A8EA-3AC9E70F75B7}"/>
              </a:ext>
            </a:extLst>
          </p:cNvPr>
          <p:cNvCxnSpPr/>
          <p:nvPr/>
        </p:nvCxnSpPr>
        <p:spPr>
          <a:xfrm>
            <a:off x="3581400" y="762000"/>
            <a:ext cx="198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55C8CB0E-355B-4208-ABC0-8BF853291CB2}"/>
              </a:ext>
            </a:extLst>
          </p:cNvPr>
          <p:cNvSpPr txBox="1"/>
          <p:nvPr/>
        </p:nvSpPr>
        <p:spPr>
          <a:xfrm>
            <a:off x="1143000" y="4495800"/>
            <a:ext cx="7696200" cy="1631216"/>
          </a:xfrm>
          <a:prstGeom prst="rect">
            <a:avLst/>
          </a:prstGeom>
          <a:noFill/>
        </p:spPr>
        <p:txBody>
          <a:bodyPr wrap="square" rtlCol="0">
            <a:spAutoFit/>
          </a:bodyPr>
          <a:lstStyle/>
          <a:p>
            <a:pPr algn="ctr"/>
            <a:r>
              <a:rPr lang="en-US" sz="2000" b="1" dirty="0">
                <a:solidFill>
                  <a:srgbClr val="FF0000"/>
                </a:solidFill>
              </a:rPr>
              <a:t>TS.BS </a:t>
            </a:r>
            <a:r>
              <a:rPr lang="en-US" sz="2000" b="1" dirty="0" err="1">
                <a:solidFill>
                  <a:srgbClr val="FF0000"/>
                </a:solidFill>
              </a:rPr>
              <a:t>Lê</a:t>
            </a:r>
            <a:r>
              <a:rPr lang="en-US" sz="2000" b="1" dirty="0">
                <a:solidFill>
                  <a:srgbClr val="FF0000"/>
                </a:solidFill>
              </a:rPr>
              <a:t> </a:t>
            </a:r>
            <a:r>
              <a:rPr lang="en-US" sz="2000" b="1" dirty="0" err="1">
                <a:solidFill>
                  <a:srgbClr val="FF0000"/>
                </a:solidFill>
              </a:rPr>
              <a:t>Văn</a:t>
            </a:r>
            <a:r>
              <a:rPr lang="en-US" sz="2000" b="1" dirty="0">
                <a:solidFill>
                  <a:srgbClr val="FF0000"/>
                </a:solidFill>
              </a:rPr>
              <a:t> </a:t>
            </a:r>
            <a:r>
              <a:rPr lang="en-US" sz="2000" b="1" dirty="0" err="1">
                <a:solidFill>
                  <a:srgbClr val="FF0000"/>
                </a:solidFill>
              </a:rPr>
              <a:t>Tuấn</a:t>
            </a:r>
            <a:r>
              <a:rPr lang="en-US" sz="2000" b="1" dirty="0">
                <a:solidFill>
                  <a:srgbClr val="FF0000"/>
                </a:solidFill>
              </a:rPr>
              <a:t> </a:t>
            </a:r>
          </a:p>
          <a:p>
            <a:pPr algn="ctr"/>
            <a:r>
              <a:rPr lang="en-US" sz="2000" b="1" i="1" dirty="0" err="1"/>
              <a:t>Vụ</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thể</a:t>
            </a:r>
            <a:r>
              <a:rPr lang="en-US" sz="2000" b="1" i="1" dirty="0"/>
              <a:t> </a:t>
            </a:r>
            <a:r>
              <a:rPr lang="en-US" sz="2000" b="1" i="1" dirty="0" err="1"/>
              <a:t>chất</a:t>
            </a:r>
            <a:r>
              <a:rPr lang="en-US" sz="2000" b="1" i="1" dirty="0"/>
              <a:t>, </a:t>
            </a:r>
            <a:r>
              <a:rPr lang="en-US" sz="2000" b="1" i="1" dirty="0" err="1"/>
              <a:t>Bộ</a:t>
            </a:r>
            <a:r>
              <a:rPr lang="en-US" sz="2000" b="1" i="1" dirty="0"/>
              <a:t> </a:t>
            </a:r>
            <a:r>
              <a:rPr lang="en-US" sz="2000" b="1" i="1" dirty="0" err="1"/>
              <a:t>Giáo</a:t>
            </a:r>
            <a:r>
              <a:rPr lang="en-US" sz="2000" b="1" i="1" dirty="0"/>
              <a:t> </a:t>
            </a:r>
            <a:r>
              <a:rPr lang="en-US" sz="2000" b="1" i="1" dirty="0" err="1"/>
              <a:t>duc</a:t>
            </a:r>
            <a:r>
              <a:rPr lang="en-US" sz="2000" b="1" i="1" dirty="0"/>
              <a:t> </a:t>
            </a:r>
            <a:r>
              <a:rPr lang="en-US" sz="2000" b="1" i="1" dirty="0" err="1"/>
              <a:t>và</a:t>
            </a:r>
            <a:r>
              <a:rPr lang="en-US" sz="2000" b="1" i="1" dirty="0"/>
              <a:t> </a:t>
            </a:r>
            <a:r>
              <a:rPr lang="en-US" sz="2000" b="1" i="1" dirty="0" err="1"/>
              <a:t>Đào</a:t>
            </a:r>
            <a:r>
              <a:rPr lang="en-US" sz="2000" b="1" i="1" dirty="0"/>
              <a:t> </a:t>
            </a:r>
            <a:r>
              <a:rPr lang="en-US" sz="2000" b="1" i="1" dirty="0" err="1" smtClean="0"/>
              <a:t>tạo</a:t>
            </a:r>
            <a:endParaRPr lang="en-US" sz="2000" b="1" i="1" dirty="0" smtClean="0"/>
          </a:p>
          <a:p>
            <a:pPr algn="ctr"/>
            <a:r>
              <a:rPr lang="en-US" sz="2000" b="1" i="1" dirty="0">
                <a:solidFill>
                  <a:srgbClr val="FF0000"/>
                </a:solidFill>
              </a:rPr>
              <a:t>ĐT: 0915.218.464</a:t>
            </a:r>
          </a:p>
          <a:p>
            <a:pPr algn="ctr"/>
            <a:r>
              <a:rPr lang="en-US" sz="2000" b="1" i="1">
                <a:solidFill>
                  <a:srgbClr val="FF0000"/>
                </a:solidFill>
              </a:rPr>
              <a:t>Email: lvtuan@moet.edu.vn</a:t>
            </a:r>
          </a:p>
          <a:p>
            <a:pPr algn="ctr"/>
            <a:endParaRPr lang="en-US" sz="2000" b="1" i="1" dirty="0"/>
          </a:p>
        </p:txBody>
      </p:sp>
    </p:spTree>
    <p:extLst>
      <p:ext uri="{BB962C8B-B14F-4D97-AF65-F5344CB8AC3E}">
        <p14:creationId xmlns:p14="http://schemas.microsoft.com/office/powerpoint/2010/main" val="1092075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sv-SE" altLang="en-US" b="0"/>
              <a:t>2. HÀNH VI SỨC KHOẺ</a:t>
            </a:r>
            <a:endParaRPr lang="en-US" altLang="en-US"/>
          </a:p>
        </p:txBody>
      </p:sp>
      <p:sp>
        <p:nvSpPr>
          <p:cNvPr id="52227" name="Rectangle 3"/>
          <p:cNvSpPr>
            <a:spLocks noGrp="1" noChangeArrowheads="1"/>
          </p:cNvSpPr>
          <p:nvPr>
            <p:ph type="body" idx="1"/>
          </p:nvPr>
        </p:nvSpPr>
        <p:spPr/>
        <p:txBody>
          <a:bodyPr/>
          <a:lstStyle/>
          <a:p>
            <a:pPr algn="just"/>
            <a:r>
              <a:rPr lang="sv-SE" altLang="en-US" sz="3600">
                <a:latin typeface="Times New Roman" panose="02020603050405020304" pitchFamily="18" charset="0"/>
              </a:rPr>
              <a:t>Là hành vi của cá nhân, gia đình hoặc cộng đồng tạo ra các yếu tố tác động trực tiếp hoặc gián tiếp đến sức khỏe của chính họ, có lợi hoặc có hại cho sức khỏe. </a:t>
            </a:r>
          </a:p>
          <a:p>
            <a:pPr algn="just">
              <a:buFont typeface="Wingdings" panose="05000000000000000000" pitchFamily="2" charset="2"/>
              <a:buNone/>
            </a:pPr>
            <a:endParaRPr lang="sv-SE" altLang="en-US" sz="3600">
              <a:latin typeface="Times New Roman" panose="02020603050405020304" pitchFamily="18" charset="0"/>
            </a:endParaRPr>
          </a:p>
          <a:p>
            <a:pPr algn="just">
              <a:buFont typeface="Wingdings" panose="05000000000000000000" pitchFamily="2" charset="2"/>
              <a:buNone/>
            </a:pPr>
            <a:endParaRPr lang="en-US" altLang="en-US" sz="3600">
              <a:latin typeface="Times New Roman" panose="02020603050405020304" pitchFamily="18" charset="0"/>
            </a:endParaRPr>
          </a:p>
        </p:txBody>
      </p:sp>
    </p:spTree>
    <p:extLst>
      <p:ext uri="{BB962C8B-B14F-4D97-AF65-F5344CB8AC3E}">
        <p14:creationId xmlns:p14="http://schemas.microsoft.com/office/powerpoint/2010/main" val="890051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2226"/>
                                        </p:tgtEl>
                                        <p:attrNameLst>
                                          <p:attrName>style.visibility</p:attrName>
                                        </p:attrNameLst>
                                      </p:cBhvr>
                                      <p:to>
                                        <p:strVal val="visible"/>
                                      </p:to>
                                    </p:set>
                                    <p:anim calcmode="discrete" valueType="clr">
                                      <p:cBhvr override="childStyle">
                                        <p:cTn id="7" dur="80"/>
                                        <p:tgtEl>
                                          <p:spTgt spid="522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2226"/>
                                        </p:tgtEl>
                                        <p:attrNameLst>
                                          <p:attrName>fillcolor</p:attrName>
                                        </p:attrNameLst>
                                      </p:cBhvr>
                                      <p:tavLst>
                                        <p:tav tm="0">
                                          <p:val>
                                            <p:clrVal>
                                              <a:schemeClr val="accent2"/>
                                            </p:clrVal>
                                          </p:val>
                                        </p:tav>
                                        <p:tav tm="50000">
                                          <p:val>
                                            <p:clrVal>
                                              <a:schemeClr val="hlink"/>
                                            </p:clrVal>
                                          </p:val>
                                        </p:tav>
                                      </p:tavLst>
                                    </p:anim>
                                    <p:set>
                                      <p:cBhvr>
                                        <p:cTn id="9" dur="80"/>
                                        <p:tgtEl>
                                          <p:spTgt spid="5222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1" presetClass="entr" presetSubtype="0" fill="hold" nodeType="clickEffect">
                                  <p:stCondLst>
                                    <p:cond delay="0"/>
                                  </p:stCondLst>
                                  <p:iterate type="lt">
                                    <p:tmPct val="10000"/>
                                  </p:iterate>
                                  <p:childTnLst>
                                    <p:set>
                                      <p:cBhvr>
                                        <p:cTn id="13" dur="1" fill="hold">
                                          <p:stCondLst>
                                            <p:cond delay="0"/>
                                          </p:stCondLst>
                                        </p:cTn>
                                        <p:tgtEl>
                                          <p:spTgt spid="52227">
                                            <p:txEl>
                                              <p:pRg st="0" end="0"/>
                                            </p:txEl>
                                          </p:spTgt>
                                        </p:tgtEl>
                                        <p:attrNameLst>
                                          <p:attrName>style.visibility</p:attrName>
                                        </p:attrNameLst>
                                      </p:cBhvr>
                                      <p:to>
                                        <p:strVal val="visible"/>
                                      </p:to>
                                    </p:set>
                                    <p:anim calcmode="lin" valueType="num">
                                      <p:cBhvr>
                                        <p:cTn id="14" dur="500" fill="hold"/>
                                        <p:tgtEl>
                                          <p:spTgt spid="5222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52227">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5222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5222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522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24540" y="1102242"/>
            <a:ext cx="7010400" cy="746125"/>
          </a:xfrm>
        </p:spPr>
        <p:txBody>
          <a:bodyPr>
            <a:normAutofit fontScale="90000"/>
          </a:bodyPr>
          <a:lstStyle/>
          <a:p>
            <a:pPr algn="just"/>
            <a:r>
              <a:rPr lang="sv-SE" altLang="en-US" sz="3200"/>
              <a:t>2.1. Những hành vi lành mạnh, có lợi cho sức khoẻ</a:t>
            </a:r>
            <a:r>
              <a:rPr lang="en-US" altLang="en-US" sz="3200"/>
              <a:t> </a:t>
            </a:r>
          </a:p>
        </p:txBody>
      </p:sp>
      <p:sp>
        <p:nvSpPr>
          <p:cNvPr id="51203" name="Rectangle 3"/>
          <p:cNvSpPr>
            <a:spLocks noGrp="1" noChangeArrowheads="1"/>
          </p:cNvSpPr>
          <p:nvPr>
            <p:ph type="body" idx="1"/>
          </p:nvPr>
        </p:nvSpPr>
        <p:spPr>
          <a:xfrm>
            <a:off x="533400" y="2057400"/>
            <a:ext cx="8077200" cy="4114800"/>
          </a:xfrm>
        </p:spPr>
        <p:txBody>
          <a:bodyPr/>
          <a:lstStyle/>
          <a:p>
            <a:pPr algn="just"/>
            <a:r>
              <a:rPr lang="sv-SE" altLang="en-US" sz="3400">
                <a:latin typeface="Times New Roman" panose="02020603050405020304" pitchFamily="18" charset="0"/>
              </a:rPr>
              <a:t>Là những hành vi giúp bảo vệ và nâng cao tình trạng sức khoẻ của con người. </a:t>
            </a:r>
          </a:p>
          <a:p>
            <a:pPr algn="just"/>
            <a:r>
              <a:rPr lang="sv-SE" altLang="en-US" sz="3400">
                <a:latin typeface="Times New Roman" panose="02020603050405020304" pitchFamily="18" charset="0"/>
              </a:rPr>
              <a:t>Ví dụ: </a:t>
            </a:r>
          </a:p>
          <a:p>
            <a:pPr algn="just">
              <a:buFont typeface="Wingdings" panose="05000000000000000000" pitchFamily="2" charset="2"/>
              <a:buNone/>
            </a:pPr>
            <a:r>
              <a:rPr lang="sv-SE" altLang="en-US" sz="3400">
                <a:latin typeface="Times New Roman" panose="02020603050405020304" pitchFamily="18" charset="0"/>
              </a:rPr>
              <a:t>1. Thực hiện sinh đẻ có kế hoạch  </a:t>
            </a:r>
          </a:p>
          <a:p>
            <a:pPr algn="just">
              <a:buFont typeface="Wingdings" panose="05000000000000000000" pitchFamily="2" charset="2"/>
              <a:buNone/>
            </a:pPr>
            <a:r>
              <a:rPr lang="sv-SE" altLang="en-US" sz="3400">
                <a:latin typeface="Times New Roman" panose="02020603050405020304" pitchFamily="18" charset="0"/>
              </a:rPr>
              <a:t>2. Đem con đi tiêm chủng  </a:t>
            </a:r>
          </a:p>
          <a:p>
            <a:pPr algn="just">
              <a:buFont typeface="Wingdings" panose="05000000000000000000" pitchFamily="2" charset="2"/>
              <a:buNone/>
            </a:pPr>
            <a:r>
              <a:rPr lang="sv-SE" altLang="en-US" sz="3400">
                <a:latin typeface="Times New Roman" panose="02020603050405020304" pitchFamily="18" charset="0"/>
              </a:rPr>
              <a:t>3. Không hút thuốc lá</a:t>
            </a:r>
            <a:endParaRPr lang="en-US" altLang="en-US" sz="3400">
              <a:latin typeface="Times New Roman" panose="02020603050405020304" pitchFamily="18" charset="0"/>
            </a:endParaRPr>
          </a:p>
        </p:txBody>
      </p:sp>
      <p:sp>
        <p:nvSpPr>
          <p:cNvPr id="51204" name="Rectangle 4"/>
          <p:cNvSpPr>
            <a:spLocks noChangeArrowheads="1"/>
          </p:cNvSpPr>
          <p:nvPr/>
        </p:nvSpPr>
        <p:spPr bwMode="auto">
          <a:xfrm>
            <a:off x="0" y="76200"/>
            <a:ext cx="89916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4400" b="1">
                <a:solidFill>
                  <a:schemeClr val="tx2"/>
                </a:solidFill>
                <a:effectLst>
                  <a:outerShdw blurRad="38100" dist="38100" dir="2700000" algn="tl">
                    <a:srgbClr val="000000"/>
                  </a:outerShdw>
                </a:effectLst>
                <a:latin typeface="Tahoma" panose="020B0604030504040204" pitchFamily="34" charset="0"/>
              </a:defRPr>
            </a:lvl1pPr>
            <a:lvl2pPr>
              <a:defRPr sz="4400" b="1">
                <a:solidFill>
                  <a:schemeClr val="tx2"/>
                </a:solidFill>
                <a:effectLst>
                  <a:outerShdw blurRad="38100" dist="38100" dir="2700000" algn="tl">
                    <a:srgbClr val="000000"/>
                  </a:outerShdw>
                </a:effectLst>
                <a:latin typeface="Tahoma" panose="020B0604030504040204" pitchFamily="34" charset="0"/>
              </a:defRPr>
            </a:lvl2pPr>
            <a:lvl3pPr>
              <a:defRPr sz="4400" b="1">
                <a:solidFill>
                  <a:schemeClr val="tx2"/>
                </a:solidFill>
                <a:effectLst>
                  <a:outerShdw blurRad="38100" dist="38100" dir="2700000" algn="tl">
                    <a:srgbClr val="000000"/>
                  </a:outerShdw>
                </a:effectLst>
                <a:latin typeface="Tahoma" panose="020B0604030504040204" pitchFamily="34" charset="0"/>
              </a:defRPr>
            </a:lvl3pPr>
            <a:lvl4pPr>
              <a:defRPr sz="4400" b="1">
                <a:solidFill>
                  <a:schemeClr val="tx2"/>
                </a:solidFill>
                <a:effectLst>
                  <a:outerShdw blurRad="38100" dist="38100" dir="2700000" algn="tl">
                    <a:srgbClr val="000000"/>
                  </a:outerShdw>
                </a:effectLst>
                <a:latin typeface="Tahoma" panose="020B0604030504040204" pitchFamily="34" charset="0"/>
              </a:defRPr>
            </a:lvl4pPr>
            <a:lvl5pPr>
              <a:defRPr sz="4400" b="1">
                <a:solidFill>
                  <a:schemeClr val="tx2"/>
                </a:solidFill>
                <a:effectLst>
                  <a:outerShdw blurRad="38100" dist="38100" dir="2700000" algn="tl">
                    <a:srgbClr val="000000"/>
                  </a:outerShdw>
                </a:effectLst>
                <a:latin typeface="Tahoma" panose="020B0604030504040204" pitchFamily="34" charset="0"/>
              </a:defRPr>
            </a:lvl5pPr>
            <a:lvl6pPr marL="45720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a:lstStyle>
          <a:p>
            <a:pPr algn="ctr"/>
            <a:r>
              <a:rPr lang="sv-SE" altLang="en-US" sz="3200">
                <a:solidFill>
                  <a:schemeClr val="tx1"/>
                </a:solidFill>
                <a:effectLst/>
              </a:rPr>
              <a:t>Theo ảnh hưởng đến SK, phân 3 loại HVSK:</a:t>
            </a:r>
            <a:endParaRPr lang="en-US" altLang="en-US" sz="3200">
              <a:solidFill>
                <a:schemeClr val="tx1"/>
              </a:solidFill>
              <a:effectLst/>
            </a:endParaRPr>
          </a:p>
        </p:txBody>
      </p:sp>
    </p:spTree>
    <p:extLst>
      <p:ext uri="{BB962C8B-B14F-4D97-AF65-F5344CB8AC3E}">
        <p14:creationId xmlns:p14="http://schemas.microsoft.com/office/powerpoint/2010/main" val="35228308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 calcmode="lin" valueType="num">
                                      <p:cBhvr additive="base">
                                        <p:cTn id="7" dur="500" fill="hold"/>
                                        <p:tgtEl>
                                          <p:spTgt spid="51204"/>
                                        </p:tgtEl>
                                        <p:attrNameLst>
                                          <p:attrName>ppt_x</p:attrName>
                                        </p:attrNameLst>
                                      </p:cBhvr>
                                      <p:tavLst>
                                        <p:tav tm="0">
                                          <p:val>
                                            <p:strVal val="0-#ppt_w/2"/>
                                          </p:val>
                                        </p:tav>
                                        <p:tav tm="100000">
                                          <p:val>
                                            <p:strVal val="#ppt_x"/>
                                          </p:val>
                                        </p:tav>
                                      </p:tavLst>
                                    </p:anim>
                                    <p:anim calcmode="lin" valueType="num">
                                      <p:cBhvr additive="base">
                                        <p:cTn id="8" dur="500" fill="hold"/>
                                        <p:tgtEl>
                                          <p:spTgt spid="5120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02"/>
                                        </p:tgtEl>
                                        <p:attrNameLst>
                                          <p:attrName>style.visibility</p:attrName>
                                        </p:attrNameLst>
                                      </p:cBhvr>
                                      <p:to>
                                        <p:strVal val="visible"/>
                                      </p:to>
                                    </p:set>
                                    <p:anim calcmode="lin" valueType="num">
                                      <p:cBhvr additive="base">
                                        <p:cTn id="13" dur="500" fill="hold"/>
                                        <p:tgtEl>
                                          <p:spTgt spid="51202"/>
                                        </p:tgtEl>
                                        <p:attrNameLst>
                                          <p:attrName>ppt_x</p:attrName>
                                        </p:attrNameLst>
                                      </p:cBhvr>
                                      <p:tavLst>
                                        <p:tav tm="0">
                                          <p:val>
                                            <p:strVal val="0-#ppt_w/2"/>
                                          </p:val>
                                        </p:tav>
                                        <p:tav tm="100000">
                                          <p:val>
                                            <p:strVal val="#ppt_x"/>
                                          </p:val>
                                        </p:tav>
                                      </p:tavLst>
                                    </p:anim>
                                    <p:anim calcmode="lin" valueType="num">
                                      <p:cBhvr additive="base">
                                        <p:cTn id="14" dur="500" fill="hold"/>
                                        <p:tgtEl>
                                          <p:spTgt spid="5120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03">
                                            <p:txEl>
                                              <p:pRg st="0" end="0"/>
                                            </p:txEl>
                                          </p:spTgt>
                                        </p:tgtEl>
                                        <p:attrNameLst>
                                          <p:attrName>style.visibility</p:attrName>
                                        </p:attrNameLst>
                                      </p:cBhvr>
                                      <p:to>
                                        <p:strVal val="visible"/>
                                      </p:to>
                                    </p:set>
                                    <p:anim calcmode="lin" valueType="num">
                                      <p:cBhvr additive="base">
                                        <p:cTn id="19" dur="500" fill="hold"/>
                                        <p:tgtEl>
                                          <p:spTgt spid="51203">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03">
                                            <p:txEl>
                                              <p:pRg st="1" end="1"/>
                                            </p:txEl>
                                          </p:spTgt>
                                        </p:tgtEl>
                                        <p:attrNameLst>
                                          <p:attrName>style.visibility</p:attrName>
                                        </p:attrNameLst>
                                      </p:cBhvr>
                                      <p:to>
                                        <p:strVal val="visible"/>
                                      </p:to>
                                    </p:set>
                                    <p:anim calcmode="lin" valueType="num">
                                      <p:cBhvr additive="base">
                                        <p:cTn id="25" dur="500" fill="hold"/>
                                        <p:tgtEl>
                                          <p:spTgt spid="51203">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1203">
                                            <p:txEl>
                                              <p:pRg st="2" end="2"/>
                                            </p:txEl>
                                          </p:spTgt>
                                        </p:tgtEl>
                                        <p:attrNameLst>
                                          <p:attrName>style.visibility</p:attrName>
                                        </p:attrNameLst>
                                      </p:cBhvr>
                                      <p:to>
                                        <p:strVal val="visible"/>
                                      </p:to>
                                    </p:set>
                                    <p:anim calcmode="lin" valueType="num">
                                      <p:cBhvr additive="base">
                                        <p:cTn id="31" dur="500" fill="hold"/>
                                        <p:tgtEl>
                                          <p:spTgt spid="51203">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1203">
                                            <p:txEl>
                                              <p:pRg st="3" end="3"/>
                                            </p:txEl>
                                          </p:spTgt>
                                        </p:tgtEl>
                                        <p:attrNameLst>
                                          <p:attrName>style.visibility</p:attrName>
                                        </p:attrNameLst>
                                      </p:cBhvr>
                                      <p:to>
                                        <p:strVal val="visible"/>
                                      </p:to>
                                    </p:set>
                                    <p:anim calcmode="lin" valueType="num">
                                      <p:cBhvr additive="base">
                                        <p:cTn id="37" dur="500" fill="hold"/>
                                        <p:tgtEl>
                                          <p:spTgt spid="51203">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120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1203">
                                            <p:txEl>
                                              <p:pRg st="4" end="4"/>
                                            </p:txEl>
                                          </p:spTgt>
                                        </p:tgtEl>
                                        <p:attrNameLst>
                                          <p:attrName>style.visibility</p:attrName>
                                        </p:attrNameLst>
                                      </p:cBhvr>
                                      <p:to>
                                        <p:strVal val="visible"/>
                                      </p:to>
                                    </p:set>
                                    <p:anim calcmode="lin" valueType="num">
                                      <p:cBhvr additive="base">
                                        <p:cTn id="43" dur="500" fill="hold"/>
                                        <p:tgtEl>
                                          <p:spTgt spid="51203">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120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P spid="5120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38200" y="152400"/>
            <a:ext cx="8001000" cy="914400"/>
          </a:xfrm>
        </p:spPr>
        <p:txBody>
          <a:bodyPr/>
          <a:lstStyle/>
          <a:p>
            <a:pPr algn="just"/>
            <a:r>
              <a:rPr lang="it-IT" altLang="en-US" sz="3200"/>
              <a:t>2.2. Những hành vi không lành mạnh </a:t>
            </a:r>
            <a:endParaRPr lang="en-US" altLang="en-US" sz="3200"/>
          </a:p>
        </p:txBody>
      </p:sp>
      <p:sp>
        <p:nvSpPr>
          <p:cNvPr id="7171" name="Rectangle 3"/>
          <p:cNvSpPr>
            <a:spLocks noGrp="1" noChangeArrowheads="1"/>
          </p:cNvSpPr>
          <p:nvPr>
            <p:ph type="body" idx="1"/>
          </p:nvPr>
        </p:nvSpPr>
        <p:spPr>
          <a:xfrm>
            <a:off x="685800" y="914400"/>
            <a:ext cx="7924800" cy="4114800"/>
          </a:xfrm>
        </p:spPr>
        <p:txBody>
          <a:bodyPr/>
          <a:lstStyle/>
          <a:p>
            <a:pPr algn="just"/>
            <a:r>
              <a:rPr lang="it-IT" altLang="en-US">
                <a:latin typeface="Times New Roman" panose="02020603050405020304" pitchFamily="18" charset="0"/>
              </a:rPr>
              <a:t>Đó là những hành vi gây hại cho sức khoẻ. </a:t>
            </a:r>
          </a:p>
          <a:p>
            <a:pPr algn="just"/>
            <a:r>
              <a:rPr lang="it-IT" altLang="en-US">
                <a:latin typeface="Times New Roman" panose="02020603050405020304" pitchFamily="18" charset="0"/>
              </a:rPr>
              <a:t>Ví dụ: </a:t>
            </a:r>
          </a:p>
          <a:p>
            <a:pPr algn="just">
              <a:buFont typeface="Wingdings" panose="05000000000000000000" pitchFamily="2" charset="2"/>
              <a:buNone/>
            </a:pPr>
            <a:r>
              <a:rPr lang="it-IT" altLang="en-US">
                <a:latin typeface="Times New Roman" panose="02020603050405020304" pitchFamily="18" charset="0"/>
              </a:rPr>
              <a:t>1. Hút thuốc lá</a:t>
            </a:r>
          </a:p>
          <a:p>
            <a:pPr algn="just">
              <a:buFont typeface="Wingdings" panose="05000000000000000000" pitchFamily="2" charset="2"/>
              <a:buNone/>
            </a:pPr>
            <a:r>
              <a:rPr lang="it-IT" altLang="en-US">
                <a:latin typeface="Times New Roman" panose="02020603050405020304" pitchFamily="18" charset="0"/>
              </a:rPr>
              <a:t>1. Tiêm chích ma túy</a:t>
            </a:r>
          </a:p>
          <a:p>
            <a:pPr algn="just">
              <a:buFont typeface="Wingdings" panose="05000000000000000000" pitchFamily="2" charset="2"/>
              <a:buNone/>
            </a:pPr>
            <a:endParaRPr lang="en-US" altLang="en-US">
              <a:latin typeface="Times New Roman" panose="02020603050405020304" pitchFamily="18" charset="0"/>
            </a:endParaRPr>
          </a:p>
        </p:txBody>
      </p:sp>
    </p:spTree>
    <p:extLst>
      <p:ext uri="{BB962C8B-B14F-4D97-AF65-F5344CB8AC3E}">
        <p14:creationId xmlns:p14="http://schemas.microsoft.com/office/powerpoint/2010/main" val="2158059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66800" y="914400"/>
            <a:ext cx="7543800" cy="762000"/>
          </a:xfrm>
        </p:spPr>
        <p:txBody>
          <a:bodyPr/>
          <a:lstStyle/>
          <a:p>
            <a:pPr algn="just"/>
            <a:r>
              <a:rPr lang="it-IT" altLang="en-US" sz="3600"/>
              <a:t>2.3. Những hành vi trung gian</a:t>
            </a:r>
            <a:r>
              <a:rPr lang="en-US" altLang="en-US" sz="3600"/>
              <a:t> </a:t>
            </a:r>
          </a:p>
        </p:txBody>
      </p:sp>
      <p:sp>
        <p:nvSpPr>
          <p:cNvPr id="9219" name="Rectangle 3"/>
          <p:cNvSpPr>
            <a:spLocks noGrp="1" noChangeArrowheads="1"/>
          </p:cNvSpPr>
          <p:nvPr>
            <p:ph type="body" idx="1"/>
          </p:nvPr>
        </p:nvSpPr>
        <p:spPr/>
        <p:txBody>
          <a:bodyPr/>
          <a:lstStyle/>
          <a:p>
            <a:pPr algn="just"/>
            <a:r>
              <a:rPr lang="it-IT" altLang="en-US" sz="4000">
                <a:latin typeface="Times New Roman" panose="02020603050405020304" pitchFamily="18" charset="0"/>
              </a:rPr>
              <a:t>Là những hành vi không có lợi cũng không có hại cho sức khoẻ hoặc chưa xác định rõ. </a:t>
            </a:r>
          </a:p>
          <a:p>
            <a:pPr algn="just"/>
            <a:r>
              <a:rPr lang="it-IT" altLang="en-US" sz="4000">
                <a:latin typeface="Times New Roman" panose="02020603050405020304" pitchFamily="18" charset="0"/>
              </a:rPr>
              <a:t>Ví dụ: Đeo vòng bạc cho trẻ em   </a:t>
            </a:r>
          </a:p>
        </p:txBody>
      </p:sp>
    </p:spTree>
    <p:extLst>
      <p:ext uri="{BB962C8B-B14F-4D97-AF65-F5344CB8AC3E}">
        <p14:creationId xmlns:p14="http://schemas.microsoft.com/office/powerpoint/2010/main" val="14935555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diamond(in)">
                                      <p:cBhvr>
                                        <p:cTn id="7" dur="2000"/>
                                        <p:tgtEl>
                                          <p:spTgt spid="9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diamond(in)">
                                      <p:cBhvr>
                                        <p:cTn id="12" dur="2000"/>
                                        <p:tgtEl>
                                          <p:spTgt spid="9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diamond(in)">
                                      <p:cBhvr>
                                        <p:cTn id="17" dur="20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538" name="Group 2"/>
          <p:cNvGrpSpPr>
            <a:grpSpLocks/>
          </p:cNvGrpSpPr>
          <p:nvPr/>
        </p:nvGrpSpPr>
        <p:grpSpPr bwMode="auto">
          <a:xfrm>
            <a:off x="762000" y="304800"/>
            <a:ext cx="7162800" cy="5791200"/>
            <a:chOff x="1985" y="2754"/>
            <a:chExt cx="8666" cy="4680"/>
          </a:xfrm>
        </p:grpSpPr>
        <p:grpSp>
          <p:nvGrpSpPr>
            <p:cNvPr id="65539" name="Group 3"/>
            <p:cNvGrpSpPr>
              <a:grpSpLocks/>
            </p:cNvGrpSpPr>
            <p:nvPr/>
          </p:nvGrpSpPr>
          <p:grpSpPr bwMode="auto">
            <a:xfrm>
              <a:off x="1985" y="2754"/>
              <a:ext cx="8666" cy="4680"/>
              <a:chOff x="1953" y="5634"/>
              <a:chExt cx="8666" cy="4680"/>
            </a:xfrm>
          </p:grpSpPr>
          <p:sp>
            <p:nvSpPr>
              <p:cNvPr id="65540" name="Oval 4"/>
              <p:cNvSpPr>
                <a:spLocks noChangeArrowheads="1"/>
              </p:cNvSpPr>
              <p:nvPr/>
            </p:nvSpPr>
            <p:spPr bwMode="auto">
              <a:xfrm>
                <a:off x="2359" y="6174"/>
                <a:ext cx="7854" cy="3600"/>
              </a:xfrm>
              <a:prstGeom prst="ellipse">
                <a:avLst/>
              </a:prstGeom>
              <a:solidFill>
                <a:srgbClr val="FFFFFF"/>
              </a:solidFill>
              <a:ln w="9525">
                <a:solidFill>
                  <a:srgbClr val="000000"/>
                </a:solidFill>
                <a:round/>
                <a:headEnd/>
                <a:tailEnd/>
              </a:ln>
            </p:spPr>
            <p:txBody>
              <a:bodyPr/>
              <a:lstStyle/>
              <a:p>
                <a:endParaRPr lang="en-US"/>
              </a:p>
            </p:txBody>
          </p:sp>
          <p:sp>
            <p:nvSpPr>
              <p:cNvPr id="65541" name="Text Box 5"/>
              <p:cNvSpPr txBox="1">
                <a:spLocks noChangeArrowheads="1"/>
              </p:cNvSpPr>
              <p:nvPr/>
            </p:nvSpPr>
            <p:spPr bwMode="auto">
              <a:xfrm>
                <a:off x="5319" y="5634"/>
                <a:ext cx="1902" cy="1080"/>
              </a:xfrm>
              <a:prstGeom prst="rect">
                <a:avLst/>
              </a:prstGeom>
              <a:solidFill>
                <a:srgbClr val="FFFFFF"/>
              </a:solidFill>
              <a:ln w="9525">
                <a:solidFill>
                  <a:srgbClr val="000000"/>
                </a:solidFill>
                <a:miter lim="800000"/>
                <a:headEnd/>
                <a:tailEnd/>
              </a:ln>
            </p:spPr>
            <p:txBody>
              <a:bodyPr/>
              <a:lstStyle/>
              <a:p>
                <a:pPr algn="ctr"/>
                <a:r>
                  <a:rPr lang="en-US" altLang="en-US" sz="2000" b="1">
                    <a:solidFill>
                      <a:srgbClr val="0000FF"/>
                    </a:solidFill>
                    <a:cs typeface="Arial" panose="020B0604020202020204" pitchFamily="34" charset="0"/>
                  </a:rPr>
                  <a:t>Yếu tố</a:t>
                </a:r>
              </a:p>
              <a:p>
                <a:pPr algn="ctr"/>
                <a:r>
                  <a:rPr lang="en-US" altLang="en-US" sz="2000" b="1">
                    <a:solidFill>
                      <a:srgbClr val="0000FF"/>
                    </a:solidFill>
                    <a:latin typeface="Times New Roman" panose="02020603050405020304" pitchFamily="18" charset="0"/>
                    <a:cs typeface="Arial" panose="020B0604020202020204" pitchFamily="34" charset="0"/>
                  </a:rPr>
                  <a:t>cộng đồng</a:t>
                </a:r>
              </a:p>
              <a:p>
                <a:pPr algn="ctr"/>
                <a:r>
                  <a:rPr lang="en-US" altLang="en-US" sz="2000" b="1">
                    <a:solidFill>
                      <a:srgbClr val="0000FF"/>
                    </a:solidFill>
                    <a:latin typeface="Times New Roman" panose="02020603050405020304" pitchFamily="18" charset="0"/>
                    <a:cs typeface="Arial" panose="020B0604020202020204" pitchFamily="34" charset="0"/>
                  </a:rPr>
                  <a:t>(QHXH) (5)</a:t>
                </a:r>
                <a:endParaRPr lang="en-US" altLang="en-US" sz="2000">
                  <a:cs typeface="Arial" panose="020B0604020202020204" pitchFamily="34" charset="0"/>
                </a:endParaRPr>
              </a:p>
            </p:txBody>
          </p:sp>
          <p:sp>
            <p:nvSpPr>
              <p:cNvPr id="65542" name="AutoShape 6"/>
              <p:cNvSpPr>
                <a:spLocks noChangeArrowheads="1"/>
              </p:cNvSpPr>
              <p:nvPr/>
            </p:nvSpPr>
            <p:spPr bwMode="auto">
              <a:xfrm>
                <a:off x="5341" y="7394"/>
                <a:ext cx="1880" cy="1143"/>
              </a:xfrm>
              <a:prstGeom prst="octagon">
                <a:avLst>
                  <a:gd name="adj" fmla="val 29287"/>
                </a:avLst>
              </a:prstGeom>
              <a:solidFill>
                <a:srgbClr val="FFFFFF"/>
              </a:solidFill>
              <a:ln w="9525">
                <a:solidFill>
                  <a:srgbClr val="000000"/>
                </a:solidFill>
                <a:miter lim="800000"/>
                <a:headEnd/>
                <a:tailEnd/>
              </a:ln>
            </p:spPr>
            <p:txBody>
              <a:bodyPr/>
              <a:lstStyle/>
              <a:p>
                <a:pPr algn="ctr"/>
                <a:r>
                  <a:rPr lang="en-US" altLang="en-US" sz="2000" b="1">
                    <a:solidFill>
                      <a:srgbClr val="0000FF"/>
                    </a:solidFill>
                    <a:cs typeface="Arial" panose="020B0604020202020204" pitchFamily="34" charset="0"/>
                  </a:rPr>
                  <a:t>Hành vi sức khoẻ</a:t>
                </a:r>
              </a:p>
            </p:txBody>
          </p:sp>
          <p:sp>
            <p:nvSpPr>
              <p:cNvPr id="65543" name="Text Box 7"/>
              <p:cNvSpPr txBox="1">
                <a:spLocks noChangeArrowheads="1"/>
              </p:cNvSpPr>
              <p:nvPr/>
            </p:nvSpPr>
            <p:spPr bwMode="auto">
              <a:xfrm>
                <a:off x="8717" y="7434"/>
                <a:ext cx="1902" cy="1080"/>
              </a:xfrm>
              <a:prstGeom prst="rect">
                <a:avLst/>
              </a:prstGeom>
              <a:solidFill>
                <a:srgbClr val="FFFFFF"/>
              </a:solidFill>
              <a:ln w="9525">
                <a:solidFill>
                  <a:srgbClr val="000000"/>
                </a:solidFill>
                <a:miter lim="800000"/>
                <a:headEnd/>
                <a:tailEnd/>
              </a:ln>
            </p:spPr>
            <p:txBody>
              <a:bodyPr/>
              <a:lstStyle/>
              <a:p>
                <a:pPr algn="ctr"/>
                <a:r>
                  <a:rPr lang="en-US" altLang="en-US" sz="2400" b="1">
                    <a:solidFill>
                      <a:srgbClr val="0000FF"/>
                    </a:solidFill>
                    <a:latin typeface=".VnTime" panose="020B7200000000000000" pitchFamily="34" charset="0"/>
                    <a:cs typeface="Arial" panose="020B0604020202020204" pitchFamily="34" charset="0"/>
                  </a:rPr>
                  <a:t>YÕu tè c¸ nh©n (1)</a:t>
                </a:r>
              </a:p>
            </p:txBody>
          </p:sp>
          <p:sp>
            <p:nvSpPr>
              <p:cNvPr id="65544" name="Text Box 8"/>
              <p:cNvSpPr txBox="1">
                <a:spLocks noChangeArrowheads="1"/>
              </p:cNvSpPr>
              <p:nvPr/>
            </p:nvSpPr>
            <p:spPr bwMode="auto">
              <a:xfrm>
                <a:off x="1953" y="7434"/>
                <a:ext cx="1902" cy="1080"/>
              </a:xfrm>
              <a:prstGeom prst="rect">
                <a:avLst/>
              </a:prstGeom>
              <a:solidFill>
                <a:srgbClr val="FFFFFF"/>
              </a:solidFill>
              <a:ln w="9525">
                <a:solidFill>
                  <a:srgbClr val="000000"/>
                </a:solidFill>
                <a:miter lim="800000"/>
                <a:headEnd/>
                <a:tailEnd/>
              </a:ln>
            </p:spPr>
            <p:txBody>
              <a:bodyPr/>
              <a:lstStyle/>
              <a:p>
                <a:pPr algn="ctr"/>
                <a:r>
                  <a:rPr lang="en-US" altLang="en-US" sz="2000" b="1">
                    <a:solidFill>
                      <a:srgbClr val="0000FF"/>
                    </a:solidFill>
                    <a:cs typeface="Arial" panose="020B0604020202020204" pitchFamily="34" charset="0"/>
                  </a:rPr>
                  <a:t>Yếu tố </a:t>
                </a:r>
              </a:p>
              <a:p>
                <a:pPr algn="ctr"/>
                <a:r>
                  <a:rPr lang="en-US" altLang="en-US" sz="2000" b="1">
                    <a:solidFill>
                      <a:srgbClr val="0000FF"/>
                    </a:solidFill>
                    <a:cs typeface="Arial" panose="020B0604020202020204" pitchFamily="34" charset="0"/>
                  </a:rPr>
                  <a:t>luật pháp, chính sách (4)</a:t>
                </a:r>
                <a:endParaRPr lang="en-US" altLang="en-US" sz="2000">
                  <a:solidFill>
                    <a:srgbClr val="0000FF"/>
                  </a:solidFill>
                  <a:cs typeface="Arial" panose="020B0604020202020204" pitchFamily="34" charset="0"/>
                </a:endParaRPr>
              </a:p>
            </p:txBody>
          </p:sp>
          <p:sp>
            <p:nvSpPr>
              <p:cNvPr id="65545" name="Text Box 9"/>
              <p:cNvSpPr txBox="1">
                <a:spLocks noChangeArrowheads="1"/>
              </p:cNvSpPr>
              <p:nvPr/>
            </p:nvSpPr>
            <p:spPr bwMode="auto">
              <a:xfrm>
                <a:off x="3668" y="9234"/>
                <a:ext cx="1902" cy="1080"/>
              </a:xfrm>
              <a:prstGeom prst="rect">
                <a:avLst/>
              </a:prstGeom>
              <a:solidFill>
                <a:srgbClr val="FFFFFF"/>
              </a:solidFill>
              <a:ln w="9525">
                <a:solidFill>
                  <a:srgbClr val="000000"/>
                </a:solidFill>
                <a:miter lim="800000"/>
                <a:headEnd/>
                <a:tailEnd/>
              </a:ln>
            </p:spPr>
            <p:txBody>
              <a:bodyPr/>
              <a:lstStyle/>
              <a:p>
                <a:r>
                  <a:rPr lang="en-US" altLang="en-US" sz="2000" b="1">
                    <a:solidFill>
                      <a:srgbClr val="0000FF"/>
                    </a:solidFill>
                    <a:latin typeface=".VnTime" panose="020B7200000000000000" pitchFamily="34" charset="0"/>
                    <a:cs typeface="Arial" panose="020B0604020202020204" pitchFamily="34" charset="0"/>
                  </a:rPr>
                  <a:t>M«i tr­êng häc tËp, lµm viÖc (3)</a:t>
                </a:r>
              </a:p>
              <a:p>
                <a:endParaRPr lang="en-US" altLang="en-US" sz="2000" b="1">
                  <a:solidFill>
                    <a:srgbClr val="0000FF"/>
                  </a:solidFill>
                  <a:latin typeface=".VnTime" panose="020B7200000000000000" pitchFamily="34" charset="0"/>
                  <a:cs typeface="Arial" panose="020B0604020202020204" pitchFamily="34" charset="0"/>
                </a:endParaRPr>
              </a:p>
            </p:txBody>
          </p:sp>
          <p:sp>
            <p:nvSpPr>
              <p:cNvPr id="65546" name="Text Box 10"/>
              <p:cNvSpPr txBox="1">
                <a:spLocks noChangeArrowheads="1"/>
              </p:cNvSpPr>
              <p:nvPr/>
            </p:nvSpPr>
            <p:spPr bwMode="auto">
              <a:xfrm>
                <a:off x="7189" y="9234"/>
                <a:ext cx="1902" cy="1080"/>
              </a:xfrm>
              <a:prstGeom prst="rect">
                <a:avLst/>
              </a:prstGeom>
              <a:solidFill>
                <a:srgbClr val="FFFFFF"/>
              </a:solidFill>
              <a:ln w="9525">
                <a:solidFill>
                  <a:srgbClr val="000000"/>
                </a:solidFill>
                <a:miter lim="800000"/>
                <a:headEnd/>
                <a:tailEnd/>
              </a:ln>
            </p:spPr>
            <p:txBody>
              <a:bodyPr/>
              <a:lstStyle/>
              <a:p>
                <a:pPr algn="ctr"/>
                <a:r>
                  <a:rPr lang="en-US" altLang="en-US">
                    <a:latin typeface=".VnTime" panose="020B7200000000000000" pitchFamily="34" charset="0"/>
                    <a:cs typeface="Arial" panose="020B0604020202020204" pitchFamily="34" charset="0"/>
                  </a:rPr>
                  <a:t> </a:t>
                </a:r>
                <a:r>
                  <a:rPr lang="en-US" altLang="en-US" sz="2000" b="1">
                    <a:solidFill>
                      <a:srgbClr val="0000FF"/>
                    </a:solidFill>
                    <a:latin typeface=".VnTime" panose="020B7200000000000000" pitchFamily="34" charset="0"/>
                    <a:cs typeface="Arial" panose="020B0604020202020204" pitchFamily="34" charset="0"/>
                  </a:rPr>
                  <a:t>C¸c mçi quan hÖ c¸ nh©n (2)</a:t>
                </a:r>
              </a:p>
            </p:txBody>
          </p:sp>
          <p:sp>
            <p:nvSpPr>
              <p:cNvPr id="65547" name="Line 11"/>
              <p:cNvSpPr>
                <a:spLocks noChangeShapeType="1"/>
              </p:cNvSpPr>
              <p:nvPr/>
            </p:nvSpPr>
            <p:spPr bwMode="auto">
              <a:xfrm flipH="1">
                <a:off x="7221" y="7974"/>
                <a:ext cx="149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5548" name="Line 12"/>
              <p:cNvSpPr>
                <a:spLocks noChangeShapeType="1"/>
              </p:cNvSpPr>
              <p:nvPr/>
            </p:nvSpPr>
            <p:spPr bwMode="auto">
              <a:xfrm>
                <a:off x="3855" y="7974"/>
                <a:ext cx="149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5549" name="Line 13"/>
              <p:cNvSpPr>
                <a:spLocks noChangeShapeType="1"/>
              </p:cNvSpPr>
              <p:nvPr/>
            </p:nvSpPr>
            <p:spPr bwMode="auto">
              <a:xfrm flipV="1">
                <a:off x="4603" y="8514"/>
                <a:ext cx="1122"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5550" name="Line 14"/>
              <p:cNvSpPr>
                <a:spLocks noChangeShapeType="1"/>
              </p:cNvSpPr>
              <p:nvPr/>
            </p:nvSpPr>
            <p:spPr bwMode="auto">
              <a:xfrm flipH="1" flipV="1">
                <a:off x="6847" y="8514"/>
                <a:ext cx="1309"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5551" name="Line 15"/>
            <p:cNvSpPr>
              <a:spLocks noChangeShapeType="1"/>
            </p:cNvSpPr>
            <p:nvPr/>
          </p:nvSpPr>
          <p:spPr bwMode="auto">
            <a:xfrm>
              <a:off x="6286" y="383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64589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5486400"/>
            <a:ext cx="7543800" cy="838200"/>
          </a:xfrm>
        </p:spPr>
        <p:txBody>
          <a:bodyPr/>
          <a:lstStyle/>
          <a:p>
            <a:r>
              <a:rPr lang="es-ES" altLang="en-US" sz="2800" i="1"/>
              <a:t>Các bước của quá trình thay đổi hành vi</a:t>
            </a:r>
            <a:endParaRPr lang="en-US" altLang="en-US" sz="2800"/>
          </a:p>
        </p:txBody>
      </p:sp>
      <p:sp>
        <p:nvSpPr>
          <p:cNvPr id="36873" name="Text Box 9"/>
          <p:cNvSpPr txBox="1">
            <a:spLocks noChangeArrowheads="1"/>
          </p:cNvSpPr>
          <p:nvPr/>
        </p:nvSpPr>
        <p:spPr bwMode="auto">
          <a:xfrm>
            <a:off x="3022600" y="8789988"/>
            <a:ext cx="2311400" cy="342900"/>
          </a:xfrm>
          <a:prstGeom prst="rect">
            <a:avLst/>
          </a:prstGeom>
          <a:solidFill>
            <a:srgbClr val="FFFFFF"/>
          </a:solidFill>
          <a:ln w="9525">
            <a:solidFill>
              <a:srgbClr val="000000"/>
            </a:solidFill>
            <a:miter lim="800000"/>
            <a:headEnd/>
            <a:tailEnd/>
          </a:ln>
        </p:spPr>
        <p:txBody>
          <a:bodyPr/>
          <a:lstStyle/>
          <a:p>
            <a:pPr algn="ctr"/>
            <a:r>
              <a:rPr lang="es-ES" altLang="en-US" sz="1200">
                <a:latin typeface="Times New Roman" panose="02020603050405020304" pitchFamily="18" charset="0"/>
              </a:rPr>
              <a:t>Quan tâm đến vấn đề mới</a:t>
            </a:r>
            <a:endParaRPr lang="en-US" altLang="en-US"/>
          </a:p>
        </p:txBody>
      </p:sp>
      <p:sp>
        <p:nvSpPr>
          <p:cNvPr id="36874" name="Text Box 10"/>
          <p:cNvSpPr txBox="1">
            <a:spLocks noChangeArrowheads="1"/>
          </p:cNvSpPr>
          <p:nvPr/>
        </p:nvSpPr>
        <p:spPr bwMode="auto">
          <a:xfrm>
            <a:off x="2990850" y="9380538"/>
            <a:ext cx="2343150" cy="342900"/>
          </a:xfrm>
          <a:prstGeom prst="rect">
            <a:avLst/>
          </a:prstGeom>
          <a:solidFill>
            <a:srgbClr val="FFFFFF"/>
          </a:solidFill>
          <a:ln w="9525">
            <a:solidFill>
              <a:srgbClr val="000000"/>
            </a:solidFill>
            <a:miter lim="800000"/>
            <a:headEnd/>
            <a:tailEnd/>
          </a:ln>
        </p:spPr>
        <p:txBody>
          <a:bodyPr/>
          <a:lstStyle/>
          <a:p>
            <a:pPr algn="ctr"/>
            <a:r>
              <a:rPr lang="es-ES" altLang="en-US" sz="1200">
                <a:latin typeface="Times New Roman" panose="02020603050405020304" pitchFamily="18" charset="0"/>
              </a:rPr>
              <a:t>Quyết định và thử áp</a:t>
            </a:r>
            <a:r>
              <a:rPr lang="es-ES" altLang="en-US" sz="1200"/>
              <a:t> dụng</a:t>
            </a:r>
            <a:endParaRPr lang="en-US" altLang="en-US"/>
          </a:p>
        </p:txBody>
      </p:sp>
      <p:sp>
        <p:nvSpPr>
          <p:cNvPr id="36875" name="Text Box 11"/>
          <p:cNvSpPr txBox="1">
            <a:spLocks noChangeArrowheads="1"/>
          </p:cNvSpPr>
          <p:nvPr/>
        </p:nvSpPr>
        <p:spPr bwMode="auto">
          <a:xfrm>
            <a:off x="3022600" y="9990138"/>
            <a:ext cx="2317750" cy="342900"/>
          </a:xfrm>
          <a:prstGeom prst="rect">
            <a:avLst/>
          </a:prstGeom>
          <a:solidFill>
            <a:srgbClr val="FFFFFF"/>
          </a:solidFill>
          <a:ln w="9525">
            <a:solidFill>
              <a:srgbClr val="000000"/>
            </a:solidFill>
            <a:miter lim="800000"/>
            <a:headEnd/>
            <a:tailEnd/>
          </a:ln>
        </p:spPr>
        <p:txBody>
          <a:bodyPr/>
          <a:lstStyle/>
          <a:p>
            <a:pPr algn="ctr"/>
            <a:r>
              <a:rPr lang="es-ES" altLang="en-US" sz="1200">
                <a:latin typeface="Times New Roman" panose="02020603050405020304" pitchFamily="18" charset="0"/>
              </a:rPr>
              <a:t>Đánh giá kết quả thử nghiệm</a:t>
            </a:r>
            <a:endParaRPr lang="en-US" altLang="en-US"/>
          </a:p>
        </p:txBody>
      </p:sp>
      <p:sp>
        <p:nvSpPr>
          <p:cNvPr id="36877" name="Text Box 13"/>
          <p:cNvSpPr txBox="1">
            <a:spLocks noChangeArrowheads="1"/>
          </p:cNvSpPr>
          <p:nvPr/>
        </p:nvSpPr>
        <p:spPr bwMode="auto">
          <a:xfrm>
            <a:off x="3022600" y="8181975"/>
            <a:ext cx="2311400" cy="342900"/>
          </a:xfrm>
          <a:prstGeom prst="rect">
            <a:avLst/>
          </a:prstGeom>
          <a:solidFill>
            <a:srgbClr val="FFFFFF"/>
          </a:solidFill>
          <a:ln w="9525">
            <a:solidFill>
              <a:srgbClr val="000000"/>
            </a:solidFill>
            <a:miter lim="800000"/>
            <a:headEnd/>
            <a:tailEnd/>
          </a:ln>
        </p:spPr>
        <p:txBody>
          <a:bodyPr/>
          <a:lstStyle/>
          <a:p>
            <a:pPr algn="ctr"/>
            <a:r>
              <a:rPr lang="es-ES" altLang="en-US" sz="1200">
                <a:latin typeface="Times New Roman" panose="02020603050405020304" pitchFamily="18" charset="0"/>
              </a:rPr>
              <a:t>Nhận ra vấn đề</a:t>
            </a:r>
            <a:endParaRPr lang="en-US" altLang="en-US"/>
          </a:p>
        </p:txBody>
      </p:sp>
      <p:sp>
        <p:nvSpPr>
          <p:cNvPr id="36883" name="Text Box 19"/>
          <p:cNvSpPr txBox="1">
            <a:spLocks noChangeArrowheads="1"/>
          </p:cNvSpPr>
          <p:nvPr/>
        </p:nvSpPr>
        <p:spPr bwMode="auto">
          <a:xfrm>
            <a:off x="2514600" y="685800"/>
            <a:ext cx="3124200" cy="531813"/>
          </a:xfrm>
          <a:prstGeom prst="rect">
            <a:avLst/>
          </a:prstGeom>
          <a:noFill/>
          <a:ln w="12700">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t>Nhận ra vấn đề</a:t>
            </a:r>
          </a:p>
        </p:txBody>
      </p:sp>
      <p:sp>
        <p:nvSpPr>
          <p:cNvPr id="36885" name="Text Box 21"/>
          <p:cNvSpPr txBox="1">
            <a:spLocks noChangeArrowheads="1"/>
          </p:cNvSpPr>
          <p:nvPr/>
        </p:nvSpPr>
        <p:spPr bwMode="auto">
          <a:xfrm>
            <a:off x="1752600" y="1677988"/>
            <a:ext cx="4572000" cy="531812"/>
          </a:xfrm>
          <a:prstGeom prst="rect">
            <a:avLst/>
          </a:prstGeom>
          <a:noFill/>
          <a:ln w="12700">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t>Quan tâm đến vấn đề mới</a:t>
            </a:r>
          </a:p>
        </p:txBody>
      </p:sp>
      <p:sp>
        <p:nvSpPr>
          <p:cNvPr id="36886" name="Text Box 22"/>
          <p:cNvSpPr txBox="1">
            <a:spLocks noChangeArrowheads="1"/>
          </p:cNvSpPr>
          <p:nvPr/>
        </p:nvSpPr>
        <p:spPr bwMode="auto">
          <a:xfrm>
            <a:off x="1752600" y="2668588"/>
            <a:ext cx="4572000" cy="531812"/>
          </a:xfrm>
          <a:prstGeom prst="rect">
            <a:avLst/>
          </a:prstGeom>
          <a:noFill/>
          <a:ln w="12700">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t>Quyết định và thử áp dụng</a:t>
            </a:r>
          </a:p>
        </p:txBody>
      </p:sp>
      <p:sp>
        <p:nvSpPr>
          <p:cNvPr id="36887" name="Text Box 23"/>
          <p:cNvSpPr txBox="1">
            <a:spLocks noChangeArrowheads="1"/>
          </p:cNvSpPr>
          <p:nvPr/>
        </p:nvSpPr>
        <p:spPr bwMode="auto">
          <a:xfrm>
            <a:off x="1524000" y="3659188"/>
            <a:ext cx="4876800" cy="531812"/>
          </a:xfrm>
          <a:prstGeom prst="rect">
            <a:avLst/>
          </a:prstGeom>
          <a:noFill/>
          <a:ln w="12700">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t>Đánh giá kết quả thử nghiệm</a:t>
            </a:r>
          </a:p>
        </p:txBody>
      </p:sp>
      <p:sp>
        <p:nvSpPr>
          <p:cNvPr id="36888" name="Text Box 24"/>
          <p:cNvSpPr txBox="1">
            <a:spLocks noChangeArrowheads="1"/>
          </p:cNvSpPr>
          <p:nvPr/>
        </p:nvSpPr>
        <p:spPr bwMode="auto">
          <a:xfrm>
            <a:off x="1524000" y="4573588"/>
            <a:ext cx="5181600" cy="531812"/>
          </a:xfrm>
          <a:prstGeom prst="rect">
            <a:avLst/>
          </a:prstGeom>
          <a:noFill/>
          <a:ln w="12700">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a:t>Quyết định: Thực hiện, từ chối</a:t>
            </a:r>
          </a:p>
        </p:txBody>
      </p:sp>
      <p:sp>
        <p:nvSpPr>
          <p:cNvPr id="36890" name="Line 26"/>
          <p:cNvSpPr>
            <a:spLocks noChangeShapeType="1"/>
          </p:cNvSpPr>
          <p:nvPr/>
        </p:nvSpPr>
        <p:spPr bwMode="auto">
          <a:xfrm>
            <a:off x="3962400" y="1257300"/>
            <a:ext cx="0" cy="3810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1" name="Line 27"/>
          <p:cNvSpPr>
            <a:spLocks noChangeShapeType="1"/>
          </p:cNvSpPr>
          <p:nvPr/>
        </p:nvSpPr>
        <p:spPr bwMode="auto">
          <a:xfrm>
            <a:off x="3962400" y="2209800"/>
            <a:ext cx="0" cy="3810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2" name="Line 28"/>
          <p:cNvSpPr>
            <a:spLocks noChangeShapeType="1"/>
          </p:cNvSpPr>
          <p:nvPr/>
        </p:nvSpPr>
        <p:spPr bwMode="auto">
          <a:xfrm>
            <a:off x="3962400" y="3276600"/>
            <a:ext cx="0" cy="3810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93" name="Line 29"/>
          <p:cNvSpPr>
            <a:spLocks noChangeShapeType="1"/>
          </p:cNvSpPr>
          <p:nvPr/>
        </p:nvSpPr>
        <p:spPr bwMode="auto">
          <a:xfrm>
            <a:off x="3962400" y="4191000"/>
            <a:ext cx="0" cy="381000"/>
          </a:xfrm>
          <a:prstGeom prst="line">
            <a:avLst/>
          </a:prstGeom>
          <a:noFill/>
          <a:ln w="28575">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324066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wipe(down)">
                                      <p:cBhvr>
                                        <p:cTn id="7" dur="290">
                                          <p:stCondLst>
                                            <p:cond delay="0"/>
                                          </p:stCondLst>
                                        </p:cTn>
                                        <p:tgtEl>
                                          <p:spTgt spid="36866"/>
                                        </p:tgtEl>
                                      </p:cBhvr>
                                    </p:animEffect>
                                    <p:anim calcmode="lin" valueType="num">
                                      <p:cBhvr>
                                        <p:cTn id="8" dur="911" tmFilter="0,0; 0.14,0.36; 0.43,0.73; 0.71,0.91; 1.0,1.0">
                                          <p:stCondLst>
                                            <p:cond delay="0"/>
                                          </p:stCondLst>
                                        </p:cTn>
                                        <p:tgtEl>
                                          <p:spTgt spid="36866"/>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6866"/>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6866"/>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6866"/>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6866"/>
                                        </p:tgtEl>
                                        <p:attrNameLst>
                                          <p:attrName>ppt_y</p:attrName>
                                        </p:attrNameLst>
                                      </p:cBhvr>
                                      <p:tavLst>
                                        <p:tav tm="0" fmla="#ppt_y-sin(pi*$)/81">
                                          <p:val>
                                            <p:fltVal val="0"/>
                                          </p:val>
                                        </p:tav>
                                        <p:tav tm="100000">
                                          <p:val>
                                            <p:fltVal val="1"/>
                                          </p:val>
                                        </p:tav>
                                      </p:tavLst>
                                    </p:anim>
                                    <p:animScale>
                                      <p:cBhvr>
                                        <p:cTn id="13" dur="13">
                                          <p:stCondLst>
                                            <p:cond delay="325"/>
                                          </p:stCondLst>
                                        </p:cTn>
                                        <p:tgtEl>
                                          <p:spTgt spid="36866"/>
                                        </p:tgtEl>
                                      </p:cBhvr>
                                      <p:to x="100000" y="60000"/>
                                    </p:animScale>
                                    <p:animScale>
                                      <p:cBhvr>
                                        <p:cTn id="14" dur="83" decel="50000">
                                          <p:stCondLst>
                                            <p:cond delay="338"/>
                                          </p:stCondLst>
                                        </p:cTn>
                                        <p:tgtEl>
                                          <p:spTgt spid="36866"/>
                                        </p:tgtEl>
                                      </p:cBhvr>
                                      <p:to x="100000" y="100000"/>
                                    </p:animScale>
                                    <p:animScale>
                                      <p:cBhvr>
                                        <p:cTn id="15" dur="13">
                                          <p:stCondLst>
                                            <p:cond delay="656"/>
                                          </p:stCondLst>
                                        </p:cTn>
                                        <p:tgtEl>
                                          <p:spTgt spid="36866"/>
                                        </p:tgtEl>
                                      </p:cBhvr>
                                      <p:to x="100000" y="80000"/>
                                    </p:animScale>
                                    <p:animScale>
                                      <p:cBhvr>
                                        <p:cTn id="16" dur="83" decel="50000">
                                          <p:stCondLst>
                                            <p:cond delay="669"/>
                                          </p:stCondLst>
                                        </p:cTn>
                                        <p:tgtEl>
                                          <p:spTgt spid="36866"/>
                                        </p:tgtEl>
                                      </p:cBhvr>
                                      <p:to x="100000" y="100000"/>
                                    </p:animScale>
                                    <p:animScale>
                                      <p:cBhvr>
                                        <p:cTn id="17" dur="13">
                                          <p:stCondLst>
                                            <p:cond delay="821"/>
                                          </p:stCondLst>
                                        </p:cTn>
                                        <p:tgtEl>
                                          <p:spTgt spid="36866"/>
                                        </p:tgtEl>
                                      </p:cBhvr>
                                      <p:to x="100000" y="90000"/>
                                    </p:animScale>
                                    <p:animScale>
                                      <p:cBhvr>
                                        <p:cTn id="18" dur="83" decel="50000">
                                          <p:stCondLst>
                                            <p:cond delay="834"/>
                                          </p:stCondLst>
                                        </p:cTn>
                                        <p:tgtEl>
                                          <p:spTgt spid="36866"/>
                                        </p:tgtEl>
                                      </p:cBhvr>
                                      <p:to x="100000" y="100000"/>
                                    </p:animScale>
                                    <p:animScale>
                                      <p:cBhvr>
                                        <p:cTn id="19" dur="13">
                                          <p:stCondLst>
                                            <p:cond delay="904"/>
                                          </p:stCondLst>
                                        </p:cTn>
                                        <p:tgtEl>
                                          <p:spTgt spid="36866"/>
                                        </p:tgtEl>
                                      </p:cBhvr>
                                      <p:to x="100000" y="95000"/>
                                    </p:animScale>
                                    <p:animScale>
                                      <p:cBhvr>
                                        <p:cTn id="20" dur="83" decel="50000">
                                          <p:stCondLst>
                                            <p:cond delay="917"/>
                                          </p:stCondLst>
                                        </p:cTn>
                                        <p:tgtEl>
                                          <p:spTgt spid="36866"/>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6883"/>
                                        </p:tgtEl>
                                        <p:attrNameLst>
                                          <p:attrName>style.visibility</p:attrName>
                                        </p:attrNameLst>
                                      </p:cBhvr>
                                      <p:to>
                                        <p:strVal val="visible"/>
                                      </p:to>
                                    </p:set>
                                    <p:animEffect transition="in" filter="wipe(down)">
                                      <p:cBhvr>
                                        <p:cTn id="25" dur="290">
                                          <p:stCondLst>
                                            <p:cond delay="0"/>
                                          </p:stCondLst>
                                        </p:cTn>
                                        <p:tgtEl>
                                          <p:spTgt spid="36883"/>
                                        </p:tgtEl>
                                      </p:cBhvr>
                                    </p:animEffect>
                                    <p:anim calcmode="lin" valueType="num">
                                      <p:cBhvr>
                                        <p:cTn id="26" dur="911" tmFilter="0,0; 0.14,0.36; 0.43,0.73; 0.71,0.91; 1.0,1.0">
                                          <p:stCondLst>
                                            <p:cond delay="0"/>
                                          </p:stCondLst>
                                        </p:cTn>
                                        <p:tgtEl>
                                          <p:spTgt spid="36883"/>
                                        </p:tgtEl>
                                        <p:attrNameLst>
                                          <p:attrName>ppt_x</p:attrName>
                                        </p:attrNameLst>
                                      </p:cBhvr>
                                      <p:tavLst>
                                        <p:tav tm="0">
                                          <p:val>
                                            <p:strVal val="#ppt_x-0.25"/>
                                          </p:val>
                                        </p:tav>
                                        <p:tav tm="100000">
                                          <p:val>
                                            <p:strVal val="#ppt_x"/>
                                          </p:val>
                                        </p:tav>
                                      </p:tavLst>
                                    </p:anim>
                                    <p:anim calcmode="lin" valueType="num">
                                      <p:cBhvr>
                                        <p:cTn id="27" dur="332" tmFilter="0.0,0.0; 0.25,0.07; 0.50,0.2; 0.75,0.467; 1.0,1.0">
                                          <p:stCondLst>
                                            <p:cond delay="0"/>
                                          </p:stCondLst>
                                        </p:cTn>
                                        <p:tgtEl>
                                          <p:spTgt spid="36883"/>
                                        </p:tgtEl>
                                        <p:attrNameLst>
                                          <p:attrName>ppt_y</p:attrName>
                                        </p:attrNameLst>
                                      </p:cBhvr>
                                      <p:tavLst>
                                        <p:tav tm="0" fmla="#ppt_y-sin(pi*$)/3">
                                          <p:val>
                                            <p:fltVal val="0.5"/>
                                          </p:val>
                                        </p:tav>
                                        <p:tav tm="100000">
                                          <p:val>
                                            <p:fltVal val="1"/>
                                          </p:val>
                                        </p:tav>
                                      </p:tavLst>
                                    </p:anim>
                                    <p:anim calcmode="lin" valueType="num">
                                      <p:cBhvr>
                                        <p:cTn id="28" dur="332" tmFilter="0, 0; 0.125,0.2665; 0.25,0.4; 0.375,0.465; 0.5,0.5;  0.625,0.535; 0.75,0.6; 0.875,0.7335; 1,1">
                                          <p:stCondLst>
                                            <p:cond delay="332"/>
                                          </p:stCondLst>
                                        </p:cTn>
                                        <p:tgtEl>
                                          <p:spTgt spid="36883"/>
                                        </p:tgtEl>
                                        <p:attrNameLst>
                                          <p:attrName>ppt_y</p:attrName>
                                        </p:attrNameLst>
                                      </p:cBhvr>
                                      <p:tavLst>
                                        <p:tav tm="0" fmla="#ppt_y-sin(pi*$)/9">
                                          <p:val>
                                            <p:fltVal val="0"/>
                                          </p:val>
                                        </p:tav>
                                        <p:tav tm="100000">
                                          <p:val>
                                            <p:fltVal val="1"/>
                                          </p:val>
                                        </p:tav>
                                      </p:tavLst>
                                    </p:anim>
                                    <p:anim calcmode="lin" valueType="num">
                                      <p:cBhvr>
                                        <p:cTn id="29" dur="166" tmFilter="0, 0; 0.125,0.2665; 0.25,0.4; 0.375,0.465; 0.5,0.5;  0.625,0.535; 0.75,0.6; 0.875,0.7335; 1,1">
                                          <p:stCondLst>
                                            <p:cond delay="662"/>
                                          </p:stCondLst>
                                        </p:cTn>
                                        <p:tgtEl>
                                          <p:spTgt spid="36883"/>
                                        </p:tgtEl>
                                        <p:attrNameLst>
                                          <p:attrName>ppt_y</p:attrName>
                                        </p:attrNameLst>
                                      </p:cBhvr>
                                      <p:tavLst>
                                        <p:tav tm="0" fmla="#ppt_y-sin(pi*$)/27">
                                          <p:val>
                                            <p:fltVal val="0"/>
                                          </p:val>
                                        </p:tav>
                                        <p:tav tm="100000">
                                          <p:val>
                                            <p:fltVal val="1"/>
                                          </p:val>
                                        </p:tav>
                                      </p:tavLst>
                                    </p:anim>
                                    <p:anim calcmode="lin" valueType="num">
                                      <p:cBhvr>
                                        <p:cTn id="30" dur="82" tmFilter="0, 0; 0.125,0.2665; 0.25,0.4; 0.375,0.465; 0.5,0.5;  0.625,0.535; 0.75,0.6; 0.875,0.7335; 1,1">
                                          <p:stCondLst>
                                            <p:cond delay="828"/>
                                          </p:stCondLst>
                                        </p:cTn>
                                        <p:tgtEl>
                                          <p:spTgt spid="36883"/>
                                        </p:tgtEl>
                                        <p:attrNameLst>
                                          <p:attrName>ppt_y</p:attrName>
                                        </p:attrNameLst>
                                      </p:cBhvr>
                                      <p:tavLst>
                                        <p:tav tm="0" fmla="#ppt_y-sin(pi*$)/81">
                                          <p:val>
                                            <p:fltVal val="0"/>
                                          </p:val>
                                        </p:tav>
                                        <p:tav tm="100000">
                                          <p:val>
                                            <p:fltVal val="1"/>
                                          </p:val>
                                        </p:tav>
                                      </p:tavLst>
                                    </p:anim>
                                    <p:animScale>
                                      <p:cBhvr>
                                        <p:cTn id="31" dur="13">
                                          <p:stCondLst>
                                            <p:cond delay="325"/>
                                          </p:stCondLst>
                                        </p:cTn>
                                        <p:tgtEl>
                                          <p:spTgt spid="36883"/>
                                        </p:tgtEl>
                                      </p:cBhvr>
                                      <p:to x="100000" y="60000"/>
                                    </p:animScale>
                                    <p:animScale>
                                      <p:cBhvr>
                                        <p:cTn id="32" dur="83" decel="50000">
                                          <p:stCondLst>
                                            <p:cond delay="338"/>
                                          </p:stCondLst>
                                        </p:cTn>
                                        <p:tgtEl>
                                          <p:spTgt spid="36883"/>
                                        </p:tgtEl>
                                      </p:cBhvr>
                                      <p:to x="100000" y="100000"/>
                                    </p:animScale>
                                    <p:animScale>
                                      <p:cBhvr>
                                        <p:cTn id="33" dur="13">
                                          <p:stCondLst>
                                            <p:cond delay="656"/>
                                          </p:stCondLst>
                                        </p:cTn>
                                        <p:tgtEl>
                                          <p:spTgt spid="36883"/>
                                        </p:tgtEl>
                                      </p:cBhvr>
                                      <p:to x="100000" y="80000"/>
                                    </p:animScale>
                                    <p:animScale>
                                      <p:cBhvr>
                                        <p:cTn id="34" dur="83" decel="50000">
                                          <p:stCondLst>
                                            <p:cond delay="669"/>
                                          </p:stCondLst>
                                        </p:cTn>
                                        <p:tgtEl>
                                          <p:spTgt spid="36883"/>
                                        </p:tgtEl>
                                      </p:cBhvr>
                                      <p:to x="100000" y="100000"/>
                                    </p:animScale>
                                    <p:animScale>
                                      <p:cBhvr>
                                        <p:cTn id="35" dur="13">
                                          <p:stCondLst>
                                            <p:cond delay="821"/>
                                          </p:stCondLst>
                                        </p:cTn>
                                        <p:tgtEl>
                                          <p:spTgt spid="36883"/>
                                        </p:tgtEl>
                                      </p:cBhvr>
                                      <p:to x="100000" y="90000"/>
                                    </p:animScale>
                                    <p:animScale>
                                      <p:cBhvr>
                                        <p:cTn id="36" dur="83" decel="50000">
                                          <p:stCondLst>
                                            <p:cond delay="834"/>
                                          </p:stCondLst>
                                        </p:cTn>
                                        <p:tgtEl>
                                          <p:spTgt spid="36883"/>
                                        </p:tgtEl>
                                      </p:cBhvr>
                                      <p:to x="100000" y="100000"/>
                                    </p:animScale>
                                    <p:animScale>
                                      <p:cBhvr>
                                        <p:cTn id="37" dur="13">
                                          <p:stCondLst>
                                            <p:cond delay="904"/>
                                          </p:stCondLst>
                                        </p:cTn>
                                        <p:tgtEl>
                                          <p:spTgt spid="36883"/>
                                        </p:tgtEl>
                                      </p:cBhvr>
                                      <p:to x="100000" y="95000"/>
                                    </p:animScale>
                                    <p:animScale>
                                      <p:cBhvr>
                                        <p:cTn id="38" dur="83" decel="50000">
                                          <p:stCondLst>
                                            <p:cond delay="917"/>
                                          </p:stCondLst>
                                        </p:cTn>
                                        <p:tgtEl>
                                          <p:spTgt spid="36883"/>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nodeType="clickEffect">
                                  <p:stCondLst>
                                    <p:cond delay="0"/>
                                  </p:stCondLst>
                                  <p:childTnLst>
                                    <p:set>
                                      <p:cBhvr>
                                        <p:cTn id="42" dur="1" fill="hold">
                                          <p:stCondLst>
                                            <p:cond delay="0"/>
                                          </p:stCondLst>
                                        </p:cTn>
                                        <p:tgtEl>
                                          <p:spTgt spid="36890"/>
                                        </p:tgtEl>
                                        <p:attrNameLst>
                                          <p:attrName>style.visibility</p:attrName>
                                        </p:attrNameLst>
                                      </p:cBhvr>
                                      <p:to>
                                        <p:strVal val="visible"/>
                                      </p:to>
                                    </p:set>
                                    <p:animEffect transition="in" filter="wipe(down)">
                                      <p:cBhvr>
                                        <p:cTn id="43" dur="290">
                                          <p:stCondLst>
                                            <p:cond delay="0"/>
                                          </p:stCondLst>
                                        </p:cTn>
                                        <p:tgtEl>
                                          <p:spTgt spid="36890"/>
                                        </p:tgtEl>
                                      </p:cBhvr>
                                    </p:animEffect>
                                    <p:anim calcmode="lin" valueType="num">
                                      <p:cBhvr>
                                        <p:cTn id="44" dur="911" tmFilter="0,0; 0.14,0.36; 0.43,0.73; 0.71,0.91; 1.0,1.0">
                                          <p:stCondLst>
                                            <p:cond delay="0"/>
                                          </p:stCondLst>
                                        </p:cTn>
                                        <p:tgtEl>
                                          <p:spTgt spid="36890"/>
                                        </p:tgtEl>
                                        <p:attrNameLst>
                                          <p:attrName>ppt_x</p:attrName>
                                        </p:attrNameLst>
                                      </p:cBhvr>
                                      <p:tavLst>
                                        <p:tav tm="0">
                                          <p:val>
                                            <p:strVal val="#ppt_x-0.25"/>
                                          </p:val>
                                        </p:tav>
                                        <p:tav tm="100000">
                                          <p:val>
                                            <p:strVal val="#ppt_x"/>
                                          </p:val>
                                        </p:tav>
                                      </p:tavLst>
                                    </p:anim>
                                    <p:anim calcmode="lin" valueType="num">
                                      <p:cBhvr>
                                        <p:cTn id="45" dur="332" tmFilter="0.0,0.0; 0.25,0.07; 0.50,0.2; 0.75,0.467; 1.0,1.0">
                                          <p:stCondLst>
                                            <p:cond delay="0"/>
                                          </p:stCondLst>
                                        </p:cTn>
                                        <p:tgtEl>
                                          <p:spTgt spid="36890"/>
                                        </p:tgtEl>
                                        <p:attrNameLst>
                                          <p:attrName>ppt_y</p:attrName>
                                        </p:attrNameLst>
                                      </p:cBhvr>
                                      <p:tavLst>
                                        <p:tav tm="0" fmla="#ppt_y-sin(pi*$)/3">
                                          <p:val>
                                            <p:fltVal val="0.5"/>
                                          </p:val>
                                        </p:tav>
                                        <p:tav tm="100000">
                                          <p:val>
                                            <p:fltVal val="1"/>
                                          </p:val>
                                        </p:tav>
                                      </p:tavLst>
                                    </p:anim>
                                    <p:anim calcmode="lin" valueType="num">
                                      <p:cBhvr>
                                        <p:cTn id="46" dur="332" tmFilter="0, 0; 0.125,0.2665; 0.25,0.4; 0.375,0.465; 0.5,0.5;  0.625,0.535; 0.75,0.6; 0.875,0.7335; 1,1">
                                          <p:stCondLst>
                                            <p:cond delay="332"/>
                                          </p:stCondLst>
                                        </p:cTn>
                                        <p:tgtEl>
                                          <p:spTgt spid="36890"/>
                                        </p:tgtEl>
                                        <p:attrNameLst>
                                          <p:attrName>ppt_y</p:attrName>
                                        </p:attrNameLst>
                                      </p:cBhvr>
                                      <p:tavLst>
                                        <p:tav tm="0" fmla="#ppt_y-sin(pi*$)/9">
                                          <p:val>
                                            <p:fltVal val="0"/>
                                          </p:val>
                                        </p:tav>
                                        <p:tav tm="100000">
                                          <p:val>
                                            <p:fltVal val="1"/>
                                          </p:val>
                                        </p:tav>
                                      </p:tavLst>
                                    </p:anim>
                                    <p:anim calcmode="lin" valueType="num">
                                      <p:cBhvr>
                                        <p:cTn id="47" dur="166" tmFilter="0, 0; 0.125,0.2665; 0.25,0.4; 0.375,0.465; 0.5,0.5;  0.625,0.535; 0.75,0.6; 0.875,0.7335; 1,1">
                                          <p:stCondLst>
                                            <p:cond delay="662"/>
                                          </p:stCondLst>
                                        </p:cTn>
                                        <p:tgtEl>
                                          <p:spTgt spid="36890"/>
                                        </p:tgtEl>
                                        <p:attrNameLst>
                                          <p:attrName>ppt_y</p:attrName>
                                        </p:attrNameLst>
                                      </p:cBhvr>
                                      <p:tavLst>
                                        <p:tav tm="0" fmla="#ppt_y-sin(pi*$)/27">
                                          <p:val>
                                            <p:fltVal val="0"/>
                                          </p:val>
                                        </p:tav>
                                        <p:tav tm="100000">
                                          <p:val>
                                            <p:fltVal val="1"/>
                                          </p:val>
                                        </p:tav>
                                      </p:tavLst>
                                    </p:anim>
                                    <p:anim calcmode="lin" valueType="num">
                                      <p:cBhvr>
                                        <p:cTn id="48" dur="82" tmFilter="0, 0; 0.125,0.2665; 0.25,0.4; 0.375,0.465; 0.5,0.5;  0.625,0.535; 0.75,0.6; 0.875,0.7335; 1,1">
                                          <p:stCondLst>
                                            <p:cond delay="828"/>
                                          </p:stCondLst>
                                        </p:cTn>
                                        <p:tgtEl>
                                          <p:spTgt spid="36890"/>
                                        </p:tgtEl>
                                        <p:attrNameLst>
                                          <p:attrName>ppt_y</p:attrName>
                                        </p:attrNameLst>
                                      </p:cBhvr>
                                      <p:tavLst>
                                        <p:tav tm="0" fmla="#ppt_y-sin(pi*$)/81">
                                          <p:val>
                                            <p:fltVal val="0"/>
                                          </p:val>
                                        </p:tav>
                                        <p:tav tm="100000">
                                          <p:val>
                                            <p:fltVal val="1"/>
                                          </p:val>
                                        </p:tav>
                                      </p:tavLst>
                                    </p:anim>
                                    <p:animScale>
                                      <p:cBhvr>
                                        <p:cTn id="49" dur="13">
                                          <p:stCondLst>
                                            <p:cond delay="325"/>
                                          </p:stCondLst>
                                        </p:cTn>
                                        <p:tgtEl>
                                          <p:spTgt spid="36890"/>
                                        </p:tgtEl>
                                      </p:cBhvr>
                                      <p:to x="100000" y="60000"/>
                                    </p:animScale>
                                    <p:animScale>
                                      <p:cBhvr>
                                        <p:cTn id="50" dur="83" decel="50000">
                                          <p:stCondLst>
                                            <p:cond delay="338"/>
                                          </p:stCondLst>
                                        </p:cTn>
                                        <p:tgtEl>
                                          <p:spTgt spid="36890"/>
                                        </p:tgtEl>
                                      </p:cBhvr>
                                      <p:to x="100000" y="100000"/>
                                    </p:animScale>
                                    <p:animScale>
                                      <p:cBhvr>
                                        <p:cTn id="51" dur="13">
                                          <p:stCondLst>
                                            <p:cond delay="656"/>
                                          </p:stCondLst>
                                        </p:cTn>
                                        <p:tgtEl>
                                          <p:spTgt spid="36890"/>
                                        </p:tgtEl>
                                      </p:cBhvr>
                                      <p:to x="100000" y="80000"/>
                                    </p:animScale>
                                    <p:animScale>
                                      <p:cBhvr>
                                        <p:cTn id="52" dur="83" decel="50000">
                                          <p:stCondLst>
                                            <p:cond delay="669"/>
                                          </p:stCondLst>
                                        </p:cTn>
                                        <p:tgtEl>
                                          <p:spTgt spid="36890"/>
                                        </p:tgtEl>
                                      </p:cBhvr>
                                      <p:to x="100000" y="100000"/>
                                    </p:animScale>
                                    <p:animScale>
                                      <p:cBhvr>
                                        <p:cTn id="53" dur="13">
                                          <p:stCondLst>
                                            <p:cond delay="821"/>
                                          </p:stCondLst>
                                        </p:cTn>
                                        <p:tgtEl>
                                          <p:spTgt spid="36890"/>
                                        </p:tgtEl>
                                      </p:cBhvr>
                                      <p:to x="100000" y="90000"/>
                                    </p:animScale>
                                    <p:animScale>
                                      <p:cBhvr>
                                        <p:cTn id="54" dur="83" decel="50000">
                                          <p:stCondLst>
                                            <p:cond delay="834"/>
                                          </p:stCondLst>
                                        </p:cTn>
                                        <p:tgtEl>
                                          <p:spTgt spid="36890"/>
                                        </p:tgtEl>
                                      </p:cBhvr>
                                      <p:to x="100000" y="100000"/>
                                    </p:animScale>
                                    <p:animScale>
                                      <p:cBhvr>
                                        <p:cTn id="55" dur="13">
                                          <p:stCondLst>
                                            <p:cond delay="904"/>
                                          </p:stCondLst>
                                        </p:cTn>
                                        <p:tgtEl>
                                          <p:spTgt spid="36890"/>
                                        </p:tgtEl>
                                      </p:cBhvr>
                                      <p:to x="100000" y="95000"/>
                                    </p:animScale>
                                    <p:animScale>
                                      <p:cBhvr>
                                        <p:cTn id="56" dur="83" decel="50000">
                                          <p:stCondLst>
                                            <p:cond delay="917"/>
                                          </p:stCondLst>
                                        </p:cTn>
                                        <p:tgtEl>
                                          <p:spTgt spid="36890"/>
                                        </p:tgtEl>
                                      </p:cBhvr>
                                      <p:to x="100000" y="100000"/>
                                    </p:animScale>
                                  </p:childTnLst>
                                </p:cTn>
                              </p:par>
                            </p:childTnLst>
                          </p:cTn>
                        </p:par>
                      </p:childTnLst>
                    </p:cTn>
                  </p:par>
                  <p:par>
                    <p:cTn id="57" fill="hold" nodeType="clickPar">
                      <p:stCondLst>
                        <p:cond delay="indefinite"/>
                      </p:stCondLst>
                      <p:childTnLst>
                        <p:par>
                          <p:cTn id="58" fill="hold" nodeType="withGroup">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6885"/>
                                        </p:tgtEl>
                                        <p:attrNameLst>
                                          <p:attrName>style.visibility</p:attrName>
                                        </p:attrNameLst>
                                      </p:cBhvr>
                                      <p:to>
                                        <p:strVal val="visible"/>
                                      </p:to>
                                    </p:set>
                                    <p:animEffect transition="in" filter="wipe(down)">
                                      <p:cBhvr>
                                        <p:cTn id="61" dur="290">
                                          <p:stCondLst>
                                            <p:cond delay="0"/>
                                          </p:stCondLst>
                                        </p:cTn>
                                        <p:tgtEl>
                                          <p:spTgt spid="36885"/>
                                        </p:tgtEl>
                                      </p:cBhvr>
                                    </p:animEffect>
                                    <p:anim calcmode="lin" valueType="num">
                                      <p:cBhvr>
                                        <p:cTn id="62" dur="911" tmFilter="0,0; 0.14,0.36; 0.43,0.73; 0.71,0.91; 1.0,1.0">
                                          <p:stCondLst>
                                            <p:cond delay="0"/>
                                          </p:stCondLst>
                                        </p:cTn>
                                        <p:tgtEl>
                                          <p:spTgt spid="36885"/>
                                        </p:tgtEl>
                                        <p:attrNameLst>
                                          <p:attrName>ppt_x</p:attrName>
                                        </p:attrNameLst>
                                      </p:cBhvr>
                                      <p:tavLst>
                                        <p:tav tm="0">
                                          <p:val>
                                            <p:strVal val="#ppt_x-0.25"/>
                                          </p:val>
                                        </p:tav>
                                        <p:tav tm="100000">
                                          <p:val>
                                            <p:strVal val="#ppt_x"/>
                                          </p:val>
                                        </p:tav>
                                      </p:tavLst>
                                    </p:anim>
                                    <p:anim calcmode="lin" valueType="num">
                                      <p:cBhvr>
                                        <p:cTn id="63" dur="332" tmFilter="0.0,0.0; 0.25,0.07; 0.50,0.2; 0.75,0.467; 1.0,1.0">
                                          <p:stCondLst>
                                            <p:cond delay="0"/>
                                          </p:stCondLst>
                                        </p:cTn>
                                        <p:tgtEl>
                                          <p:spTgt spid="36885"/>
                                        </p:tgtEl>
                                        <p:attrNameLst>
                                          <p:attrName>ppt_y</p:attrName>
                                        </p:attrNameLst>
                                      </p:cBhvr>
                                      <p:tavLst>
                                        <p:tav tm="0" fmla="#ppt_y-sin(pi*$)/3">
                                          <p:val>
                                            <p:fltVal val="0.5"/>
                                          </p:val>
                                        </p:tav>
                                        <p:tav tm="100000">
                                          <p:val>
                                            <p:fltVal val="1"/>
                                          </p:val>
                                        </p:tav>
                                      </p:tavLst>
                                    </p:anim>
                                    <p:anim calcmode="lin" valueType="num">
                                      <p:cBhvr>
                                        <p:cTn id="64" dur="332" tmFilter="0, 0; 0.125,0.2665; 0.25,0.4; 0.375,0.465; 0.5,0.5;  0.625,0.535; 0.75,0.6; 0.875,0.7335; 1,1">
                                          <p:stCondLst>
                                            <p:cond delay="332"/>
                                          </p:stCondLst>
                                        </p:cTn>
                                        <p:tgtEl>
                                          <p:spTgt spid="36885"/>
                                        </p:tgtEl>
                                        <p:attrNameLst>
                                          <p:attrName>ppt_y</p:attrName>
                                        </p:attrNameLst>
                                      </p:cBhvr>
                                      <p:tavLst>
                                        <p:tav tm="0" fmla="#ppt_y-sin(pi*$)/9">
                                          <p:val>
                                            <p:fltVal val="0"/>
                                          </p:val>
                                        </p:tav>
                                        <p:tav tm="100000">
                                          <p:val>
                                            <p:fltVal val="1"/>
                                          </p:val>
                                        </p:tav>
                                      </p:tavLst>
                                    </p:anim>
                                    <p:anim calcmode="lin" valueType="num">
                                      <p:cBhvr>
                                        <p:cTn id="65" dur="166" tmFilter="0, 0; 0.125,0.2665; 0.25,0.4; 0.375,0.465; 0.5,0.5;  0.625,0.535; 0.75,0.6; 0.875,0.7335; 1,1">
                                          <p:stCondLst>
                                            <p:cond delay="662"/>
                                          </p:stCondLst>
                                        </p:cTn>
                                        <p:tgtEl>
                                          <p:spTgt spid="36885"/>
                                        </p:tgtEl>
                                        <p:attrNameLst>
                                          <p:attrName>ppt_y</p:attrName>
                                        </p:attrNameLst>
                                      </p:cBhvr>
                                      <p:tavLst>
                                        <p:tav tm="0" fmla="#ppt_y-sin(pi*$)/27">
                                          <p:val>
                                            <p:fltVal val="0"/>
                                          </p:val>
                                        </p:tav>
                                        <p:tav tm="100000">
                                          <p:val>
                                            <p:fltVal val="1"/>
                                          </p:val>
                                        </p:tav>
                                      </p:tavLst>
                                    </p:anim>
                                    <p:anim calcmode="lin" valueType="num">
                                      <p:cBhvr>
                                        <p:cTn id="66" dur="82" tmFilter="0, 0; 0.125,0.2665; 0.25,0.4; 0.375,0.465; 0.5,0.5;  0.625,0.535; 0.75,0.6; 0.875,0.7335; 1,1">
                                          <p:stCondLst>
                                            <p:cond delay="828"/>
                                          </p:stCondLst>
                                        </p:cTn>
                                        <p:tgtEl>
                                          <p:spTgt spid="36885"/>
                                        </p:tgtEl>
                                        <p:attrNameLst>
                                          <p:attrName>ppt_y</p:attrName>
                                        </p:attrNameLst>
                                      </p:cBhvr>
                                      <p:tavLst>
                                        <p:tav tm="0" fmla="#ppt_y-sin(pi*$)/81">
                                          <p:val>
                                            <p:fltVal val="0"/>
                                          </p:val>
                                        </p:tav>
                                        <p:tav tm="100000">
                                          <p:val>
                                            <p:fltVal val="1"/>
                                          </p:val>
                                        </p:tav>
                                      </p:tavLst>
                                    </p:anim>
                                    <p:animScale>
                                      <p:cBhvr>
                                        <p:cTn id="67" dur="13">
                                          <p:stCondLst>
                                            <p:cond delay="325"/>
                                          </p:stCondLst>
                                        </p:cTn>
                                        <p:tgtEl>
                                          <p:spTgt spid="36885"/>
                                        </p:tgtEl>
                                      </p:cBhvr>
                                      <p:to x="100000" y="60000"/>
                                    </p:animScale>
                                    <p:animScale>
                                      <p:cBhvr>
                                        <p:cTn id="68" dur="83" decel="50000">
                                          <p:stCondLst>
                                            <p:cond delay="338"/>
                                          </p:stCondLst>
                                        </p:cTn>
                                        <p:tgtEl>
                                          <p:spTgt spid="36885"/>
                                        </p:tgtEl>
                                      </p:cBhvr>
                                      <p:to x="100000" y="100000"/>
                                    </p:animScale>
                                    <p:animScale>
                                      <p:cBhvr>
                                        <p:cTn id="69" dur="13">
                                          <p:stCondLst>
                                            <p:cond delay="656"/>
                                          </p:stCondLst>
                                        </p:cTn>
                                        <p:tgtEl>
                                          <p:spTgt spid="36885"/>
                                        </p:tgtEl>
                                      </p:cBhvr>
                                      <p:to x="100000" y="80000"/>
                                    </p:animScale>
                                    <p:animScale>
                                      <p:cBhvr>
                                        <p:cTn id="70" dur="83" decel="50000">
                                          <p:stCondLst>
                                            <p:cond delay="669"/>
                                          </p:stCondLst>
                                        </p:cTn>
                                        <p:tgtEl>
                                          <p:spTgt spid="36885"/>
                                        </p:tgtEl>
                                      </p:cBhvr>
                                      <p:to x="100000" y="100000"/>
                                    </p:animScale>
                                    <p:animScale>
                                      <p:cBhvr>
                                        <p:cTn id="71" dur="13">
                                          <p:stCondLst>
                                            <p:cond delay="821"/>
                                          </p:stCondLst>
                                        </p:cTn>
                                        <p:tgtEl>
                                          <p:spTgt spid="36885"/>
                                        </p:tgtEl>
                                      </p:cBhvr>
                                      <p:to x="100000" y="90000"/>
                                    </p:animScale>
                                    <p:animScale>
                                      <p:cBhvr>
                                        <p:cTn id="72" dur="83" decel="50000">
                                          <p:stCondLst>
                                            <p:cond delay="834"/>
                                          </p:stCondLst>
                                        </p:cTn>
                                        <p:tgtEl>
                                          <p:spTgt spid="36885"/>
                                        </p:tgtEl>
                                      </p:cBhvr>
                                      <p:to x="100000" y="100000"/>
                                    </p:animScale>
                                    <p:animScale>
                                      <p:cBhvr>
                                        <p:cTn id="73" dur="13">
                                          <p:stCondLst>
                                            <p:cond delay="904"/>
                                          </p:stCondLst>
                                        </p:cTn>
                                        <p:tgtEl>
                                          <p:spTgt spid="36885"/>
                                        </p:tgtEl>
                                      </p:cBhvr>
                                      <p:to x="100000" y="95000"/>
                                    </p:animScale>
                                    <p:animScale>
                                      <p:cBhvr>
                                        <p:cTn id="74" dur="83" decel="50000">
                                          <p:stCondLst>
                                            <p:cond delay="917"/>
                                          </p:stCondLst>
                                        </p:cTn>
                                        <p:tgtEl>
                                          <p:spTgt spid="36885"/>
                                        </p:tgtEl>
                                      </p:cBhvr>
                                      <p:to x="100000" y="100000"/>
                                    </p:animScale>
                                  </p:childTnLst>
                                </p:cTn>
                              </p:par>
                            </p:childTnLst>
                          </p:cTn>
                        </p:par>
                      </p:childTnLst>
                    </p:cTn>
                  </p:par>
                  <p:par>
                    <p:cTn id="75" fill="hold" nodeType="clickPar">
                      <p:stCondLst>
                        <p:cond delay="indefinite"/>
                      </p:stCondLst>
                      <p:childTnLst>
                        <p:par>
                          <p:cTn id="76" fill="hold" nodeType="withGroup">
                            <p:stCondLst>
                              <p:cond delay="0"/>
                            </p:stCondLst>
                            <p:childTnLst>
                              <p:par>
                                <p:cTn id="77" presetID="26" presetClass="entr" presetSubtype="0" fill="hold" nodeType="clickEffect">
                                  <p:stCondLst>
                                    <p:cond delay="0"/>
                                  </p:stCondLst>
                                  <p:childTnLst>
                                    <p:set>
                                      <p:cBhvr>
                                        <p:cTn id="78" dur="1" fill="hold">
                                          <p:stCondLst>
                                            <p:cond delay="0"/>
                                          </p:stCondLst>
                                        </p:cTn>
                                        <p:tgtEl>
                                          <p:spTgt spid="36891"/>
                                        </p:tgtEl>
                                        <p:attrNameLst>
                                          <p:attrName>style.visibility</p:attrName>
                                        </p:attrNameLst>
                                      </p:cBhvr>
                                      <p:to>
                                        <p:strVal val="visible"/>
                                      </p:to>
                                    </p:set>
                                    <p:animEffect transition="in" filter="wipe(down)">
                                      <p:cBhvr>
                                        <p:cTn id="79" dur="290">
                                          <p:stCondLst>
                                            <p:cond delay="0"/>
                                          </p:stCondLst>
                                        </p:cTn>
                                        <p:tgtEl>
                                          <p:spTgt spid="36891"/>
                                        </p:tgtEl>
                                      </p:cBhvr>
                                    </p:animEffect>
                                    <p:anim calcmode="lin" valueType="num">
                                      <p:cBhvr>
                                        <p:cTn id="80" dur="911" tmFilter="0,0; 0.14,0.36; 0.43,0.73; 0.71,0.91; 1.0,1.0">
                                          <p:stCondLst>
                                            <p:cond delay="0"/>
                                          </p:stCondLst>
                                        </p:cTn>
                                        <p:tgtEl>
                                          <p:spTgt spid="36891"/>
                                        </p:tgtEl>
                                        <p:attrNameLst>
                                          <p:attrName>ppt_x</p:attrName>
                                        </p:attrNameLst>
                                      </p:cBhvr>
                                      <p:tavLst>
                                        <p:tav tm="0">
                                          <p:val>
                                            <p:strVal val="#ppt_x-0.25"/>
                                          </p:val>
                                        </p:tav>
                                        <p:tav tm="100000">
                                          <p:val>
                                            <p:strVal val="#ppt_x"/>
                                          </p:val>
                                        </p:tav>
                                      </p:tavLst>
                                    </p:anim>
                                    <p:anim calcmode="lin" valueType="num">
                                      <p:cBhvr>
                                        <p:cTn id="81" dur="332" tmFilter="0.0,0.0; 0.25,0.07; 0.50,0.2; 0.75,0.467; 1.0,1.0">
                                          <p:stCondLst>
                                            <p:cond delay="0"/>
                                          </p:stCondLst>
                                        </p:cTn>
                                        <p:tgtEl>
                                          <p:spTgt spid="36891"/>
                                        </p:tgtEl>
                                        <p:attrNameLst>
                                          <p:attrName>ppt_y</p:attrName>
                                        </p:attrNameLst>
                                      </p:cBhvr>
                                      <p:tavLst>
                                        <p:tav tm="0" fmla="#ppt_y-sin(pi*$)/3">
                                          <p:val>
                                            <p:fltVal val="0.5"/>
                                          </p:val>
                                        </p:tav>
                                        <p:tav tm="100000">
                                          <p:val>
                                            <p:fltVal val="1"/>
                                          </p:val>
                                        </p:tav>
                                      </p:tavLst>
                                    </p:anim>
                                    <p:anim calcmode="lin" valueType="num">
                                      <p:cBhvr>
                                        <p:cTn id="82" dur="332" tmFilter="0, 0; 0.125,0.2665; 0.25,0.4; 0.375,0.465; 0.5,0.5;  0.625,0.535; 0.75,0.6; 0.875,0.7335; 1,1">
                                          <p:stCondLst>
                                            <p:cond delay="332"/>
                                          </p:stCondLst>
                                        </p:cTn>
                                        <p:tgtEl>
                                          <p:spTgt spid="36891"/>
                                        </p:tgtEl>
                                        <p:attrNameLst>
                                          <p:attrName>ppt_y</p:attrName>
                                        </p:attrNameLst>
                                      </p:cBhvr>
                                      <p:tavLst>
                                        <p:tav tm="0" fmla="#ppt_y-sin(pi*$)/9">
                                          <p:val>
                                            <p:fltVal val="0"/>
                                          </p:val>
                                        </p:tav>
                                        <p:tav tm="100000">
                                          <p:val>
                                            <p:fltVal val="1"/>
                                          </p:val>
                                        </p:tav>
                                      </p:tavLst>
                                    </p:anim>
                                    <p:anim calcmode="lin" valueType="num">
                                      <p:cBhvr>
                                        <p:cTn id="83" dur="166" tmFilter="0, 0; 0.125,0.2665; 0.25,0.4; 0.375,0.465; 0.5,0.5;  0.625,0.535; 0.75,0.6; 0.875,0.7335; 1,1">
                                          <p:stCondLst>
                                            <p:cond delay="662"/>
                                          </p:stCondLst>
                                        </p:cTn>
                                        <p:tgtEl>
                                          <p:spTgt spid="36891"/>
                                        </p:tgtEl>
                                        <p:attrNameLst>
                                          <p:attrName>ppt_y</p:attrName>
                                        </p:attrNameLst>
                                      </p:cBhvr>
                                      <p:tavLst>
                                        <p:tav tm="0" fmla="#ppt_y-sin(pi*$)/27">
                                          <p:val>
                                            <p:fltVal val="0"/>
                                          </p:val>
                                        </p:tav>
                                        <p:tav tm="100000">
                                          <p:val>
                                            <p:fltVal val="1"/>
                                          </p:val>
                                        </p:tav>
                                      </p:tavLst>
                                    </p:anim>
                                    <p:anim calcmode="lin" valueType="num">
                                      <p:cBhvr>
                                        <p:cTn id="84" dur="82" tmFilter="0, 0; 0.125,0.2665; 0.25,0.4; 0.375,0.465; 0.5,0.5;  0.625,0.535; 0.75,0.6; 0.875,0.7335; 1,1">
                                          <p:stCondLst>
                                            <p:cond delay="828"/>
                                          </p:stCondLst>
                                        </p:cTn>
                                        <p:tgtEl>
                                          <p:spTgt spid="36891"/>
                                        </p:tgtEl>
                                        <p:attrNameLst>
                                          <p:attrName>ppt_y</p:attrName>
                                        </p:attrNameLst>
                                      </p:cBhvr>
                                      <p:tavLst>
                                        <p:tav tm="0" fmla="#ppt_y-sin(pi*$)/81">
                                          <p:val>
                                            <p:fltVal val="0"/>
                                          </p:val>
                                        </p:tav>
                                        <p:tav tm="100000">
                                          <p:val>
                                            <p:fltVal val="1"/>
                                          </p:val>
                                        </p:tav>
                                      </p:tavLst>
                                    </p:anim>
                                    <p:animScale>
                                      <p:cBhvr>
                                        <p:cTn id="85" dur="13">
                                          <p:stCondLst>
                                            <p:cond delay="325"/>
                                          </p:stCondLst>
                                        </p:cTn>
                                        <p:tgtEl>
                                          <p:spTgt spid="36891"/>
                                        </p:tgtEl>
                                      </p:cBhvr>
                                      <p:to x="100000" y="60000"/>
                                    </p:animScale>
                                    <p:animScale>
                                      <p:cBhvr>
                                        <p:cTn id="86" dur="83" decel="50000">
                                          <p:stCondLst>
                                            <p:cond delay="338"/>
                                          </p:stCondLst>
                                        </p:cTn>
                                        <p:tgtEl>
                                          <p:spTgt spid="36891"/>
                                        </p:tgtEl>
                                      </p:cBhvr>
                                      <p:to x="100000" y="100000"/>
                                    </p:animScale>
                                    <p:animScale>
                                      <p:cBhvr>
                                        <p:cTn id="87" dur="13">
                                          <p:stCondLst>
                                            <p:cond delay="656"/>
                                          </p:stCondLst>
                                        </p:cTn>
                                        <p:tgtEl>
                                          <p:spTgt spid="36891"/>
                                        </p:tgtEl>
                                      </p:cBhvr>
                                      <p:to x="100000" y="80000"/>
                                    </p:animScale>
                                    <p:animScale>
                                      <p:cBhvr>
                                        <p:cTn id="88" dur="83" decel="50000">
                                          <p:stCondLst>
                                            <p:cond delay="669"/>
                                          </p:stCondLst>
                                        </p:cTn>
                                        <p:tgtEl>
                                          <p:spTgt spid="36891"/>
                                        </p:tgtEl>
                                      </p:cBhvr>
                                      <p:to x="100000" y="100000"/>
                                    </p:animScale>
                                    <p:animScale>
                                      <p:cBhvr>
                                        <p:cTn id="89" dur="13">
                                          <p:stCondLst>
                                            <p:cond delay="821"/>
                                          </p:stCondLst>
                                        </p:cTn>
                                        <p:tgtEl>
                                          <p:spTgt spid="36891"/>
                                        </p:tgtEl>
                                      </p:cBhvr>
                                      <p:to x="100000" y="90000"/>
                                    </p:animScale>
                                    <p:animScale>
                                      <p:cBhvr>
                                        <p:cTn id="90" dur="83" decel="50000">
                                          <p:stCondLst>
                                            <p:cond delay="834"/>
                                          </p:stCondLst>
                                        </p:cTn>
                                        <p:tgtEl>
                                          <p:spTgt spid="36891"/>
                                        </p:tgtEl>
                                      </p:cBhvr>
                                      <p:to x="100000" y="100000"/>
                                    </p:animScale>
                                    <p:animScale>
                                      <p:cBhvr>
                                        <p:cTn id="91" dur="13">
                                          <p:stCondLst>
                                            <p:cond delay="904"/>
                                          </p:stCondLst>
                                        </p:cTn>
                                        <p:tgtEl>
                                          <p:spTgt spid="36891"/>
                                        </p:tgtEl>
                                      </p:cBhvr>
                                      <p:to x="100000" y="95000"/>
                                    </p:animScale>
                                    <p:animScale>
                                      <p:cBhvr>
                                        <p:cTn id="92" dur="83" decel="50000">
                                          <p:stCondLst>
                                            <p:cond delay="917"/>
                                          </p:stCondLst>
                                        </p:cTn>
                                        <p:tgtEl>
                                          <p:spTgt spid="36891"/>
                                        </p:tgtEl>
                                      </p:cBhvr>
                                      <p:to x="100000" y="100000"/>
                                    </p:animScale>
                                  </p:childTnLst>
                                </p:cTn>
                              </p:par>
                            </p:childTnLst>
                          </p:cTn>
                        </p:par>
                      </p:childTnLst>
                    </p:cTn>
                  </p:par>
                  <p:par>
                    <p:cTn id="93" fill="hold" nodeType="clickPar">
                      <p:stCondLst>
                        <p:cond delay="indefinite"/>
                      </p:stCondLst>
                      <p:childTnLst>
                        <p:par>
                          <p:cTn id="94" fill="hold" nodeType="withGroup">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6886"/>
                                        </p:tgtEl>
                                        <p:attrNameLst>
                                          <p:attrName>style.visibility</p:attrName>
                                        </p:attrNameLst>
                                      </p:cBhvr>
                                      <p:to>
                                        <p:strVal val="visible"/>
                                      </p:to>
                                    </p:set>
                                    <p:animEffect transition="in" filter="wipe(down)">
                                      <p:cBhvr>
                                        <p:cTn id="97" dur="290">
                                          <p:stCondLst>
                                            <p:cond delay="0"/>
                                          </p:stCondLst>
                                        </p:cTn>
                                        <p:tgtEl>
                                          <p:spTgt spid="36886"/>
                                        </p:tgtEl>
                                      </p:cBhvr>
                                    </p:animEffect>
                                    <p:anim calcmode="lin" valueType="num">
                                      <p:cBhvr>
                                        <p:cTn id="98" dur="911" tmFilter="0,0; 0.14,0.36; 0.43,0.73; 0.71,0.91; 1.0,1.0">
                                          <p:stCondLst>
                                            <p:cond delay="0"/>
                                          </p:stCondLst>
                                        </p:cTn>
                                        <p:tgtEl>
                                          <p:spTgt spid="36886"/>
                                        </p:tgtEl>
                                        <p:attrNameLst>
                                          <p:attrName>ppt_x</p:attrName>
                                        </p:attrNameLst>
                                      </p:cBhvr>
                                      <p:tavLst>
                                        <p:tav tm="0">
                                          <p:val>
                                            <p:strVal val="#ppt_x-0.25"/>
                                          </p:val>
                                        </p:tav>
                                        <p:tav tm="100000">
                                          <p:val>
                                            <p:strVal val="#ppt_x"/>
                                          </p:val>
                                        </p:tav>
                                      </p:tavLst>
                                    </p:anim>
                                    <p:anim calcmode="lin" valueType="num">
                                      <p:cBhvr>
                                        <p:cTn id="99" dur="332" tmFilter="0.0,0.0; 0.25,0.07; 0.50,0.2; 0.75,0.467; 1.0,1.0">
                                          <p:stCondLst>
                                            <p:cond delay="0"/>
                                          </p:stCondLst>
                                        </p:cTn>
                                        <p:tgtEl>
                                          <p:spTgt spid="36886"/>
                                        </p:tgtEl>
                                        <p:attrNameLst>
                                          <p:attrName>ppt_y</p:attrName>
                                        </p:attrNameLst>
                                      </p:cBhvr>
                                      <p:tavLst>
                                        <p:tav tm="0" fmla="#ppt_y-sin(pi*$)/3">
                                          <p:val>
                                            <p:fltVal val="0.5"/>
                                          </p:val>
                                        </p:tav>
                                        <p:tav tm="100000">
                                          <p:val>
                                            <p:fltVal val="1"/>
                                          </p:val>
                                        </p:tav>
                                      </p:tavLst>
                                    </p:anim>
                                    <p:anim calcmode="lin" valueType="num">
                                      <p:cBhvr>
                                        <p:cTn id="100" dur="332" tmFilter="0, 0; 0.125,0.2665; 0.25,0.4; 0.375,0.465; 0.5,0.5;  0.625,0.535; 0.75,0.6; 0.875,0.7335; 1,1">
                                          <p:stCondLst>
                                            <p:cond delay="332"/>
                                          </p:stCondLst>
                                        </p:cTn>
                                        <p:tgtEl>
                                          <p:spTgt spid="36886"/>
                                        </p:tgtEl>
                                        <p:attrNameLst>
                                          <p:attrName>ppt_y</p:attrName>
                                        </p:attrNameLst>
                                      </p:cBhvr>
                                      <p:tavLst>
                                        <p:tav tm="0" fmla="#ppt_y-sin(pi*$)/9">
                                          <p:val>
                                            <p:fltVal val="0"/>
                                          </p:val>
                                        </p:tav>
                                        <p:tav tm="100000">
                                          <p:val>
                                            <p:fltVal val="1"/>
                                          </p:val>
                                        </p:tav>
                                      </p:tavLst>
                                    </p:anim>
                                    <p:anim calcmode="lin" valueType="num">
                                      <p:cBhvr>
                                        <p:cTn id="101" dur="166" tmFilter="0, 0; 0.125,0.2665; 0.25,0.4; 0.375,0.465; 0.5,0.5;  0.625,0.535; 0.75,0.6; 0.875,0.7335; 1,1">
                                          <p:stCondLst>
                                            <p:cond delay="662"/>
                                          </p:stCondLst>
                                        </p:cTn>
                                        <p:tgtEl>
                                          <p:spTgt spid="36886"/>
                                        </p:tgtEl>
                                        <p:attrNameLst>
                                          <p:attrName>ppt_y</p:attrName>
                                        </p:attrNameLst>
                                      </p:cBhvr>
                                      <p:tavLst>
                                        <p:tav tm="0" fmla="#ppt_y-sin(pi*$)/27">
                                          <p:val>
                                            <p:fltVal val="0"/>
                                          </p:val>
                                        </p:tav>
                                        <p:tav tm="100000">
                                          <p:val>
                                            <p:fltVal val="1"/>
                                          </p:val>
                                        </p:tav>
                                      </p:tavLst>
                                    </p:anim>
                                    <p:anim calcmode="lin" valueType="num">
                                      <p:cBhvr>
                                        <p:cTn id="102" dur="82" tmFilter="0, 0; 0.125,0.2665; 0.25,0.4; 0.375,0.465; 0.5,0.5;  0.625,0.535; 0.75,0.6; 0.875,0.7335; 1,1">
                                          <p:stCondLst>
                                            <p:cond delay="828"/>
                                          </p:stCondLst>
                                        </p:cTn>
                                        <p:tgtEl>
                                          <p:spTgt spid="36886"/>
                                        </p:tgtEl>
                                        <p:attrNameLst>
                                          <p:attrName>ppt_y</p:attrName>
                                        </p:attrNameLst>
                                      </p:cBhvr>
                                      <p:tavLst>
                                        <p:tav tm="0" fmla="#ppt_y-sin(pi*$)/81">
                                          <p:val>
                                            <p:fltVal val="0"/>
                                          </p:val>
                                        </p:tav>
                                        <p:tav tm="100000">
                                          <p:val>
                                            <p:fltVal val="1"/>
                                          </p:val>
                                        </p:tav>
                                      </p:tavLst>
                                    </p:anim>
                                    <p:animScale>
                                      <p:cBhvr>
                                        <p:cTn id="103" dur="13">
                                          <p:stCondLst>
                                            <p:cond delay="325"/>
                                          </p:stCondLst>
                                        </p:cTn>
                                        <p:tgtEl>
                                          <p:spTgt spid="36886"/>
                                        </p:tgtEl>
                                      </p:cBhvr>
                                      <p:to x="100000" y="60000"/>
                                    </p:animScale>
                                    <p:animScale>
                                      <p:cBhvr>
                                        <p:cTn id="104" dur="83" decel="50000">
                                          <p:stCondLst>
                                            <p:cond delay="338"/>
                                          </p:stCondLst>
                                        </p:cTn>
                                        <p:tgtEl>
                                          <p:spTgt spid="36886"/>
                                        </p:tgtEl>
                                      </p:cBhvr>
                                      <p:to x="100000" y="100000"/>
                                    </p:animScale>
                                    <p:animScale>
                                      <p:cBhvr>
                                        <p:cTn id="105" dur="13">
                                          <p:stCondLst>
                                            <p:cond delay="656"/>
                                          </p:stCondLst>
                                        </p:cTn>
                                        <p:tgtEl>
                                          <p:spTgt spid="36886"/>
                                        </p:tgtEl>
                                      </p:cBhvr>
                                      <p:to x="100000" y="80000"/>
                                    </p:animScale>
                                    <p:animScale>
                                      <p:cBhvr>
                                        <p:cTn id="106" dur="83" decel="50000">
                                          <p:stCondLst>
                                            <p:cond delay="669"/>
                                          </p:stCondLst>
                                        </p:cTn>
                                        <p:tgtEl>
                                          <p:spTgt spid="36886"/>
                                        </p:tgtEl>
                                      </p:cBhvr>
                                      <p:to x="100000" y="100000"/>
                                    </p:animScale>
                                    <p:animScale>
                                      <p:cBhvr>
                                        <p:cTn id="107" dur="13">
                                          <p:stCondLst>
                                            <p:cond delay="821"/>
                                          </p:stCondLst>
                                        </p:cTn>
                                        <p:tgtEl>
                                          <p:spTgt spid="36886"/>
                                        </p:tgtEl>
                                      </p:cBhvr>
                                      <p:to x="100000" y="90000"/>
                                    </p:animScale>
                                    <p:animScale>
                                      <p:cBhvr>
                                        <p:cTn id="108" dur="83" decel="50000">
                                          <p:stCondLst>
                                            <p:cond delay="834"/>
                                          </p:stCondLst>
                                        </p:cTn>
                                        <p:tgtEl>
                                          <p:spTgt spid="36886"/>
                                        </p:tgtEl>
                                      </p:cBhvr>
                                      <p:to x="100000" y="100000"/>
                                    </p:animScale>
                                    <p:animScale>
                                      <p:cBhvr>
                                        <p:cTn id="109" dur="13">
                                          <p:stCondLst>
                                            <p:cond delay="904"/>
                                          </p:stCondLst>
                                        </p:cTn>
                                        <p:tgtEl>
                                          <p:spTgt spid="36886"/>
                                        </p:tgtEl>
                                      </p:cBhvr>
                                      <p:to x="100000" y="95000"/>
                                    </p:animScale>
                                    <p:animScale>
                                      <p:cBhvr>
                                        <p:cTn id="110" dur="83" decel="50000">
                                          <p:stCondLst>
                                            <p:cond delay="917"/>
                                          </p:stCondLst>
                                        </p:cTn>
                                        <p:tgtEl>
                                          <p:spTgt spid="36886"/>
                                        </p:tgtEl>
                                      </p:cBhvr>
                                      <p:to x="100000" y="100000"/>
                                    </p:animScale>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6" presetClass="entr" presetSubtype="0" fill="hold" nodeType="clickEffect">
                                  <p:stCondLst>
                                    <p:cond delay="0"/>
                                  </p:stCondLst>
                                  <p:childTnLst>
                                    <p:set>
                                      <p:cBhvr>
                                        <p:cTn id="114" dur="1" fill="hold">
                                          <p:stCondLst>
                                            <p:cond delay="0"/>
                                          </p:stCondLst>
                                        </p:cTn>
                                        <p:tgtEl>
                                          <p:spTgt spid="36892"/>
                                        </p:tgtEl>
                                        <p:attrNameLst>
                                          <p:attrName>style.visibility</p:attrName>
                                        </p:attrNameLst>
                                      </p:cBhvr>
                                      <p:to>
                                        <p:strVal val="visible"/>
                                      </p:to>
                                    </p:set>
                                    <p:animEffect transition="in" filter="wipe(down)">
                                      <p:cBhvr>
                                        <p:cTn id="115" dur="290">
                                          <p:stCondLst>
                                            <p:cond delay="0"/>
                                          </p:stCondLst>
                                        </p:cTn>
                                        <p:tgtEl>
                                          <p:spTgt spid="36892"/>
                                        </p:tgtEl>
                                      </p:cBhvr>
                                    </p:animEffect>
                                    <p:anim calcmode="lin" valueType="num">
                                      <p:cBhvr>
                                        <p:cTn id="116" dur="911" tmFilter="0,0; 0.14,0.36; 0.43,0.73; 0.71,0.91; 1.0,1.0">
                                          <p:stCondLst>
                                            <p:cond delay="0"/>
                                          </p:stCondLst>
                                        </p:cTn>
                                        <p:tgtEl>
                                          <p:spTgt spid="36892"/>
                                        </p:tgtEl>
                                        <p:attrNameLst>
                                          <p:attrName>ppt_x</p:attrName>
                                        </p:attrNameLst>
                                      </p:cBhvr>
                                      <p:tavLst>
                                        <p:tav tm="0">
                                          <p:val>
                                            <p:strVal val="#ppt_x-0.25"/>
                                          </p:val>
                                        </p:tav>
                                        <p:tav tm="100000">
                                          <p:val>
                                            <p:strVal val="#ppt_x"/>
                                          </p:val>
                                        </p:tav>
                                      </p:tavLst>
                                    </p:anim>
                                    <p:anim calcmode="lin" valueType="num">
                                      <p:cBhvr>
                                        <p:cTn id="117" dur="332" tmFilter="0.0,0.0; 0.25,0.07; 0.50,0.2; 0.75,0.467; 1.0,1.0">
                                          <p:stCondLst>
                                            <p:cond delay="0"/>
                                          </p:stCondLst>
                                        </p:cTn>
                                        <p:tgtEl>
                                          <p:spTgt spid="36892"/>
                                        </p:tgtEl>
                                        <p:attrNameLst>
                                          <p:attrName>ppt_y</p:attrName>
                                        </p:attrNameLst>
                                      </p:cBhvr>
                                      <p:tavLst>
                                        <p:tav tm="0" fmla="#ppt_y-sin(pi*$)/3">
                                          <p:val>
                                            <p:fltVal val="0.5"/>
                                          </p:val>
                                        </p:tav>
                                        <p:tav tm="100000">
                                          <p:val>
                                            <p:fltVal val="1"/>
                                          </p:val>
                                        </p:tav>
                                      </p:tavLst>
                                    </p:anim>
                                    <p:anim calcmode="lin" valueType="num">
                                      <p:cBhvr>
                                        <p:cTn id="118" dur="332" tmFilter="0, 0; 0.125,0.2665; 0.25,0.4; 0.375,0.465; 0.5,0.5;  0.625,0.535; 0.75,0.6; 0.875,0.7335; 1,1">
                                          <p:stCondLst>
                                            <p:cond delay="332"/>
                                          </p:stCondLst>
                                        </p:cTn>
                                        <p:tgtEl>
                                          <p:spTgt spid="36892"/>
                                        </p:tgtEl>
                                        <p:attrNameLst>
                                          <p:attrName>ppt_y</p:attrName>
                                        </p:attrNameLst>
                                      </p:cBhvr>
                                      <p:tavLst>
                                        <p:tav tm="0" fmla="#ppt_y-sin(pi*$)/9">
                                          <p:val>
                                            <p:fltVal val="0"/>
                                          </p:val>
                                        </p:tav>
                                        <p:tav tm="100000">
                                          <p:val>
                                            <p:fltVal val="1"/>
                                          </p:val>
                                        </p:tav>
                                      </p:tavLst>
                                    </p:anim>
                                    <p:anim calcmode="lin" valueType="num">
                                      <p:cBhvr>
                                        <p:cTn id="119" dur="166" tmFilter="0, 0; 0.125,0.2665; 0.25,0.4; 0.375,0.465; 0.5,0.5;  0.625,0.535; 0.75,0.6; 0.875,0.7335; 1,1">
                                          <p:stCondLst>
                                            <p:cond delay="662"/>
                                          </p:stCondLst>
                                        </p:cTn>
                                        <p:tgtEl>
                                          <p:spTgt spid="36892"/>
                                        </p:tgtEl>
                                        <p:attrNameLst>
                                          <p:attrName>ppt_y</p:attrName>
                                        </p:attrNameLst>
                                      </p:cBhvr>
                                      <p:tavLst>
                                        <p:tav tm="0" fmla="#ppt_y-sin(pi*$)/27">
                                          <p:val>
                                            <p:fltVal val="0"/>
                                          </p:val>
                                        </p:tav>
                                        <p:tav tm="100000">
                                          <p:val>
                                            <p:fltVal val="1"/>
                                          </p:val>
                                        </p:tav>
                                      </p:tavLst>
                                    </p:anim>
                                    <p:anim calcmode="lin" valueType="num">
                                      <p:cBhvr>
                                        <p:cTn id="120" dur="82" tmFilter="0, 0; 0.125,0.2665; 0.25,0.4; 0.375,0.465; 0.5,0.5;  0.625,0.535; 0.75,0.6; 0.875,0.7335; 1,1">
                                          <p:stCondLst>
                                            <p:cond delay="828"/>
                                          </p:stCondLst>
                                        </p:cTn>
                                        <p:tgtEl>
                                          <p:spTgt spid="36892"/>
                                        </p:tgtEl>
                                        <p:attrNameLst>
                                          <p:attrName>ppt_y</p:attrName>
                                        </p:attrNameLst>
                                      </p:cBhvr>
                                      <p:tavLst>
                                        <p:tav tm="0" fmla="#ppt_y-sin(pi*$)/81">
                                          <p:val>
                                            <p:fltVal val="0"/>
                                          </p:val>
                                        </p:tav>
                                        <p:tav tm="100000">
                                          <p:val>
                                            <p:fltVal val="1"/>
                                          </p:val>
                                        </p:tav>
                                      </p:tavLst>
                                    </p:anim>
                                    <p:animScale>
                                      <p:cBhvr>
                                        <p:cTn id="121" dur="13">
                                          <p:stCondLst>
                                            <p:cond delay="325"/>
                                          </p:stCondLst>
                                        </p:cTn>
                                        <p:tgtEl>
                                          <p:spTgt spid="36892"/>
                                        </p:tgtEl>
                                      </p:cBhvr>
                                      <p:to x="100000" y="60000"/>
                                    </p:animScale>
                                    <p:animScale>
                                      <p:cBhvr>
                                        <p:cTn id="122" dur="83" decel="50000">
                                          <p:stCondLst>
                                            <p:cond delay="338"/>
                                          </p:stCondLst>
                                        </p:cTn>
                                        <p:tgtEl>
                                          <p:spTgt spid="36892"/>
                                        </p:tgtEl>
                                      </p:cBhvr>
                                      <p:to x="100000" y="100000"/>
                                    </p:animScale>
                                    <p:animScale>
                                      <p:cBhvr>
                                        <p:cTn id="123" dur="13">
                                          <p:stCondLst>
                                            <p:cond delay="656"/>
                                          </p:stCondLst>
                                        </p:cTn>
                                        <p:tgtEl>
                                          <p:spTgt spid="36892"/>
                                        </p:tgtEl>
                                      </p:cBhvr>
                                      <p:to x="100000" y="80000"/>
                                    </p:animScale>
                                    <p:animScale>
                                      <p:cBhvr>
                                        <p:cTn id="124" dur="83" decel="50000">
                                          <p:stCondLst>
                                            <p:cond delay="669"/>
                                          </p:stCondLst>
                                        </p:cTn>
                                        <p:tgtEl>
                                          <p:spTgt spid="36892"/>
                                        </p:tgtEl>
                                      </p:cBhvr>
                                      <p:to x="100000" y="100000"/>
                                    </p:animScale>
                                    <p:animScale>
                                      <p:cBhvr>
                                        <p:cTn id="125" dur="13">
                                          <p:stCondLst>
                                            <p:cond delay="821"/>
                                          </p:stCondLst>
                                        </p:cTn>
                                        <p:tgtEl>
                                          <p:spTgt spid="36892"/>
                                        </p:tgtEl>
                                      </p:cBhvr>
                                      <p:to x="100000" y="90000"/>
                                    </p:animScale>
                                    <p:animScale>
                                      <p:cBhvr>
                                        <p:cTn id="126" dur="83" decel="50000">
                                          <p:stCondLst>
                                            <p:cond delay="834"/>
                                          </p:stCondLst>
                                        </p:cTn>
                                        <p:tgtEl>
                                          <p:spTgt spid="36892"/>
                                        </p:tgtEl>
                                      </p:cBhvr>
                                      <p:to x="100000" y="100000"/>
                                    </p:animScale>
                                    <p:animScale>
                                      <p:cBhvr>
                                        <p:cTn id="127" dur="13">
                                          <p:stCondLst>
                                            <p:cond delay="904"/>
                                          </p:stCondLst>
                                        </p:cTn>
                                        <p:tgtEl>
                                          <p:spTgt spid="36892"/>
                                        </p:tgtEl>
                                      </p:cBhvr>
                                      <p:to x="100000" y="95000"/>
                                    </p:animScale>
                                    <p:animScale>
                                      <p:cBhvr>
                                        <p:cTn id="128" dur="83" decel="50000">
                                          <p:stCondLst>
                                            <p:cond delay="917"/>
                                          </p:stCondLst>
                                        </p:cTn>
                                        <p:tgtEl>
                                          <p:spTgt spid="36892"/>
                                        </p:tgtEl>
                                      </p:cBhvr>
                                      <p:to x="100000" y="100000"/>
                                    </p:animScale>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6887"/>
                                        </p:tgtEl>
                                        <p:attrNameLst>
                                          <p:attrName>style.visibility</p:attrName>
                                        </p:attrNameLst>
                                      </p:cBhvr>
                                      <p:to>
                                        <p:strVal val="visible"/>
                                      </p:to>
                                    </p:set>
                                    <p:animEffect transition="in" filter="wipe(down)">
                                      <p:cBhvr>
                                        <p:cTn id="133" dur="290">
                                          <p:stCondLst>
                                            <p:cond delay="0"/>
                                          </p:stCondLst>
                                        </p:cTn>
                                        <p:tgtEl>
                                          <p:spTgt spid="36887"/>
                                        </p:tgtEl>
                                      </p:cBhvr>
                                    </p:animEffect>
                                    <p:anim calcmode="lin" valueType="num">
                                      <p:cBhvr>
                                        <p:cTn id="134" dur="911" tmFilter="0,0; 0.14,0.36; 0.43,0.73; 0.71,0.91; 1.0,1.0">
                                          <p:stCondLst>
                                            <p:cond delay="0"/>
                                          </p:stCondLst>
                                        </p:cTn>
                                        <p:tgtEl>
                                          <p:spTgt spid="36887"/>
                                        </p:tgtEl>
                                        <p:attrNameLst>
                                          <p:attrName>ppt_x</p:attrName>
                                        </p:attrNameLst>
                                      </p:cBhvr>
                                      <p:tavLst>
                                        <p:tav tm="0">
                                          <p:val>
                                            <p:strVal val="#ppt_x-0.25"/>
                                          </p:val>
                                        </p:tav>
                                        <p:tav tm="100000">
                                          <p:val>
                                            <p:strVal val="#ppt_x"/>
                                          </p:val>
                                        </p:tav>
                                      </p:tavLst>
                                    </p:anim>
                                    <p:anim calcmode="lin" valueType="num">
                                      <p:cBhvr>
                                        <p:cTn id="135" dur="332" tmFilter="0.0,0.0; 0.25,0.07; 0.50,0.2; 0.75,0.467; 1.0,1.0">
                                          <p:stCondLst>
                                            <p:cond delay="0"/>
                                          </p:stCondLst>
                                        </p:cTn>
                                        <p:tgtEl>
                                          <p:spTgt spid="36887"/>
                                        </p:tgtEl>
                                        <p:attrNameLst>
                                          <p:attrName>ppt_y</p:attrName>
                                        </p:attrNameLst>
                                      </p:cBhvr>
                                      <p:tavLst>
                                        <p:tav tm="0" fmla="#ppt_y-sin(pi*$)/3">
                                          <p:val>
                                            <p:fltVal val="0.5"/>
                                          </p:val>
                                        </p:tav>
                                        <p:tav tm="100000">
                                          <p:val>
                                            <p:fltVal val="1"/>
                                          </p:val>
                                        </p:tav>
                                      </p:tavLst>
                                    </p:anim>
                                    <p:anim calcmode="lin" valueType="num">
                                      <p:cBhvr>
                                        <p:cTn id="136" dur="332" tmFilter="0, 0; 0.125,0.2665; 0.25,0.4; 0.375,0.465; 0.5,0.5;  0.625,0.535; 0.75,0.6; 0.875,0.7335; 1,1">
                                          <p:stCondLst>
                                            <p:cond delay="332"/>
                                          </p:stCondLst>
                                        </p:cTn>
                                        <p:tgtEl>
                                          <p:spTgt spid="36887"/>
                                        </p:tgtEl>
                                        <p:attrNameLst>
                                          <p:attrName>ppt_y</p:attrName>
                                        </p:attrNameLst>
                                      </p:cBhvr>
                                      <p:tavLst>
                                        <p:tav tm="0" fmla="#ppt_y-sin(pi*$)/9">
                                          <p:val>
                                            <p:fltVal val="0"/>
                                          </p:val>
                                        </p:tav>
                                        <p:tav tm="100000">
                                          <p:val>
                                            <p:fltVal val="1"/>
                                          </p:val>
                                        </p:tav>
                                      </p:tavLst>
                                    </p:anim>
                                    <p:anim calcmode="lin" valueType="num">
                                      <p:cBhvr>
                                        <p:cTn id="137" dur="166" tmFilter="0, 0; 0.125,0.2665; 0.25,0.4; 0.375,0.465; 0.5,0.5;  0.625,0.535; 0.75,0.6; 0.875,0.7335; 1,1">
                                          <p:stCondLst>
                                            <p:cond delay="662"/>
                                          </p:stCondLst>
                                        </p:cTn>
                                        <p:tgtEl>
                                          <p:spTgt spid="36887"/>
                                        </p:tgtEl>
                                        <p:attrNameLst>
                                          <p:attrName>ppt_y</p:attrName>
                                        </p:attrNameLst>
                                      </p:cBhvr>
                                      <p:tavLst>
                                        <p:tav tm="0" fmla="#ppt_y-sin(pi*$)/27">
                                          <p:val>
                                            <p:fltVal val="0"/>
                                          </p:val>
                                        </p:tav>
                                        <p:tav tm="100000">
                                          <p:val>
                                            <p:fltVal val="1"/>
                                          </p:val>
                                        </p:tav>
                                      </p:tavLst>
                                    </p:anim>
                                    <p:anim calcmode="lin" valueType="num">
                                      <p:cBhvr>
                                        <p:cTn id="138" dur="82" tmFilter="0, 0; 0.125,0.2665; 0.25,0.4; 0.375,0.465; 0.5,0.5;  0.625,0.535; 0.75,0.6; 0.875,0.7335; 1,1">
                                          <p:stCondLst>
                                            <p:cond delay="828"/>
                                          </p:stCondLst>
                                        </p:cTn>
                                        <p:tgtEl>
                                          <p:spTgt spid="36887"/>
                                        </p:tgtEl>
                                        <p:attrNameLst>
                                          <p:attrName>ppt_y</p:attrName>
                                        </p:attrNameLst>
                                      </p:cBhvr>
                                      <p:tavLst>
                                        <p:tav tm="0" fmla="#ppt_y-sin(pi*$)/81">
                                          <p:val>
                                            <p:fltVal val="0"/>
                                          </p:val>
                                        </p:tav>
                                        <p:tav tm="100000">
                                          <p:val>
                                            <p:fltVal val="1"/>
                                          </p:val>
                                        </p:tav>
                                      </p:tavLst>
                                    </p:anim>
                                    <p:animScale>
                                      <p:cBhvr>
                                        <p:cTn id="139" dur="13">
                                          <p:stCondLst>
                                            <p:cond delay="325"/>
                                          </p:stCondLst>
                                        </p:cTn>
                                        <p:tgtEl>
                                          <p:spTgt spid="36887"/>
                                        </p:tgtEl>
                                      </p:cBhvr>
                                      <p:to x="100000" y="60000"/>
                                    </p:animScale>
                                    <p:animScale>
                                      <p:cBhvr>
                                        <p:cTn id="140" dur="83" decel="50000">
                                          <p:stCondLst>
                                            <p:cond delay="338"/>
                                          </p:stCondLst>
                                        </p:cTn>
                                        <p:tgtEl>
                                          <p:spTgt spid="36887"/>
                                        </p:tgtEl>
                                      </p:cBhvr>
                                      <p:to x="100000" y="100000"/>
                                    </p:animScale>
                                    <p:animScale>
                                      <p:cBhvr>
                                        <p:cTn id="141" dur="13">
                                          <p:stCondLst>
                                            <p:cond delay="656"/>
                                          </p:stCondLst>
                                        </p:cTn>
                                        <p:tgtEl>
                                          <p:spTgt spid="36887"/>
                                        </p:tgtEl>
                                      </p:cBhvr>
                                      <p:to x="100000" y="80000"/>
                                    </p:animScale>
                                    <p:animScale>
                                      <p:cBhvr>
                                        <p:cTn id="142" dur="83" decel="50000">
                                          <p:stCondLst>
                                            <p:cond delay="669"/>
                                          </p:stCondLst>
                                        </p:cTn>
                                        <p:tgtEl>
                                          <p:spTgt spid="36887"/>
                                        </p:tgtEl>
                                      </p:cBhvr>
                                      <p:to x="100000" y="100000"/>
                                    </p:animScale>
                                    <p:animScale>
                                      <p:cBhvr>
                                        <p:cTn id="143" dur="13">
                                          <p:stCondLst>
                                            <p:cond delay="821"/>
                                          </p:stCondLst>
                                        </p:cTn>
                                        <p:tgtEl>
                                          <p:spTgt spid="36887"/>
                                        </p:tgtEl>
                                      </p:cBhvr>
                                      <p:to x="100000" y="90000"/>
                                    </p:animScale>
                                    <p:animScale>
                                      <p:cBhvr>
                                        <p:cTn id="144" dur="83" decel="50000">
                                          <p:stCondLst>
                                            <p:cond delay="834"/>
                                          </p:stCondLst>
                                        </p:cTn>
                                        <p:tgtEl>
                                          <p:spTgt spid="36887"/>
                                        </p:tgtEl>
                                      </p:cBhvr>
                                      <p:to x="100000" y="100000"/>
                                    </p:animScale>
                                    <p:animScale>
                                      <p:cBhvr>
                                        <p:cTn id="145" dur="13">
                                          <p:stCondLst>
                                            <p:cond delay="904"/>
                                          </p:stCondLst>
                                        </p:cTn>
                                        <p:tgtEl>
                                          <p:spTgt spid="36887"/>
                                        </p:tgtEl>
                                      </p:cBhvr>
                                      <p:to x="100000" y="95000"/>
                                    </p:animScale>
                                    <p:animScale>
                                      <p:cBhvr>
                                        <p:cTn id="146" dur="83" decel="50000">
                                          <p:stCondLst>
                                            <p:cond delay="917"/>
                                          </p:stCondLst>
                                        </p:cTn>
                                        <p:tgtEl>
                                          <p:spTgt spid="36887"/>
                                        </p:tgtEl>
                                      </p:cBhvr>
                                      <p:to x="100000" y="100000"/>
                                    </p:animScale>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6" presetClass="entr" presetSubtype="0" fill="hold" nodeType="clickEffect">
                                  <p:stCondLst>
                                    <p:cond delay="0"/>
                                  </p:stCondLst>
                                  <p:childTnLst>
                                    <p:set>
                                      <p:cBhvr>
                                        <p:cTn id="150" dur="1" fill="hold">
                                          <p:stCondLst>
                                            <p:cond delay="0"/>
                                          </p:stCondLst>
                                        </p:cTn>
                                        <p:tgtEl>
                                          <p:spTgt spid="36893"/>
                                        </p:tgtEl>
                                        <p:attrNameLst>
                                          <p:attrName>style.visibility</p:attrName>
                                        </p:attrNameLst>
                                      </p:cBhvr>
                                      <p:to>
                                        <p:strVal val="visible"/>
                                      </p:to>
                                    </p:set>
                                    <p:animEffect transition="in" filter="wipe(down)">
                                      <p:cBhvr>
                                        <p:cTn id="151" dur="290">
                                          <p:stCondLst>
                                            <p:cond delay="0"/>
                                          </p:stCondLst>
                                        </p:cTn>
                                        <p:tgtEl>
                                          <p:spTgt spid="36893"/>
                                        </p:tgtEl>
                                      </p:cBhvr>
                                    </p:animEffect>
                                    <p:anim calcmode="lin" valueType="num">
                                      <p:cBhvr>
                                        <p:cTn id="152" dur="911" tmFilter="0,0; 0.14,0.36; 0.43,0.73; 0.71,0.91; 1.0,1.0">
                                          <p:stCondLst>
                                            <p:cond delay="0"/>
                                          </p:stCondLst>
                                        </p:cTn>
                                        <p:tgtEl>
                                          <p:spTgt spid="36893"/>
                                        </p:tgtEl>
                                        <p:attrNameLst>
                                          <p:attrName>ppt_x</p:attrName>
                                        </p:attrNameLst>
                                      </p:cBhvr>
                                      <p:tavLst>
                                        <p:tav tm="0">
                                          <p:val>
                                            <p:strVal val="#ppt_x-0.25"/>
                                          </p:val>
                                        </p:tav>
                                        <p:tav tm="100000">
                                          <p:val>
                                            <p:strVal val="#ppt_x"/>
                                          </p:val>
                                        </p:tav>
                                      </p:tavLst>
                                    </p:anim>
                                    <p:anim calcmode="lin" valueType="num">
                                      <p:cBhvr>
                                        <p:cTn id="153" dur="332" tmFilter="0.0,0.0; 0.25,0.07; 0.50,0.2; 0.75,0.467; 1.0,1.0">
                                          <p:stCondLst>
                                            <p:cond delay="0"/>
                                          </p:stCondLst>
                                        </p:cTn>
                                        <p:tgtEl>
                                          <p:spTgt spid="36893"/>
                                        </p:tgtEl>
                                        <p:attrNameLst>
                                          <p:attrName>ppt_y</p:attrName>
                                        </p:attrNameLst>
                                      </p:cBhvr>
                                      <p:tavLst>
                                        <p:tav tm="0" fmla="#ppt_y-sin(pi*$)/3">
                                          <p:val>
                                            <p:fltVal val="0.5"/>
                                          </p:val>
                                        </p:tav>
                                        <p:tav tm="100000">
                                          <p:val>
                                            <p:fltVal val="1"/>
                                          </p:val>
                                        </p:tav>
                                      </p:tavLst>
                                    </p:anim>
                                    <p:anim calcmode="lin" valueType="num">
                                      <p:cBhvr>
                                        <p:cTn id="154" dur="332" tmFilter="0, 0; 0.125,0.2665; 0.25,0.4; 0.375,0.465; 0.5,0.5;  0.625,0.535; 0.75,0.6; 0.875,0.7335; 1,1">
                                          <p:stCondLst>
                                            <p:cond delay="332"/>
                                          </p:stCondLst>
                                        </p:cTn>
                                        <p:tgtEl>
                                          <p:spTgt spid="36893"/>
                                        </p:tgtEl>
                                        <p:attrNameLst>
                                          <p:attrName>ppt_y</p:attrName>
                                        </p:attrNameLst>
                                      </p:cBhvr>
                                      <p:tavLst>
                                        <p:tav tm="0" fmla="#ppt_y-sin(pi*$)/9">
                                          <p:val>
                                            <p:fltVal val="0"/>
                                          </p:val>
                                        </p:tav>
                                        <p:tav tm="100000">
                                          <p:val>
                                            <p:fltVal val="1"/>
                                          </p:val>
                                        </p:tav>
                                      </p:tavLst>
                                    </p:anim>
                                    <p:anim calcmode="lin" valueType="num">
                                      <p:cBhvr>
                                        <p:cTn id="155" dur="166" tmFilter="0, 0; 0.125,0.2665; 0.25,0.4; 0.375,0.465; 0.5,0.5;  0.625,0.535; 0.75,0.6; 0.875,0.7335; 1,1">
                                          <p:stCondLst>
                                            <p:cond delay="662"/>
                                          </p:stCondLst>
                                        </p:cTn>
                                        <p:tgtEl>
                                          <p:spTgt spid="36893"/>
                                        </p:tgtEl>
                                        <p:attrNameLst>
                                          <p:attrName>ppt_y</p:attrName>
                                        </p:attrNameLst>
                                      </p:cBhvr>
                                      <p:tavLst>
                                        <p:tav tm="0" fmla="#ppt_y-sin(pi*$)/27">
                                          <p:val>
                                            <p:fltVal val="0"/>
                                          </p:val>
                                        </p:tav>
                                        <p:tav tm="100000">
                                          <p:val>
                                            <p:fltVal val="1"/>
                                          </p:val>
                                        </p:tav>
                                      </p:tavLst>
                                    </p:anim>
                                    <p:anim calcmode="lin" valueType="num">
                                      <p:cBhvr>
                                        <p:cTn id="156" dur="82" tmFilter="0, 0; 0.125,0.2665; 0.25,0.4; 0.375,0.465; 0.5,0.5;  0.625,0.535; 0.75,0.6; 0.875,0.7335; 1,1">
                                          <p:stCondLst>
                                            <p:cond delay="828"/>
                                          </p:stCondLst>
                                        </p:cTn>
                                        <p:tgtEl>
                                          <p:spTgt spid="36893"/>
                                        </p:tgtEl>
                                        <p:attrNameLst>
                                          <p:attrName>ppt_y</p:attrName>
                                        </p:attrNameLst>
                                      </p:cBhvr>
                                      <p:tavLst>
                                        <p:tav tm="0" fmla="#ppt_y-sin(pi*$)/81">
                                          <p:val>
                                            <p:fltVal val="0"/>
                                          </p:val>
                                        </p:tav>
                                        <p:tav tm="100000">
                                          <p:val>
                                            <p:fltVal val="1"/>
                                          </p:val>
                                        </p:tav>
                                      </p:tavLst>
                                    </p:anim>
                                    <p:animScale>
                                      <p:cBhvr>
                                        <p:cTn id="157" dur="13">
                                          <p:stCondLst>
                                            <p:cond delay="325"/>
                                          </p:stCondLst>
                                        </p:cTn>
                                        <p:tgtEl>
                                          <p:spTgt spid="36893"/>
                                        </p:tgtEl>
                                      </p:cBhvr>
                                      <p:to x="100000" y="60000"/>
                                    </p:animScale>
                                    <p:animScale>
                                      <p:cBhvr>
                                        <p:cTn id="158" dur="83" decel="50000">
                                          <p:stCondLst>
                                            <p:cond delay="338"/>
                                          </p:stCondLst>
                                        </p:cTn>
                                        <p:tgtEl>
                                          <p:spTgt spid="36893"/>
                                        </p:tgtEl>
                                      </p:cBhvr>
                                      <p:to x="100000" y="100000"/>
                                    </p:animScale>
                                    <p:animScale>
                                      <p:cBhvr>
                                        <p:cTn id="159" dur="13">
                                          <p:stCondLst>
                                            <p:cond delay="656"/>
                                          </p:stCondLst>
                                        </p:cTn>
                                        <p:tgtEl>
                                          <p:spTgt spid="36893"/>
                                        </p:tgtEl>
                                      </p:cBhvr>
                                      <p:to x="100000" y="80000"/>
                                    </p:animScale>
                                    <p:animScale>
                                      <p:cBhvr>
                                        <p:cTn id="160" dur="83" decel="50000">
                                          <p:stCondLst>
                                            <p:cond delay="669"/>
                                          </p:stCondLst>
                                        </p:cTn>
                                        <p:tgtEl>
                                          <p:spTgt spid="36893"/>
                                        </p:tgtEl>
                                      </p:cBhvr>
                                      <p:to x="100000" y="100000"/>
                                    </p:animScale>
                                    <p:animScale>
                                      <p:cBhvr>
                                        <p:cTn id="161" dur="13">
                                          <p:stCondLst>
                                            <p:cond delay="821"/>
                                          </p:stCondLst>
                                        </p:cTn>
                                        <p:tgtEl>
                                          <p:spTgt spid="36893"/>
                                        </p:tgtEl>
                                      </p:cBhvr>
                                      <p:to x="100000" y="90000"/>
                                    </p:animScale>
                                    <p:animScale>
                                      <p:cBhvr>
                                        <p:cTn id="162" dur="83" decel="50000">
                                          <p:stCondLst>
                                            <p:cond delay="834"/>
                                          </p:stCondLst>
                                        </p:cTn>
                                        <p:tgtEl>
                                          <p:spTgt spid="36893"/>
                                        </p:tgtEl>
                                      </p:cBhvr>
                                      <p:to x="100000" y="100000"/>
                                    </p:animScale>
                                    <p:animScale>
                                      <p:cBhvr>
                                        <p:cTn id="163" dur="13">
                                          <p:stCondLst>
                                            <p:cond delay="904"/>
                                          </p:stCondLst>
                                        </p:cTn>
                                        <p:tgtEl>
                                          <p:spTgt spid="36893"/>
                                        </p:tgtEl>
                                      </p:cBhvr>
                                      <p:to x="100000" y="95000"/>
                                    </p:animScale>
                                    <p:animScale>
                                      <p:cBhvr>
                                        <p:cTn id="164" dur="83" decel="50000">
                                          <p:stCondLst>
                                            <p:cond delay="917"/>
                                          </p:stCondLst>
                                        </p:cTn>
                                        <p:tgtEl>
                                          <p:spTgt spid="36893"/>
                                        </p:tgtEl>
                                      </p:cBhvr>
                                      <p:to x="100000" y="100000"/>
                                    </p:animScale>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6888"/>
                                        </p:tgtEl>
                                        <p:attrNameLst>
                                          <p:attrName>style.visibility</p:attrName>
                                        </p:attrNameLst>
                                      </p:cBhvr>
                                      <p:to>
                                        <p:strVal val="visible"/>
                                      </p:to>
                                    </p:set>
                                    <p:animEffect transition="in" filter="wipe(down)">
                                      <p:cBhvr>
                                        <p:cTn id="169" dur="290">
                                          <p:stCondLst>
                                            <p:cond delay="0"/>
                                          </p:stCondLst>
                                        </p:cTn>
                                        <p:tgtEl>
                                          <p:spTgt spid="36888"/>
                                        </p:tgtEl>
                                      </p:cBhvr>
                                    </p:animEffect>
                                    <p:anim calcmode="lin" valueType="num">
                                      <p:cBhvr>
                                        <p:cTn id="170" dur="911" tmFilter="0,0; 0.14,0.36; 0.43,0.73; 0.71,0.91; 1.0,1.0">
                                          <p:stCondLst>
                                            <p:cond delay="0"/>
                                          </p:stCondLst>
                                        </p:cTn>
                                        <p:tgtEl>
                                          <p:spTgt spid="36888"/>
                                        </p:tgtEl>
                                        <p:attrNameLst>
                                          <p:attrName>ppt_x</p:attrName>
                                        </p:attrNameLst>
                                      </p:cBhvr>
                                      <p:tavLst>
                                        <p:tav tm="0">
                                          <p:val>
                                            <p:strVal val="#ppt_x-0.25"/>
                                          </p:val>
                                        </p:tav>
                                        <p:tav tm="100000">
                                          <p:val>
                                            <p:strVal val="#ppt_x"/>
                                          </p:val>
                                        </p:tav>
                                      </p:tavLst>
                                    </p:anim>
                                    <p:anim calcmode="lin" valueType="num">
                                      <p:cBhvr>
                                        <p:cTn id="171" dur="332" tmFilter="0.0,0.0; 0.25,0.07; 0.50,0.2; 0.75,0.467; 1.0,1.0">
                                          <p:stCondLst>
                                            <p:cond delay="0"/>
                                          </p:stCondLst>
                                        </p:cTn>
                                        <p:tgtEl>
                                          <p:spTgt spid="36888"/>
                                        </p:tgtEl>
                                        <p:attrNameLst>
                                          <p:attrName>ppt_y</p:attrName>
                                        </p:attrNameLst>
                                      </p:cBhvr>
                                      <p:tavLst>
                                        <p:tav tm="0" fmla="#ppt_y-sin(pi*$)/3">
                                          <p:val>
                                            <p:fltVal val="0.5"/>
                                          </p:val>
                                        </p:tav>
                                        <p:tav tm="100000">
                                          <p:val>
                                            <p:fltVal val="1"/>
                                          </p:val>
                                        </p:tav>
                                      </p:tavLst>
                                    </p:anim>
                                    <p:anim calcmode="lin" valueType="num">
                                      <p:cBhvr>
                                        <p:cTn id="172" dur="332" tmFilter="0, 0; 0.125,0.2665; 0.25,0.4; 0.375,0.465; 0.5,0.5;  0.625,0.535; 0.75,0.6; 0.875,0.7335; 1,1">
                                          <p:stCondLst>
                                            <p:cond delay="332"/>
                                          </p:stCondLst>
                                        </p:cTn>
                                        <p:tgtEl>
                                          <p:spTgt spid="36888"/>
                                        </p:tgtEl>
                                        <p:attrNameLst>
                                          <p:attrName>ppt_y</p:attrName>
                                        </p:attrNameLst>
                                      </p:cBhvr>
                                      <p:tavLst>
                                        <p:tav tm="0" fmla="#ppt_y-sin(pi*$)/9">
                                          <p:val>
                                            <p:fltVal val="0"/>
                                          </p:val>
                                        </p:tav>
                                        <p:tav tm="100000">
                                          <p:val>
                                            <p:fltVal val="1"/>
                                          </p:val>
                                        </p:tav>
                                      </p:tavLst>
                                    </p:anim>
                                    <p:anim calcmode="lin" valueType="num">
                                      <p:cBhvr>
                                        <p:cTn id="173" dur="166" tmFilter="0, 0; 0.125,0.2665; 0.25,0.4; 0.375,0.465; 0.5,0.5;  0.625,0.535; 0.75,0.6; 0.875,0.7335; 1,1">
                                          <p:stCondLst>
                                            <p:cond delay="662"/>
                                          </p:stCondLst>
                                        </p:cTn>
                                        <p:tgtEl>
                                          <p:spTgt spid="36888"/>
                                        </p:tgtEl>
                                        <p:attrNameLst>
                                          <p:attrName>ppt_y</p:attrName>
                                        </p:attrNameLst>
                                      </p:cBhvr>
                                      <p:tavLst>
                                        <p:tav tm="0" fmla="#ppt_y-sin(pi*$)/27">
                                          <p:val>
                                            <p:fltVal val="0"/>
                                          </p:val>
                                        </p:tav>
                                        <p:tav tm="100000">
                                          <p:val>
                                            <p:fltVal val="1"/>
                                          </p:val>
                                        </p:tav>
                                      </p:tavLst>
                                    </p:anim>
                                    <p:anim calcmode="lin" valueType="num">
                                      <p:cBhvr>
                                        <p:cTn id="174" dur="82" tmFilter="0, 0; 0.125,0.2665; 0.25,0.4; 0.375,0.465; 0.5,0.5;  0.625,0.535; 0.75,0.6; 0.875,0.7335; 1,1">
                                          <p:stCondLst>
                                            <p:cond delay="828"/>
                                          </p:stCondLst>
                                        </p:cTn>
                                        <p:tgtEl>
                                          <p:spTgt spid="36888"/>
                                        </p:tgtEl>
                                        <p:attrNameLst>
                                          <p:attrName>ppt_y</p:attrName>
                                        </p:attrNameLst>
                                      </p:cBhvr>
                                      <p:tavLst>
                                        <p:tav tm="0" fmla="#ppt_y-sin(pi*$)/81">
                                          <p:val>
                                            <p:fltVal val="0"/>
                                          </p:val>
                                        </p:tav>
                                        <p:tav tm="100000">
                                          <p:val>
                                            <p:fltVal val="1"/>
                                          </p:val>
                                        </p:tav>
                                      </p:tavLst>
                                    </p:anim>
                                    <p:animScale>
                                      <p:cBhvr>
                                        <p:cTn id="175" dur="13">
                                          <p:stCondLst>
                                            <p:cond delay="325"/>
                                          </p:stCondLst>
                                        </p:cTn>
                                        <p:tgtEl>
                                          <p:spTgt spid="36888"/>
                                        </p:tgtEl>
                                      </p:cBhvr>
                                      <p:to x="100000" y="60000"/>
                                    </p:animScale>
                                    <p:animScale>
                                      <p:cBhvr>
                                        <p:cTn id="176" dur="83" decel="50000">
                                          <p:stCondLst>
                                            <p:cond delay="338"/>
                                          </p:stCondLst>
                                        </p:cTn>
                                        <p:tgtEl>
                                          <p:spTgt spid="36888"/>
                                        </p:tgtEl>
                                      </p:cBhvr>
                                      <p:to x="100000" y="100000"/>
                                    </p:animScale>
                                    <p:animScale>
                                      <p:cBhvr>
                                        <p:cTn id="177" dur="13">
                                          <p:stCondLst>
                                            <p:cond delay="656"/>
                                          </p:stCondLst>
                                        </p:cTn>
                                        <p:tgtEl>
                                          <p:spTgt spid="36888"/>
                                        </p:tgtEl>
                                      </p:cBhvr>
                                      <p:to x="100000" y="80000"/>
                                    </p:animScale>
                                    <p:animScale>
                                      <p:cBhvr>
                                        <p:cTn id="178" dur="83" decel="50000">
                                          <p:stCondLst>
                                            <p:cond delay="669"/>
                                          </p:stCondLst>
                                        </p:cTn>
                                        <p:tgtEl>
                                          <p:spTgt spid="36888"/>
                                        </p:tgtEl>
                                      </p:cBhvr>
                                      <p:to x="100000" y="100000"/>
                                    </p:animScale>
                                    <p:animScale>
                                      <p:cBhvr>
                                        <p:cTn id="179" dur="13">
                                          <p:stCondLst>
                                            <p:cond delay="821"/>
                                          </p:stCondLst>
                                        </p:cTn>
                                        <p:tgtEl>
                                          <p:spTgt spid="36888"/>
                                        </p:tgtEl>
                                      </p:cBhvr>
                                      <p:to x="100000" y="90000"/>
                                    </p:animScale>
                                    <p:animScale>
                                      <p:cBhvr>
                                        <p:cTn id="180" dur="83" decel="50000">
                                          <p:stCondLst>
                                            <p:cond delay="834"/>
                                          </p:stCondLst>
                                        </p:cTn>
                                        <p:tgtEl>
                                          <p:spTgt spid="36888"/>
                                        </p:tgtEl>
                                      </p:cBhvr>
                                      <p:to x="100000" y="100000"/>
                                    </p:animScale>
                                    <p:animScale>
                                      <p:cBhvr>
                                        <p:cTn id="181" dur="13">
                                          <p:stCondLst>
                                            <p:cond delay="904"/>
                                          </p:stCondLst>
                                        </p:cTn>
                                        <p:tgtEl>
                                          <p:spTgt spid="36888"/>
                                        </p:tgtEl>
                                      </p:cBhvr>
                                      <p:to x="100000" y="95000"/>
                                    </p:animScale>
                                    <p:animScale>
                                      <p:cBhvr>
                                        <p:cTn id="182" dur="83" decel="50000">
                                          <p:stCondLst>
                                            <p:cond delay="917"/>
                                          </p:stCondLst>
                                        </p:cTn>
                                        <p:tgtEl>
                                          <p:spTgt spid="3688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83" grpId="0" animBg="1"/>
      <p:bldP spid="36885" grpId="0" animBg="1"/>
      <p:bldP spid="36886" grpId="0" animBg="1"/>
      <p:bldP spid="36887" grpId="0" animBg="1"/>
      <p:bldP spid="3688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634" name="Group 2"/>
          <p:cNvGrpSpPr>
            <a:grpSpLocks/>
          </p:cNvGrpSpPr>
          <p:nvPr/>
        </p:nvGrpSpPr>
        <p:grpSpPr bwMode="auto">
          <a:xfrm>
            <a:off x="381000" y="609600"/>
            <a:ext cx="7772400" cy="5257800"/>
            <a:chOff x="2268" y="2340"/>
            <a:chExt cx="7380" cy="2700"/>
          </a:xfrm>
        </p:grpSpPr>
        <p:sp>
          <p:nvSpPr>
            <p:cNvPr id="69635" name="Text Box 3"/>
            <p:cNvSpPr txBox="1">
              <a:spLocks noChangeArrowheads="1"/>
            </p:cNvSpPr>
            <p:nvPr/>
          </p:nvSpPr>
          <p:spPr bwMode="auto">
            <a:xfrm>
              <a:off x="2268" y="2340"/>
              <a:ext cx="7380" cy="2700"/>
            </a:xfrm>
            <a:prstGeom prst="rect">
              <a:avLst/>
            </a:prstGeom>
            <a:solidFill>
              <a:srgbClr val="FFFFFF"/>
            </a:solidFill>
            <a:ln w="9525">
              <a:solidFill>
                <a:srgbClr val="000000"/>
              </a:solidFill>
              <a:miter lim="800000"/>
              <a:headEnd/>
              <a:tailEnd/>
            </a:ln>
          </p:spPr>
          <p:txBody>
            <a:bodyPr/>
            <a:lstStyle/>
            <a:p>
              <a:endParaRPr lang="en-US" altLang="en-US" sz="2400" b="1">
                <a:cs typeface="Arial" panose="020B0604020202020204" pitchFamily="34" charset="0"/>
              </a:endParaRPr>
            </a:p>
          </p:txBody>
        </p:sp>
        <p:sp>
          <p:nvSpPr>
            <p:cNvPr id="69636" name="Text Box 4"/>
            <p:cNvSpPr txBox="1">
              <a:spLocks noChangeArrowheads="1"/>
            </p:cNvSpPr>
            <p:nvPr/>
          </p:nvSpPr>
          <p:spPr bwMode="auto">
            <a:xfrm>
              <a:off x="3168" y="4500"/>
              <a:ext cx="6480" cy="540"/>
            </a:xfrm>
            <a:prstGeom prst="rect">
              <a:avLst/>
            </a:prstGeom>
            <a:solidFill>
              <a:srgbClr val="FFFFFF"/>
            </a:solidFill>
            <a:ln w="9525">
              <a:solidFill>
                <a:srgbClr val="000000"/>
              </a:solidFill>
              <a:miter lim="800000"/>
              <a:headEnd/>
              <a:tailEnd/>
            </a:ln>
          </p:spPr>
          <p:txBody>
            <a:bodyPr/>
            <a:lstStyle/>
            <a:p>
              <a:r>
                <a:rPr lang="en-US" altLang="en-US" sz="2400" b="1">
                  <a:latin typeface="Times New Roman" panose="02020603050405020304" pitchFamily="18" charset="0"/>
                  <a:cs typeface="Arial" panose="020B0604020202020204" pitchFamily="34" charset="0"/>
                </a:rPr>
                <a:t>(1) Chưa quan tâm đến sự thay đổi</a:t>
              </a:r>
            </a:p>
          </p:txBody>
        </p:sp>
        <p:sp>
          <p:nvSpPr>
            <p:cNvPr id="69637" name="Text Box 5"/>
            <p:cNvSpPr txBox="1">
              <a:spLocks noChangeArrowheads="1"/>
            </p:cNvSpPr>
            <p:nvPr/>
          </p:nvSpPr>
          <p:spPr bwMode="auto">
            <a:xfrm>
              <a:off x="4068" y="3960"/>
              <a:ext cx="5580" cy="540"/>
            </a:xfrm>
            <a:prstGeom prst="rect">
              <a:avLst/>
            </a:prstGeom>
            <a:solidFill>
              <a:srgbClr val="FFFFFF"/>
            </a:solidFill>
            <a:ln w="9525">
              <a:solidFill>
                <a:srgbClr val="000000"/>
              </a:solidFill>
              <a:miter lim="800000"/>
              <a:headEnd/>
              <a:tailEnd/>
            </a:ln>
          </p:spPr>
          <p:txBody>
            <a:bodyPr/>
            <a:lstStyle/>
            <a:p>
              <a:r>
                <a:rPr lang="en-US" altLang="en-US" sz="2400" b="1">
                  <a:cs typeface="Arial" panose="020B0604020202020204" pitchFamily="34" charset="0"/>
                </a:rPr>
                <a:t>(2) Đã quan tâm đến thay đổi</a:t>
              </a:r>
            </a:p>
          </p:txBody>
        </p:sp>
        <p:sp>
          <p:nvSpPr>
            <p:cNvPr id="69638" name="Text Box 6"/>
            <p:cNvSpPr txBox="1">
              <a:spLocks noChangeArrowheads="1"/>
            </p:cNvSpPr>
            <p:nvPr/>
          </p:nvSpPr>
          <p:spPr bwMode="auto">
            <a:xfrm>
              <a:off x="4788" y="3420"/>
              <a:ext cx="4860" cy="540"/>
            </a:xfrm>
            <a:prstGeom prst="rect">
              <a:avLst/>
            </a:prstGeom>
            <a:solidFill>
              <a:srgbClr val="FFFFFF"/>
            </a:solidFill>
            <a:ln w="9525">
              <a:solidFill>
                <a:srgbClr val="000000"/>
              </a:solidFill>
              <a:miter lim="800000"/>
              <a:headEnd/>
              <a:tailEnd/>
            </a:ln>
          </p:spPr>
          <p:txBody>
            <a:bodyPr/>
            <a:lstStyle/>
            <a:p>
              <a:r>
                <a:rPr lang="en-US" altLang="en-US" sz="2400" b="1">
                  <a:latin typeface="Times New Roman" panose="02020603050405020304" pitchFamily="18" charset="0"/>
                  <a:cs typeface="Arial" panose="020B0604020202020204" pitchFamily="34" charset="0"/>
                </a:rPr>
                <a:t>(3) Chuẩn bị thay đổi</a:t>
              </a:r>
              <a:endParaRPr lang="en-US" altLang="en-US" sz="2400">
                <a:cs typeface="Arial" panose="020B0604020202020204" pitchFamily="34" charset="0"/>
              </a:endParaRPr>
            </a:p>
          </p:txBody>
        </p:sp>
        <p:sp>
          <p:nvSpPr>
            <p:cNvPr id="69639" name="Text Box 7"/>
            <p:cNvSpPr txBox="1">
              <a:spLocks noChangeArrowheads="1"/>
            </p:cNvSpPr>
            <p:nvPr/>
          </p:nvSpPr>
          <p:spPr bwMode="auto">
            <a:xfrm>
              <a:off x="5868" y="2880"/>
              <a:ext cx="3780" cy="540"/>
            </a:xfrm>
            <a:prstGeom prst="rect">
              <a:avLst/>
            </a:prstGeom>
            <a:solidFill>
              <a:srgbClr val="FFFFFF"/>
            </a:solidFill>
            <a:ln w="9525">
              <a:solidFill>
                <a:srgbClr val="000000"/>
              </a:solidFill>
              <a:miter lim="800000"/>
              <a:headEnd/>
              <a:tailEnd/>
            </a:ln>
          </p:spPr>
          <p:txBody>
            <a:bodyPr/>
            <a:lstStyle/>
            <a:p>
              <a:r>
                <a:rPr lang="en-US" altLang="en-US" sz="2400" b="1">
                  <a:latin typeface="Times New Roman" panose="02020603050405020304" pitchFamily="18" charset="0"/>
                  <a:cs typeface="Arial" panose="020B0604020202020204" pitchFamily="34" charset="0"/>
                </a:rPr>
                <a:t>(4</a:t>
              </a:r>
              <a:r>
                <a:rPr lang="en-US" altLang="en-US" sz="2400">
                  <a:latin typeface="Times New Roman" panose="02020603050405020304" pitchFamily="18" charset="0"/>
                  <a:cs typeface="Arial" panose="020B0604020202020204" pitchFamily="34" charset="0"/>
                </a:rPr>
                <a:t>)</a:t>
              </a:r>
              <a:r>
                <a:rPr lang="en-US" altLang="en-US" sz="2400" b="1">
                  <a:latin typeface="Times New Roman" panose="02020603050405020304" pitchFamily="18" charset="0"/>
                  <a:cs typeface="Arial" panose="020B0604020202020204" pitchFamily="34" charset="0"/>
                </a:rPr>
                <a:t> Hành động</a:t>
              </a:r>
              <a:endParaRPr lang="en-US" altLang="en-US" sz="2400">
                <a:latin typeface="Times New Roman" panose="02020603050405020304" pitchFamily="18" charset="0"/>
                <a:cs typeface="Arial" panose="020B0604020202020204" pitchFamily="34" charset="0"/>
              </a:endParaRPr>
            </a:p>
          </p:txBody>
        </p:sp>
        <p:sp>
          <p:nvSpPr>
            <p:cNvPr id="69640" name="Text Box 8"/>
            <p:cNvSpPr txBox="1">
              <a:spLocks noChangeArrowheads="1"/>
            </p:cNvSpPr>
            <p:nvPr/>
          </p:nvSpPr>
          <p:spPr bwMode="auto">
            <a:xfrm>
              <a:off x="6228" y="2340"/>
              <a:ext cx="3420" cy="540"/>
            </a:xfrm>
            <a:prstGeom prst="rect">
              <a:avLst/>
            </a:prstGeom>
            <a:solidFill>
              <a:srgbClr val="FFFFFF"/>
            </a:solidFill>
            <a:ln w="9525">
              <a:solidFill>
                <a:srgbClr val="000000"/>
              </a:solidFill>
              <a:miter lim="800000"/>
              <a:headEnd/>
              <a:tailEnd/>
            </a:ln>
          </p:spPr>
          <p:txBody>
            <a:bodyPr/>
            <a:lstStyle/>
            <a:p>
              <a:r>
                <a:rPr lang="en-US" altLang="en-US" sz="2400" b="1">
                  <a:cs typeface="Arial" panose="020B0604020202020204" pitchFamily="34" charset="0"/>
                </a:rPr>
                <a:t>(5) Duy trì HV mới</a:t>
              </a:r>
            </a:p>
          </p:txBody>
        </p:sp>
        <p:sp>
          <p:nvSpPr>
            <p:cNvPr id="69641" name="Line 9"/>
            <p:cNvSpPr>
              <a:spLocks noChangeShapeType="1"/>
            </p:cNvSpPr>
            <p:nvPr/>
          </p:nvSpPr>
          <p:spPr bwMode="auto">
            <a:xfrm flipV="1">
              <a:off x="3168" y="2520"/>
              <a:ext cx="3060" cy="1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41756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81000" y="304800"/>
            <a:ext cx="8229600" cy="609600"/>
          </a:xfrm>
        </p:spPr>
        <p:txBody>
          <a:bodyPr>
            <a:normAutofit fontScale="90000"/>
          </a:bodyPr>
          <a:lstStyle/>
          <a:p>
            <a:r>
              <a:rPr lang="sv-SE" altLang="en-US" sz="2800"/>
              <a:t>Bảng. Phối hợp các phương pháp GDSK để thay đổi hành vi</a:t>
            </a:r>
            <a:r>
              <a:rPr lang="en-US" altLang="en-US" sz="2800"/>
              <a:t> </a:t>
            </a:r>
          </a:p>
        </p:txBody>
      </p:sp>
      <p:graphicFrame>
        <p:nvGraphicFramePr>
          <p:cNvPr id="40100" name="Group 164"/>
          <p:cNvGraphicFramePr>
            <a:graphicFrameLocks noGrp="1"/>
          </p:cNvGraphicFramePr>
          <p:nvPr>
            <p:ph idx="1"/>
            <p:extLst>
              <p:ext uri="{D42A27DB-BD31-4B8C-83A1-F6EECF244321}">
                <p14:modId xmlns:p14="http://schemas.microsoft.com/office/powerpoint/2010/main" val="3471531494"/>
              </p:ext>
            </p:extLst>
          </p:nvPr>
        </p:nvGraphicFramePr>
        <p:xfrm>
          <a:off x="228600" y="1371600"/>
          <a:ext cx="8686800" cy="4360864"/>
        </p:xfrm>
        <a:graphic>
          <a:graphicData uri="http://schemas.openxmlformats.org/drawingml/2006/table">
            <a:tbl>
              <a:tblPr/>
              <a:tblGrid>
                <a:gridCol w="1905000">
                  <a:extLst>
                    <a:ext uri="{9D8B030D-6E8A-4147-A177-3AD203B41FA5}">
                      <a16:colId xmlns:a16="http://schemas.microsoft.com/office/drawing/2014/main" val="3418728906"/>
                    </a:ext>
                  </a:extLst>
                </a:gridCol>
                <a:gridCol w="1905000">
                  <a:extLst>
                    <a:ext uri="{9D8B030D-6E8A-4147-A177-3AD203B41FA5}">
                      <a16:colId xmlns:a16="http://schemas.microsoft.com/office/drawing/2014/main" val="692722008"/>
                    </a:ext>
                  </a:extLst>
                </a:gridCol>
                <a:gridCol w="4876800">
                  <a:extLst>
                    <a:ext uri="{9D8B030D-6E8A-4147-A177-3AD203B41FA5}">
                      <a16:colId xmlns:a16="http://schemas.microsoft.com/office/drawing/2014/main" val="1010000636"/>
                    </a:ext>
                  </a:extLst>
                </a:gridCol>
              </a:tblGrid>
              <a:tr h="654050">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Vấn đề</a:t>
                      </a:r>
                      <a:endParaRPr kumimoji="0" lang="en-US" altLang="en-US" sz="2800" b="1"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Hoạt động</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cần thiết</a:t>
                      </a:r>
                      <a:endParaRPr kumimoji="0" lang="en-US" altLang="en-US" sz="2800" b="1"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Các phương pháp GDSK</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có thể phối hợp</a:t>
                      </a:r>
                      <a:endParaRPr kumimoji="0" lang="en-US" altLang="en-US" sz="2800" b="1"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01270129"/>
                  </a:ext>
                </a:extLst>
              </a:tr>
              <a:tr h="922338">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Thiếu hiểu biết</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Cung cấp TT</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NCSK, tư vấn, phát thanh, áp phích...</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4036570"/>
                  </a:ext>
                </a:extLst>
              </a:tr>
              <a:tr h="652463">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Thiếu kỹ năng</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Huấn luyện</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Trình diễn, thực hành, trò chơi giáo dục...</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3943193"/>
                  </a:ext>
                </a:extLst>
              </a:tr>
              <a:tr h="652463">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Thiếu niềm tin</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Hỗ trợ</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pt-BR"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Tư vấn, thảo luận nhóm, đóng vai,...</a:t>
                      </a:r>
                      <a:endParaRPr kumimoji="0" lang="pt-BR"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34980194"/>
                  </a:ext>
                </a:extLst>
              </a:tr>
              <a:tr h="920750">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Thiếu nguồn lực</a:t>
                      </a:r>
                      <a:endParaRPr kumimoji="0" lang="en-US"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Phát triển nguồn lực</a:t>
                      </a:r>
                      <a:endParaRPr kumimoji="0" lang="fr-FR"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altLang="en-US" sz="2400" b="0" i="0" u="none" strike="noStrike" cap="none" normalizeH="0" baseline="0">
                          <a:ln>
                            <a:noFill/>
                          </a:ln>
                          <a:solidFill>
                            <a:schemeClr val="tx1"/>
                          </a:solidFill>
                          <a:effectLst/>
                          <a:latin typeface="Arial Narrow" panose="020B0606020202030204" pitchFamily="34" charset="0"/>
                          <a:cs typeface="Times New Roman" panose="02020603050405020304" pitchFamily="18" charset="0"/>
                        </a:rPr>
                        <a:t>Khảo sát cộng đồng, họp bàn tập thể, liên kết các nguồn lực trong và ngoài...</a:t>
                      </a:r>
                      <a:endParaRPr kumimoji="0" lang="fr-FR" altLang="en-US" sz="2400" b="0" i="0" u="none" strike="noStrike" cap="none" normalizeH="0" baseline="0">
                        <a:ln>
                          <a:noFill/>
                        </a:ln>
                        <a:solidFill>
                          <a:schemeClr val="tx1"/>
                        </a:solidFill>
                        <a:effectLst/>
                        <a:latin typeface="Arial Narrow" panose="020B0606020202030204" pitchFamily="34" charset="0"/>
                      </a:endParaRPr>
                    </a:p>
                  </a:txBody>
                  <a:tcPr anchor="ctr" horzOverflow="overflow">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9168117"/>
                  </a:ext>
                </a:extLst>
              </a:tr>
            </a:tbl>
          </a:graphicData>
        </a:graphic>
      </p:graphicFrame>
    </p:spTree>
    <p:extLst>
      <p:ext uri="{BB962C8B-B14F-4D97-AF65-F5344CB8AC3E}">
        <p14:creationId xmlns:p14="http://schemas.microsoft.com/office/powerpoint/2010/main" val="23710654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wipe(down)">
                                      <p:cBhvr>
                                        <p:cTn id="7" dur="580">
                                          <p:stCondLst>
                                            <p:cond delay="0"/>
                                          </p:stCondLst>
                                        </p:cTn>
                                        <p:tgtEl>
                                          <p:spTgt spid="39938"/>
                                        </p:tgtEl>
                                      </p:cBhvr>
                                    </p:animEffect>
                                    <p:anim calcmode="lin" valueType="num">
                                      <p:cBhvr>
                                        <p:cTn id="8" dur="1822" tmFilter="0,0; 0.14,0.36; 0.43,0.73; 0.71,0.91; 1.0,1.0">
                                          <p:stCondLst>
                                            <p:cond delay="0"/>
                                          </p:stCondLst>
                                        </p:cTn>
                                        <p:tgtEl>
                                          <p:spTgt spid="3993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993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993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993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9938"/>
                                        </p:tgtEl>
                                        <p:attrNameLst>
                                          <p:attrName>ppt_y</p:attrName>
                                        </p:attrNameLst>
                                      </p:cBhvr>
                                      <p:tavLst>
                                        <p:tav tm="0" fmla="#ppt_y-sin(pi*$)/81">
                                          <p:val>
                                            <p:fltVal val="0"/>
                                          </p:val>
                                        </p:tav>
                                        <p:tav tm="100000">
                                          <p:val>
                                            <p:fltVal val="1"/>
                                          </p:val>
                                        </p:tav>
                                      </p:tavLst>
                                    </p:anim>
                                    <p:animScale>
                                      <p:cBhvr>
                                        <p:cTn id="13" dur="26">
                                          <p:stCondLst>
                                            <p:cond delay="650"/>
                                          </p:stCondLst>
                                        </p:cTn>
                                        <p:tgtEl>
                                          <p:spTgt spid="39938"/>
                                        </p:tgtEl>
                                      </p:cBhvr>
                                      <p:to x="100000" y="60000"/>
                                    </p:animScale>
                                    <p:animScale>
                                      <p:cBhvr>
                                        <p:cTn id="14" dur="166" decel="50000">
                                          <p:stCondLst>
                                            <p:cond delay="676"/>
                                          </p:stCondLst>
                                        </p:cTn>
                                        <p:tgtEl>
                                          <p:spTgt spid="39938"/>
                                        </p:tgtEl>
                                      </p:cBhvr>
                                      <p:to x="100000" y="100000"/>
                                    </p:animScale>
                                    <p:animScale>
                                      <p:cBhvr>
                                        <p:cTn id="15" dur="26">
                                          <p:stCondLst>
                                            <p:cond delay="1312"/>
                                          </p:stCondLst>
                                        </p:cTn>
                                        <p:tgtEl>
                                          <p:spTgt spid="39938"/>
                                        </p:tgtEl>
                                      </p:cBhvr>
                                      <p:to x="100000" y="80000"/>
                                    </p:animScale>
                                    <p:animScale>
                                      <p:cBhvr>
                                        <p:cTn id="16" dur="166" decel="50000">
                                          <p:stCondLst>
                                            <p:cond delay="1338"/>
                                          </p:stCondLst>
                                        </p:cTn>
                                        <p:tgtEl>
                                          <p:spTgt spid="39938"/>
                                        </p:tgtEl>
                                      </p:cBhvr>
                                      <p:to x="100000" y="100000"/>
                                    </p:animScale>
                                    <p:animScale>
                                      <p:cBhvr>
                                        <p:cTn id="17" dur="26">
                                          <p:stCondLst>
                                            <p:cond delay="1642"/>
                                          </p:stCondLst>
                                        </p:cTn>
                                        <p:tgtEl>
                                          <p:spTgt spid="39938"/>
                                        </p:tgtEl>
                                      </p:cBhvr>
                                      <p:to x="100000" y="90000"/>
                                    </p:animScale>
                                    <p:animScale>
                                      <p:cBhvr>
                                        <p:cTn id="18" dur="166" decel="50000">
                                          <p:stCondLst>
                                            <p:cond delay="1668"/>
                                          </p:stCondLst>
                                        </p:cTn>
                                        <p:tgtEl>
                                          <p:spTgt spid="39938"/>
                                        </p:tgtEl>
                                      </p:cBhvr>
                                      <p:to x="100000" y="100000"/>
                                    </p:animScale>
                                    <p:animScale>
                                      <p:cBhvr>
                                        <p:cTn id="19" dur="26">
                                          <p:stCondLst>
                                            <p:cond delay="1808"/>
                                          </p:stCondLst>
                                        </p:cTn>
                                        <p:tgtEl>
                                          <p:spTgt spid="39938"/>
                                        </p:tgtEl>
                                      </p:cBhvr>
                                      <p:to x="100000" y="95000"/>
                                    </p:animScale>
                                    <p:animScale>
                                      <p:cBhvr>
                                        <p:cTn id="20" dur="166" decel="50000">
                                          <p:stCondLst>
                                            <p:cond delay="1834"/>
                                          </p:stCondLst>
                                        </p:cTn>
                                        <p:tgtEl>
                                          <p:spTgt spid="39938"/>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nodeType="clickEffect">
                                  <p:stCondLst>
                                    <p:cond delay="0"/>
                                  </p:stCondLst>
                                  <p:childTnLst>
                                    <p:set>
                                      <p:cBhvr>
                                        <p:cTn id="24" dur="1" fill="hold">
                                          <p:stCondLst>
                                            <p:cond delay="0"/>
                                          </p:stCondLst>
                                        </p:cTn>
                                        <p:tgtEl>
                                          <p:spTgt spid="40100"/>
                                        </p:tgtEl>
                                        <p:attrNameLst>
                                          <p:attrName>style.visibility</p:attrName>
                                        </p:attrNameLst>
                                      </p:cBhvr>
                                      <p:to>
                                        <p:strVal val="visible"/>
                                      </p:to>
                                    </p:set>
                                    <p:animEffect transition="in" filter="wipe(down)">
                                      <p:cBhvr>
                                        <p:cTn id="25" dur="580">
                                          <p:stCondLst>
                                            <p:cond delay="0"/>
                                          </p:stCondLst>
                                        </p:cTn>
                                        <p:tgtEl>
                                          <p:spTgt spid="40100"/>
                                        </p:tgtEl>
                                      </p:cBhvr>
                                    </p:animEffect>
                                    <p:anim calcmode="lin" valueType="num">
                                      <p:cBhvr>
                                        <p:cTn id="26" dur="1822" tmFilter="0,0; 0.14,0.36; 0.43,0.73; 0.71,0.91; 1.0,1.0">
                                          <p:stCondLst>
                                            <p:cond delay="0"/>
                                          </p:stCondLst>
                                        </p:cTn>
                                        <p:tgtEl>
                                          <p:spTgt spid="4010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010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010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010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0100"/>
                                        </p:tgtEl>
                                        <p:attrNameLst>
                                          <p:attrName>ppt_y</p:attrName>
                                        </p:attrNameLst>
                                      </p:cBhvr>
                                      <p:tavLst>
                                        <p:tav tm="0" fmla="#ppt_y-sin(pi*$)/81">
                                          <p:val>
                                            <p:fltVal val="0"/>
                                          </p:val>
                                        </p:tav>
                                        <p:tav tm="100000">
                                          <p:val>
                                            <p:fltVal val="1"/>
                                          </p:val>
                                        </p:tav>
                                      </p:tavLst>
                                    </p:anim>
                                    <p:animScale>
                                      <p:cBhvr>
                                        <p:cTn id="31" dur="26">
                                          <p:stCondLst>
                                            <p:cond delay="650"/>
                                          </p:stCondLst>
                                        </p:cTn>
                                        <p:tgtEl>
                                          <p:spTgt spid="40100"/>
                                        </p:tgtEl>
                                      </p:cBhvr>
                                      <p:to x="100000" y="60000"/>
                                    </p:animScale>
                                    <p:animScale>
                                      <p:cBhvr>
                                        <p:cTn id="32" dur="166" decel="50000">
                                          <p:stCondLst>
                                            <p:cond delay="676"/>
                                          </p:stCondLst>
                                        </p:cTn>
                                        <p:tgtEl>
                                          <p:spTgt spid="40100"/>
                                        </p:tgtEl>
                                      </p:cBhvr>
                                      <p:to x="100000" y="100000"/>
                                    </p:animScale>
                                    <p:animScale>
                                      <p:cBhvr>
                                        <p:cTn id="33" dur="26">
                                          <p:stCondLst>
                                            <p:cond delay="1312"/>
                                          </p:stCondLst>
                                        </p:cTn>
                                        <p:tgtEl>
                                          <p:spTgt spid="40100"/>
                                        </p:tgtEl>
                                      </p:cBhvr>
                                      <p:to x="100000" y="80000"/>
                                    </p:animScale>
                                    <p:animScale>
                                      <p:cBhvr>
                                        <p:cTn id="34" dur="166" decel="50000">
                                          <p:stCondLst>
                                            <p:cond delay="1338"/>
                                          </p:stCondLst>
                                        </p:cTn>
                                        <p:tgtEl>
                                          <p:spTgt spid="40100"/>
                                        </p:tgtEl>
                                      </p:cBhvr>
                                      <p:to x="100000" y="100000"/>
                                    </p:animScale>
                                    <p:animScale>
                                      <p:cBhvr>
                                        <p:cTn id="35" dur="26">
                                          <p:stCondLst>
                                            <p:cond delay="1642"/>
                                          </p:stCondLst>
                                        </p:cTn>
                                        <p:tgtEl>
                                          <p:spTgt spid="40100"/>
                                        </p:tgtEl>
                                      </p:cBhvr>
                                      <p:to x="100000" y="90000"/>
                                    </p:animScale>
                                    <p:animScale>
                                      <p:cBhvr>
                                        <p:cTn id="36" dur="166" decel="50000">
                                          <p:stCondLst>
                                            <p:cond delay="1668"/>
                                          </p:stCondLst>
                                        </p:cTn>
                                        <p:tgtEl>
                                          <p:spTgt spid="40100"/>
                                        </p:tgtEl>
                                      </p:cBhvr>
                                      <p:to x="100000" y="100000"/>
                                    </p:animScale>
                                    <p:animScale>
                                      <p:cBhvr>
                                        <p:cTn id="37" dur="26">
                                          <p:stCondLst>
                                            <p:cond delay="1808"/>
                                          </p:stCondLst>
                                        </p:cTn>
                                        <p:tgtEl>
                                          <p:spTgt spid="40100"/>
                                        </p:tgtEl>
                                      </p:cBhvr>
                                      <p:to x="100000" y="95000"/>
                                    </p:animScale>
                                    <p:animScale>
                                      <p:cBhvr>
                                        <p:cTn id="38" dur="166" decel="50000">
                                          <p:stCondLst>
                                            <p:cond delay="1834"/>
                                          </p:stCondLst>
                                        </p:cTn>
                                        <p:tgtEl>
                                          <p:spTgt spid="4010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04800" y="2133600"/>
            <a:ext cx="8610600" cy="1431925"/>
          </a:xfrm>
        </p:spPr>
        <p:txBody>
          <a:bodyPr/>
          <a:lstStyle/>
          <a:p>
            <a:r>
              <a:rPr lang="de-DE" altLang="en-US" sz="3600" b="1">
                <a:solidFill>
                  <a:srgbClr val="FF0000"/>
                </a:solidFill>
              </a:rPr>
              <a:t>3. </a:t>
            </a:r>
            <a:r>
              <a:rPr lang="pt-BR" altLang="en-US" sz="3600" b="1">
                <a:solidFill>
                  <a:srgbClr val="FF0000"/>
                </a:solidFill>
              </a:rPr>
              <a:t>CÁC KỸ NĂNG TRUYỀN THÔNG GDSK </a:t>
            </a:r>
            <a:br>
              <a:rPr lang="pt-BR" altLang="en-US" sz="3600" b="1">
                <a:solidFill>
                  <a:srgbClr val="FF0000"/>
                </a:solidFill>
              </a:rPr>
            </a:br>
            <a:r>
              <a:rPr lang="pt-BR" altLang="en-US" sz="3600" b="1">
                <a:solidFill>
                  <a:srgbClr val="FF0000"/>
                </a:solidFill>
              </a:rPr>
              <a:t>CẦN RÈN LUYỆN</a:t>
            </a:r>
            <a:r>
              <a:rPr lang="en-US" altLang="en-US" b="1">
                <a:solidFill>
                  <a:srgbClr val="FF0000"/>
                </a:solidFill>
              </a:rPr>
              <a:t> </a:t>
            </a:r>
          </a:p>
        </p:txBody>
      </p:sp>
    </p:spTree>
    <p:extLst>
      <p:ext uri="{BB962C8B-B14F-4D97-AF65-F5344CB8AC3E}">
        <p14:creationId xmlns:p14="http://schemas.microsoft.com/office/powerpoint/2010/main" val="3193276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533400" y="304800"/>
            <a:ext cx="8305800" cy="838200"/>
          </a:xfrm>
        </p:spPr>
        <p:txBody>
          <a:bodyPr/>
          <a:lstStyle/>
          <a:p>
            <a:r>
              <a:rPr lang="pt-BR" altLang="en-US">
                <a:latin typeface="Times New Roman" panose="02020603050405020304" pitchFamily="18" charset="0"/>
              </a:rPr>
              <a:t>3.1. Kỹ năng nói </a:t>
            </a:r>
            <a:endParaRPr lang="en-US" altLang="en-US">
              <a:latin typeface="Times New Roman" panose="02020603050405020304" pitchFamily="18" charset="0"/>
            </a:endParaRPr>
          </a:p>
        </p:txBody>
      </p:sp>
      <p:sp>
        <p:nvSpPr>
          <p:cNvPr id="62467" name="Rectangle 3"/>
          <p:cNvSpPr>
            <a:spLocks noGrp="1" noChangeArrowheads="1"/>
          </p:cNvSpPr>
          <p:nvPr>
            <p:ph type="body" idx="1"/>
          </p:nvPr>
        </p:nvSpPr>
        <p:spPr>
          <a:xfrm>
            <a:off x="1066800" y="1219200"/>
            <a:ext cx="7772400" cy="4114800"/>
          </a:xfrm>
        </p:spPr>
        <p:txBody>
          <a:bodyPr>
            <a:normAutofit fontScale="92500" lnSpcReduction="10000"/>
          </a:bodyPr>
          <a:lstStyle/>
          <a:p>
            <a:pPr algn="just">
              <a:lnSpc>
                <a:spcPct val="80000"/>
              </a:lnSpc>
            </a:pPr>
            <a:r>
              <a:rPr lang="pt-BR" altLang="en-US" sz="2800">
                <a:latin typeface="Times New Roman" panose="02020603050405020304" pitchFamily="18" charset="0"/>
              </a:rPr>
              <a:t>Đảm bảo tính chính xác</a:t>
            </a:r>
            <a:r>
              <a:rPr lang="en-US" altLang="en-US" sz="2800">
                <a:latin typeface="Times New Roman" panose="02020603050405020304" pitchFamily="18" charset="0"/>
              </a:rPr>
              <a:t> </a:t>
            </a:r>
          </a:p>
          <a:p>
            <a:pPr algn="just">
              <a:lnSpc>
                <a:spcPct val="80000"/>
              </a:lnSpc>
            </a:pPr>
            <a:r>
              <a:rPr lang="pt-BR" altLang="en-US" sz="2800">
                <a:latin typeface="Times New Roman" panose="02020603050405020304" pitchFamily="18" charset="0"/>
              </a:rPr>
              <a:t>Nói rõ ràng</a:t>
            </a:r>
          </a:p>
          <a:p>
            <a:pPr algn="just">
              <a:lnSpc>
                <a:spcPct val="80000"/>
              </a:lnSpc>
            </a:pPr>
            <a:r>
              <a:rPr lang="pt-BR" altLang="en-US" sz="2800">
                <a:latin typeface="Times New Roman" panose="02020603050405020304" pitchFamily="18" charset="0"/>
              </a:rPr>
              <a:t>Nói đầy đủ</a:t>
            </a:r>
          </a:p>
          <a:p>
            <a:pPr algn="just">
              <a:lnSpc>
                <a:spcPct val="80000"/>
              </a:lnSpc>
            </a:pPr>
            <a:r>
              <a:rPr lang="pt-BR" altLang="en-US" sz="2800">
                <a:latin typeface="Times New Roman" panose="02020603050405020304" pitchFamily="18" charset="0"/>
              </a:rPr>
              <a:t>Nói theo hệ thống và lôgíc</a:t>
            </a:r>
          </a:p>
          <a:p>
            <a:pPr algn="just">
              <a:lnSpc>
                <a:spcPct val="80000"/>
              </a:lnSpc>
            </a:pPr>
            <a:r>
              <a:rPr lang="pt-BR" altLang="en-US" sz="2800">
                <a:latin typeface="Times New Roman" panose="02020603050405020304" pitchFamily="18" charset="0"/>
              </a:rPr>
              <a:t>Thuyết phục đối tượng</a:t>
            </a:r>
            <a:endParaRPr lang="en-US" altLang="en-US" sz="2800">
              <a:latin typeface="Times New Roman" panose="02020603050405020304" pitchFamily="18" charset="0"/>
            </a:endParaRPr>
          </a:p>
          <a:p>
            <a:pPr algn="just">
              <a:lnSpc>
                <a:spcPct val="80000"/>
              </a:lnSpc>
            </a:pPr>
            <a:r>
              <a:rPr lang="pt-BR" altLang="en-US" sz="2800">
                <a:latin typeface="Times New Roman" panose="02020603050405020304" pitchFamily="18" charset="0"/>
              </a:rPr>
              <a:t>Thời gian nói phải xác định trước</a:t>
            </a:r>
          </a:p>
          <a:p>
            <a:pPr algn="just">
              <a:lnSpc>
                <a:spcPct val="80000"/>
              </a:lnSpc>
              <a:buFont typeface="Wingdings" panose="05000000000000000000" pitchFamily="2" charset="2"/>
              <a:buNone/>
            </a:pPr>
            <a:r>
              <a:rPr lang="pt-BR" altLang="en-US" sz="2800">
                <a:latin typeface="Times New Roman" panose="02020603050405020304" pitchFamily="18" charset="0"/>
              </a:rPr>
              <a:t>Khi nói cần chú ý đến 3 khía cạnh của lời nói: </a:t>
            </a:r>
          </a:p>
          <a:p>
            <a:pPr lvl="1" algn="just">
              <a:lnSpc>
                <a:spcPct val="80000"/>
              </a:lnSpc>
            </a:pPr>
            <a:r>
              <a:rPr lang="pt-BR" altLang="en-US">
                <a:latin typeface="Times New Roman" panose="02020603050405020304" pitchFamily="18" charset="0"/>
              </a:rPr>
              <a:t>Âm tốc lời nói, </a:t>
            </a:r>
          </a:p>
          <a:p>
            <a:pPr lvl="1" algn="just">
              <a:lnSpc>
                <a:spcPct val="80000"/>
              </a:lnSpc>
            </a:pPr>
            <a:r>
              <a:rPr lang="pt-BR" altLang="en-US">
                <a:latin typeface="Times New Roman" panose="02020603050405020304" pitchFamily="18" charset="0"/>
              </a:rPr>
              <a:t>Âm lượng lời nói, </a:t>
            </a:r>
          </a:p>
          <a:p>
            <a:pPr lvl="1" algn="just">
              <a:lnSpc>
                <a:spcPct val="80000"/>
              </a:lnSpc>
            </a:pPr>
            <a:r>
              <a:rPr lang="pt-BR" altLang="en-US">
                <a:latin typeface="Times New Roman" panose="02020603050405020304" pitchFamily="18" charset="0"/>
              </a:rPr>
              <a:t>Âm sắc lời nói</a:t>
            </a:r>
            <a:r>
              <a:rPr lang="en-US" altLang="en-US">
                <a:latin typeface="Times New Roman" panose="02020603050405020304" pitchFamily="18" charset="0"/>
              </a:rPr>
              <a:t> </a:t>
            </a:r>
            <a:endParaRPr lang="pt-BR" altLang="en-US">
              <a:latin typeface="Times New Roman" panose="02020603050405020304" pitchFamily="18" charset="0"/>
            </a:endParaRPr>
          </a:p>
          <a:p>
            <a:pPr algn="just">
              <a:lnSpc>
                <a:spcPct val="80000"/>
              </a:lnSpc>
              <a:buFont typeface="Wingdings" panose="05000000000000000000" pitchFamily="2" charset="2"/>
              <a:buNone/>
            </a:pPr>
            <a:r>
              <a:rPr lang="en-US" altLang="en-US" sz="2800">
                <a:latin typeface="Times New Roman" panose="02020603050405020304" pitchFamily="18" charset="0"/>
              </a:rPr>
              <a:t> </a:t>
            </a:r>
          </a:p>
        </p:txBody>
      </p:sp>
    </p:spTree>
    <p:extLst>
      <p:ext uri="{BB962C8B-B14F-4D97-AF65-F5344CB8AC3E}">
        <p14:creationId xmlns:p14="http://schemas.microsoft.com/office/powerpoint/2010/main" val="27537949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p:cTn id="7" dur="1000" fill="hold"/>
                                        <p:tgtEl>
                                          <p:spTgt spid="62466"/>
                                        </p:tgtEl>
                                        <p:attrNameLst>
                                          <p:attrName>ppt_x</p:attrName>
                                        </p:attrNameLst>
                                      </p:cBhvr>
                                      <p:tavLst>
                                        <p:tav tm="0">
                                          <p:val>
                                            <p:strVal val="#ppt_x-.2"/>
                                          </p:val>
                                        </p:tav>
                                        <p:tav tm="100000">
                                          <p:val>
                                            <p:strVal val="#ppt_x"/>
                                          </p:val>
                                        </p:tav>
                                      </p:tavLst>
                                    </p:anim>
                                    <p:anim calcmode="lin" valueType="num">
                                      <p:cBhvr>
                                        <p:cTn id="8" dur="1000" fill="hold"/>
                                        <p:tgtEl>
                                          <p:spTgt spid="6246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24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62467">
                                            <p:txEl>
                                              <p:pRg st="0" end="0"/>
                                            </p:txEl>
                                          </p:spTgt>
                                        </p:tgtEl>
                                        <p:attrNameLst>
                                          <p:attrName>style.visibility</p:attrName>
                                        </p:attrNameLst>
                                      </p:cBhvr>
                                      <p:to>
                                        <p:strVal val="visible"/>
                                      </p:to>
                                    </p:set>
                                    <p:anim calcmode="lin" valueType="num">
                                      <p:cBhvr>
                                        <p:cTn id="14" dur="1000" fill="hold"/>
                                        <p:tgtEl>
                                          <p:spTgt spid="62467">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624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62467">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62467">
                                            <p:txEl>
                                              <p:pRg st="1" end="1"/>
                                            </p:txEl>
                                          </p:spTgt>
                                        </p:tgtEl>
                                        <p:attrNameLst>
                                          <p:attrName>style.visibility</p:attrName>
                                        </p:attrNameLst>
                                      </p:cBhvr>
                                      <p:to>
                                        <p:strVal val="visible"/>
                                      </p:to>
                                    </p:set>
                                    <p:anim calcmode="lin" valueType="num">
                                      <p:cBhvr>
                                        <p:cTn id="21" dur="1000" fill="hold"/>
                                        <p:tgtEl>
                                          <p:spTgt spid="62467">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6246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62467">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62467">
                                            <p:txEl>
                                              <p:pRg st="2" end="2"/>
                                            </p:txEl>
                                          </p:spTgt>
                                        </p:tgtEl>
                                        <p:attrNameLst>
                                          <p:attrName>style.visibility</p:attrName>
                                        </p:attrNameLst>
                                      </p:cBhvr>
                                      <p:to>
                                        <p:strVal val="visible"/>
                                      </p:to>
                                    </p:set>
                                    <p:anim calcmode="lin" valueType="num">
                                      <p:cBhvr>
                                        <p:cTn id="28" dur="1000" fill="hold"/>
                                        <p:tgtEl>
                                          <p:spTgt spid="62467">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6246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62467">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62467">
                                            <p:txEl>
                                              <p:pRg st="3" end="3"/>
                                            </p:txEl>
                                          </p:spTgt>
                                        </p:tgtEl>
                                        <p:attrNameLst>
                                          <p:attrName>style.visibility</p:attrName>
                                        </p:attrNameLst>
                                      </p:cBhvr>
                                      <p:to>
                                        <p:strVal val="visible"/>
                                      </p:to>
                                    </p:set>
                                    <p:anim calcmode="lin" valueType="num">
                                      <p:cBhvr>
                                        <p:cTn id="35" dur="1000" fill="hold"/>
                                        <p:tgtEl>
                                          <p:spTgt spid="62467">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6246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62467">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62467">
                                            <p:txEl>
                                              <p:pRg st="4" end="4"/>
                                            </p:txEl>
                                          </p:spTgt>
                                        </p:tgtEl>
                                        <p:attrNameLst>
                                          <p:attrName>style.visibility</p:attrName>
                                        </p:attrNameLst>
                                      </p:cBhvr>
                                      <p:to>
                                        <p:strVal val="visible"/>
                                      </p:to>
                                    </p:set>
                                    <p:anim calcmode="lin" valueType="num">
                                      <p:cBhvr>
                                        <p:cTn id="42" dur="1000" fill="hold"/>
                                        <p:tgtEl>
                                          <p:spTgt spid="62467">
                                            <p:txEl>
                                              <p:pRg st="4" end="4"/>
                                            </p:txEl>
                                          </p:spTgt>
                                        </p:tgtEl>
                                        <p:attrNameLst>
                                          <p:attrName>ppt_x</p:attrName>
                                        </p:attrNameLst>
                                      </p:cBhvr>
                                      <p:tavLst>
                                        <p:tav tm="0">
                                          <p:val>
                                            <p:strVal val="#ppt_x-.2"/>
                                          </p:val>
                                        </p:tav>
                                        <p:tav tm="100000">
                                          <p:val>
                                            <p:strVal val="#ppt_x"/>
                                          </p:val>
                                        </p:tav>
                                      </p:tavLst>
                                    </p:anim>
                                    <p:anim calcmode="lin" valueType="num">
                                      <p:cBhvr>
                                        <p:cTn id="43" dur="1000" fill="hold"/>
                                        <p:tgtEl>
                                          <p:spTgt spid="6246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62467">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62467">
                                            <p:txEl>
                                              <p:pRg st="5" end="5"/>
                                            </p:txEl>
                                          </p:spTgt>
                                        </p:tgtEl>
                                        <p:attrNameLst>
                                          <p:attrName>style.visibility</p:attrName>
                                        </p:attrNameLst>
                                      </p:cBhvr>
                                      <p:to>
                                        <p:strVal val="visible"/>
                                      </p:to>
                                    </p:set>
                                    <p:anim calcmode="lin" valueType="num">
                                      <p:cBhvr>
                                        <p:cTn id="49" dur="1000" fill="hold"/>
                                        <p:tgtEl>
                                          <p:spTgt spid="62467">
                                            <p:txEl>
                                              <p:pRg st="5" end="5"/>
                                            </p:txEl>
                                          </p:spTgt>
                                        </p:tgtEl>
                                        <p:attrNameLst>
                                          <p:attrName>ppt_x</p:attrName>
                                        </p:attrNameLst>
                                      </p:cBhvr>
                                      <p:tavLst>
                                        <p:tav tm="0">
                                          <p:val>
                                            <p:strVal val="#ppt_x-.2"/>
                                          </p:val>
                                        </p:tav>
                                        <p:tav tm="100000">
                                          <p:val>
                                            <p:strVal val="#ppt_x"/>
                                          </p:val>
                                        </p:tav>
                                      </p:tavLst>
                                    </p:anim>
                                    <p:anim calcmode="lin" valueType="num">
                                      <p:cBhvr>
                                        <p:cTn id="50" dur="1000" fill="hold"/>
                                        <p:tgtEl>
                                          <p:spTgt spid="6246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62467">
                                            <p:txEl>
                                              <p:pRg st="5" end="5"/>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9" presetClass="entr" presetSubtype="0" fill="hold" grpId="0" nodeType="clickEffect">
                                  <p:stCondLst>
                                    <p:cond delay="0"/>
                                  </p:stCondLst>
                                  <p:childTnLst>
                                    <p:set>
                                      <p:cBhvr>
                                        <p:cTn id="55" dur="1" fill="hold">
                                          <p:stCondLst>
                                            <p:cond delay="0"/>
                                          </p:stCondLst>
                                        </p:cTn>
                                        <p:tgtEl>
                                          <p:spTgt spid="62467">
                                            <p:txEl>
                                              <p:pRg st="6" end="6"/>
                                            </p:txEl>
                                          </p:spTgt>
                                        </p:tgtEl>
                                        <p:attrNameLst>
                                          <p:attrName>style.visibility</p:attrName>
                                        </p:attrNameLst>
                                      </p:cBhvr>
                                      <p:to>
                                        <p:strVal val="visible"/>
                                      </p:to>
                                    </p:set>
                                    <p:anim calcmode="lin" valueType="num">
                                      <p:cBhvr>
                                        <p:cTn id="56" dur="1000" fill="hold"/>
                                        <p:tgtEl>
                                          <p:spTgt spid="62467">
                                            <p:txEl>
                                              <p:pRg st="6" end="6"/>
                                            </p:txEl>
                                          </p:spTgt>
                                        </p:tgtEl>
                                        <p:attrNameLst>
                                          <p:attrName>ppt_x</p:attrName>
                                        </p:attrNameLst>
                                      </p:cBhvr>
                                      <p:tavLst>
                                        <p:tav tm="0">
                                          <p:val>
                                            <p:strVal val="#ppt_x-.2"/>
                                          </p:val>
                                        </p:tav>
                                        <p:tav tm="100000">
                                          <p:val>
                                            <p:strVal val="#ppt_x"/>
                                          </p:val>
                                        </p:tav>
                                      </p:tavLst>
                                    </p:anim>
                                    <p:anim calcmode="lin" valueType="num">
                                      <p:cBhvr>
                                        <p:cTn id="57" dur="1000" fill="hold"/>
                                        <p:tgtEl>
                                          <p:spTgt spid="62467">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8" dur="1000"/>
                                        <p:tgtEl>
                                          <p:spTgt spid="62467">
                                            <p:txEl>
                                              <p:pRg st="6" end="6"/>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9" presetClass="entr" presetSubtype="0" fill="hold" grpId="0" nodeType="clickEffect">
                                  <p:stCondLst>
                                    <p:cond delay="0"/>
                                  </p:stCondLst>
                                  <p:childTnLst>
                                    <p:set>
                                      <p:cBhvr>
                                        <p:cTn id="62" dur="1" fill="hold">
                                          <p:stCondLst>
                                            <p:cond delay="0"/>
                                          </p:stCondLst>
                                        </p:cTn>
                                        <p:tgtEl>
                                          <p:spTgt spid="62467">
                                            <p:txEl>
                                              <p:pRg st="7" end="7"/>
                                            </p:txEl>
                                          </p:spTgt>
                                        </p:tgtEl>
                                        <p:attrNameLst>
                                          <p:attrName>style.visibility</p:attrName>
                                        </p:attrNameLst>
                                      </p:cBhvr>
                                      <p:to>
                                        <p:strVal val="visible"/>
                                      </p:to>
                                    </p:set>
                                    <p:anim calcmode="lin" valueType="num">
                                      <p:cBhvr>
                                        <p:cTn id="63" dur="1000" fill="hold"/>
                                        <p:tgtEl>
                                          <p:spTgt spid="62467">
                                            <p:txEl>
                                              <p:pRg st="7" end="7"/>
                                            </p:txEl>
                                          </p:spTgt>
                                        </p:tgtEl>
                                        <p:attrNameLst>
                                          <p:attrName>ppt_x</p:attrName>
                                        </p:attrNameLst>
                                      </p:cBhvr>
                                      <p:tavLst>
                                        <p:tav tm="0">
                                          <p:val>
                                            <p:strVal val="#ppt_x-.2"/>
                                          </p:val>
                                        </p:tav>
                                        <p:tav tm="100000">
                                          <p:val>
                                            <p:strVal val="#ppt_x"/>
                                          </p:val>
                                        </p:tav>
                                      </p:tavLst>
                                    </p:anim>
                                    <p:anim calcmode="lin" valueType="num">
                                      <p:cBhvr>
                                        <p:cTn id="64" dur="1000" fill="hold"/>
                                        <p:tgtEl>
                                          <p:spTgt spid="62467">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65" dur="1000"/>
                                        <p:tgtEl>
                                          <p:spTgt spid="62467">
                                            <p:txEl>
                                              <p:pRg st="7" end="7"/>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9" presetClass="entr" presetSubtype="0" fill="hold" grpId="0" nodeType="clickEffect">
                                  <p:stCondLst>
                                    <p:cond delay="0"/>
                                  </p:stCondLst>
                                  <p:childTnLst>
                                    <p:set>
                                      <p:cBhvr>
                                        <p:cTn id="69" dur="1" fill="hold">
                                          <p:stCondLst>
                                            <p:cond delay="0"/>
                                          </p:stCondLst>
                                        </p:cTn>
                                        <p:tgtEl>
                                          <p:spTgt spid="62467">
                                            <p:txEl>
                                              <p:pRg st="8" end="8"/>
                                            </p:txEl>
                                          </p:spTgt>
                                        </p:tgtEl>
                                        <p:attrNameLst>
                                          <p:attrName>style.visibility</p:attrName>
                                        </p:attrNameLst>
                                      </p:cBhvr>
                                      <p:to>
                                        <p:strVal val="visible"/>
                                      </p:to>
                                    </p:set>
                                    <p:anim calcmode="lin" valueType="num">
                                      <p:cBhvr>
                                        <p:cTn id="70" dur="1000" fill="hold"/>
                                        <p:tgtEl>
                                          <p:spTgt spid="62467">
                                            <p:txEl>
                                              <p:pRg st="8" end="8"/>
                                            </p:txEl>
                                          </p:spTgt>
                                        </p:tgtEl>
                                        <p:attrNameLst>
                                          <p:attrName>ppt_x</p:attrName>
                                        </p:attrNameLst>
                                      </p:cBhvr>
                                      <p:tavLst>
                                        <p:tav tm="0">
                                          <p:val>
                                            <p:strVal val="#ppt_x-.2"/>
                                          </p:val>
                                        </p:tav>
                                        <p:tav tm="100000">
                                          <p:val>
                                            <p:strVal val="#ppt_x"/>
                                          </p:val>
                                        </p:tav>
                                      </p:tavLst>
                                    </p:anim>
                                    <p:anim calcmode="lin" valueType="num">
                                      <p:cBhvr>
                                        <p:cTn id="71" dur="1000" fill="hold"/>
                                        <p:tgtEl>
                                          <p:spTgt spid="62467">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72" dur="1000"/>
                                        <p:tgtEl>
                                          <p:spTgt spid="62467">
                                            <p:txEl>
                                              <p:pRg st="8" end="8"/>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9" presetClass="entr" presetSubtype="0" fill="hold" grpId="0" nodeType="clickEffect">
                                  <p:stCondLst>
                                    <p:cond delay="0"/>
                                  </p:stCondLst>
                                  <p:childTnLst>
                                    <p:set>
                                      <p:cBhvr>
                                        <p:cTn id="76" dur="1" fill="hold">
                                          <p:stCondLst>
                                            <p:cond delay="0"/>
                                          </p:stCondLst>
                                        </p:cTn>
                                        <p:tgtEl>
                                          <p:spTgt spid="62467">
                                            <p:txEl>
                                              <p:pRg st="9" end="9"/>
                                            </p:txEl>
                                          </p:spTgt>
                                        </p:tgtEl>
                                        <p:attrNameLst>
                                          <p:attrName>style.visibility</p:attrName>
                                        </p:attrNameLst>
                                      </p:cBhvr>
                                      <p:to>
                                        <p:strVal val="visible"/>
                                      </p:to>
                                    </p:set>
                                    <p:anim calcmode="lin" valueType="num">
                                      <p:cBhvr>
                                        <p:cTn id="77" dur="1000" fill="hold"/>
                                        <p:tgtEl>
                                          <p:spTgt spid="62467">
                                            <p:txEl>
                                              <p:pRg st="9" end="9"/>
                                            </p:txEl>
                                          </p:spTgt>
                                        </p:tgtEl>
                                        <p:attrNameLst>
                                          <p:attrName>ppt_x</p:attrName>
                                        </p:attrNameLst>
                                      </p:cBhvr>
                                      <p:tavLst>
                                        <p:tav tm="0">
                                          <p:val>
                                            <p:strVal val="#ppt_x-.2"/>
                                          </p:val>
                                        </p:tav>
                                        <p:tav tm="100000">
                                          <p:val>
                                            <p:strVal val="#ppt_x"/>
                                          </p:val>
                                        </p:tav>
                                      </p:tavLst>
                                    </p:anim>
                                    <p:anim calcmode="lin" valueType="num">
                                      <p:cBhvr>
                                        <p:cTn id="78" dur="1000" fill="hold"/>
                                        <p:tgtEl>
                                          <p:spTgt spid="62467">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79" dur="1000"/>
                                        <p:tgtEl>
                                          <p:spTgt spid="62467">
                                            <p:txEl>
                                              <p:pRg st="9" end="9"/>
                                            </p:txEl>
                                          </p:spTgt>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9" presetClass="entr" presetSubtype="0" fill="hold" grpId="0" nodeType="clickEffect">
                                  <p:stCondLst>
                                    <p:cond delay="0"/>
                                  </p:stCondLst>
                                  <p:childTnLst>
                                    <p:set>
                                      <p:cBhvr>
                                        <p:cTn id="83" dur="1" fill="hold">
                                          <p:stCondLst>
                                            <p:cond delay="0"/>
                                          </p:stCondLst>
                                        </p:cTn>
                                        <p:tgtEl>
                                          <p:spTgt spid="62467">
                                            <p:txEl>
                                              <p:pRg st="10" end="10"/>
                                            </p:txEl>
                                          </p:spTgt>
                                        </p:tgtEl>
                                        <p:attrNameLst>
                                          <p:attrName>style.visibility</p:attrName>
                                        </p:attrNameLst>
                                      </p:cBhvr>
                                      <p:to>
                                        <p:strVal val="visible"/>
                                      </p:to>
                                    </p:set>
                                    <p:anim calcmode="lin" valueType="num">
                                      <p:cBhvr>
                                        <p:cTn id="84" dur="1000" fill="hold"/>
                                        <p:tgtEl>
                                          <p:spTgt spid="62467">
                                            <p:txEl>
                                              <p:pRg st="10" end="10"/>
                                            </p:txEl>
                                          </p:spTgt>
                                        </p:tgtEl>
                                        <p:attrNameLst>
                                          <p:attrName>ppt_x</p:attrName>
                                        </p:attrNameLst>
                                      </p:cBhvr>
                                      <p:tavLst>
                                        <p:tav tm="0">
                                          <p:val>
                                            <p:strVal val="#ppt_x-.2"/>
                                          </p:val>
                                        </p:tav>
                                        <p:tav tm="100000">
                                          <p:val>
                                            <p:strVal val="#ppt_x"/>
                                          </p:val>
                                        </p:tav>
                                      </p:tavLst>
                                    </p:anim>
                                    <p:anim calcmode="lin" valueType="num">
                                      <p:cBhvr>
                                        <p:cTn id="85" dur="1000" fill="hold"/>
                                        <p:tgtEl>
                                          <p:spTgt spid="62467">
                                            <p:txEl>
                                              <p:pRg st="10" end="10"/>
                                            </p:txEl>
                                          </p:spTgt>
                                        </p:tgtEl>
                                        <p:attrNameLst>
                                          <p:attrName>ppt_y</p:attrName>
                                        </p:attrNameLst>
                                      </p:cBhvr>
                                      <p:tavLst>
                                        <p:tav tm="0">
                                          <p:val>
                                            <p:strVal val="#ppt_y"/>
                                          </p:val>
                                        </p:tav>
                                        <p:tav tm="100000">
                                          <p:val>
                                            <p:strVal val="#ppt_y"/>
                                          </p:val>
                                        </p:tav>
                                      </p:tavLst>
                                    </p:anim>
                                    <p:animEffect transition="in" filter="wipe(right)" prLst="gradientSize: 0.1">
                                      <p:cBhvr>
                                        <p:cTn id="86" dur="1000"/>
                                        <p:tgtEl>
                                          <p:spTgt spid="624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P spid="6246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 y="228600"/>
            <a:ext cx="9344025" cy="792162"/>
          </a:xfrm>
        </p:spPr>
        <p:txBody>
          <a:bodyPr>
            <a:normAutofit/>
          </a:bodyPr>
          <a:lstStyle/>
          <a:p>
            <a:r>
              <a:rPr lang="en-US" b="1">
                <a:solidFill>
                  <a:srgbClr val="FF0000"/>
                </a:solidFill>
                <a:latin typeface="Arial" panose="020B0604020202020204" pitchFamily="34" charset="0"/>
                <a:cs typeface="Arial" panose="020B0604020202020204" pitchFamily="34" charset="0"/>
              </a:rPr>
              <a:t>NỘI DUNG</a:t>
            </a:r>
            <a:endParaRPr lang="en-US">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401762"/>
            <a:ext cx="8305800" cy="4343400"/>
          </a:xfrm>
        </p:spPr>
        <p:txBody>
          <a:bodyPr>
            <a:noAutofit/>
          </a:bodyPr>
          <a:lstStyle/>
          <a:p>
            <a:pPr marL="0" indent="0" algn="just">
              <a:buNone/>
            </a:pPr>
            <a:r>
              <a:rPr lang="en-US" sz="2300" b="1">
                <a:latin typeface="Arial" panose="020B0604020202020204" pitchFamily="34" charset="0"/>
                <a:cs typeface="Arial" panose="020B0604020202020204" pitchFamily="34" charset="0"/>
              </a:rPr>
              <a:t>1. Các </a:t>
            </a:r>
            <a:r>
              <a:rPr lang="en-US" sz="2300" b="1" dirty="0" err="1">
                <a:latin typeface="Arial" panose="020B0604020202020204" pitchFamily="34" charset="0"/>
                <a:cs typeface="Arial" panose="020B0604020202020204" pitchFamily="34" charset="0"/>
              </a:rPr>
              <a:t>khái</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niệm</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tầm</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quan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trọng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và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phân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loại</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các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hoạt</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động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truyền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thông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giáo</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dục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sức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khỏe</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trong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trường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học</a:t>
            </a:r>
            <a:endParaRPr lang="en-US" sz="2300" b="1" dirty="0">
              <a:latin typeface="Arial" panose="020B0604020202020204" pitchFamily="34" charset="0"/>
              <a:cs typeface="Arial" panose="020B0604020202020204" pitchFamily="34" charset="0"/>
            </a:endParaRPr>
          </a:p>
          <a:p>
            <a:pPr algn="just"/>
            <a:r>
              <a:rPr lang="en-US" sz="2300">
                <a:latin typeface="Arial" panose="020B0604020202020204" pitchFamily="34" charset="0"/>
                <a:cs typeface="Arial" panose="020B0604020202020204" pitchFamily="34" charset="0"/>
              </a:rPr>
              <a:t>Truyền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về</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dưỡng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hợp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lý</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chống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thiếu</a:t>
            </a:r>
            <a:r>
              <a:rPr lang="en-US" sz="2300" dirty="0">
                <a:latin typeface="Arial" panose="020B0604020202020204" pitchFamily="34" charset="0"/>
                <a:cs typeface="Arial" panose="020B0604020202020204" pitchFamily="34" charset="0"/>
              </a:rPr>
              <a:t> vi </a:t>
            </a:r>
            <a:r>
              <a:rPr lang="en-US" sz="2300" dirty="0" err="1">
                <a:latin typeface="Arial" panose="020B0604020202020204" pitchFamily="34" charset="0"/>
                <a:cs typeface="Arial" panose="020B0604020202020204" pitchFamily="34" charset="0"/>
              </a:rPr>
              <a:t>chất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suy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dưỡng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thừa</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béo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phì</a:t>
            </a:r>
            <a:r>
              <a:rPr lang="en-US" sz="2300" dirty="0">
                <a:latin typeface="Arial" panose="020B0604020202020204" pitchFamily="34" charset="0"/>
                <a:cs typeface="Arial" panose="020B0604020202020204" pitchFamily="34" charset="0"/>
              </a:rPr>
              <a:t>.</a:t>
            </a:r>
          </a:p>
          <a:p>
            <a:pPr algn="just"/>
            <a:r>
              <a:rPr lang="en-US" sz="2300">
                <a:latin typeface="Arial" panose="020B0604020202020204" pitchFamily="34" charset="0"/>
                <a:cs typeface="Arial" panose="020B0604020202020204" pitchFamily="34" charset="0"/>
              </a:rPr>
              <a:t>Truyền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về</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chống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bệnh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đường</a:t>
            </a:r>
            <a:r>
              <a:rPr lang="en-US" sz="2300" dirty="0">
                <a:latin typeface="Arial" panose="020B0604020202020204" pitchFamily="34" charset="0"/>
                <a:cs typeface="Arial" panose="020B0604020202020204" pitchFamily="34" charset="0"/>
              </a:rPr>
              <a:t>.</a:t>
            </a:r>
          </a:p>
          <a:p>
            <a:pPr algn="just"/>
            <a:r>
              <a:rPr lang="en-US" sz="2300">
                <a:latin typeface="Arial" panose="020B0604020202020204" pitchFamily="34" charset="0"/>
                <a:cs typeface="Arial" panose="020B0604020202020204" pitchFamily="34" charset="0"/>
              </a:rPr>
              <a:t>Truyền </a:t>
            </a:r>
            <a:r>
              <a:rPr lang="en-US" sz="2300" dirty="0" err="1">
                <a:latin typeface="Arial" panose="020B0604020202020204" pitchFamily="34" charset="0"/>
                <a:cs typeface="Arial" panose="020B0604020202020204" pitchFamily="34" charset="0"/>
              </a:rPr>
              <a:t>thông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về</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chống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dịch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bệnh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nguy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hiểm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gặp</a:t>
            </a:r>
            <a:r>
              <a:rPr lang="en-US" sz="2300" dirty="0">
                <a:latin typeface="Arial" panose="020B0604020202020204" pitchFamily="34" charset="0"/>
                <a:cs typeface="Arial" panose="020B0604020202020204" pitchFamily="34" charset="0"/>
              </a:rPr>
              <a:t> (COVID-19, </a:t>
            </a:r>
            <a:r>
              <a:rPr lang="en-US" sz="2300" dirty="0" err="1">
                <a:latin typeface="Arial" panose="020B0604020202020204" pitchFamily="34" charset="0"/>
                <a:cs typeface="Arial" panose="020B0604020202020204" pitchFamily="34" charset="0"/>
              </a:rPr>
              <a:t>cúm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sốt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xuất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huyết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tay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chân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miệng</a:t>
            </a:r>
            <a:r>
              <a:rPr lang="en-US" sz="2300" dirty="0">
                <a:latin typeface="Arial" panose="020B0604020202020204" pitchFamily="34" charset="0"/>
                <a:cs typeface="Arial" panose="020B0604020202020204" pitchFamily="34" charset="0"/>
              </a:rPr>
              <a:t>,…)</a:t>
            </a:r>
          </a:p>
          <a:p>
            <a:pPr marL="0" indent="0" algn="just">
              <a:buNone/>
            </a:pPr>
            <a:r>
              <a:rPr lang="en-US" sz="2300" b="1" dirty="0">
                <a:latin typeface="Arial" panose="020B0604020202020204" pitchFamily="34" charset="0"/>
                <a:cs typeface="Arial" panose="020B0604020202020204" pitchFamily="34" charset="0"/>
              </a:rPr>
              <a:t>2. </a:t>
            </a:r>
            <a:r>
              <a:rPr lang="en-US" sz="2300" b="1" dirty="0" err="1">
                <a:latin typeface="Arial" panose="020B0604020202020204" pitchFamily="34" charset="0"/>
                <a:cs typeface="Arial" panose="020B0604020202020204" pitchFamily="34" charset="0"/>
              </a:rPr>
              <a:t>Các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nội</a:t>
            </a:r>
            <a:r>
              <a:rPr lang="en-US" sz="2300" b="1" dirty="0">
                <a:latin typeface="Arial" panose="020B0604020202020204" pitchFamily="34" charset="0"/>
                <a:cs typeface="Arial" panose="020B0604020202020204" pitchFamily="34" charset="0"/>
              </a:rPr>
              <a:t> dung, </a:t>
            </a:r>
            <a:r>
              <a:rPr lang="en-US" sz="2300" b="1" dirty="0" err="1">
                <a:latin typeface="Arial" panose="020B0604020202020204" pitchFamily="34" charset="0"/>
                <a:cs typeface="Arial" panose="020B0604020202020204" pitchFamily="34" charset="0"/>
              </a:rPr>
              <a:t>hình</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thức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và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phương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pháp</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truyền</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thông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giáo</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dục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sức</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khỏe</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trong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trường</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học</a:t>
            </a:r>
            <a:endParaRPr lang="pt-BR" sz="2300" b="1" i="1" dirty="0">
              <a:latin typeface="Arial" panose="020B0604020202020204" pitchFamily="34" charset="0"/>
              <a:cs typeface="Arial" panose="020B0604020202020204" pitchFamily="34" charset="0"/>
            </a:endParaRPr>
          </a:p>
          <a:p>
            <a:pPr marL="0" indent="0" algn="just">
              <a:buNone/>
            </a:pPr>
            <a:endParaRPr lang="en-US" sz="23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a:t>
            </a:fld>
            <a:endParaRPr lang="en-US" dirty="0"/>
          </a:p>
        </p:txBody>
      </p:sp>
    </p:spTree>
    <p:extLst>
      <p:ext uri="{BB962C8B-B14F-4D97-AF65-F5344CB8AC3E}">
        <p14:creationId xmlns:p14="http://schemas.microsoft.com/office/powerpoint/2010/main" val="223194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609600" y="304800"/>
            <a:ext cx="8305800" cy="1431925"/>
          </a:xfrm>
        </p:spPr>
        <p:txBody>
          <a:bodyPr/>
          <a:lstStyle/>
          <a:p>
            <a:r>
              <a:rPr lang="pt-BR" altLang="en-US" sz="4800"/>
              <a:t>3.2. Kỹ năng nêu câu hỏi</a:t>
            </a:r>
            <a:r>
              <a:rPr lang="en-US" altLang="en-US"/>
              <a:t> </a:t>
            </a:r>
          </a:p>
        </p:txBody>
      </p:sp>
      <p:sp>
        <p:nvSpPr>
          <p:cNvPr id="63491"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pt-BR" altLang="en-US" sz="2800">
                <a:latin typeface="Times New Roman" panose="02020603050405020304" pitchFamily="18" charset="0"/>
              </a:rPr>
              <a:t>+ Câu hỏi phải rõ ràng, xúc tích.</a:t>
            </a:r>
          </a:p>
          <a:p>
            <a:pPr>
              <a:lnSpc>
                <a:spcPct val="90000"/>
              </a:lnSpc>
              <a:buFont typeface="Wingdings" panose="05000000000000000000" pitchFamily="2" charset="2"/>
              <a:buNone/>
            </a:pPr>
            <a:r>
              <a:rPr lang="pt-BR" altLang="en-US" sz="2800">
                <a:latin typeface="Times New Roman" panose="02020603050405020304" pitchFamily="18" charset="0"/>
              </a:rPr>
              <a:t>+ Câu hỏi phải ngắn, không cần phải giải thích trả lời. </a:t>
            </a:r>
          </a:p>
          <a:p>
            <a:pPr>
              <a:lnSpc>
                <a:spcPct val="90000"/>
              </a:lnSpc>
              <a:buFont typeface="Wingdings" panose="05000000000000000000" pitchFamily="2" charset="2"/>
              <a:buNone/>
            </a:pPr>
            <a:r>
              <a:rPr lang="pt-BR" altLang="en-US" sz="2800">
                <a:latin typeface="Times New Roman" panose="02020603050405020304" pitchFamily="18" charset="0"/>
              </a:rPr>
              <a:t>+ Phù hợp với đối tượng.</a:t>
            </a:r>
          </a:p>
          <a:p>
            <a:pPr>
              <a:lnSpc>
                <a:spcPct val="90000"/>
              </a:lnSpc>
              <a:buFont typeface="Wingdings" panose="05000000000000000000" pitchFamily="2" charset="2"/>
              <a:buNone/>
            </a:pPr>
            <a:r>
              <a:rPr lang="pt-BR" altLang="en-US" sz="2800">
                <a:latin typeface="Times New Roman" panose="02020603050405020304" pitchFamily="18" charset="0"/>
              </a:rPr>
              <a:t>+ Tập trung vào vấn đề trọng tâm.</a:t>
            </a:r>
          </a:p>
          <a:p>
            <a:pPr>
              <a:lnSpc>
                <a:spcPct val="90000"/>
              </a:lnSpc>
              <a:buFont typeface="Wingdings" panose="05000000000000000000" pitchFamily="2" charset="2"/>
              <a:buNone/>
            </a:pPr>
            <a:r>
              <a:rPr lang="pt-BR" altLang="en-US" sz="2800">
                <a:latin typeface="Times New Roman" panose="02020603050405020304" pitchFamily="18" charset="0"/>
              </a:rPr>
              <a:t>+ Sau khi đặt câu hỏi giữ im lặng.</a:t>
            </a:r>
          </a:p>
          <a:p>
            <a:pPr>
              <a:lnSpc>
                <a:spcPct val="90000"/>
              </a:lnSpc>
              <a:buFont typeface="Wingdings" panose="05000000000000000000" pitchFamily="2" charset="2"/>
              <a:buNone/>
            </a:pPr>
            <a:r>
              <a:rPr lang="pt-BR" altLang="en-US" sz="2800">
                <a:latin typeface="Times New Roman" panose="02020603050405020304" pitchFamily="18" charset="0"/>
              </a:rPr>
              <a:t>+ Chỉ nên hỏi từng câu hỏi một.</a:t>
            </a:r>
          </a:p>
          <a:p>
            <a:pPr>
              <a:lnSpc>
                <a:spcPct val="90000"/>
              </a:lnSpc>
              <a:buFont typeface="Wingdings" panose="05000000000000000000" pitchFamily="2" charset="2"/>
              <a:buNone/>
            </a:pPr>
            <a:r>
              <a:rPr lang="pt-BR" altLang="en-US" sz="2800">
                <a:latin typeface="Times New Roman" panose="02020603050405020304" pitchFamily="18" charset="0"/>
              </a:rPr>
              <a:t>+ Nên hỏi xen kẽ câu hỏi đóng và câu hỏi mở để thu nhận thông tin.</a:t>
            </a:r>
            <a:r>
              <a:rPr lang="en-US" altLang="en-US" sz="2800">
                <a:latin typeface="Times New Roman" panose="02020603050405020304" pitchFamily="18" charset="0"/>
              </a:rPr>
              <a:t> </a:t>
            </a:r>
          </a:p>
        </p:txBody>
      </p:sp>
    </p:spTree>
    <p:extLst>
      <p:ext uri="{BB962C8B-B14F-4D97-AF65-F5344CB8AC3E}">
        <p14:creationId xmlns:p14="http://schemas.microsoft.com/office/powerpoint/2010/main" val="34846758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fade">
                                      <p:cBhvr>
                                        <p:cTn id="7" dur="2000"/>
                                        <p:tgtEl>
                                          <p:spTgt spid="63490"/>
                                        </p:tgtEl>
                                      </p:cBhvr>
                                    </p:animEffect>
                                    <p:anim calcmode="lin" valueType="num">
                                      <p:cBhvr>
                                        <p:cTn id="8" dur="2000" fill="hold"/>
                                        <p:tgtEl>
                                          <p:spTgt spid="63490"/>
                                        </p:tgtEl>
                                        <p:attrNameLst>
                                          <p:attrName>style.rotation</p:attrName>
                                        </p:attrNameLst>
                                      </p:cBhvr>
                                      <p:tavLst>
                                        <p:tav tm="0">
                                          <p:val>
                                            <p:fltVal val="720"/>
                                          </p:val>
                                        </p:tav>
                                        <p:tav tm="100000">
                                          <p:val>
                                            <p:fltVal val="0"/>
                                          </p:val>
                                        </p:tav>
                                      </p:tavLst>
                                    </p:anim>
                                    <p:anim calcmode="lin" valueType="num">
                                      <p:cBhvr>
                                        <p:cTn id="9" dur="2000" fill="hold"/>
                                        <p:tgtEl>
                                          <p:spTgt spid="63490"/>
                                        </p:tgtEl>
                                        <p:attrNameLst>
                                          <p:attrName>ppt_h</p:attrName>
                                        </p:attrNameLst>
                                      </p:cBhvr>
                                      <p:tavLst>
                                        <p:tav tm="0">
                                          <p:val>
                                            <p:fltVal val="0"/>
                                          </p:val>
                                        </p:tav>
                                        <p:tav tm="100000">
                                          <p:val>
                                            <p:strVal val="#ppt_h"/>
                                          </p:val>
                                        </p:tav>
                                      </p:tavLst>
                                    </p:anim>
                                    <p:anim calcmode="lin" valueType="num">
                                      <p:cBhvr>
                                        <p:cTn id="10" dur="2000" fill="hold"/>
                                        <p:tgtEl>
                                          <p:spTgt spid="63490"/>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63491">
                                            <p:txEl>
                                              <p:pRg st="0" end="0"/>
                                            </p:txEl>
                                          </p:spTgt>
                                        </p:tgtEl>
                                        <p:attrNameLst>
                                          <p:attrName>style.visibility</p:attrName>
                                        </p:attrNameLst>
                                      </p:cBhvr>
                                      <p:to>
                                        <p:strVal val="visible"/>
                                      </p:to>
                                    </p:set>
                                    <p:animEffect transition="in" filter="fade">
                                      <p:cBhvr>
                                        <p:cTn id="15" dur="2000"/>
                                        <p:tgtEl>
                                          <p:spTgt spid="63491">
                                            <p:txEl>
                                              <p:pRg st="0" end="0"/>
                                            </p:txEl>
                                          </p:spTgt>
                                        </p:tgtEl>
                                      </p:cBhvr>
                                    </p:animEffect>
                                    <p:anim calcmode="lin" valueType="num">
                                      <p:cBhvr>
                                        <p:cTn id="16" dur="2000" fill="hold"/>
                                        <p:tgtEl>
                                          <p:spTgt spid="63491">
                                            <p:txEl>
                                              <p:pRg st="0" end="0"/>
                                            </p:txEl>
                                          </p:spTgt>
                                        </p:tgtEl>
                                        <p:attrNameLst>
                                          <p:attrName>style.rotation</p:attrName>
                                        </p:attrNameLst>
                                      </p:cBhvr>
                                      <p:tavLst>
                                        <p:tav tm="0">
                                          <p:val>
                                            <p:fltVal val="720"/>
                                          </p:val>
                                        </p:tav>
                                        <p:tav tm="100000">
                                          <p:val>
                                            <p:fltVal val="0"/>
                                          </p:val>
                                        </p:tav>
                                      </p:tavLst>
                                    </p:anim>
                                    <p:anim calcmode="lin" valueType="num">
                                      <p:cBhvr>
                                        <p:cTn id="17" dur="2000" fill="hold"/>
                                        <p:tgtEl>
                                          <p:spTgt spid="63491">
                                            <p:txEl>
                                              <p:pRg st="0" end="0"/>
                                            </p:txEl>
                                          </p:spTgt>
                                        </p:tgtEl>
                                        <p:attrNameLst>
                                          <p:attrName>ppt_h</p:attrName>
                                        </p:attrNameLst>
                                      </p:cBhvr>
                                      <p:tavLst>
                                        <p:tav tm="0">
                                          <p:val>
                                            <p:fltVal val="0"/>
                                          </p:val>
                                        </p:tav>
                                        <p:tav tm="100000">
                                          <p:val>
                                            <p:strVal val="#ppt_h"/>
                                          </p:val>
                                        </p:tav>
                                      </p:tavLst>
                                    </p:anim>
                                    <p:anim calcmode="lin" valueType="num">
                                      <p:cBhvr>
                                        <p:cTn id="18" dur="2000" fill="hold"/>
                                        <p:tgtEl>
                                          <p:spTgt spid="63491">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63491">
                                            <p:txEl>
                                              <p:pRg st="1" end="1"/>
                                            </p:txEl>
                                          </p:spTgt>
                                        </p:tgtEl>
                                        <p:attrNameLst>
                                          <p:attrName>style.visibility</p:attrName>
                                        </p:attrNameLst>
                                      </p:cBhvr>
                                      <p:to>
                                        <p:strVal val="visible"/>
                                      </p:to>
                                    </p:set>
                                    <p:animEffect transition="in" filter="fade">
                                      <p:cBhvr>
                                        <p:cTn id="23" dur="2000"/>
                                        <p:tgtEl>
                                          <p:spTgt spid="63491">
                                            <p:txEl>
                                              <p:pRg st="1" end="1"/>
                                            </p:txEl>
                                          </p:spTgt>
                                        </p:tgtEl>
                                      </p:cBhvr>
                                    </p:animEffect>
                                    <p:anim calcmode="lin" valueType="num">
                                      <p:cBhvr>
                                        <p:cTn id="24" dur="2000" fill="hold"/>
                                        <p:tgtEl>
                                          <p:spTgt spid="63491">
                                            <p:txEl>
                                              <p:pRg st="1" end="1"/>
                                            </p:txEl>
                                          </p:spTgt>
                                        </p:tgtEl>
                                        <p:attrNameLst>
                                          <p:attrName>style.rotation</p:attrName>
                                        </p:attrNameLst>
                                      </p:cBhvr>
                                      <p:tavLst>
                                        <p:tav tm="0">
                                          <p:val>
                                            <p:fltVal val="720"/>
                                          </p:val>
                                        </p:tav>
                                        <p:tav tm="100000">
                                          <p:val>
                                            <p:fltVal val="0"/>
                                          </p:val>
                                        </p:tav>
                                      </p:tavLst>
                                    </p:anim>
                                    <p:anim calcmode="lin" valueType="num">
                                      <p:cBhvr>
                                        <p:cTn id="25" dur="2000" fill="hold"/>
                                        <p:tgtEl>
                                          <p:spTgt spid="63491">
                                            <p:txEl>
                                              <p:pRg st="1" end="1"/>
                                            </p:txEl>
                                          </p:spTgt>
                                        </p:tgtEl>
                                        <p:attrNameLst>
                                          <p:attrName>ppt_h</p:attrName>
                                        </p:attrNameLst>
                                      </p:cBhvr>
                                      <p:tavLst>
                                        <p:tav tm="0">
                                          <p:val>
                                            <p:fltVal val="0"/>
                                          </p:val>
                                        </p:tav>
                                        <p:tav tm="100000">
                                          <p:val>
                                            <p:strVal val="#ppt_h"/>
                                          </p:val>
                                        </p:tav>
                                      </p:tavLst>
                                    </p:anim>
                                    <p:anim calcmode="lin" valueType="num">
                                      <p:cBhvr>
                                        <p:cTn id="26" dur="2000" fill="hold"/>
                                        <p:tgtEl>
                                          <p:spTgt spid="63491">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63491">
                                            <p:txEl>
                                              <p:pRg st="2" end="2"/>
                                            </p:txEl>
                                          </p:spTgt>
                                        </p:tgtEl>
                                        <p:attrNameLst>
                                          <p:attrName>style.visibility</p:attrName>
                                        </p:attrNameLst>
                                      </p:cBhvr>
                                      <p:to>
                                        <p:strVal val="visible"/>
                                      </p:to>
                                    </p:set>
                                    <p:animEffect transition="in" filter="fade">
                                      <p:cBhvr>
                                        <p:cTn id="31" dur="2000"/>
                                        <p:tgtEl>
                                          <p:spTgt spid="63491">
                                            <p:txEl>
                                              <p:pRg st="2" end="2"/>
                                            </p:txEl>
                                          </p:spTgt>
                                        </p:tgtEl>
                                      </p:cBhvr>
                                    </p:animEffect>
                                    <p:anim calcmode="lin" valueType="num">
                                      <p:cBhvr>
                                        <p:cTn id="32" dur="2000" fill="hold"/>
                                        <p:tgtEl>
                                          <p:spTgt spid="63491">
                                            <p:txEl>
                                              <p:pRg st="2" end="2"/>
                                            </p:txEl>
                                          </p:spTgt>
                                        </p:tgtEl>
                                        <p:attrNameLst>
                                          <p:attrName>style.rotation</p:attrName>
                                        </p:attrNameLst>
                                      </p:cBhvr>
                                      <p:tavLst>
                                        <p:tav tm="0">
                                          <p:val>
                                            <p:fltVal val="720"/>
                                          </p:val>
                                        </p:tav>
                                        <p:tav tm="100000">
                                          <p:val>
                                            <p:fltVal val="0"/>
                                          </p:val>
                                        </p:tav>
                                      </p:tavLst>
                                    </p:anim>
                                    <p:anim calcmode="lin" valueType="num">
                                      <p:cBhvr>
                                        <p:cTn id="33" dur="2000" fill="hold"/>
                                        <p:tgtEl>
                                          <p:spTgt spid="63491">
                                            <p:txEl>
                                              <p:pRg st="2" end="2"/>
                                            </p:txEl>
                                          </p:spTgt>
                                        </p:tgtEl>
                                        <p:attrNameLst>
                                          <p:attrName>ppt_h</p:attrName>
                                        </p:attrNameLst>
                                      </p:cBhvr>
                                      <p:tavLst>
                                        <p:tav tm="0">
                                          <p:val>
                                            <p:fltVal val="0"/>
                                          </p:val>
                                        </p:tav>
                                        <p:tav tm="100000">
                                          <p:val>
                                            <p:strVal val="#ppt_h"/>
                                          </p:val>
                                        </p:tav>
                                      </p:tavLst>
                                    </p:anim>
                                    <p:anim calcmode="lin" valueType="num">
                                      <p:cBhvr>
                                        <p:cTn id="34" dur="2000" fill="hold"/>
                                        <p:tgtEl>
                                          <p:spTgt spid="63491">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63491">
                                            <p:txEl>
                                              <p:pRg st="3" end="3"/>
                                            </p:txEl>
                                          </p:spTgt>
                                        </p:tgtEl>
                                        <p:attrNameLst>
                                          <p:attrName>style.visibility</p:attrName>
                                        </p:attrNameLst>
                                      </p:cBhvr>
                                      <p:to>
                                        <p:strVal val="visible"/>
                                      </p:to>
                                    </p:set>
                                    <p:animEffect transition="in" filter="fade">
                                      <p:cBhvr>
                                        <p:cTn id="39" dur="2000"/>
                                        <p:tgtEl>
                                          <p:spTgt spid="63491">
                                            <p:txEl>
                                              <p:pRg st="3" end="3"/>
                                            </p:txEl>
                                          </p:spTgt>
                                        </p:tgtEl>
                                      </p:cBhvr>
                                    </p:animEffect>
                                    <p:anim calcmode="lin" valueType="num">
                                      <p:cBhvr>
                                        <p:cTn id="40" dur="2000" fill="hold"/>
                                        <p:tgtEl>
                                          <p:spTgt spid="63491">
                                            <p:txEl>
                                              <p:pRg st="3" end="3"/>
                                            </p:txEl>
                                          </p:spTgt>
                                        </p:tgtEl>
                                        <p:attrNameLst>
                                          <p:attrName>style.rotation</p:attrName>
                                        </p:attrNameLst>
                                      </p:cBhvr>
                                      <p:tavLst>
                                        <p:tav tm="0">
                                          <p:val>
                                            <p:fltVal val="720"/>
                                          </p:val>
                                        </p:tav>
                                        <p:tav tm="100000">
                                          <p:val>
                                            <p:fltVal val="0"/>
                                          </p:val>
                                        </p:tav>
                                      </p:tavLst>
                                    </p:anim>
                                    <p:anim calcmode="lin" valueType="num">
                                      <p:cBhvr>
                                        <p:cTn id="41" dur="2000" fill="hold"/>
                                        <p:tgtEl>
                                          <p:spTgt spid="63491">
                                            <p:txEl>
                                              <p:pRg st="3" end="3"/>
                                            </p:txEl>
                                          </p:spTgt>
                                        </p:tgtEl>
                                        <p:attrNameLst>
                                          <p:attrName>ppt_h</p:attrName>
                                        </p:attrNameLst>
                                      </p:cBhvr>
                                      <p:tavLst>
                                        <p:tav tm="0">
                                          <p:val>
                                            <p:fltVal val="0"/>
                                          </p:val>
                                        </p:tav>
                                        <p:tav tm="100000">
                                          <p:val>
                                            <p:strVal val="#ppt_h"/>
                                          </p:val>
                                        </p:tav>
                                      </p:tavLst>
                                    </p:anim>
                                    <p:anim calcmode="lin" valueType="num">
                                      <p:cBhvr>
                                        <p:cTn id="42" dur="2000" fill="hold"/>
                                        <p:tgtEl>
                                          <p:spTgt spid="63491">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5" presetClass="entr" presetSubtype="0" fill="hold" grpId="0" nodeType="clickEffect">
                                  <p:stCondLst>
                                    <p:cond delay="0"/>
                                  </p:stCondLst>
                                  <p:childTnLst>
                                    <p:set>
                                      <p:cBhvr>
                                        <p:cTn id="46" dur="1" fill="hold">
                                          <p:stCondLst>
                                            <p:cond delay="0"/>
                                          </p:stCondLst>
                                        </p:cTn>
                                        <p:tgtEl>
                                          <p:spTgt spid="63491">
                                            <p:txEl>
                                              <p:pRg st="4" end="4"/>
                                            </p:txEl>
                                          </p:spTgt>
                                        </p:tgtEl>
                                        <p:attrNameLst>
                                          <p:attrName>style.visibility</p:attrName>
                                        </p:attrNameLst>
                                      </p:cBhvr>
                                      <p:to>
                                        <p:strVal val="visible"/>
                                      </p:to>
                                    </p:set>
                                    <p:animEffect transition="in" filter="fade">
                                      <p:cBhvr>
                                        <p:cTn id="47" dur="2000"/>
                                        <p:tgtEl>
                                          <p:spTgt spid="63491">
                                            <p:txEl>
                                              <p:pRg st="4" end="4"/>
                                            </p:txEl>
                                          </p:spTgt>
                                        </p:tgtEl>
                                      </p:cBhvr>
                                    </p:animEffect>
                                    <p:anim calcmode="lin" valueType="num">
                                      <p:cBhvr>
                                        <p:cTn id="48" dur="2000" fill="hold"/>
                                        <p:tgtEl>
                                          <p:spTgt spid="63491">
                                            <p:txEl>
                                              <p:pRg st="4" end="4"/>
                                            </p:txEl>
                                          </p:spTgt>
                                        </p:tgtEl>
                                        <p:attrNameLst>
                                          <p:attrName>style.rotation</p:attrName>
                                        </p:attrNameLst>
                                      </p:cBhvr>
                                      <p:tavLst>
                                        <p:tav tm="0">
                                          <p:val>
                                            <p:fltVal val="720"/>
                                          </p:val>
                                        </p:tav>
                                        <p:tav tm="100000">
                                          <p:val>
                                            <p:fltVal val="0"/>
                                          </p:val>
                                        </p:tav>
                                      </p:tavLst>
                                    </p:anim>
                                    <p:anim calcmode="lin" valueType="num">
                                      <p:cBhvr>
                                        <p:cTn id="49" dur="2000" fill="hold"/>
                                        <p:tgtEl>
                                          <p:spTgt spid="63491">
                                            <p:txEl>
                                              <p:pRg st="4" end="4"/>
                                            </p:txEl>
                                          </p:spTgt>
                                        </p:tgtEl>
                                        <p:attrNameLst>
                                          <p:attrName>ppt_h</p:attrName>
                                        </p:attrNameLst>
                                      </p:cBhvr>
                                      <p:tavLst>
                                        <p:tav tm="0">
                                          <p:val>
                                            <p:fltVal val="0"/>
                                          </p:val>
                                        </p:tav>
                                        <p:tav tm="100000">
                                          <p:val>
                                            <p:strVal val="#ppt_h"/>
                                          </p:val>
                                        </p:tav>
                                      </p:tavLst>
                                    </p:anim>
                                    <p:anim calcmode="lin" valueType="num">
                                      <p:cBhvr>
                                        <p:cTn id="50" dur="2000" fill="hold"/>
                                        <p:tgtEl>
                                          <p:spTgt spid="63491">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5" presetClass="entr" presetSubtype="0" fill="hold" grpId="0" nodeType="clickEffect">
                                  <p:stCondLst>
                                    <p:cond delay="0"/>
                                  </p:stCondLst>
                                  <p:childTnLst>
                                    <p:set>
                                      <p:cBhvr>
                                        <p:cTn id="54" dur="1" fill="hold">
                                          <p:stCondLst>
                                            <p:cond delay="0"/>
                                          </p:stCondLst>
                                        </p:cTn>
                                        <p:tgtEl>
                                          <p:spTgt spid="63491">
                                            <p:txEl>
                                              <p:pRg st="5" end="5"/>
                                            </p:txEl>
                                          </p:spTgt>
                                        </p:tgtEl>
                                        <p:attrNameLst>
                                          <p:attrName>style.visibility</p:attrName>
                                        </p:attrNameLst>
                                      </p:cBhvr>
                                      <p:to>
                                        <p:strVal val="visible"/>
                                      </p:to>
                                    </p:set>
                                    <p:animEffect transition="in" filter="fade">
                                      <p:cBhvr>
                                        <p:cTn id="55" dur="2000"/>
                                        <p:tgtEl>
                                          <p:spTgt spid="63491">
                                            <p:txEl>
                                              <p:pRg st="5" end="5"/>
                                            </p:txEl>
                                          </p:spTgt>
                                        </p:tgtEl>
                                      </p:cBhvr>
                                    </p:animEffect>
                                    <p:anim calcmode="lin" valueType="num">
                                      <p:cBhvr>
                                        <p:cTn id="56" dur="2000" fill="hold"/>
                                        <p:tgtEl>
                                          <p:spTgt spid="63491">
                                            <p:txEl>
                                              <p:pRg st="5" end="5"/>
                                            </p:txEl>
                                          </p:spTgt>
                                        </p:tgtEl>
                                        <p:attrNameLst>
                                          <p:attrName>style.rotation</p:attrName>
                                        </p:attrNameLst>
                                      </p:cBhvr>
                                      <p:tavLst>
                                        <p:tav tm="0">
                                          <p:val>
                                            <p:fltVal val="720"/>
                                          </p:val>
                                        </p:tav>
                                        <p:tav tm="100000">
                                          <p:val>
                                            <p:fltVal val="0"/>
                                          </p:val>
                                        </p:tav>
                                      </p:tavLst>
                                    </p:anim>
                                    <p:anim calcmode="lin" valueType="num">
                                      <p:cBhvr>
                                        <p:cTn id="57" dur="2000" fill="hold"/>
                                        <p:tgtEl>
                                          <p:spTgt spid="63491">
                                            <p:txEl>
                                              <p:pRg st="5" end="5"/>
                                            </p:txEl>
                                          </p:spTgt>
                                        </p:tgtEl>
                                        <p:attrNameLst>
                                          <p:attrName>ppt_h</p:attrName>
                                        </p:attrNameLst>
                                      </p:cBhvr>
                                      <p:tavLst>
                                        <p:tav tm="0">
                                          <p:val>
                                            <p:fltVal val="0"/>
                                          </p:val>
                                        </p:tav>
                                        <p:tav tm="100000">
                                          <p:val>
                                            <p:strVal val="#ppt_h"/>
                                          </p:val>
                                        </p:tav>
                                      </p:tavLst>
                                    </p:anim>
                                    <p:anim calcmode="lin" valueType="num">
                                      <p:cBhvr>
                                        <p:cTn id="58" dur="2000" fill="hold"/>
                                        <p:tgtEl>
                                          <p:spTgt spid="63491">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5" presetClass="entr" presetSubtype="0" fill="hold" grpId="0" nodeType="clickEffect">
                                  <p:stCondLst>
                                    <p:cond delay="0"/>
                                  </p:stCondLst>
                                  <p:childTnLst>
                                    <p:set>
                                      <p:cBhvr>
                                        <p:cTn id="62" dur="1" fill="hold">
                                          <p:stCondLst>
                                            <p:cond delay="0"/>
                                          </p:stCondLst>
                                        </p:cTn>
                                        <p:tgtEl>
                                          <p:spTgt spid="63491">
                                            <p:txEl>
                                              <p:pRg st="6" end="6"/>
                                            </p:txEl>
                                          </p:spTgt>
                                        </p:tgtEl>
                                        <p:attrNameLst>
                                          <p:attrName>style.visibility</p:attrName>
                                        </p:attrNameLst>
                                      </p:cBhvr>
                                      <p:to>
                                        <p:strVal val="visible"/>
                                      </p:to>
                                    </p:set>
                                    <p:animEffect transition="in" filter="fade">
                                      <p:cBhvr>
                                        <p:cTn id="63" dur="2000"/>
                                        <p:tgtEl>
                                          <p:spTgt spid="63491">
                                            <p:txEl>
                                              <p:pRg st="6" end="6"/>
                                            </p:txEl>
                                          </p:spTgt>
                                        </p:tgtEl>
                                      </p:cBhvr>
                                    </p:animEffect>
                                    <p:anim calcmode="lin" valueType="num">
                                      <p:cBhvr>
                                        <p:cTn id="64" dur="2000" fill="hold"/>
                                        <p:tgtEl>
                                          <p:spTgt spid="63491">
                                            <p:txEl>
                                              <p:pRg st="6" end="6"/>
                                            </p:txEl>
                                          </p:spTgt>
                                        </p:tgtEl>
                                        <p:attrNameLst>
                                          <p:attrName>style.rotation</p:attrName>
                                        </p:attrNameLst>
                                      </p:cBhvr>
                                      <p:tavLst>
                                        <p:tav tm="0">
                                          <p:val>
                                            <p:fltVal val="720"/>
                                          </p:val>
                                        </p:tav>
                                        <p:tav tm="100000">
                                          <p:val>
                                            <p:fltVal val="0"/>
                                          </p:val>
                                        </p:tav>
                                      </p:tavLst>
                                    </p:anim>
                                    <p:anim calcmode="lin" valueType="num">
                                      <p:cBhvr>
                                        <p:cTn id="65" dur="2000" fill="hold"/>
                                        <p:tgtEl>
                                          <p:spTgt spid="63491">
                                            <p:txEl>
                                              <p:pRg st="6" end="6"/>
                                            </p:txEl>
                                          </p:spTgt>
                                        </p:tgtEl>
                                        <p:attrNameLst>
                                          <p:attrName>ppt_h</p:attrName>
                                        </p:attrNameLst>
                                      </p:cBhvr>
                                      <p:tavLst>
                                        <p:tav tm="0">
                                          <p:val>
                                            <p:fltVal val="0"/>
                                          </p:val>
                                        </p:tav>
                                        <p:tav tm="100000">
                                          <p:val>
                                            <p:strVal val="#ppt_h"/>
                                          </p:val>
                                        </p:tav>
                                      </p:tavLst>
                                    </p:anim>
                                    <p:anim calcmode="lin" valueType="num">
                                      <p:cBhvr>
                                        <p:cTn id="66" dur="2000" fill="hold"/>
                                        <p:tgtEl>
                                          <p:spTgt spid="63491">
                                            <p:txEl>
                                              <p:pRg st="6" end="6"/>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066800" y="304800"/>
            <a:ext cx="7543800" cy="609600"/>
          </a:xfrm>
        </p:spPr>
        <p:txBody>
          <a:bodyPr>
            <a:normAutofit fontScale="90000"/>
          </a:bodyPr>
          <a:lstStyle/>
          <a:p>
            <a:r>
              <a:rPr lang="pt-BR" altLang="en-US" sz="4000"/>
              <a:t>3.3. Kỹ năng nghe</a:t>
            </a:r>
            <a:endParaRPr lang="en-US" altLang="en-US" sz="4000"/>
          </a:p>
        </p:txBody>
      </p:sp>
      <p:sp>
        <p:nvSpPr>
          <p:cNvPr id="64515" name="Rectangle 3"/>
          <p:cNvSpPr>
            <a:spLocks noGrp="1" noChangeArrowheads="1"/>
          </p:cNvSpPr>
          <p:nvPr>
            <p:ph type="body" idx="1"/>
          </p:nvPr>
        </p:nvSpPr>
        <p:spPr>
          <a:xfrm>
            <a:off x="533400" y="1066800"/>
            <a:ext cx="8229600" cy="4953000"/>
          </a:xfrm>
        </p:spPr>
        <p:txBody>
          <a:bodyPr>
            <a:normAutofit/>
          </a:bodyPr>
          <a:lstStyle/>
          <a:p>
            <a:pPr>
              <a:lnSpc>
                <a:spcPct val="80000"/>
              </a:lnSpc>
              <a:buFont typeface="Wingdings" panose="05000000000000000000" pitchFamily="2" charset="2"/>
              <a:buNone/>
            </a:pPr>
            <a:r>
              <a:rPr lang="pt-BR" altLang="en-US" sz="3000">
                <a:latin typeface="Times New Roman" panose="02020603050405020304" pitchFamily="18" charset="0"/>
              </a:rPr>
              <a:t>+ Tập trung chú ý vào người nói</a:t>
            </a:r>
          </a:p>
          <a:p>
            <a:pPr>
              <a:lnSpc>
                <a:spcPct val="80000"/>
              </a:lnSpc>
              <a:buFont typeface="Wingdings" panose="05000000000000000000" pitchFamily="2" charset="2"/>
              <a:buNone/>
            </a:pPr>
            <a:r>
              <a:rPr lang="pt-BR" altLang="en-US" sz="3000">
                <a:latin typeface="Times New Roman" panose="02020603050405020304" pitchFamily="18" charset="0"/>
              </a:rPr>
              <a:t>+ Yên lặng khi bắt đầu lắng nghe</a:t>
            </a:r>
            <a:endParaRPr lang="en-US" altLang="en-US" sz="3000">
              <a:latin typeface="Times New Roman" panose="02020603050405020304" pitchFamily="18" charset="0"/>
            </a:endParaRPr>
          </a:p>
          <a:p>
            <a:pPr>
              <a:lnSpc>
                <a:spcPct val="80000"/>
              </a:lnSpc>
              <a:buFont typeface="Wingdings" panose="05000000000000000000" pitchFamily="2" charset="2"/>
              <a:buNone/>
            </a:pPr>
            <a:r>
              <a:rPr lang="pt-BR" altLang="en-US" sz="3000">
                <a:latin typeface="Times New Roman" panose="02020603050405020304" pitchFamily="18" charset="0"/>
              </a:rPr>
              <a:t>+ Tạo điều kiện dễ dàng cho người nói</a:t>
            </a:r>
          </a:p>
          <a:p>
            <a:pPr>
              <a:lnSpc>
                <a:spcPct val="80000"/>
              </a:lnSpc>
              <a:buFont typeface="Wingdings" panose="05000000000000000000" pitchFamily="2" charset="2"/>
              <a:buNone/>
            </a:pPr>
            <a:r>
              <a:rPr lang="pt-BR" altLang="en-US" sz="3000">
                <a:latin typeface="Times New Roman" panose="02020603050405020304" pitchFamily="18" charset="0"/>
              </a:rPr>
              <a:t>+ Nghe bằng cả mắt, cử chỉ, dáng điệu</a:t>
            </a:r>
            <a:r>
              <a:rPr lang="en-US" altLang="en-US" sz="3000">
                <a:latin typeface="Times New Roman" panose="02020603050405020304" pitchFamily="18" charset="0"/>
              </a:rPr>
              <a:t> </a:t>
            </a:r>
          </a:p>
          <a:p>
            <a:pPr>
              <a:lnSpc>
                <a:spcPct val="80000"/>
              </a:lnSpc>
              <a:buFont typeface="Wingdings" panose="05000000000000000000" pitchFamily="2" charset="2"/>
              <a:buNone/>
            </a:pPr>
            <a:r>
              <a:rPr lang="pt-BR" altLang="en-US" sz="3000">
                <a:latin typeface="Times New Roman" panose="02020603050405020304" pitchFamily="18" charset="0"/>
              </a:rPr>
              <a:t>+ Nhìn vào mặt người nói: thân thiện, khích lệ.</a:t>
            </a:r>
          </a:p>
          <a:p>
            <a:pPr>
              <a:lnSpc>
                <a:spcPct val="80000"/>
              </a:lnSpc>
              <a:buFont typeface="Wingdings" panose="05000000000000000000" pitchFamily="2" charset="2"/>
              <a:buNone/>
            </a:pPr>
            <a:r>
              <a:rPr lang="pt-BR" altLang="en-US" sz="3000">
                <a:latin typeface="Times New Roman" panose="02020603050405020304" pitchFamily="18" charset="0"/>
              </a:rPr>
              <a:t>+ Không đột ngột ngắt lời người nói.</a:t>
            </a:r>
          </a:p>
          <a:p>
            <a:pPr>
              <a:lnSpc>
                <a:spcPct val="80000"/>
              </a:lnSpc>
              <a:buFont typeface="Wingdings" panose="05000000000000000000" pitchFamily="2" charset="2"/>
              <a:buNone/>
            </a:pPr>
            <a:r>
              <a:rPr lang="pt-BR" altLang="en-US" sz="3000">
                <a:latin typeface="Times New Roman" panose="02020603050405020304" pitchFamily="18" charset="0"/>
              </a:rPr>
              <a:t>+ Không làm việc khác, tập trung.</a:t>
            </a:r>
          </a:p>
          <a:p>
            <a:pPr>
              <a:lnSpc>
                <a:spcPct val="80000"/>
              </a:lnSpc>
              <a:buFont typeface="Wingdings" panose="05000000000000000000" pitchFamily="2" charset="2"/>
              <a:buNone/>
            </a:pPr>
            <a:r>
              <a:rPr lang="pt-BR" altLang="en-US" sz="3000">
                <a:latin typeface="Times New Roman" panose="02020603050405020304" pitchFamily="18" charset="0"/>
              </a:rPr>
              <a:t>+ Kiên trì, không sốt ruột khó chịu, làm chủ  </a:t>
            </a:r>
          </a:p>
          <a:p>
            <a:pPr>
              <a:lnSpc>
                <a:spcPct val="80000"/>
              </a:lnSpc>
              <a:buFont typeface="Wingdings" panose="05000000000000000000" pitchFamily="2" charset="2"/>
              <a:buNone/>
            </a:pPr>
            <a:r>
              <a:rPr lang="pt-BR" altLang="en-US" sz="3000">
                <a:latin typeface="Times New Roman" panose="02020603050405020304" pitchFamily="18" charset="0"/>
              </a:rPr>
              <a:t>+ Đặt câu hỏi phụ họa hợp lý, đúng lúc  </a:t>
            </a:r>
            <a:endParaRPr lang="en-US" altLang="en-US" sz="3000">
              <a:latin typeface="Times New Roman" panose="02020603050405020304" pitchFamily="18" charset="0"/>
            </a:endParaRPr>
          </a:p>
        </p:txBody>
      </p:sp>
    </p:spTree>
    <p:extLst>
      <p:ext uri="{BB962C8B-B14F-4D97-AF65-F5344CB8AC3E}">
        <p14:creationId xmlns:p14="http://schemas.microsoft.com/office/powerpoint/2010/main" val="509624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4515">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4515">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4515">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4515">
                                            <p:txEl>
                                              <p:pRg st="7" end="7"/>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45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451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1054100" y="304800"/>
            <a:ext cx="7543800" cy="1431925"/>
          </a:xfrm>
        </p:spPr>
        <p:txBody>
          <a:bodyPr/>
          <a:lstStyle/>
          <a:p>
            <a:r>
              <a:rPr lang="pt-BR" altLang="en-US" sz="4000"/>
              <a:t>3.4. Kỹ năng quan sát</a:t>
            </a:r>
            <a:endParaRPr lang="en-US" altLang="en-US" sz="4000"/>
          </a:p>
        </p:txBody>
      </p:sp>
      <p:sp>
        <p:nvSpPr>
          <p:cNvPr id="68615" name="Rectangle 7"/>
          <p:cNvSpPr>
            <a:spLocks noGrp="1" noChangeArrowheads="1"/>
          </p:cNvSpPr>
          <p:nvPr>
            <p:ph type="body" idx="1"/>
          </p:nvPr>
        </p:nvSpPr>
        <p:spPr>
          <a:xfrm>
            <a:off x="533400" y="1219200"/>
            <a:ext cx="8229600" cy="4953000"/>
          </a:xfrm>
          <a:noFill/>
          <a:ln/>
        </p:spPr>
        <p:txBody>
          <a:bodyPr/>
          <a:lstStyle/>
          <a:p>
            <a:r>
              <a:rPr lang="pt-BR" altLang="en-US" sz="4000">
                <a:latin typeface="Times New Roman" panose="02020603050405020304" pitchFamily="18" charset="0"/>
              </a:rPr>
              <a:t>Sử dụng mắt để thu thập thông tin</a:t>
            </a:r>
            <a:r>
              <a:rPr lang="en-US" altLang="en-US" sz="4000">
                <a:latin typeface="Times New Roman" panose="02020603050405020304" pitchFamily="18" charset="0"/>
              </a:rPr>
              <a:t> </a:t>
            </a:r>
          </a:p>
          <a:p>
            <a:r>
              <a:rPr lang="pt-BR" altLang="en-US" sz="4000">
                <a:latin typeface="Times New Roman" panose="02020603050405020304" pitchFamily="18" charset="0"/>
              </a:rPr>
              <a:t>Bằng quan sát, xác định được:</a:t>
            </a:r>
          </a:p>
          <a:p>
            <a:pPr>
              <a:buFont typeface="Wingdings" panose="05000000000000000000" pitchFamily="2" charset="2"/>
              <a:buNone/>
            </a:pPr>
            <a:r>
              <a:rPr lang="pt-BR" altLang="en-US" sz="4000">
                <a:latin typeface="Times New Roman" panose="02020603050405020304" pitchFamily="18" charset="0"/>
              </a:rPr>
              <a:t>+ Người nhận thông tin có hiểu không</a:t>
            </a:r>
            <a:r>
              <a:rPr lang="en-US" altLang="en-US" sz="4000">
                <a:latin typeface="Times New Roman" panose="02020603050405020304" pitchFamily="18" charset="0"/>
              </a:rPr>
              <a:t>? Có</a:t>
            </a:r>
            <a:r>
              <a:rPr lang="pt-BR" altLang="en-US" sz="4000">
                <a:latin typeface="Times New Roman" panose="02020603050405020304" pitchFamily="18" charset="0"/>
              </a:rPr>
              <a:t> sẵn sàng hành động</a:t>
            </a:r>
            <a:r>
              <a:rPr lang="en-US" altLang="en-US" sz="4000">
                <a:latin typeface="Times New Roman" panose="02020603050405020304" pitchFamily="18" charset="0"/>
              </a:rPr>
              <a:t> không?</a:t>
            </a:r>
          </a:p>
          <a:p>
            <a:pPr>
              <a:buFont typeface="Wingdings" panose="05000000000000000000" pitchFamily="2" charset="2"/>
              <a:buNone/>
            </a:pPr>
            <a:r>
              <a:rPr lang="pt-BR" altLang="en-US" sz="4000">
                <a:latin typeface="Times New Roman" panose="02020603050405020304" pitchFamily="18" charset="0"/>
              </a:rPr>
              <a:t>+ Đối tượng có phản hồi hay hành động gì?</a:t>
            </a:r>
          </a:p>
          <a:p>
            <a:pPr>
              <a:buFont typeface="Wingdings" panose="05000000000000000000" pitchFamily="2" charset="2"/>
              <a:buNone/>
            </a:pPr>
            <a:r>
              <a:rPr lang="pt-BR" altLang="en-US" sz="4000">
                <a:latin typeface="Times New Roman" panose="02020603050405020304" pitchFamily="18" charset="0"/>
              </a:rPr>
              <a:t>+ Làm cho đối tượng chú ý đến vấn đề  </a:t>
            </a:r>
            <a:endParaRPr lang="en-US" altLang="en-US" sz="4000">
              <a:latin typeface="Times New Roman" panose="02020603050405020304" pitchFamily="18" charset="0"/>
            </a:endParaRPr>
          </a:p>
        </p:txBody>
      </p:sp>
    </p:spTree>
    <p:extLst>
      <p:ext uri="{BB962C8B-B14F-4D97-AF65-F5344CB8AC3E}">
        <p14:creationId xmlns:p14="http://schemas.microsoft.com/office/powerpoint/2010/main" val="39925101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68612"/>
                                        </p:tgtEl>
                                        <p:attrNameLst>
                                          <p:attrName>style.visibility</p:attrName>
                                        </p:attrNameLst>
                                      </p:cBhvr>
                                      <p:to>
                                        <p:strVal val="visible"/>
                                      </p:to>
                                    </p:set>
                                    <p:anim calcmode="lin" valueType="num">
                                      <p:cBhvr>
                                        <p:cTn id="7" dur="1000" fill="hold"/>
                                        <p:tgtEl>
                                          <p:spTgt spid="68612"/>
                                        </p:tgtEl>
                                        <p:attrNameLst>
                                          <p:attrName>ppt_x</p:attrName>
                                        </p:attrNameLst>
                                      </p:cBhvr>
                                      <p:tavLst>
                                        <p:tav tm="0">
                                          <p:val>
                                            <p:strVal val="#ppt_x-.2"/>
                                          </p:val>
                                        </p:tav>
                                        <p:tav tm="100000">
                                          <p:val>
                                            <p:strVal val="#ppt_x"/>
                                          </p:val>
                                        </p:tav>
                                      </p:tavLst>
                                    </p:anim>
                                    <p:anim calcmode="lin" valueType="num">
                                      <p:cBhvr>
                                        <p:cTn id="8" dur="1000" fill="hold"/>
                                        <p:tgtEl>
                                          <p:spTgt spid="68612"/>
                                        </p:tgtEl>
                                        <p:attrNameLst>
                                          <p:attrName>ppt_y</p:attrName>
                                        </p:attrNameLst>
                                      </p:cBhvr>
                                      <p:tavLst>
                                        <p:tav tm="0">
                                          <p:val>
                                            <p:strVal val="#ppt_y"/>
                                          </p:val>
                                        </p:tav>
                                        <p:tav tm="100000">
                                          <p:val>
                                            <p:strVal val="#ppt_y"/>
                                          </p:val>
                                        </p:tav>
                                      </p:tavLst>
                                    </p:anim>
                                    <p:animEffect transition="in" filter="wipe(right)" prLst="gradientSize: 0.1">
                                      <p:cBhvr>
                                        <p:cTn id="9" dur="1000"/>
                                        <p:tgtEl>
                                          <p:spTgt spid="6861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8615">
                                            <p:bg/>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8615">
                                            <p:txEl>
                                              <p:pRg st="0" end="0"/>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68615">
                                            <p:txEl>
                                              <p:pRg st="1" end="1"/>
                                            </p:txEl>
                                          </p:spTgt>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68615">
                                            <p:txEl>
                                              <p:pRg st="2" end="2"/>
                                            </p:txEl>
                                          </p:spTgt>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68615">
                                            <p:txEl>
                                              <p:pRg st="3" end="3"/>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686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p:bldP spid="68615"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533400" y="609600"/>
            <a:ext cx="7543800" cy="609600"/>
          </a:xfrm>
        </p:spPr>
        <p:txBody>
          <a:bodyPr>
            <a:normAutofit fontScale="90000"/>
          </a:bodyPr>
          <a:lstStyle/>
          <a:p>
            <a:pPr algn="just"/>
            <a:r>
              <a:rPr lang="pt-BR" altLang="en-US" sz="3600">
                <a:solidFill>
                  <a:srgbClr val="FF0000"/>
                </a:solidFill>
              </a:rPr>
              <a:t>3.5. Kỹ năng thuyết phục</a:t>
            </a:r>
            <a:r>
              <a:rPr lang="en-US" altLang="en-US" sz="3600">
                <a:solidFill>
                  <a:srgbClr val="FF0000"/>
                </a:solidFill>
              </a:rPr>
              <a:t> </a:t>
            </a:r>
          </a:p>
        </p:txBody>
      </p:sp>
      <p:sp>
        <p:nvSpPr>
          <p:cNvPr id="69635" name="Rectangle 3"/>
          <p:cNvSpPr>
            <a:spLocks noGrp="1" noChangeArrowheads="1"/>
          </p:cNvSpPr>
          <p:nvPr>
            <p:ph type="body" sz="half" idx="1"/>
          </p:nvPr>
        </p:nvSpPr>
        <p:spPr>
          <a:xfrm>
            <a:off x="533400" y="1447800"/>
            <a:ext cx="7924800" cy="2895600"/>
          </a:xfrm>
        </p:spPr>
        <p:txBody>
          <a:bodyPr>
            <a:noAutofit/>
          </a:bodyPr>
          <a:lstStyle/>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Nắm chắc vấn đề cần giải thích; </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Giải thích đầy đủ, rõ ràng vấn đề;</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Giải thích ngắn gọn xúc tích;</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Sử dụng từ ngữ dễ hiểu;</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Sử dụng các ví dụ và tranh ảnh, tài liệu minh hoạ để giải thích nếu có;</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Giải thích tất cả mọi câu hỏi mà đối tượng đã nêu ra;</a:t>
            </a:r>
          </a:p>
          <a:p>
            <a:pPr algn="just">
              <a:lnSpc>
                <a:spcPct val="80000"/>
              </a:lnSpc>
              <a:spcBef>
                <a:spcPts val="1800"/>
              </a:spcBef>
              <a:buFont typeface="Wingdings" panose="05000000000000000000" pitchFamily="2" charset="2"/>
              <a:buNone/>
            </a:pPr>
            <a:r>
              <a:rPr lang="pt-BR" altLang="en-US" sz="2200">
                <a:latin typeface="Arial" panose="020B0604020202020204" pitchFamily="34" charset="0"/>
                <a:cs typeface="Arial" panose="020B0604020202020204" pitchFamily="34" charset="0"/>
              </a:rPr>
              <a:t>- Bằng cử chỉ thể hiện sự đồng cảm, kính trọng đối tượng.</a:t>
            </a:r>
            <a:endParaRPr lang="en-US" altLang="en-US" sz="2200">
              <a:latin typeface="Arial" panose="020B0604020202020204" pitchFamily="34" charset="0"/>
              <a:cs typeface="Arial" panose="020B0604020202020204" pitchFamily="34" charset="0"/>
            </a:endParaRPr>
          </a:p>
        </p:txBody>
      </p:sp>
      <p:sp>
        <p:nvSpPr>
          <p:cNvPr id="69639" name="Rectangle 7"/>
          <p:cNvSpPr>
            <a:spLocks noChangeArrowheads="1"/>
          </p:cNvSpPr>
          <p:nvPr/>
        </p:nvSpPr>
        <p:spPr bwMode="auto">
          <a:xfrm>
            <a:off x="0" y="22775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Tree>
    <p:extLst>
      <p:ext uri="{BB962C8B-B14F-4D97-AF65-F5344CB8AC3E}">
        <p14:creationId xmlns:p14="http://schemas.microsoft.com/office/powerpoint/2010/main" val="4094547753"/>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63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63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635">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9635">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635">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9635">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696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533400" y="838200"/>
            <a:ext cx="7543800" cy="609600"/>
          </a:xfrm>
        </p:spPr>
        <p:txBody>
          <a:bodyPr>
            <a:normAutofit fontScale="90000"/>
          </a:bodyPr>
          <a:lstStyle/>
          <a:p>
            <a:pPr algn="just"/>
            <a:r>
              <a:rPr lang="pt-BR" altLang="en-US" sz="4000"/>
              <a:t>3.6. Kỹ năng khuyến khích, động viên, khen ngợi</a:t>
            </a:r>
            <a:r>
              <a:rPr lang="en-US" altLang="en-US" sz="4000"/>
              <a:t> </a:t>
            </a:r>
          </a:p>
        </p:txBody>
      </p:sp>
      <p:sp>
        <p:nvSpPr>
          <p:cNvPr id="100355" name="Rectangle 3"/>
          <p:cNvSpPr>
            <a:spLocks noGrp="1" noChangeArrowheads="1"/>
          </p:cNvSpPr>
          <p:nvPr>
            <p:ph type="body" sz="half" idx="1"/>
          </p:nvPr>
        </p:nvSpPr>
        <p:spPr>
          <a:xfrm>
            <a:off x="533400" y="1905000"/>
            <a:ext cx="7924800" cy="3810000"/>
          </a:xfrm>
        </p:spPr>
        <p:txBody>
          <a:bodyPr>
            <a:normAutofit/>
          </a:bodyPr>
          <a:lstStyle/>
          <a:p>
            <a:pPr algn="just">
              <a:lnSpc>
                <a:spcPct val="80000"/>
              </a:lnSpc>
              <a:buFont typeface="Wingdings" panose="05000000000000000000" pitchFamily="2" charset="2"/>
              <a:buNone/>
            </a:pPr>
            <a:r>
              <a:rPr lang="pt-BR" altLang="en-US">
                <a:latin typeface="Times New Roman" panose="02020603050405020304" pitchFamily="18" charset="0"/>
              </a:rPr>
              <a:t>- Thân thiện tôn trọng mọi đối tượng</a:t>
            </a:r>
          </a:p>
          <a:p>
            <a:pPr algn="just">
              <a:lnSpc>
                <a:spcPct val="80000"/>
              </a:lnSpc>
              <a:buFont typeface="Wingdings" panose="05000000000000000000" pitchFamily="2" charset="2"/>
              <a:buNone/>
            </a:pPr>
            <a:r>
              <a:rPr lang="pt-BR" altLang="en-US">
                <a:latin typeface="Times New Roman" panose="02020603050405020304" pitchFamily="18" charset="0"/>
              </a:rPr>
              <a:t>- Không phê phán: hiểu biết sai, việc làm chưa đúng, chưa làm của đối tượng </a:t>
            </a:r>
          </a:p>
          <a:p>
            <a:pPr algn="just">
              <a:lnSpc>
                <a:spcPct val="80000"/>
              </a:lnSpc>
              <a:buFont typeface="Wingdings" panose="05000000000000000000" pitchFamily="2" charset="2"/>
              <a:buNone/>
            </a:pPr>
            <a:r>
              <a:rPr lang="pt-BR" altLang="en-US">
                <a:latin typeface="Times New Roman" panose="02020603050405020304" pitchFamily="18" charset="0"/>
              </a:rPr>
              <a:t>- Cố gắng tìm ra những điểm tốt của đối tượng để khen ngợi dù là nhỏ</a:t>
            </a:r>
          </a:p>
          <a:p>
            <a:pPr algn="just">
              <a:lnSpc>
                <a:spcPct val="80000"/>
              </a:lnSpc>
              <a:buFont typeface="Wingdings" panose="05000000000000000000" pitchFamily="2" charset="2"/>
              <a:buNone/>
            </a:pPr>
            <a:r>
              <a:rPr lang="pt-BR" altLang="en-US">
                <a:latin typeface="Times New Roman" panose="02020603050405020304" pitchFamily="18" charset="0"/>
              </a:rPr>
              <a:t>- Tạo cơ hội để mọi đối tượng tham gia</a:t>
            </a:r>
          </a:p>
          <a:p>
            <a:pPr algn="just">
              <a:lnSpc>
                <a:spcPct val="80000"/>
              </a:lnSpc>
              <a:buFont typeface="Wingdings" panose="05000000000000000000" pitchFamily="2" charset="2"/>
              <a:buNone/>
            </a:pPr>
            <a:r>
              <a:rPr lang="pt-BR" altLang="en-US">
                <a:latin typeface="Times New Roman" panose="02020603050405020304" pitchFamily="18" charset="0"/>
              </a:rPr>
              <a:t>- Tạo điều kiện tiếp tục hỗ trợ đối tượng thực hiện hành vi lành mạnh.</a:t>
            </a:r>
            <a:r>
              <a:rPr lang="en-US" altLang="en-US">
                <a:latin typeface="Times New Roman" panose="02020603050405020304" pitchFamily="18" charset="0"/>
              </a:rPr>
              <a:t> </a:t>
            </a:r>
          </a:p>
        </p:txBody>
      </p:sp>
      <p:sp>
        <p:nvSpPr>
          <p:cNvPr id="100356" name="Rectangle 4"/>
          <p:cNvSpPr>
            <a:spLocks noChangeArrowheads="1"/>
          </p:cNvSpPr>
          <p:nvPr/>
        </p:nvSpPr>
        <p:spPr bwMode="auto">
          <a:xfrm>
            <a:off x="0" y="22775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Tree>
    <p:extLst>
      <p:ext uri="{BB962C8B-B14F-4D97-AF65-F5344CB8AC3E}">
        <p14:creationId xmlns:p14="http://schemas.microsoft.com/office/powerpoint/2010/main" val="1213700369"/>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100354"/>
                                        </p:tgtEl>
                                        <p:attrNameLst>
                                          <p:attrName>style.visibility</p:attrName>
                                        </p:attrNameLst>
                                      </p:cBhvr>
                                      <p:to>
                                        <p:strVal val="visible"/>
                                      </p:to>
                                    </p:set>
                                    <p:animEffect transition="in" filter="plus(in)">
                                      <p:cBhvr>
                                        <p:cTn id="7" dur="2000"/>
                                        <p:tgtEl>
                                          <p:spTgt spid="1003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00355">
                                            <p:txEl>
                                              <p:pRg st="0" end="0"/>
                                            </p:txEl>
                                          </p:spTgt>
                                        </p:tgtEl>
                                        <p:attrNameLst>
                                          <p:attrName>style.visibility</p:attrName>
                                        </p:attrNameLst>
                                      </p:cBhvr>
                                      <p:to>
                                        <p:strVal val="visible"/>
                                      </p:to>
                                    </p:set>
                                    <p:animEffect transition="in" filter="plus(in)">
                                      <p:cBhvr>
                                        <p:cTn id="12" dur="2000"/>
                                        <p:tgtEl>
                                          <p:spTgt spid="1003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100355">
                                            <p:txEl>
                                              <p:pRg st="1" end="1"/>
                                            </p:txEl>
                                          </p:spTgt>
                                        </p:tgtEl>
                                        <p:attrNameLst>
                                          <p:attrName>style.visibility</p:attrName>
                                        </p:attrNameLst>
                                      </p:cBhvr>
                                      <p:to>
                                        <p:strVal val="visible"/>
                                      </p:to>
                                    </p:set>
                                    <p:animEffect transition="in" filter="plus(in)">
                                      <p:cBhvr>
                                        <p:cTn id="17" dur="2000"/>
                                        <p:tgtEl>
                                          <p:spTgt spid="1003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100355">
                                            <p:txEl>
                                              <p:pRg st="2" end="2"/>
                                            </p:txEl>
                                          </p:spTgt>
                                        </p:tgtEl>
                                        <p:attrNameLst>
                                          <p:attrName>style.visibility</p:attrName>
                                        </p:attrNameLst>
                                      </p:cBhvr>
                                      <p:to>
                                        <p:strVal val="visible"/>
                                      </p:to>
                                    </p:set>
                                    <p:animEffect transition="in" filter="plus(in)">
                                      <p:cBhvr>
                                        <p:cTn id="22" dur="2000"/>
                                        <p:tgtEl>
                                          <p:spTgt spid="10035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100355">
                                            <p:txEl>
                                              <p:pRg st="3" end="3"/>
                                            </p:txEl>
                                          </p:spTgt>
                                        </p:tgtEl>
                                        <p:attrNameLst>
                                          <p:attrName>style.visibility</p:attrName>
                                        </p:attrNameLst>
                                      </p:cBhvr>
                                      <p:to>
                                        <p:strVal val="visible"/>
                                      </p:to>
                                    </p:set>
                                    <p:animEffect transition="in" filter="plus(in)">
                                      <p:cBhvr>
                                        <p:cTn id="27" dur="2000"/>
                                        <p:tgtEl>
                                          <p:spTgt spid="10035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100355">
                                            <p:txEl>
                                              <p:pRg st="4" end="4"/>
                                            </p:txEl>
                                          </p:spTgt>
                                        </p:tgtEl>
                                        <p:attrNameLst>
                                          <p:attrName>style.visibility</p:attrName>
                                        </p:attrNameLst>
                                      </p:cBhvr>
                                      <p:to>
                                        <p:strVal val="visible"/>
                                      </p:to>
                                    </p:set>
                                    <p:animEffect transition="in" filter="plus(in)">
                                      <p:cBhvr>
                                        <p:cTn id="32" dur="2000"/>
                                        <p:tgtEl>
                                          <p:spTgt spid="100355">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3" presetClass="entr" presetSubtype="16" fill="hold" nodeType="clickEffect">
                                  <p:stCondLst>
                                    <p:cond delay="0"/>
                                  </p:stCondLst>
                                  <p:childTnLst>
                                    <p:set>
                                      <p:cBhvr>
                                        <p:cTn id="36" dur="1" fill="hold">
                                          <p:stCondLst>
                                            <p:cond delay="0"/>
                                          </p:stCondLst>
                                        </p:cTn>
                                        <p:tgtEl>
                                          <p:spTgt spid="100356"/>
                                        </p:tgtEl>
                                        <p:attrNameLst>
                                          <p:attrName>style.visibility</p:attrName>
                                        </p:attrNameLst>
                                      </p:cBhvr>
                                      <p:to>
                                        <p:strVal val="visible"/>
                                      </p:to>
                                    </p:set>
                                    <p:animEffect transition="in" filter="plus(in)">
                                      <p:cBhvr>
                                        <p:cTn id="37" dur="2000"/>
                                        <p:tgtEl>
                                          <p:spTgt spid="1003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p:bldP spid="10035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09600" y="685800"/>
            <a:ext cx="8077200" cy="609600"/>
          </a:xfrm>
        </p:spPr>
        <p:txBody>
          <a:bodyPr/>
          <a:lstStyle/>
          <a:p>
            <a:pPr algn="just"/>
            <a:r>
              <a:rPr lang="pt-BR" altLang="en-US" sz="3200">
                <a:latin typeface="Arial" panose="020B0604020202020204" pitchFamily="34" charset="0"/>
                <a:cs typeface="Arial" panose="020B0604020202020204" pitchFamily="34" charset="0"/>
              </a:rPr>
              <a:t>3.7. Kỹ năng sử dụng tài liệu, hiện vật</a:t>
            </a:r>
            <a:endParaRPr lang="en-US" altLang="en-US" sz="3200">
              <a:latin typeface="Arial" panose="020B0604020202020204" pitchFamily="34" charset="0"/>
              <a:cs typeface="Arial" panose="020B0604020202020204" pitchFamily="34" charset="0"/>
            </a:endParaRPr>
          </a:p>
        </p:txBody>
      </p:sp>
      <p:sp>
        <p:nvSpPr>
          <p:cNvPr id="101379" name="Rectangle 3"/>
          <p:cNvSpPr>
            <a:spLocks noGrp="1" noChangeArrowheads="1"/>
          </p:cNvSpPr>
          <p:nvPr>
            <p:ph type="body" sz="half" idx="1"/>
          </p:nvPr>
        </p:nvSpPr>
        <p:spPr>
          <a:xfrm>
            <a:off x="533400" y="1905000"/>
            <a:ext cx="7924800" cy="3048000"/>
          </a:xfrm>
        </p:spPr>
        <p:txBody>
          <a:bodyPr>
            <a:normAutofit fontScale="77500" lnSpcReduction="20000"/>
          </a:bodyPr>
          <a:lstStyle/>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 Phù hợp với chủ đề và đối tượng;</a:t>
            </a: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 Sử dụng loại chính thức lưu hành, có cơ sở khoa học;</a:t>
            </a: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 Sử dụng đúng lúc, đúng chỗ tài liệu, hiện vật để thu hút sự chú ý của đối tượng;</a:t>
            </a: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 Chỉ cho đối tượng thấy rõ tài liệu, hiện vật;</a:t>
            </a: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 Giải thích rõ theo cấu trúc lô gíc của tài liệu, hiện vật và cách sử dụng tài liệu, hiện vật </a:t>
            </a:r>
            <a:endParaRPr lang="en-US" altLang="en-US">
              <a:latin typeface="Arial" panose="020B0604020202020204" pitchFamily="34" charset="0"/>
              <a:cs typeface="Arial" panose="020B0604020202020204" pitchFamily="34" charset="0"/>
            </a:endParaRPr>
          </a:p>
        </p:txBody>
      </p:sp>
      <p:sp>
        <p:nvSpPr>
          <p:cNvPr id="101380" name="Rectangle 4"/>
          <p:cNvSpPr>
            <a:spLocks noChangeArrowheads="1"/>
          </p:cNvSpPr>
          <p:nvPr/>
        </p:nvSpPr>
        <p:spPr bwMode="auto">
          <a:xfrm>
            <a:off x="0" y="22775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2137565"/>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01378"/>
                                        </p:tgtEl>
                                        <p:attrNameLst>
                                          <p:attrName>style.visibility</p:attrName>
                                        </p:attrNameLst>
                                      </p:cBhvr>
                                      <p:to>
                                        <p:strVal val="visible"/>
                                      </p:to>
                                    </p:set>
                                    <p:animEffect transition="in" filter="barn(inHorizontal)">
                                      <p:cBhvr>
                                        <p:cTn id="7" dur="500"/>
                                        <p:tgtEl>
                                          <p:spTgt spid="1013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01379">
                                            <p:txEl>
                                              <p:pRg st="0" end="0"/>
                                            </p:txEl>
                                          </p:spTgt>
                                        </p:tgtEl>
                                        <p:attrNameLst>
                                          <p:attrName>style.visibility</p:attrName>
                                        </p:attrNameLst>
                                      </p:cBhvr>
                                      <p:to>
                                        <p:strVal val="visible"/>
                                      </p:to>
                                    </p:set>
                                    <p:animEffect transition="in" filter="barn(inHorizontal)">
                                      <p:cBhvr>
                                        <p:cTn id="12" dur="500"/>
                                        <p:tgtEl>
                                          <p:spTgt spid="10137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01379">
                                            <p:txEl>
                                              <p:pRg st="1" end="1"/>
                                            </p:txEl>
                                          </p:spTgt>
                                        </p:tgtEl>
                                        <p:attrNameLst>
                                          <p:attrName>style.visibility</p:attrName>
                                        </p:attrNameLst>
                                      </p:cBhvr>
                                      <p:to>
                                        <p:strVal val="visible"/>
                                      </p:to>
                                    </p:set>
                                    <p:animEffect transition="in" filter="barn(inHorizontal)">
                                      <p:cBhvr>
                                        <p:cTn id="17" dur="500"/>
                                        <p:tgtEl>
                                          <p:spTgt spid="10137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01379">
                                            <p:txEl>
                                              <p:pRg st="2" end="2"/>
                                            </p:txEl>
                                          </p:spTgt>
                                        </p:tgtEl>
                                        <p:attrNameLst>
                                          <p:attrName>style.visibility</p:attrName>
                                        </p:attrNameLst>
                                      </p:cBhvr>
                                      <p:to>
                                        <p:strVal val="visible"/>
                                      </p:to>
                                    </p:set>
                                    <p:animEffect transition="in" filter="barn(inHorizontal)">
                                      <p:cBhvr>
                                        <p:cTn id="22" dur="500"/>
                                        <p:tgtEl>
                                          <p:spTgt spid="10137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01379">
                                            <p:txEl>
                                              <p:pRg st="3" end="3"/>
                                            </p:txEl>
                                          </p:spTgt>
                                        </p:tgtEl>
                                        <p:attrNameLst>
                                          <p:attrName>style.visibility</p:attrName>
                                        </p:attrNameLst>
                                      </p:cBhvr>
                                      <p:to>
                                        <p:strVal val="visible"/>
                                      </p:to>
                                    </p:set>
                                    <p:animEffect transition="in" filter="barn(inHorizontal)">
                                      <p:cBhvr>
                                        <p:cTn id="27" dur="500"/>
                                        <p:tgtEl>
                                          <p:spTgt spid="10137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101379">
                                            <p:txEl>
                                              <p:pRg st="4" end="4"/>
                                            </p:txEl>
                                          </p:spTgt>
                                        </p:tgtEl>
                                        <p:attrNameLst>
                                          <p:attrName>style.visibility</p:attrName>
                                        </p:attrNameLst>
                                      </p:cBhvr>
                                      <p:to>
                                        <p:strVal val="visible"/>
                                      </p:to>
                                    </p:set>
                                    <p:animEffect transition="in" filter="barn(inHorizontal)">
                                      <p:cBhvr>
                                        <p:cTn id="32" dur="500"/>
                                        <p:tgtEl>
                                          <p:spTgt spid="10137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nodeType="clickEffect">
                                  <p:stCondLst>
                                    <p:cond delay="0"/>
                                  </p:stCondLst>
                                  <p:childTnLst>
                                    <p:set>
                                      <p:cBhvr>
                                        <p:cTn id="36" dur="1" fill="hold">
                                          <p:stCondLst>
                                            <p:cond delay="0"/>
                                          </p:stCondLst>
                                        </p:cTn>
                                        <p:tgtEl>
                                          <p:spTgt spid="101380"/>
                                        </p:tgtEl>
                                        <p:attrNameLst>
                                          <p:attrName>style.visibility</p:attrName>
                                        </p:attrNameLst>
                                      </p:cBhvr>
                                      <p:to>
                                        <p:strVal val="visible"/>
                                      </p:to>
                                    </p:set>
                                    <p:animEffect transition="in" filter="barn(inHorizontal)">
                                      <p:cBhvr>
                                        <p:cTn id="37" dur="500"/>
                                        <p:tgtEl>
                                          <p:spTgt spid="101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p:bldP spid="10137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609600" y="685800"/>
            <a:ext cx="8077200" cy="609600"/>
          </a:xfrm>
        </p:spPr>
        <p:txBody>
          <a:bodyPr>
            <a:normAutofit fontScale="90000"/>
          </a:bodyPr>
          <a:lstStyle/>
          <a:p>
            <a:pPr algn="just"/>
            <a:r>
              <a:rPr lang="pt-BR" altLang="en-US" sz="4000"/>
              <a:t>3.8. Một số kỹ năng khác</a:t>
            </a:r>
            <a:r>
              <a:rPr lang="en-US" altLang="en-US"/>
              <a:t> </a:t>
            </a:r>
          </a:p>
        </p:txBody>
      </p:sp>
      <p:sp>
        <p:nvSpPr>
          <p:cNvPr id="102403" name="Rectangle 3"/>
          <p:cNvSpPr>
            <a:spLocks noGrp="1" noChangeArrowheads="1"/>
          </p:cNvSpPr>
          <p:nvPr>
            <p:ph type="body" sz="half" idx="1"/>
          </p:nvPr>
        </p:nvSpPr>
        <p:spPr>
          <a:xfrm>
            <a:off x="381000" y="1905000"/>
            <a:ext cx="8610600" cy="3276600"/>
          </a:xfrm>
        </p:spPr>
        <p:txBody>
          <a:bodyPr>
            <a:normAutofit/>
          </a:bodyPr>
          <a:lstStyle/>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1. Chọn phương tiện </a:t>
            </a:r>
            <a:endParaRPr lang="en-US" altLang="en-US">
              <a:latin typeface="Arial" panose="020B0604020202020204" pitchFamily="34" charset="0"/>
              <a:cs typeface="Arial" panose="020B0604020202020204" pitchFamily="34" charset="0"/>
            </a:endParaRP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2. Chọn thời gian  </a:t>
            </a:r>
            <a:endParaRPr lang="en-US" altLang="en-US">
              <a:latin typeface="Arial" panose="020B0604020202020204" pitchFamily="34" charset="0"/>
              <a:cs typeface="Arial" panose="020B0604020202020204" pitchFamily="34" charset="0"/>
            </a:endParaRP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3. Chọn đúng người và địa điểm</a:t>
            </a:r>
            <a:endParaRPr lang="en-US" altLang="en-US">
              <a:latin typeface="Arial" panose="020B0604020202020204" pitchFamily="34" charset="0"/>
              <a:cs typeface="Arial" panose="020B0604020202020204" pitchFamily="34" charset="0"/>
            </a:endParaRPr>
          </a:p>
          <a:p>
            <a:pPr algn="just">
              <a:buFont typeface="Wingdings" panose="05000000000000000000" pitchFamily="2" charset="2"/>
              <a:buNone/>
            </a:pPr>
            <a:r>
              <a:rPr lang="pt-BR" altLang="en-US">
                <a:latin typeface="Arial" panose="020B0604020202020204" pitchFamily="34" charset="0"/>
                <a:cs typeface="Arial" panose="020B0604020202020204" pitchFamily="34" charset="0"/>
              </a:rPr>
              <a:t>4. Đặt câu hỏi kiểm tra sau TT-GDSK</a:t>
            </a:r>
            <a:r>
              <a:rPr lang="en-US" altLang="en-US">
                <a:latin typeface="Arial" panose="020B0604020202020204" pitchFamily="34" charset="0"/>
                <a:cs typeface="Arial" panose="020B0604020202020204" pitchFamily="34" charset="0"/>
              </a:rPr>
              <a:t> </a:t>
            </a:r>
          </a:p>
          <a:p>
            <a:pPr algn="just">
              <a:buFont typeface="Wingdings" panose="05000000000000000000" pitchFamily="2" charset="2"/>
              <a:buNone/>
            </a:pPr>
            <a:r>
              <a:rPr lang="en-US" altLang="en-US">
                <a:latin typeface="Arial" panose="020B0604020202020204" pitchFamily="34" charset="0"/>
                <a:cs typeface="Arial" panose="020B0604020202020204" pitchFamily="34" charset="0"/>
              </a:rPr>
              <a:t>5. Đóng vai</a:t>
            </a:r>
          </a:p>
        </p:txBody>
      </p:sp>
      <p:sp>
        <p:nvSpPr>
          <p:cNvPr id="102404" name="Rectangle 4"/>
          <p:cNvSpPr>
            <a:spLocks noChangeArrowheads="1"/>
          </p:cNvSpPr>
          <p:nvPr/>
        </p:nvSpPr>
        <p:spPr bwMode="auto">
          <a:xfrm>
            <a:off x="0" y="2462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Tree>
    <p:extLst>
      <p:ext uri="{BB962C8B-B14F-4D97-AF65-F5344CB8AC3E}">
        <p14:creationId xmlns:p14="http://schemas.microsoft.com/office/powerpoint/2010/main" val="2630863998"/>
      </p:ext>
    </p:extLst>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fade">
                                      <p:cBhvr>
                                        <p:cTn id="7" dur="2000"/>
                                        <p:tgtEl>
                                          <p:spTgt spid="1024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03">
                                            <p:txEl>
                                              <p:pRg st="0" end="0"/>
                                            </p:txEl>
                                          </p:spTgt>
                                        </p:tgtEl>
                                        <p:attrNameLst>
                                          <p:attrName>style.visibility</p:attrName>
                                        </p:attrNameLst>
                                      </p:cBhvr>
                                      <p:to>
                                        <p:strVal val="visible"/>
                                      </p:to>
                                    </p:set>
                                    <p:animEffect transition="in" filter="fade">
                                      <p:cBhvr>
                                        <p:cTn id="12" dur="2000"/>
                                        <p:tgtEl>
                                          <p:spTgt spid="1024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03">
                                            <p:txEl>
                                              <p:pRg st="1" end="1"/>
                                            </p:txEl>
                                          </p:spTgt>
                                        </p:tgtEl>
                                        <p:attrNameLst>
                                          <p:attrName>style.visibility</p:attrName>
                                        </p:attrNameLst>
                                      </p:cBhvr>
                                      <p:to>
                                        <p:strVal val="visible"/>
                                      </p:to>
                                    </p:set>
                                    <p:animEffect transition="in" filter="fade">
                                      <p:cBhvr>
                                        <p:cTn id="17" dur="2000"/>
                                        <p:tgtEl>
                                          <p:spTgt spid="1024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03">
                                            <p:txEl>
                                              <p:pRg st="2" end="2"/>
                                            </p:txEl>
                                          </p:spTgt>
                                        </p:tgtEl>
                                        <p:attrNameLst>
                                          <p:attrName>style.visibility</p:attrName>
                                        </p:attrNameLst>
                                      </p:cBhvr>
                                      <p:to>
                                        <p:strVal val="visible"/>
                                      </p:to>
                                    </p:set>
                                    <p:animEffect transition="in" filter="fade">
                                      <p:cBhvr>
                                        <p:cTn id="22" dur="2000"/>
                                        <p:tgtEl>
                                          <p:spTgt spid="1024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03">
                                            <p:txEl>
                                              <p:pRg st="3" end="3"/>
                                            </p:txEl>
                                          </p:spTgt>
                                        </p:tgtEl>
                                        <p:attrNameLst>
                                          <p:attrName>style.visibility</p:attrName>
                                        </p:attrNameLst>
                                      </p:cBhvr>
                                      <p:to>
                                        <p:strVal val="visible"/>
                                      </p:to>
                                    </p:set>
                                    <p:animEffect transition="in" filter="fade">
                                      <p:cBhvr>
                                        <p:cTn id="27" dur="2000"/>
                                        <p:tgtEl>
                                          <p:spTgt spid="10240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2403">
                                            <p:txEl>
                                              <p:pRg st="4" end="4"/>
                                            </p:txEl>
                                          </p:spTgt>
                                        </p:tgtEl>
                                        <p:attrNameLst>
                                          <p:attrName>style.visibility</p:attrName>
                                        </p:attrNameLst>
                                      </p:cBhvr>
                                      <p:to>
                                        <p:strVal val="visible"/>
                                      </p:to>
                                    </p:set>
                                    <p:animEffect transition="in" filter="fade">
                                      <p:cBhvr>
                                        <p:cTn id="32" dur="2000"/>
                                        <p:tgtEl>
                                          <p:spTgt spid="10240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02404"/>
                                        </p:tgtEl>
                                        <p:attrNameLst>
                                          <p:attrName>style.visibility</p:attrName>
                                        </p:attrNameLst>
                                      </p:cBhvr>
                                      <p:to>
                                        <p:strVal val="visible"/>
                                      </p:to>
                                    </p:set>
                                    <p:animEffect transition="in" filter="fade">
                                      <p:cBhvr>
                                        <p:cTn id="37" dur="2000"/>
                                        <p:tgtEl>
                                          <p:spTgt spid="102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P spid="10240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p:txBody>
          <a:bodyPr/>
          <a:lstStyle/>
          <a:p>
            <a:r>
              <a:rPr lang="pt-BR" altLang="en-US" sz="3400">
                <a:latin typeface="Times New Roman" panose="02020603050405020304" pitchFamily="18" charset="0"/>
              </a:rPr>
              <a:t>1. KHÁI QUÁT VỀ PHƯƠNG PHÁP VÀ PHƯƠNG TIỆN TT-GDSK</a:t>
            </a:r>
            <a:r>
              <a:rPr lang="en-US" altLang="en-US" sz="3400">
                <a:latin typeface="Times New Roman" panose="02020603050405020304" pitchFamily="18" charset="0"/>
              </a:rPr>
              <a:t> </a:t>
            </a:r>
            <a:r>
              <a:rPr lang="sv-SE" altLang="en-US" sz="3400">
                <a:solidFill>
                  <a:srgbClr val="FFFF00"/>
                </a:solidFill>
                <a:latin typeface="Times New Roman" panose="02020603050405020304" pitchFamily="18" charset="0"/>
              </a:rPr>
              <a:t>  </a:t>
            </a:r>
            <a:endParaRPr lang="en-US" altLang="en-US" sz="3400">
              <a:solidFill>
                <a:srgbClr val="FFFF00"/>
              </a:solidFill>
              <a:latin typeface="Times New Roman" panose="02020603050405020304" pitchFamily="18" charset="0"/>
            </a:endParaRPr>
          </a:p>
        </p:txBody>
      </p:sp>
      <p:sp>
        <p:nvSpPr>
          <p:cNvPr id="58373" name="Rectangle 5"/>
          <p:cNvSpPr>
            <a:spLocks noGrp="1" noChangeArrowheads="1"/>
          </p:cNvSpPr>
          <p:nvPr>
            <p:ph type="body" idx="1"/>
          </p:nvPr>
        </p:nvSpPr>
        <p:spPr>
          <a:xfrm>
            <a:off x="1066800" y="1752600"/>
            <a:ext cx="7543800" cy="4343400"/>
          </a:xfrm>
        </p:spPr>
        <p:txBody>
          <a:bodyPr/>
          <a:lstStyle/>
          <a:p>
            <a:pPr algn="just"/>
            <a:r>
              <a:rPr lang="pt-BR" altLang="en-US" sz="2800">
                <a:latin typeface="Times New Roman" panose="02020603050405020304" pitchFamily="18" charset="0"/>
              </a:rPr>
              <a:t>Chia thành 2 loại chính:</a:t>
            </a:r>
          </a:p>
          <a:p>
            <a:pPr algn="just">
              <a:buFont typeface="Wingdings" panose="05000000000000000000" pitchFamily="2" charset="2"/>
              <a:buNone/>
            </a:pPr>
            <a:r>
              <a:rPr lang="pt-BR" altLang="en-US" sz="2800">
                <a:latin typeface="Times New Roman" panose="02020603050405020304" pitchFamily="18" charset="0"/>
              </a:rPr>
              <a:t>+ PP trực tiếp: Người làm và đối tượng GDSK</a:t>
            </a:r>
          </a:p>
          <a:p>
            <a:pPr algn="just">
              <a:buFont typeface="Wingdings" panose="05000000000000000000" pitchFamily="2" charset="2"/>
              <a:buNone/>
            </a:pPr>
            <a:r>
              <a:rPr lang="pt-BR" altLang="en-US" sz="2800">
                <a:latin typeface="Times New Roman" panose="02020603050405020304" pitchFamily="18" charset="0"/>
              </a:rPr>
              <a:t>+ PP gián tiếp: Thông qua thông tin đại chúng </a:t>
            </a:r>
          </a:p>
          <a:p>
            <a:pPr algn="just"/>
            <a:r>
              <a:rPr lang="pt-BR" altLang="en-US" sz="2800">
                <a:latin typeface="Times New Roman" panose="02020603050405020304" pitchFamily="18" charset="0"/>
              </a:rPr>
              <a:t>Mỗi phương pháp cũng như phương tiện TT-GDSK có ưu và nhược điểm nhất định</a:t>
            </a:r>
            <a:r>
              <a:rPr lang="en-US" altLang="en-US" sz="2800">
                <a:latin typeface="Times New Roman" panose="02020603050405020304" pitchFamily="18" charset="0"/>
              </a:rPr>
              <a:t> </a:t>
            </a:r>
            <a:r>
              <a:rPr lang="en-US" altLang="en-US" sz="2800">
                <a:latin typeface="Times New Roman" panose="02020603050405020304" pitchFamily="18" charset="0"/>
                <a:sym typeface="Wingdings" panose="05000000000000000000" pitchFamily="2" charset="2"/>
              </a:rPr>
              <a:t> Phải lựa chọn khi tiến hành</a:t>
            </a:r>
            <a:endParaRPr lang="sv-SE" altLang="en-US" sz="2800">
              <a:latin typeface="Times New Roman" panose="02020603050405020304" pitchFamily="18" charset="0"/>
            </a:endParaRPr>
          </a:p>
        </p:txBody>
      </p:sp>
    </p:spTree>
    <p:extLst>
      <p:ext uri="{BB962C8B-B14F-4D97-AF65-F5344CB8AC3E}">
        <p14:creationId xmlns:p14="http://schemas.microsoft.com/office/powerpoint/2010/main" val="3927719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8372"/>
                                        </p:tgtEl>
                                        <p:attrNameLst>
                                          <p:attrName>style.visibility</p:attrName>
                                        </p:attrNameLst>
                                      </p:cBhvr>
                                      <p:to>
                                        <p:strVal val="visible"/>
                                      </p:to>
                                    </p:set>
                                    <p:anim to="" calcmode="lin" valueType="num">
                                      <p:cBhvr>
                                        <p:cTn id="7" dur="1" fill="hold"/>
                                        <p:tgtEl>
                                          <p:spTgt spid="5837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8373">
                                            <p:txEl>
                                              <p:pRg st="0" end="0"/>
                                            </p:txEl>
                                          </p:spTgt>
                                        </p:tgtEl>
                                        <p:attrNameLst>
                                          <p:attrName>style.visibility</p:attrName>
                                        </p:attrNameLst>
                                      </p:cBhvr>
                                      <p:to>
                                        <p:strVal val="visible"/>
                                      </p:to>
                                    </p:set>
                                    <p:anim to="" calcmode="lin" valueType="num">
                                      <p:cBhvr>
                                        <p:cTn id="12" dur="1" fill="hold"/>
                                        <p:tgtEl>
                                          <p:spTgt spid="58373">
                                            <p:txEl>
                                              <p:pRg st="0" end="0"/>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8373">
                                            <p:txEl>
                                              <p:pRg st="1" end="1"/>
                                            </p:txEl>
                                          </p:spTgt>
                                        </p:tgtEl>
                                        <p:attrNameLst>
                                          <p:attrName>style.visibility</p:attrName>
                                        </p:attrNameLst>
                                      </p:cBhvr>
                                      <p:to>
                                        <p:strVal val="visible"/>
                                      </p:to>
                                    </p:set>
                                    <p:anim to="" calcmode="lin" valueType="num">
                                      <p:cBhvr>
                                        <p:cTn id="17" dur="1" fill="hold"/>
                                        <p:tgtEl>
                                          <p:spTgt spid="58373">
                                            <p:txEl>
                                              <p:pRg st="1" end="1"/>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8373">
                                            <p:txEl>
                                              <p:pRg st="2" end="2"/>
                                            </p:txEl>
                                          </p:spTgt>
                                        </p:tgtEl>
                                        <p:attrNameLst>
                                          <p:attrName>style.visibility</p:attrName>
                                        </p:attrNameLst>
                                      </p:cBhvr>
                                      <p:to>
                                        <p:strVal val="visible"/>
                                      </p:to>
                                    </p:set>
                                    <p:anim to="" calcmode="lin" valueType="num">
                                      <p:cBhvr>
                                        <p:cTn id="22" dur="1" fill="hold"/>
                                        <p:tgtEl>
                                          <p:spTgt spid="58373">
                                            <p:txEl>
                                              <p:pRg st="2" end="2"/>
                                            </p:txEl>
                                          </p:spTgt>
                                        </p:tgtEl>
                                        <p:attrNameLst>
                                          <p:attrName/>
                                        </p:attrNameLst>
                                      </p:cBhvr>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8373">
                                            <p:txEl>
                                              <p:pRg st="3" end="3"/>
                                            </p:txEl>
                                          </p:spTgt>
                                        </p:tgtEl>
                                        <p:attrNameLst>
                                          <p:attrName>style.visibility</p:attrName>
                                        </p:attrNameLst>
                                      </p:cBhvr>
                                      <p:to>
                                        <p:strVal val="visible"/>
                                      </p:to>
                                    </p:set>
                                    <p:anim to="" calcmode="lin" valueType="num">
                                      <p:cBhvr>
                                        <p:cTn id="27" dur="1" fill="hold"/>
                                        <p:tgtEl>
                                          <p:spTgt spid="5837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p:bldP spid="5837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066800" y="1981200"/>
            <a:ext cx="7543800" cy="1431925"/>
          </a:xfrm>
        </p:spPr>
        <p:txBody>
          <a:bodyPr>
            <a:normAutofit fontScale="90000"/>
          </a:bodyPr>
          <a:lstStyle/>
          <a:p>
            <a:pPr algn="ctr"/>
            <a:r>
              <a:rPr lang="pt-BR" altLang="en-US">
                <a:latin typeface="Arial" panose="020B0604020202020204" pitchFamily="34" charset="0"/>
                <a:cs typeface="Arial" panose="020B0604020202020204" pitchFamily="34" charset="0"/>
              </a:rPr>
              <a:t>2. PHƯƠNG TIỆN TT - GDSK</a:t>
            </a:r>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4533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Effect transition="in" filter="fade">
                                      <p:cBhvr>
                                        <p:cTn id="7" dur="1000"/>
                                        <p:tgtEl>
                                          <p:spTgt spid="83970"/>
                                        </p:tgtEl>
                                      </p:cBhvr>
                                    </p:animEffect>
                                    <p:anim calcmode="lin" valueType="num">
                                      <p:cBhvr>
                                        <p:cTn id="8" dur="1000" fill="hold"/>
                                        <p:tgtEl>
                                          <p:spTgt spid="83970"/>
                                        </p:tgtEl>
                                        <p:attrNameLst>
                                          <p:attrName>ppt_x</p:attrName>
                                        </p:attrNameLst>
                                      </p:cBhvr>
                                      <p:tavLst>
                                        <p:tav tm="0">
                                          <p:val>
                                            <p:strVal val="#ppt_x"/>
                                          </p:val>
                                        </p:tav>
                                        <p:tav tm="100000">
                                          <p:val>
                                            <p:strVal val="#ppt_x"/>
                                          </p:val>
                                        </p:tav>
                                      </p:tavLst>
                                    </p:anim>
                                    <p:anim calcmode="lin" valueType="num">
                                      <p:cBhvr>
                                        <p:cTn id="9" dur="1000" fill="hold"/>
                                        <p:tgtEl>
                                          <p:spTgt spid="839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762000" y="1066800"/>
            <a:ext cx="7543800" cy="762000"/>
          </a:xfrm>
        </p:spPr>
        <p:txBody>
          <a:bodyPr/>
          <a:lstStyle/>
          <a:p>
            <a:r>
              <a:rPr lang="pt-BR" altLang="en-US">
                <a:latin typeface="Times New Roman" panose="02020603050405020304" pitchFamily="18" charset="0"/>
              </a:rPr>
              <a:t>2.1. Khái niệm:</a:t>
            </a:r>
            <a:endParaRPr lang="en-US" altLang="en-US">
              <a:latin typeface="Times New Roman" panose="02020603050405020304" pitchFamily="18" charset="0"/>
            </a:endParaRPr>
          </a:p>
        </p:txBody>
      </p:sp>
      <p:sp>
        <p:nvSpPr>
          <p:cNvPr id="59395" name="Rectangle 3"/>
          <p:cNvSpPr>
            <a:spLocks noGrp="1" noChangeArrowheads="1"/>
          </p:cNvSpPr>
          <p:nvPr>
            <p:ph type="body" idx="1"/>
          </p:nvPr>
        </p:nvSpPr>
        <p:spPr>
          <a:xfrm>
            <a:off x="609600" y="1981200"/>
            <a:ext cx="8153400" cy="4114800"/>
          </a:xfrm>
        </p:spPr>
        <p:txBody>
          <a:bodyPr/>
          <a:lstStyle/>
          <a:p>
            <a:pPr algn="just"/>
            <a:r>
              <a:rPr lang="pt-BR" altLang="en-US">
                <a:latin typeface="Times New Roman" panose="02020603050405020304" pitchFamily="18" charset="0"/>
              </a:rPr>
              <a:t>Là công cụ mà người làm GDSK sử dụng để thực hiện 1 phương pháp GDSK và qua đó truyền tải nội dung GDSK tới đối tượng GDSK</a:t>
            </a:r>
          </a:p>
          <a:p>
            <a:pPr algn="just"/>
            <a:r>
              <a:rPr lang="pt-BR" altLang="en-US">
                <a:latin typeface="Times New Roman" panose="02020603050405020304" pitchFamily="18" charset="0"/>
              </a:rPr>
              <a:t>Phương tiện còn được gọi là đường (kênh) mà GDSK sử dụng để chuyển nội dung thông điệp GDSK đến đối tượng</a:t>
            </a:r>
            <a:endParaRPr lang="en-US" altLang="en-US">
              <a:latin typeface="Times New Roman" panose="02020603050405020304" pitchFamily="18" charset="0"/>
            </a:endParaRPr>
          </a:p>
        </p:txBody>
      </p:sp>
    </p:spTree>
    <p:extLst>
      <p:ext uri="{BB962C8B-B14F-4D97-AF65-F5344CB8AC3E}">
        <p14:creationId xmlns:p14="http://schemas.microsoft.com/office/powerpoint/2010/main" val="176903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395">
                                            <p:txEl>
                                              <p:pRg st="0" end="0"/>
                                            </p:txEl>
                                          </p:spTgt>
                                        </p:tgtEl>
                                        <p:attrNameLst>
                                          <p:attrName>style.visibility</p:attrName>
                                        </p:attrNameLst>
                                      </p:cBhvr>
                                      <p:to>
                                        <p:strVal val="visible"/>
                                      </p:to>
                                    </p:set>
                                    <p:animEffect transition="in" filter="fade">
                                      <p:cBhvr>
                                        <p:cTn id="12" dur="2000"/>
                                        <p:tgtEl>
                                          <p:spTgt spid="593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9395">
                                            <p:txEl>
                                              <p:pRg st="1" end="1"/>
                                            </p:txEl>
                                          </p:spTgt>
                                        </p:tgtEl>
                                        <p:attrNameLst>
                                          <p:attrName>style.visibility</p:attrName>
                                        </p:attrNameLst>
                                      </p:cBhvr>
                                      <p:to>
                                        <p:strVal val="visible"/>
                                      </p:to>
                                    </p:set>
                                    <p:animEffect transition="in" filter="fade">
                                      <p:cBhvr>
                                        <p:cTn id="17" dur="2000"/>
                                        <p:tgtEl>
                                          <p:spTgt spid="593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pPr algn="just"/>
            <a:r>
              <a:rPr lang="en-US" altLang="en-US" sz="3200" b="0">
                <a:solidFill>
                  <a:srgbClr val="C00000"/>
                </a:solidFill>
                <a:latin typeface="Times New Roman" panose="02020603050405020304" pitchFamily="18" charset="0"/>
              </a:rPr>
              <a:t>1. KHÁI NIỆM, MỤC ĐÍCH, VỊ TRÍ VÀ VAI TRÒ CỦA TRUYỀN THÔNG - GIÁO DỤC SỨC KHOẺ</a:t>
            </a:r>
            <a:r>
              <a:rPr lang="en-US" altLang="en-US" sz="3200">
                <a:solidFill>
                  <a:srgbClr val="C00000"/>
                </a:solidFill>
                <a:latin typeface="Times New Roman" panose="02020603050405020304" pitchFamily="18" charset="0"/>
              </a:rPr>
              <a:t> </a:t>
            </a:r>
          </a:p>
        </p:txBody>
      </p:sp>
      <p:sp>
        <p:nvSpPr>
          <p:cNvPr id="51203" name="Rectangle 3"/>
          <p:cNvSpPr>
            <a:spLocks noGrp="1" noChangeArrowheads="1"/>
          </p:cNvSpPr>
          <p:nvPr>
            <p:ph type="body" idx="1"/>
          </p:nvPr>
        </p:nvSpPr>
        <p:spPr/>
        <p:txBody>
          <a:bodyPr/>
          <a:lstStyle/>
          <a:p>
            <a:pPr marL="0" indent="0">
              <a:buNone/>
            </a:pPr>
            <a:r>
              <a:rPr lang="sv-SE" altLang="en-US" b="1">
                <a:solidFill>
                  <a:srgbClr val="FF0000"/>
                </a:solidFill>
                <a:latin typeface="Times New Roman" panose="02020603050405020304" pitchFamily="18" charset="0"/>
              </a:rPr>
              <a:t>1.1. Khái niệm về truyền thông – GDSK:</a:t>
            </a:r>
            <a:r>
              <a:rPr lang="en-US" altLang="en-US" b="1">
                <a:solidFill>
                  <a:srgbClr val="FF0000"/>
                </a:solidFill>
                <a:latin typeface="Times New Roman" panose="02020603050405020304" pitchFamily="18" charset="0"/>
              </a:rPr>
              <a:t> </a:t>
            </a:r>
          </a:p>
          <a:p>
            <a:pPr algn="just"/>
            <a:r>
              <a:rPr lang="sv-SE" altLang="en-US">
                <a:latin typeface="Times New Roman" panose="02020603050405020304" pitchFamily="18" charset="0"/>
              </a:rPr>
              <a:t>Là </a:t>
            </a:r>
            <a:r>
              <a:rPr lang="sv-SE" altLang="en-US" b="1" u="sng">
                <a:latin typeface="Times New Roman" panose="02020603050405020304" pitchFamily="18" charset="0"/>
              </a:rPr>
              <a:t>quá trình tác động</a:t>
            </a:r>
            <a:r>
              <a:rPr lang="sv-SE" altLang="en-US" b="1">
                <a:latin typeface="Times New Roman" panose="02020603050405020304" pitchFamily="18" charset="0"/>
              </a:rPr>
              <a:t> </a:t>
            </a:r>
            <a:r>
              <a:rPr lang="sv-SE" altLang="en-US">
                <a:latin typeface="Times New Roman" panose="02020603050405020304" pitchFamily="18" charset="0"/>
              </a:rPr>
              <a:t>có </a:t>
            </a:r>
            <a:r>
              <a:rPr lang="sv-SE" altLang="en-US" b="1" u="sng">
                <a:latin typeface="Times New Roman" panose="02020603050405020304" pitchFamily="18" charset="0"/>
              </a:rPr>
              <a:t>mục đích</a:t>
            </a:r>
            <a:r>
              <a:rPr lang="sv-SE" altLang="en-US">
                <a:latin typeface="Times New Roman" panose="02020603050405020304" pitchFamily="18" charset="0"/>
              </a:rPr>
              <a:t>, có </a:t>
            </a:r>
            <a:r>
              <a:rPr lang="sv-SE" altLang="en-US" b="1" u="sng">
                <a:latin typeface="Times New Roman" panose="02020603050405020304" pitchFamily="18" charset="0"/>
              </a:rPr>
              <a:t>kế hoạch</a:t>
            </a:r>
            <a:r>
              <a:rPr lang="sv-SE" altLang="en-US">
                <a:latin typeface="Times New Roman" panose="02020603050405020304" pitchFamily="18" charset="0"/>
              </a:rPr>
              <a:t> đến </a:t>
            </a:r>
            <a:r>
              <a:rPr lang="sv-SE" altLang="en-US" b="1" u="sng">
                <a:latin typeface="Times New Roman" panose="02020603050405020304" pitchFamily="18" charset="0"/>
              </a:rPr>
              <a:t>suy nghĩ </a:t>
            </a:r>
            <a:r>
              <a:rPr lang="sv-SE" altLang="en-US">
                <a:latin typeface="Times New Roman" panose="02020603050405020304" pitchFamily="18" charset="0"/>
              </a:rPr>
              <a:t>và </a:t>
            </a:r>
            <a:r>
              <a:rPr lang="sv-SE" altLang="en-US" b="1" u="sng">
                <a:latin typeface="Times New Roman" panose="02020603050405020304" pitchFamily="18" charset="0"/>
              </a:rPr>
              <a:t>tình cảm </a:t>
            </a:r>
            <a:r>
              <a:rPr lang="sv-SE" altLang="en-US">
                <a:latin typeface="Times New Roman" panose="02020603050405020304" pitchFamily="18" charset="0"/>
              </a:rPr>
              <a:t>của </a:t>
            </a:r>
            <a:r>
              <a:rPr lang="sv-SE" altLang="en-US" b="1" u="sng">
                <a:latin typeface="Times New Roman" panose="02020603050405020304" pitchFamily="18" charset="0"/>
              </a:rPr>
              <a:t>con người</a:t>
            </a:r>
            <a:r>
              <a:rPr lang="sv-SE" altLang="en-US">
                <a:latin typeface="Times New Roman" panose="02020603050405020304" pitchFamily="18" charset="0"/>
              </a:rPr>
              <a:t>, </a:t>
            </a:r>
            <a:r>
              <a:rPr lang="sv-SE" altLang="en-US" b="1" u="sng">
                <a:latin typeface="Times New Roman" panose="02020603050405020304" pitchFamily="18" charset="0"/>
              </a:rPr>
              <a:t>nhằm nâng cao kiến thức</a:t>
            </a:r>
            <a:r>
              <a:rPr lang="sv-SE" altLang="en-US">
                <a:latin typeface="Times New Roman" panose="02020603050405020304" pitchFamily="18" charset="0"/>
              </a:rPr>
              <a:t>, </a:t>
            </a:r>
            <a:r>
              <a:rPr lang="sv-SE" altLang="en-US" b="1" u="sng">
                <a:latin typeface="Times New Roman" panose="02020603050405020304" pitchFamily="18" charset="0"/>
              </a:rPr>
              <a:t>thay đổi thái độ và thực hành các hành vi lành mạnh </a:t>
            </a:r>
            <a:r>
              <a:rPr lang="sv-SE" altLang="en-US">
                <a:latin typeface="Times New Roman" panose="02020603050405020304" pitchFamily="18" charset="0"/>
              </a:rPr>
              <a:t>để bảo vệ và nâng cao sức khỏe cho cá nhân, gia đình và cộng đồng</a:t>
            </a:r>
            <a:r>
              <a:rPr lang="en-US" altLang="en-US">
                <a:latin typeface="Times New Roman" panose="02020603050405020304" pitchFamily="18" charset="0"/>
              </a:rPr>
              <a:t> </a:t>
            </a:r>
          </a:p>
        </p:txBody>
      </p:sp>
    </p:spTree>
    <p:extLst>
      <p:ext uri="{BB962C8B-B14F-4D97-AF65-F5344CB8AC3E}">
        <p14:creationId xmlns:p14="http://schemas.microsoft.com/office/powerpoint/2010/main" val="41812408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wipe(down)">
                                      <p:cBhvr>
                                        <p:cTn id="7" dur="580">
                                          <p:stCondLst>
                                            <p:cond delay="0"/>
                                          </p:stCondLst>
                                        </p:cTn>
                                        <p:tgtEl>
                                          <p:spTgt spid="51202"/>
                                        </p:tgtEl>
                                      </p:cBhvr>
                                    </p:animEffect>
                                    <p:anim calcmode="lin" valueType="num">
                                      <p:cBhvr>
                                        <p:cTn id="8" dur="1822" tmFilter="0,0; 0.14,0.36; 0.43,0.73; 0.71,0.91; 1.0,1.0">
                                          <p:stCondLst>
                                            <p:cond delay="0"/>
                                          </p:stCondLst>
                                        </p:cTn>
                                        <p:tgtEl>
                                          <p:spTgt spid="5120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120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120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120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1202"/>
                                        </p:tgtEl>
                                        <p:attrNameLst>
                                          <p:attrName>ppt_y</p:attrName>
                                        </p:attrNameLst>
                                      </p:cBhvr>
                                      <p:tavLst>
                                        <p:tav tm="0" fmla="#ppt_y-sin(pi*$)/81">
                                          <p:val>
                                            <p:fltVal val="0"/>
                                          </p:val>
                                        </p:tav>
                                        <p:tav tm="100000">
                                          <p:val>
                                            <p:fltVal val="1"/>
                                          </p:val>
                                        </p:tav>
                                      </p:tavLst>
                                    </p:anim>
                                    <p:animScale>
                                      <p:cBhvr>
                                        <p:cTn id="13" dur="26">
                                          <p:stCondLst>
                                            <p:cond delay="650"/>
                                          </p:stCondLst>
                                        </p:cTn>
                                        <p:tgtEl>
                                          <p:spTgt spid="51202"/>
                                        </p:tgtEl>
                                      </p:cBhvr>
                                      <p:to x="100000" y="60000"/>
                                    </p:animScale>
                                    <p:animScale>
                                      <p:cBhvr>
                                        <p:cTn id="14" dur="166" decel="50000">
                                          <p:stCondLst>
                                            <p:cond delay="676"/>
                                          </p:stCondLst>
                                        </p:cTn>
                                        <p:tgtEl>
                                          <p:spTgt spid="51202"/>
                                        </p:tgtEl>
                                      </p:cBhvr>
                                      <p:to x="100000" y="100000"/>
                                    </p:animScale>
                                    <p:animScale>
                                      <p:cBhvr>
                                        <p:cTn id="15" dur="26">
                                          <p:stCondLst>
                                            <p:cond delay="1312"/>
                                          </p:stCondLst>
                                        </p:cTn>
                                        <p:tgtEl>
                                          <p:spTgt spid="51202"/>
                                        </p:tgtEl>
                                      </p:cBhvr>
                                      <p:to x="100000" y="80000"/>
                                    </p:animScale>
                                    <p:animScale>
                                      <p:cBhvr>
                                        <p:cTn id="16" dur="166" decel="50000">
                                          <p:stCondLst>
                                            <p:cond delay="1338"/>
                                          </p:stCondLst>
                                        </p:cTn>
                                        <p:tgtEl>
                                          <p:spTgt spid="51202"/>
                                        </p:tgtEl>
                                      </p:cBhvr>
                                      <p:to x="100000" y="100000"/>
                                    </p:animScale>
                                    <p:animScale>
                                      <p:cBhvr>
                                        <p:cTn id="17" dur="26">
                                          <p:stCondLst>
                                            <p:cond delay="1642"/>
                                          </p:stCondLst>
                                        </p:cTn>
                                        <p:tgtEl>
                                          <p:spTgt spid="51202"/>
                                        </p:tgtEl>
                                      </p:cBhvr>
                                      <p:to x="100000" y="90000"/>
                                    </p:animScale>
                                    <p:animScale>
                                      <p:cBhvr>
                                        <p:cTn id="18" dur="166" decel="50000">
                                          <p:stCondLst>
                                            <p:cond delay="1668"/>
                                          </p:stCondLst>
                                        </p:cTn>
                                        <p:tgtEl>
                                          <p:spTgt spid="51202"/>
                                        </p:tgtEl>
                                      </p:cBhvr>
                                      <p:to x="100000" y="100000"/>
                                    </p:animScale>
                                    <p:animScale>
                                      <p:cBhvr>
                                        <p:cTn id="19" dur="26">
                                          <p:stCondLst>
                                            <p:cond delay="1808"/>
                                          </p:stCondLst>
                                        </p:cTn>
                                        <p:tgtEl>
                                          <p:spTgt spid="51202"/>
                                        </p:tgtEl>
                                      </p:cBhvr>
                                      <p:to x="100000" y="95000"/>
                                    </p:animScale>
                                    <p:animScale>
                                      <p:cBhvr>
                                        <p:cTn id="20" dur="166" decel="50000">
                                          <p:stCondLst>
                                            <p:cond delay="1834"/>
                                          </p:stCondLst>
                                        </p:cTn>
                                        <p:tgtEl>
                                          <p:spTgt spid="51202"/>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1203">
                                            <p:txEl>
                                              <p:pRg st="0" end="0"/>
                                            </p:txEl>
                                          </p:spTgt>
                                        </p:tgtEl>
                                        <p:attrNameLst>
                                          <p:attrName>style.visibility</p:attrName>
                                        </p:attrNameLst>
                                      </p:cBhvr>
                                      <p:to>
                                        <p:strVal val="visible"/>
                                      </p:to>
                                    </p:set>
                                    <p:animEffect transition="in" filter="wipe(down)">
                                      <p:cBhvr>
                                        <p:cTn id="25" dur="580">
                                          <p:stCondLst>
                                            <p:cond delay="0"/>
                                          </p:stCondLst>
                                        </p:cTn>
                                        <p:tgtEl>
                                          <p:spTgt spid="51203">
                                            <p:txEl>
                                              <p:pRg st="0" end="0"/>
                                            </p:txEl>
                                          </p:spTgt>
                                        </p:tgtEl>
                                      </p:cBhvr>
                                    </p:animEffect>
                                    <p:anim calcmode="lin" valueType="num">
                                      <p:cBhvr>
                                        <p:cTn id="26" dur="1822" tmFilter="0,0; 0.14,0.36; 0.43,0.73; 0.71,0.91; 1.0,1.0">
                                          <p:stCondLst>
                                            <p:cond delay="0"/>
                                          </p:stCondLst>
                                        </p:cTn>
                                        <p:tgtEl>
                                          <p:spTgt spid="5120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120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120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120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120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51203">
                                            <p:txEl>
                                              <p:pRg st="0" end="0"/>
                                            </p:txEl>
                                          </p:spTgt>
                                        </p:tgtEl>
                                      </p:cBhvr>
                                      <p:to x="100000" y="60000"/>
                                    </p:animScale>
                                    <p:animScale>
                                      <p:cBhvr>
                                        <p:cTn id="32" dur="166" decel="50000">
                                          <p:stCondLst>
                                            <p:cond delay="676"/>
                                          </p:stCondLst>
                                        </p:cTn>
                                        <p:tgtEl>
                                          <p:spTgt spid="51203">
                                            <p:txEl>
                                              <p:pRg st="0" end="0"/>
                                            </p:txEl>
                                          </p:spTgt>
                                        </p:tgtEl>
                                      </p:cBhvr>
                                      <p:to x="100000" y="100000"/>
                                    </p:animScale>
                                    <p:animScale>
                                      <p:cBhvr>
                                        <p:cTn id="33" dur="26">
                                          <p:stCondLst>
                                            <p:cond delay="1312"/>
                                          </p:stCondLst>
                                        </p:cTn>
                                        <p:tgtEl>
                                          <p:spTgt spid="51203">
                                            <p:txEl>
                                              <p:pRg st="0" end="0"/>
                                            </p:txEl>
                                          </p:spTgt>
                                        </p:tgtEl>
                                      </p:cBhvr>
                                      <p:to x="100000" y="80000"/>
                                    </p:animScale>
                                    <p:animScale>
                                      <p:cBhvr>
                                        <p:cTn id="34" dur="166" decel="50000">
                                          <p:stCondLst>
                                            <p:cond delay="1338"/>
                                          </p:stCondLst>
                                        </p:cTn>
                                        <p:tgtEl>
                                          <p:spTgt spid="51203">
                                            <p:txEl>
                                              <p:pRg st="0" end="0"/>
                                            </p:txEl>
                                          </p:spTgt>
                                        </p:tgtEl>
                                      </p:cBhvr>
                                      <p:to x="100000" y="100000"/>
                                    </p:animScale>
                                    <p:animScale>
                                      <p:cBhvr>
                                        <p:cTn id="35" dur="26">
                                          <p:stCondLst>
                                            <p:cond delay="1642"/>
                                          </p:stCondLst>
                                        </p:cTn>
                                        <p:tgtEl>
                                          <p:spTgt spid="51203">
                                            <p:txEl>
                                              <p:pRg st="0" end="0"/>
                                            </p:txEl>
                                          </p:spTgt>
                                        </p:tgtEl>
                                      </p:cBhvr>
                                      <p:to x="100000" y="90000"/>
                                    </p:animScale>
                                    <p:animScale>
                                      <p:cBhvr>
                                        <p:cTn id="36" dur="166" decel="50000">
                                          <p:stCondLst>
                                            <p:cond delay="1668"/>
                                          </p:stCondLst>
                                        </p:cTn>
                                        <p:tgtEl>
                                          <p:spTgt spid="51203">
                                            <p:txEl>
                                              <p:pRg st="0" end="0"/>
                                            </p:txEl>
                                          </p:spTgt>
                                        </p:tgtEl>
                                      </p:cBhvr>
                                      <p:to x="100000" y="100000"/>
                                    </p:animScale>
                                    <p:animScale>
                                      <p:cBhvr>
                                        <p:cTn id="37" dur="26">
                                          <p:stCondLst>
                                            <p:cond delay="1808"/>
                                          </p:stCondLst>
                                        </p:cTn>
                                        <p:tgtEl>
                                          <p:spTgt spid="51203">
                                            <p:txEl>
                                              <p:pRg st="0" end="0"/>
                                            </p:txEl>
                                          </p:spTgt>
                                        </p:tgtEl>
                                      </p:cBhvr>
                                      <p:to x="100000" y="95000"/>
                                    </p:animScale>
                                    <p:animScale>
                                      <p:cBhvr>
                                        <p:cTn id="38" dur="166" decel="50000">
                                          <p:stCondLst>
                                            <p:cond delay="1834"/>
                                          </p:stCondLst>
                                        </p:cTn>
                                        <p:tgtEl>
                                          <p:spTgt spid="51203">
                                            <p:txEl>
                                              <p:pRg st="0" end="0"/>
                                            </p:txEl>
                                          </p:spTgt>
                                        </p:tgtEl>
                                      </p:cBhvr>
                                      <p:to x="100000" y="100000"/>
                                    </p:animScale>
                                  </p:childTnLst>
                                </p:cTn>
                              </p:par>
                            </p:childTnLst>
                          </p:cTn>
                        </p:par>
                      </p:childTnLst>
                    </p:cTn>
                  </p:par>
                  <p:par>
                    <p:cTn id="39" fill="hold" nodeType="clickPar">
                      <p:stCondLst>
                        <p:cond delay="indefinite"/>
                      </p:stCondLst>
                      <p:childTnLst>
                        <p:par>
                          <p:cTn id="40" fill="hold" nodeType="withGroup">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51203">
                                            <p:txEl>
                                              <p:pRg st="1" end="1"/>
                                            </p:txEl>
                                          </p:spTgt>
                                        </p:tgtEl>
                                        <p:attrNameLst>
                                          <p:attrName>style.visibility</p:attrName>
                                        </p:attrNameLst>
                                      </p:cBhvr>
                                      <p:to>
                                        <p:strVal val="visible"/>
                                      </p:to>
                                    </p:set>
                                    <p:animEffect transition="in" filter="wipe(down)">
                                      <p:cBhvr>
                                        <p:cTn id="43" dur="580">
                                          <p:stCondLst>
                                            <p:cond delay="0"/>
                                          </p:stCondLst>
                                        </p:cTn>
                                        <p:tgtEl>
                                          <p:spTgt spid="51203">
                                            <p:txEl>
                                              <p:pRg st="1" end="1"/>
                                            </p:txEl>
                                          </p:spTgt>
                                        </p:tgtEl>
                                      </p:cBhvr>
                                    </p:animEffect>
                                    <p:anim calcmode="lin" valueType="num">
                                      <p:cBhvr>
                                        <p:cTn id="44" dur="1822" tmFilter="0,0; 0.14,0.36; 0.43,0.73; 0.71,0.91; 1.0,1.0">
                                          <p:stCondLst>
                                            <p:cond delay="0"/>
                                          </p:stCondLst>
                                        </p:cTn>
                                        <p:tgtEl>
                                          <p:spTgt spid="5120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120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120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120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120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51203">
                                            <p:txEl>
                                              <p:pRg st="1" end="1"/>
                                            </p:txEl>
                                          </p:spTgt>
                                        </p:tgtEl>
                                      </p:cBhvr>
                                      <p:to x="100000" y="60000"/>
                                    </p:animScale>
                                    <p:animScale>
                                      <p:cBhvr>
                                        <p:cTn id="50" dur="166" decel="50000">
                                          <p:stCondLst>
                                            <p:cond delay="676"/>
                                          </p:stCondLst>
                                        </p:cTn>
                                        <p:tgtEl>
                                          <p:spTgt spid="51203">
                                            <p:txEl>
                                              <p:pRg st="1" end="1"/>
                                            </p:txEl>
                                          </p:spTgt>
                                        </p:tgtEl>
                                      </p:cBhvr>
                                      <p:to x="100000" y="100000"/>
                                    </p:animScale>
                                    <p:animScale>
                                      <p:cBhvr>
                                        <p:cTn id="51" dur="26">
                                          <p:stCondLst>
                                            <p:cond delay="1312"/>
                                          </p:stCondLst>
                                        </p:cTn>
                                        <p:tgtEl>
                                          <p:spTgt spid="51203">
                                            <p:txEl>
                                              <p:pRg st="1" end="1"/>
                                            </p:txEl>
                                          </p:spTgt>
                                        </p:tgtEl>
                                      </p:cBhvr>
                                      <p:to x="100000" y="80000"/>
                                    </p:animScale>
                                    <p:animScale>
                                      <p:cBhvr>
                                        <p:cTn id="52" dur="166" decel="50000">
                                          <p:stCondLst>
                                            <p:cond delay="1338"/>
                                          </p:stCondLst>
                                        </p:cTn>
                                        <p:tgtEl>
                                          <p:spTgt spid="51203">
                                            <p:txEl>
                                              <p:pRg st="1" end="1"/>
                                            </p:txEl>
                                          </p:spTgt>
                                        </p:tgtEl>
                                      </p:cBhvr>
                                      <p:to x="100000" y="100000"/>
                                    </p:animScale>
                                    <p:animScale>
                                      <p:cBhvr>
                                        <p:cTn id="53" dur="26">
                                          <p:stCondLst>
                                            <p:cond delay="1642"/>
                                          </p:stCondLst>
                                        </p:cTn>
                                        <p:tgtEl>
                                          <p:spTgt spid="51203">
                                            <p:txEl>
                                              <p:pRg st="1" end="1"/>
                                            </p:txEl>
                                          </p:spTgt>
                                        </p:tgtEl>
                                      </p:cBhvr>
                                      <p:to x="100000" y="90000"/>
                                    </p:animScale>
                                    <p:animScale>
                                      <p:cBhvr>
                                        <p:cTn id="54" dur="166" decel="50000">
                                          <p:stCondLst>
                                            <p:cond delay="1668"/>
                                          </p:stCondLst>
                                        </p:cTn>
                                        <p:tgtEl>
                                          <p:spTgt spid="51203">
                                            <p:txEl>
                                              <p:pRg st="1" end="1"/>
                                            </p:txEl>
                                          </p:spTgt>
                                        </p:tgtEl>
                                      </p:cBhvr>
                                      <p:to x="100000" y="100000"/>
                                    </p:animScale>
                                    <p:animScale>
                                      <p:cBhvr>
                                        <p:cTn id="55" dur="26">
                                          <p:stCondLst>
                                            <p:cond delay="1808"/>
                                          </p:stCondLst>
                                        </p:cTn>
                                        <p:tgtEl>
                                          <p:spTgt spid="51203">
                                            <p:txEl>
                                              <p:pRg st="1" end="1"/>
                                            </p:txEl>
                                          </p:spTgt>
                                        </p:tgtEl>
                                      </p:cBhvr>
                                      <p:to x="100000" y="95000"/>
                                    </p:animScale>
                                    <p:animScale>
                                      <p:cBhvr>
                                        <p:cTn id="56" dur="166" decel="50000">
                                          <p:stCondLst>
                                            <p:cond delay="1834"/>
                                          </p:stCondLst>
                                        </p:cTn>
                                        <p:tgtEl>
                                          <p:spTgt spid="5120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533400" y="228600"/>
            <a:ext cx="8610600" cy="533400"/>
          </a:xfrm>
        </p:spPr>
        <p:txBody>
          <a:bodyPr>
            <a:normAutofit fontScale="90000"/>
          </a:bodyPr>
          <a:lstStyle/>
          <a:p>
            <a:r>
              <a:rPr lang="pt-BR" altLang="en-US" sz="3600">
                <a:latin typeface="Times New Roman" panose="02020603050405020304" pitchFamily="18" charset="0"/>
              </a:rPr>
              <a:t>2.2. Phân loại: 4 loại  </a:t>
            </a:r>
            <a:r>
              <a:rPr lang="en-US" altLang="en-US" sz="3600">
                <a:latin typeface="Times New Roman" panose="02020603050405020304" pitchFamily="18" charset="0"/>
              </a:rPr>
              <a:t> </a:t>
            </a:r>
          </a:p>
        </p:txBody>
      </p:sp>
      <p:sp>
        <p:nvSpPr>
          <p:cNvPr id="60419" name="Rectangle 3"/>
          <p:cNvSpPr>
            <a:spLocks noGrp="1" noChangeArrowheads="1"/>
          </p:cNvSpPr>
          <p:nvPr>
            <p:ph type="body" idx="1"/>
          </p:nvPr>
        </p:nvSpPr>
        <p:spPr>
          <a:xfrm>
            <a:off x="457200" y="762000"/>
            <a:ext cx="8382000" cy="4495800"/>
          </a:xfrm>
        </p:spPr>
        <p:txBody>
          <a:bodyPr>
            <a:normAutofit fontScale="92500" lnSpcReduction="20000"/>
          </a:bodyPr>
          <a:lstStyle/>
          <a:p>
            <a:pPr algn="just">
              <a:buFont typeface="Wingdings" panose="05000000000000000000" pitchFamily="2" charset="2"/>
              <a:buNone/>
            </a:pPr>
            <a:r>
              <a:rPr lang="pt-BR" altLang="en-US" sz="2800" b="1" i="1">
                <a:latin typeface="Times New Roman" panose="02020603050405020304" pitchFamily="18" charset="0"/>
              </a:rPr>
              <a:t>2.2.1. Phương tiện bằng lời nói:</a:t>
            </a:r>
          </a:p>
          <a:p>
            <a:pPr algn="just"/>
            <a:r>
              <a:rPr lang="pt-BR" altLang="en-US" sz="2800">
                <a:latin typeface="Times New Roman" panose="02020603050405020304" pitchFamily="18" charset="0"/>
              </a:rPr>
              <a:t>Sử dụng rộng rãi và rất hiệu quả</a:t>
            </a:r>
          </a:p>
          <a:p>
            <a:pPr algn="just"/>
            <a:r>
              <a:rPr lang="pt-BR" altLang="en-US" sz="2800">
                <a:latin typeface="Times New Roman" panose="02020603050405020304" pitchFamily="18" charset="0"/>
              </a:rPr>
              <a:t>Hình thức: lời nói trực tiếp hoặc gián tiếp</a:t>
            </a:r>
            <a:r>
              <a:rPr lang="en-US" altLang="en-US" sz="2800">
                <a:latin typeface="Times New Roman" panose="02020603050405020304" pitchFamily="18" charset="0"/>
              </a:rPr>
              <a:t> </a:t>
            </a:r>
          </a:p>
          <a:p>
            <a:pPr algn="just"/>
            <a:r>
              <a:rPr lang="en-US" altLang="en-US" sz="2800">
                <a:latin typeface="Times New Roman" panose="02020603050405020304" pitchFamily="18" charset="0"/>
              </a:rPr>
              <a:t>Ưu điểm: linh hoạt, mọi nơi, mọi đối tượng</a:t>
            </a:r>
          </a:p>
          <a:p>
            <a:pPr algn="just"/>
            <a:r>
              <a:rPr lang="en-US" altLang="en-US" sz="2800">
                <a:latin typeface="Times New Roman" panose="02020603050405020304" pitchFamily="18" charset="0"/>
              </a:rPr>
              <a:t>Nhược điểm: phụ thuộc kỹ năng, dễ quên, chủ quan, hiểu nhầm.</a:t>
            </a:r>
          </a:p>
          <a:p>
            <a:pPr algn="just">
              <a:buFont typeface="Wingdings" panose="05000000000000000000" pitchFamily="2" charset="2"/>
              <a:buNone/>
            </a:pPr>
            <a:r>
              <a:rPr lang="pt-BR" altLang="en-US" sz="2800" b="1" i="1">
                <a:latin typeface="Times New Roman" panose="02020603050405020304" pitchFamily="18" charset="0"/>
              </a:rPr>
              <a:t>2.2.2. Phương tiện bằng chữ viết</a:t>
            </a:r>
          </a:p>
          <a:p>
            <a:pPr algn="just"/>
            <a:r>
              <a:rPr lang="pt-BR" altLang="en-US" sz="2800">
                <a:latin typeface="Times New Roman" panose="02020603050405020304" pitchFamily="18" charset="0"/>
              </a:rPr>
              <a:t>Sử dụng rộng rãi </a:t>
            </a:r>
          </a:p>
          <a:p>
            <a:pPr algn="just"/>
            <a:r>
              <a:rPr lang="pt-BR" altLang="en-US" sz="2800">
                <a:latin typeface="Times New Roman" panose="02020603050405020304" pitchFamily="18" charset="0"/>
              </a:rPr>
              <a:t>Hình thức: nhiều hình thức (báo, sách, tạp chí,...)</a:t>
            </a:r>
          </a:p>
          <a:p>
            <a:pPr algn="just"/>
            <a:r>
              <a:rPr lang="en-US" altLang="en-US" sz="2800">
                <a:latin typeface="Times New Roman" panose="02020603050405020304" pitchFamily="18" charset="0"/>
              </a:rPr>
              <a:t>Ưu điểm: lưu lại được, tạo sự tin tưởng hơn </a:t>
            </a:r>
          </a:p>
          <a:p>
            <a:pPr algn="just"/>
            <a:r>
              <a:rPr lang="en-US" altLang="en-US" sz="2800">
                <a:latin typeface="Times New Roman" panose="02020603050405020304" pitchFamily="18" charset="0"/>
              </a:rPr>
              <a:t>Nhược: cho người biết chữ, kinh phí và thời gian</a:t>
            </a:r>
          </a:p>
        </p:txBody>
      </p:sp>
    </p:spTree>
    <p:extLst>
      <p:ext uri="{BB962C8B-B14F-4D97-AF65-F5344CB8AC3E}">
        <p14:creationId xmlns:p14="http://schemas.microsoft.com/office/powerpoint/2010/main" val="39272040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barn(inHorizontal)">
                                      <p:cBhvr>
                                        <p:cTn id="7" dur="500"/>
                                        <p:tgtEl>
                                          <p:spTgt spid="604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0419">
                                            <p:txEl>
                                              <p:pRg st="0" end="0"/>
                                            </p:txEl>
                                          </p:spTgt>
                                        </p:tgtEl>
                                        <p:attrNameLst>
                                          <p:attrName>style.visibility</p:attrName>
                                        </p:attrNameLst>
                                      </p:cBhvr>
                                      <p:to>
                                        <p:strVal val="visible"/>
                                      </p:to>
                                    </p:set>
                                    <p:animEffect transition="in" filter="barn(inHorizontal)">
                                      <p:cBhvr>
                                        <p:cTn id="12" dur="500"/>
                                        <p:tgtEl>
                                          <p:spTgt spid="604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0419">
                                            <p:txEl>
                                              <p:pRg st="1" end="1"/>
                                            </p:txEl>
                                          </p:spTgt>
                                        </p:tgtEl>
                                        <p:attrNameLst>
                                          <p:attrName>style.visibility</p:attrName>
                                        </p:attrNameLst>
                                      </p:cBhvr>
                                      <p:to>
                                        <p:strVal val="visible"/>
                                      </p:to>
                                    </p:set>
                                    <p:animEffect transition="in" filter="barn(inHorizontal)">
                                      <p:cBhvr>
                                        <p:cTn id="17" dur="500"/>
                                        <p:tgtEl>
                                          <p:spTgt spid="604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60419">
                                            <p:txEl>
                                              <p:pRg st="2" end="2"/>
                                            </p:txEl>
                                          </p:spTgt>
                                        </p:tgtEl>
                                        <p:attrNameLst>
                                          <p:attrName>style.visibility</p:attrName>
                                        </p:attrNameLst>
                                      </p:cBhvr>
                                      <p:to>
                                        <p:strVal val="visible"/>
                                      </p:to>
                                    </p:set>
                                    <p:animEffect transition="in" filter="barn(inHorizontal)">
                                      <p:cBhvr>
                                        <p:cTn id="22" dur="500"/>
                                        <p:tgtEl>
                                          <p:spTgt spid="604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60419">
                                            <p:txEl>
                                              <p:pRg st="3" end="3"/>
                                            </p:txEl>
                                          </p:spTgt>
                                        </p:tgtEl>
                                        <p:attrNameLst>
                                          <p:attrName>style.visibility</p:attrName>
                                        </p:attrNameLst>
                                      </p:cBhvr>
                                      <p:to>
                                        <p:strVal val="visible"/>
                                      </p:to>
                                    </p:set>
                                    <p:animEffect transition="in" filter="barn(inHorizontal)">
                                      <p:cBhvr>
                                        <p:cTn id="27" dur="500"/>
                                        <p:tgtEl>
                                          <p:spTgt spid="6041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60419">
                                            <p:txEl>
                                              <p:pRg st="4" end="4"/>
                                            </p:txEl>
                                          </p:spTgt>
                                        </p:tgtEl>
                                        <p:attrNameLst>
                                          <p:attrName>style.visibility</p:attrName>
                                        </p:attrNameLst>
                                      </p:cBhvr>
                                      <p:to>
                                        <p:strVal val="visible"/>
                                      </p:to>
                                    </p:set>
                                    <p:animEffect transition="in" filter="barn(inHorizontal)">
                                      <p:cBhvr>
                                        <p:cTn id="32" dur="500"/>
                                        <p:tgtEl>
                                          <p:spTgt spid="60419">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Effect transition="in" filter="barn(inHorizontal)">
                                      <p:cBhvr>
                                        <p:cTn id="37" dur="500"/>
                                        <p:tgtEl>
                                          <p:spTgt spid="60419">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60419">
                                            <p:txEl>
                                              <p:pRg st="6" end="6"/>
                                            </p:txEl>
                                          </p:spTgt>
                                        </p:tgtEl>
                                        <p:attrNameLst>
                                          <p:attrName>style.visibility</p:attrName>
                                        </p:attrNameLst>
                                      </p:cBhvr>
                                      <p:to>
                                        <p:strVal val="visible"/>
                                      </p:to>
                                    </p:set>
                                    <p:animEffect transition="in" filter="barn(inHorizontal)">
                                      <p:cBhvr>
                                        <p:cTn id="42" dur="500"/>
                                        <p:tgtEl>
                                          <p:spTgt spid="60419">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60419">
                                            <p:txEl>
                                              <p:pRg st="7" end="7"/>
                                            </p:txEl>
                                          </p:spTgt>
                                        </p:tgtEl>
                                        <p:attrNameLst>
                                          <p:attrName>style.visibility</p:attrName>
                                        </p:attrNameLst>
                                      </p:cBhvr>
                                      <p:to>
                                        <p:strVal val="visible"/>
                                      </p:to>
                                    </p:set>
                                    <p:animEffect transition="in" filter="barn(inHorizontal)">
                                      <p:cBhvr>
                                        <p:cTn id="47" dur="500"/>
                                        <p:tgtEl>
                                          <p:spTgt spid="60419">
                                            <p:txEl>
                                              <p:pRg st="7" end="7"/>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6" fill="hold" grpId="0" nodeType="clickEffect">
                                  <p:stCondLst>
                                    <p:cond delay="0"/>
                                  </p:stCondLst>
                                  <p:childTnLst>
                                    <p:set>
                                      <p:cBhvr>
                                        <p:cTn id="51" dur="1" fill="hold">
                                          <p:stCondLst>
                                            <p:cond delay="0"/>
                                          </p:stCondLst>
                                        </p:cTn>
                                        <p:tgtEl>
                                          <p:spTgt spid="60419">
                                            <p:txEl>
                                              <p:pRg st="8" end="8"/>
                                            </p:txEl>
                                          </p:spTgt>
                                        </p:tgtEl>
                                        <p:attrNameLst>
                                          <p:attrName>style.visibility</p:attrName>
                                        </p:attrNameLst>
                                      </p:cBhvr>
                                      <p:to>
                                        <p:strVal val="visible"/>
                                      </p:to>
                                    </p:set>
                                    <p:animEffect transition="in" filter="barn(inHorizontal)">
                                      <p:cBhvr>
                                        <p:cTn id="52" dur="500"/>
                                        <p:tgtEl>
                                          <p:spTgt spid="60419">
                                            <p:txEl>
                                              <p:pRg st="8" end="8"/>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6" presetClass="entr" presetSubtype="26" fill="hold" grpId="0" nodeType="clickEffect">
                                  <p:stCondLst>
                                    <p:cond delay="0"/>
                                  </p:stCondLst>
                                  <p:childTnLst>
                                    <p:set>
                                      <p:cBhvr>
                                        <p:cTn id="56" dur="1" fill="hold">
                                          <p:stCondLst>
                                            <p:cond delay="0"/>
                                          </p:stCondLst>
                                        </p:cTn>
                                        <p:tgtEl>
                                          <p:spTgt spid="60419">
                                            <p:txEl>
                                              <p:pRg st="9" end="9"/>
                                            </p:txEl>
                                          </p:spTgt>
                                        </p:tgtEl>
                                        <p:attrNameLst>
                                          <p:attrName>style.visibility</p:attrName>
                                        </p:attrNameLst>
                                      </p:cBhvr>
                                      <p:to>
                                        <p:strVal val="visible"/>
                                      </p:to>
                                    </p:set>
                                    <p:animEffect transition="in" filter="barn(inHorizontal)">
                                      <p:cBhvr>
                                        <p:cTn id="57" dur="500"/>
                                        <p:tgtEl>
                                          <p:spTgt spid="604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a:xfrm>
            <a:off x="457200" y="457200"/>
            <a:ext cx="8382000" cy="4800600"/>
          </a:xfrm>
        </p:spPr>
        <p:txBody>
          <a:bodyPr/>
          <a:lstStyle/>
          <a:p>
            <a:pPr algn="just">
              <a:lnSpc>
                <a:spcPct val="90000"/>
              </a:lnSpc>
              <a:buFont typeface="Wingdings" panose="05000000000000000000" pitchFamily="2" charset="2"/>
              <a:buNone/>
            </a:pPr>
            <a:r>
              <a:rPr lang="pt-BR" altLang="en-US" b="1" i="1">
                <a:latin typeface="Times New Roman" panose="02020603050405020304" pitchFamily="18" charset="0"/>
              </a:rPr>
              <a:t>2.2.3. Phương tiện tác động qua thị giác</a:t>
            </a:r>
            <a:r>
              <a:rPr lang="en-US" altLang="en-US">
                <a:latin typeface="Times New Roman" panose="02020603050405020304" pitchFamily="18" charset="0"/>
              </a:rPr>
              <a:t> </a:t>
            </a:r>
            <a:endParaRPr lang="pt-BR" altLang="en-US" b="1" i="1">
              <a:latin typeface="Times New Roman" panose="02020603050405020304" pitchFamily="18" charset="0"/>
            </a:endParaRPr>
          </a:p>
          <a:p>
            <a:pPr algn="just">
              <a:lnSpc>
                <a:spcPct val="90000"/>
              </a:lnSpc>
            </a:pPr>
            <a:r>
              <a:rPr lang="pt-BR" altLang="en-US">
                <a:latin typeface="Times New Roman" panose="02020603050405020304" pitchFamily="18" charset="0"/>
              </a:rPr>
              <a:t>Đa dạng</a:t>
            </a:r>
            <a:r>
              <a:rPr lang="en-US" altLang="en-US">
                <a:latin typeface="Times New Roman" panose="02020603050405020304" pitchFamily="18" charset="0"/>
              </a:rPr>
              <a:t>: </a:t>
            </a:r>
            <a:r>
              <a:rPr lang="pt-BR" altLang="en-US">
                <a:latin typeface="Times New Roman" panose="02020603050405020304" pitchFamily="18" charset="0"/>
              </a:rPr>
              <a:t>tranh ảnh, panô, áp phích,v.v...</a:t>
            </a:r>
            <a:r>
              <a:rPr lang="en-US" altLang="en-US">
                <a:latin typeface="Times New Roman" panose="02020603050405020304" pitchFamily="18" charset="0"/>
              </a:rPr>
              <a:t> </a:t>
            </a:r>
          </a:p>
          <a:p>
            <a:pPr algn="just">
              <a:lnSpc>
                <a:spcPct val="90000"/>
              </a:lnSpc>
            </a:pPr>
            <a:r>
              <a:rPr lang="en-US" altLang="en-US">
                <a:latin typeface="Times New Roman" panose="02020603050405020304" pitchFamily="18" charset="0"/>
              </a:rPr>
              <a:t>Ưu điểm: sinh động, gây ấn tượng, nh</a:t>
            </a:r>
            <a:r>
              <a:rPr lang="pt-BR" altLang="en-US">
                <a:latin typeface="Times New Roman" panose="02020603050405020304" pitchFamily="18" charset="0"/>
              </a:rPr>
              <a:t>ớ lâu,...</a:t>
            </a:r>
            <a:endParaRPr lang="en-US" altLang="en-US">
              <a:latin typeface="Times New Roman" panose="02020603050405020304" pitchFamily="18" charset="0"/>
            </a:endParaRPr>
          </a:p>
          <a:p>
            <a:pPr algn="just">
              <a:lnSpc>
                <a:spcPct val="90000"/>
              </a:lnSpc>
            </a:pPr>
            <a:r>
              <a:rPr lang="en-US" altLang="en-US">
                <a:latin typeface="Times New Roman" panose="02020603050405020304" pitchFamily="18" charset="0"/>
              </a:rPr>
              <a:t>Nhược điểm: cần kỹ năng, thử nghiệm, tốn kém</a:t>
            </a:r>
          </a:p>
          <a:p>
            <a:pPr algn="just">
              <a:lnSpc>
                <a:spcPct val="90000"/>
              </a:lnSpc>
              <a:buFont typeface="Wingdings" panose="05000000000000000000" pitchFamily="2" charset="2"/>
              <a:buNone/>
            </a:pPr>
            <a:r>
              <a:rPr lang="pt-BR" altLang="en-US" b="1" i="1">
                <a:latin typeface="Times New Roman" panose="02020603050405020304" pitchFamily="18" charset="0"/>
              </a:rPr>
              <a:t>2.2.4. Phương tiện nghe nhìn</a:t>
            </a:r>
            <a:r>
              <a:rPr lang="en-US" altLang="en-US" b="1" i="1">
                <a:latin typeface="Times New Roman" panose="02020603050405020304" pitchFamily="18" charset="0"/>
              </a:rPr>
              <a:t> </a:t>
            </a:r>
            <a:endParaRPr lang="pt-BR" altLang="en-US" b="1" i="1">
              <a:latin typeface="Times New Roman" panose="02020603050405020304" pitchFamily="18" charset="0"/>
            </a:endParaRPr>
          </a:p>
          <a:p>
            <a:pPr algn="just">
              <a:lnSpc>
                <a:spcPct val="90000"/>
              </a:lnSpc>
            </a:pPr>
            <a:r>
              <a:rPr lang="pt-BR" altLang="en-US">
                <a:latin typeface="Times New Roman" panose="02020603050405020304" pitchFamily="18" charset="0"/>
              </a:rPr>
              <a:t>Hình thức: nhiều hình thức, phối hợp 3 loại trên</a:t>
            </a:r>
          </a:p>
          <a:p>
            <a:pPr algn="just">
              <a:lnSpc>
                <a:spcPct val="90000"/>
              </a:lnSpc>
            </a:pPr>
            <a:r>
              <a:rPr lang="en-US" altLang="en-US">
                <a:latin typeface="Times New Roman" panose="02020603050405020304" pitchFamily="18" charset="0"/>
              </a:rPr>
              <a:t>Ưu điểm: ưu điểm của cả 3 loại trên</a:t>
            </a:r>
          </a:p>
          <a:p>
            <a:pPr algn="just">
              <a:lnSpc>
                <a:spcPct val="90000"/>
              </a:lnSpc>
            </a:pPr>
            <a:r>
              <a:rPr lang="en-US" altLang="en-US">
                <a:latin typeface="Times New Roman" panose="02020603050405020304" pitchFamily="18" charset="0"/>
              </a:rPr>
              <a:t>Nhược điểm: rất tốn kém (nhân lực, kinh phí,…)</a:t>
            </a:r>
          </a:p>
        </p:txBody>
      </p:sp>
    </p:spTree>
    <p:extLst>
      <p:ext uri="{BB962C8B-B14F-4D97-AF65-F5344CB8AC3E}">
        <p14:creationId xmlns:p14="http://schemas.microsoft.com/office/powerpoint/2010/main" val="21305960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fade">
                                      <p:cBhvr>
                                        <p:cTn id="7" dur="1000"/>
                                        <p:tgtEl>
                                          <p:spTgt spid="100355">
                                            <p:txEl>
                                              <p:pRg st="0" end="0"/>
                                            </p:txEl>
                                          </p:spTgt>
                                        </p:tgtEl>
                                      </p:cBhvr>
                                    </p:animEffect>
                                    <p:anim calcmode="lin" valueType="num">
                                      <p:cBhvr>
                                        <p:cTn id="8" dur="10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03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0355">
                                            <p:txEl>
                                              <p:pRg st="1" end="1"/>
                                            </p:txEl>
                                          </p:spTgt>
                                        </p:tgtEl>
                                        <p:attrNameLst>
                                          <p:attrName>style.visibility</p:attrName>
                                        </p:attrNameLst>
                                      </p:cBhvr>
                                      <p:to>
                                        <p:strVal val="visible"/>
                                      </p:to>
                                    </p:set>
                                    <p:animEffect transition="in" filter="fade">
                                      <p:cBhvr>
                                        <p:cTn id="14" dur="1000"/>
                                        <p:tgtEl>
                                          <p:spTgt spid="100355">
                                            <p:txEl>
                                              <p:pRg st="1" end="1"/>
                                            </p:txEl>
                                          </p:spTgt>
                                        </p:tgtEl>
                                      </p:cBhvr>
                                    </p:animEffect>
                                    <p:anim calcmode="lin" valueType="num">
                                      <p:cBhvr>
                                        <p:cTn id="15" dur="1000" fill="hold"/>
                                        <p:tgtEl>
                                          <p:spTgt spid="1003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03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0355">
                                            <p:txEl>
                                              <p:pRg st="2" end="2"/>
                                            </p:txEl>
                                          </p:spTgt>
                                        </p:tgtEl>
                                        <p:attrNameLst>
                                          <p:attrName>style.visibility</p:attrName>
                                        </p:attrNameLst>
                                      </p:cBhvr>
                                      <p:to>
                                        <p:strVal val="visible"/>
                                      </p:to>
                                    </p:set>
                                    <p:animEffect transition="in" filter="fade">
                                      <p:cBhvr>
                                        <p:cTn id="21" dur="1000"/>
                                        <p:tgtEl>
                                          <p:spTgt spid="100355">
                                            <p:txEl>
                                              <p:pRg st="2" end="2"/>
                                            </p:txEl>
                                          </p:spTgt>
                                        </p:tgtEl>
                                      </p:cBhvr>
                                    </p:animEffect>
                                    <p:anim calcmode="lin" valueType="num">
                                      <p:cBhvr>
                                        <p:cTn id="22" dur="10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03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0355">
                                            <p:txEl>
                                              <p:pRg st="3" end="3"/>
                                            </p:txEl>
                                          </p:spTgt>
                                        </p:tgtEl>
                                        <p:attrNameLst>
                                          <p:attrName>style.visibility</p:attrName>
                                        </p:attrNameLst>
                                      </p:cBhvr>
                                      <p:to>
                                        <p:strVal val="visible"/>
                                      </p:to>
                                    </p:set>
                                    <p:animEffect transition="in" filter="fade">
                                      <p:cBhvr>
                                        <p:cTn id="28" dur="1000"/>
                                        <p:tgtEl>
                                          <p:spTgt spid="100355">
                                            <p:txEl>
                                              <p:pRg st="3" end="3"/>
                                            </p:txEl>
                                          </p:spTgt>
                                        </p:tgtEl>
                                      </p:cBhvr>
                                    </p:animEffect>
                                    <p:anim calcmode="lin" valueType="num">
                                      <p:cBhvr>
                                        <p:cTn id="29" dur="10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035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00355">
                                            <p:txEl>
                                              <p:pRg st="4" end="4"/>
                                            </p:txEl>
                                          </p:spTgt>
                                        </p:tgtEl>
                                        <p:attrNameLst>
                                          <p:attrName>style.visibility</p:attrName>
                                        </p:attrNameLst>
                                      </p:cBhvr>
                                      <p:to>
                                        <p:strVal val="visible"/>
                                      </p:to>
                                    </p:set>
                                    <p:animEffect transition="in" filter="fade">
                                      <p:cBhvr>
                                        <p:cTn id="35" dur="1000"/>
                                        <p:tgtEl>
                                          <p:spTgt spid="100355">
                                            <p:txEl>
                                              <p:pRg st="4" end="4"/>
                                            </p:txEl>
                                          </p:spTgt>
                                        </p:tgtEl>
                                      </p:cBhvr>
                                    </p:animEffect>
                                    <p:anim calcmode="lin" valueType="num">
                                      <p:cBhvr>
                                        <p:cTn id="36" dur="10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035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00355">
                                            <p:txEl>
                                              <p:pRg st="5" end="5"/>
                                            </p:txEl>
                                          </p:spTgt>
                                        </p:tgtEl>
                                        <p:attrNameLst>
                                          <p:attrName>style.visibility</p:attrName>
                                        </p:attrNameLst>
                                      </p:cBhvr>
                                      <p:to>
                                        <p:strVal val="visible"/>
                                      </p:to>
                                    </p:set>
                                    <p:animEffect transition="in" filter="fade">
                                      <p:cBhvr>
                                        <p:cTn id="42" dur="1000"/>
                                        <p:tgtEl>
                                          <p:spTgt spid="100355">
                                            <p:txEl>
                                              <p:pRg st="5" end="5"/>
                                            </p:txEl>
                                          </p:spTgt>
                                        </p:tgtEl>
                                      </p:cBhvr>
                                    </p:animEffect>
                                    <p:anim calcmode="lin" valueType="num">
                                      <p:cBhvr>
                                        <p:cTn id="43" dur="1000" fill="hold"/>
                                        <p:tgtEl>
                                          <p:spTgt spid="10035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035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00355">
                                            <p:txEl>
                                              <p:pRg st="6" end="6"/>
                                            </p:txEl>
                                          </p:spTgt>
                                        </p:tgtEl>
                                        <p:attrNameLst>
                                          <p:attrName>style.visibility</p:attrName>
                                        </p:attrNameLst>
                                      </p:cBhvr>
                                      <p:to>
                                        <p:strVal val="visible"/>
                                      </p:to>
                                    </p:set>
                                    <p:animEffect transition="in" filter="fade">
                                      <p:cBhvr>
                                        <p:cTn id="49" dur="1000"/>
                                        <p:tgtEl>
                                          <p:spTgt spid="100355">
                                            <p:txEl>
                                              <p:pRg st="6" end="6"/>
                                            </p:txEl>
                                          </p:spTgt>
                                        </p:tgtEl>
                                      </p:cBhvr>
                                    </p:animEffect>
                                    <p:anim calcmode="lin" valueType="num">
                                      <p:cBhvr>
                                        <p:cTn id="50" dur="1000" fill="hold"/>
                                        <p:tgtEl>
                                          <p:spTgt spid="10035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035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100355">
                                            <p:txEl>
                                              <p:pRg st="7" end="7"/>
                                            </p:txEl>
                                          </p:spTgt>
                                        </p:tgtEl>
                                        <p:attrNameLst>
                                          <p:attrName>style.visibility</p:attrName>
                                        </p:attrNameLst>
                                      </p:cBhvr>
                                      <p:to>
                                        <p:strVal val="visible"/>
                                      </p:to>
                                    </p:set>
                                    <p:animEffect transition="in" filter="fade">
                                      <p:cBhvr>
                                        <p:cTn id="56" dur="1000"/>
                                        <p:tgtEl>
                                          <p:spTgt spid="100355">
                                            <p:txEl>
                                              <p:pRg st="7" end="7"/>
                                            </p:txEl>
                                          </p:spTgt>
                                        </p:tgtEl>
                                      </p:cBhvr>
                                    </p:animEffect>
                                    <p:anim calcmode="lin" valueType="num">
                                      <p:cBhvr>
                                        <p:cTn id="57" dur="1000" fill="hold"/>
                                        <p:tgtEl>
                                          <p:spTgt spid="10035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0035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304800" y="1981200"/>
            <a:ext cx="8610600" cy="1431925"/>
          </a:xfrm>
        </p:spPr>
        <p:txBody>
          <a:bodyPr>
            <a:normAutofit fontScale="90000"/>
          </a:bodyPr>
          <a:lstStyle/>
          <a:p>
            <a:pPr algn="ctr"/>
            <a:r>
              <a:rPr lang="pt-BR" altLang="en-US"/>
              <a:t>3. PHƯƠNG PHÁP </a:t>
            </a:r>
            <a:br>
              <a:rPr lang="pt-BR" altLang="en-US"/>
            </a:br>
            <a:r>
              <a:rPr lang="pt-BR" altLang="en-US"/>
              <a:t>TT- GIÁO DỤC SỨC KHỎE </a:t>
            </a:r>
            <a:endParaRPr lang="en-US" altLang="en-US"/>
          </a:p>
        </p:txBody>
      </p:sp>
    </p:spTree>
    <p:extLst>
      <p:ext uri="{BB962C8B-B14F-4D97-AF65-F5344CB8AC3E}">
        <p14:creationId xmlns:p14="http://schemas.microsoft.com/office/powerpoint/2010/main" val="705999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1378"/>
                                        </p:tgtEl>
                                        <p:attrNameLst>
                                          <p:attrName>style.visibility</p:attrName>
                                        </p:attrNameLst>
                                      </p:cBhvr>
                                      <p:to>
                                        <p:strVal val="visible"/>
                                      </p:to>
                                    </p:set>
                                    <p:animEffect transition="in" filter="fade">
                                      <p:cBhvr>
                                        <p:cTn id="7" dur="2000"/>
                                        <p:tgtEl>
                                          <p:spTgt spid="1013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762000" y="1066800"/>
            <a:ext cx="7543800" cy="762000"/>
          </a:xfrm>
        </p:spPr>
        <p:txBody>
          <a:bodyPr/>
          <a:lstStyle/>
          <a:p>
            <a:r>
              <a:rPr lang="pt-BR" altLang="en-US">
                <a:latin typeface="Times New Roman" panose="02020603050405020304" pitchFamily="18" charset="0"/>
              </a:rPr>
              <a:t>3.1. Khái niệm:</a:t>
            </a:r>
            <a:endParaRPr lang="en-US" altLang="en-US">
              <a:latin typeface="Times New Roman" panose="02020603050405020304" pitchFamily="18" charset="0"/>
            </a:endParaRPr>
          </a:p>
        </p:txBody>
      </p:sp>
      <p:sp>
        <p:nvSpPr>
          <p:cNvPr id="102403" name="Rectangle 3"/>
          <p:cNvSpPr>
            <a:spLocks noGrp="1" noChangeArrowheads="1"/>
          </p:cNvSpPr>
          <p:nvPr>
            <p:ph type="body" idx="1"/>
          </p:nvPr>
        </p:nvSpPr>
        <p:spPr>
          <a:xfrm>
            <a:off x="609600" y="1981200"/>
            <a:ext cx="8153400" cy="4114800"/>
          </a:xfrm>
        </p:spPr>
        <p:txBody>
          <a:bodyPr/>
          <a:lstStyle/>
          <a:p>
            <a:pPr algn="just"/>
            <a:r>
              <a:rPr lang="pt-BR" altLang="en-US" i="1">
                <a:latin typeface="Times New Roman" panose="02020603050405020304" pitchFamily="18" charset="0"/>
              </a:rPr>
              <a:t>Là cách thức mà người làm TT-GDSK thực hiện một chương trình giáo dục sức khỏe</a:t>
            </a:r>
            <a:r>
              <a:rPr lang="en-US" altLang="en-US">
                <a:latin typeface="Times New Roman" panose="02020603050405020304" pitchFamily="18" charset="0"/>
              </a:rPr>
              <a:t> </a:t>
            </a:r>
            <a:endParaRPr lang="pt-BR" altLang="en-US">
              <a:latin typeface="Times New Roman" panose="02020603050405020304" pitchFamily="18" charset="0"/>
            </a:endParaRPr>
          </a:p>
          <a:p>
            <a:pPr algn="just"/>
            <a:r>
              <a:rPr lang="pt-BR" altLang="en-US">
                <a:latin typeface="Times New Roman" panose="02020603050405020304" pitchFamily="18" charset="0"/>
              </a:rPr>
              <a:t>Có 2 PP:</a:t>
            </a:r>
          </a:p>
          <a:p>
            <a:pPr algn="just">
              <a:buFont typeface="Wingdings" panose="05000000000000000000" pitchFamily="2" charset="2"/>
              <a:buNone/>
            </a:pPr>
            <a:r>
              <a:rPr lang="pt-BR" altLang="en-US">
                <a:latin typeface="Times New Roman" panose="02020603050405020304" pitchFamily="18" charset="0"/>
              </a:rPr>
              <a:t>+ Trực tiếp: Người làm - Đối tượng TT-GDSK</a:t>
            </a:r>
          </a:p>
          <a:p>
            <a:pPr algn="just">
              <a:buFont typeface="Wingdings" panose="05000000000000000000" pitchFamily="2" charset="2"/>
              <a:buNone/>
            </a:pPr>
            <a:r>
              <a:rPr lang="pt-BR" altLang="en-US">
                <a:latin typeface="Times New Roman" panose="02020603050405020304" pitchFamily="18" charset="0"/>
              </a:rPr>
              <a:t>+ Gián tiếp: Qua thông tin đại chúng </a:t>
            </a:r>
          </a:p>
          <a:p>
            <a:pPr algn="just">
              <a:buFont typeface="Wingdings" panose="05000000000000000000" pitchFamily="2" charset="2"/>
              <a:buNone/>
            </a:pPr>
            <a:endParaRPr lang="en-US" altLang="en-US">
              <a:latin typeface="Times New Roman" panose="02020603050405020304" pitchFamily="18" charset="0"/>
            </a:endParaRPr>
          </a:p>
        </p:txBody>
      </p:sp>
    </p:spTree>
    <p:extLst>
      <p:ext uri="{BB962C8B-B14F-4D97-AF65-F5344CB8AC3E}">
        <p14:creationId xmlns:p14="http://schemas.microsoft.com/office/powerpoint/2010/main" val="5700385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2402"/>
                                        </p:tgtEl>
                                        <p:attrNameLst>
                                          <p:attrName>style.visibility</p:attrName>
                                        </p:attrNameLst>
                                      </p:cBhvr>
                                      <p:to>
                                        <p:strVal val="visible"/>
                                      </p:to>
                                    </p:set>
                                    <p:anim from="(-#ppt_w/2)" to="(#ppt_x)" calcmode="lin" valueType="num">
                                      <p:cBhvr>
                                        <p:cTn id="7" dur="600" fill="hold">
                                          <p:stCondLst>
                                            <p:cond delay="0"/>
                                          </p:stCondLst>
                                        </p:cTn>
                                        <p:tgtEl>
                                          <p:spTgt spid="102402"/>
                                        </p:tgtEl>
                                        <p:attrNameLst>
                                          <p:attrName>ppt_x</p:attrName>
                                        </p:attrNameLst>
                                      </p:cBhvr>
                                    </p:anim>
                                    <p:anim from="0" to="-1.0" calcmode="lin" valueType="num">
                                      <p:cBhvr>
                                        <p:cTn id="8" dur="200" decel="50000" autoRev="1" fill="hold">
                                          <p:stCondLst>
                                            <p:cond delay="600"/>
                                          </p:stCondLst>
                                        </p:cTn>
                                        <p:tgtEl>
                                          <p:spTgt spid="102402"/>
                                        </p:tgtEl>
                                        <p:attrNameLst>
                                          <p:attrName>xshear</p:attrName>
                                        </p:attrNameLst>
                                      </p:cBhvr>
                                    </p:anim>
                                    <p:animScale>
                                      <p:cBhvr>
                                        <p:cTn id="9" dur="200" decel="100000" autoRev="1" fill="hold">
                                          <p:stCondLst>
                                            <p:cond delay="600"/>
                                          </p:stCondLst>
                                        </p:cTn>
                                        <p:tgtEl>
                                          <p:spTgt spid="102402"/>
                                        </p:tgtEl>
                                      </p:cBhvr>
                                      <p:from x="100000" y="100000"/>
                                      <p:to x="80000" y="100000"/>
                                    </p:animScale>
                                    <p:anim by="(#ppt_h/3+#ppt_w*0.1)" calcmode="lin" valueType="num">
                                      <p:cBhvr additive="sum">
                                        <p:cTn id="10" dur="200" decel="100000" autoRev="1" fill="hold">
                                          <p:stCondLst>
                                            <p:cond delay="600"/>
                                          </p:stCondLst>
                                        </p:cTn>
                                        <p:tgtEl>
                                          <p:spTgt spid="102402"/>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240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102403">
                                            <p:txEl>
                                              <p:pRg st="0" end="0"/>
                                            </p:txEl>
                                          </p:spTgt>
                                        </p:tgtEl>
                                        <p:attrNameLst>
                                          <p:attrName>ppt_x</p:attrName>
                                        </p:attrNameLst>
                                      </p:cBhvr>
                                    </p:anim>
                                    <p:anim from="0" to="-1.0" calcmode="lin" valueType="num">
                                      <p:cBhvr>
                                        <p:cTn id="16" dur="200" decel="50000" autoRev="1" fill="hold">
                                          <p:stCondLst>
                                            <p:cond delay="600"/>
                                          </p:stCondLst>
                                        </p:cTn>
                                        <p:tgtEl>
                                          <p:spTgt spid="102403">
                                            <p:txEl>
                                              <p:pRg st="0" end="0"/>
                                            </p:txEl>
                                          </p:spTgt>
                                        </p:tgtEl>
                                        <p:attrNameLst>
                                          <p:attrName>xshear</p:attrName>
                                        </p:attrNameLst>
                                      </p:cBhvr>
                                    </p:anim>
                                    <p:animScale>
                                      <p:cBhvr>
                                        <p:cTn id="17" dur="200" decel="100000" autoRev="1" fill="hold">
                                          <p:stCondLst>
                                            <p:cond delay="600"/>
                                          </p:stCondLst>
                                        </p:cTn>
                                        <p:tgtEl>
                                          <p:spTgt spid="102403">
                                            <p:txEl>
                                              <p:pRg st="0" end="0"/>
                                            </p:txEl>
                                          </p:spTgt>
                                        </p:tgtEl>
                                      </p:cBhvr>
                                      <p:from x="100000" y="100000"/>
                                      <p:to x="80000" y="100000"/>
                                    </p:animScale>
                                    <p:anim by="(#ppt_h/3+#ppt_w*0.1)" calcmode="lin" valueType="num">
                                      <p:cBhvr additive="sum">
                                        <p:cTn id="18" dur="200" decel="100000" autoRev="1" fill="hold">
                                          <p:stCondLst>
                                            <p:cond delay="600"/>
                                          </p:stCondLst>
                                        </p:cTn>
                                        <p:tgtEl>
                                          <p:spTgt spid="102403">
                                            <p:txEl>
                                              <p:pRg st="0" end="0"/>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2403">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102403">
                                            <p:txEl>
                                              <p:pRg st="1" end="1"/>
                                            </p:txEl>
                                          </p:spTgt>
                                        </p:tgtEl>
                                        <p:attrNameLst>
                                          <p:attrName>ppt_x</p:attrName>
                                        </p:attrNameLst>
                                      </p:cBhvr>
                                    </p:anim>
                                    <p:anim from="0" to="-1.0" calcmode="lin" valueType="num">
                                      <p:cBhvr>
                                        <p:cTn id="24" dur="200" decel="50000" autoRev="1" fill="hold">
                                          <p:stCondLst>
                                            <p:cond delay="600"/>
                                          </p:stCondLst>
                                        </p:cTn>
                                        <p:tgtEl>
                                          <p:spTgt spid="102403">
                                            <p:txEl>
                                              <p:pRg st="1" end="1"/>
                                            </p:txEl>
                                          </p:spTgt>
                                        </p:tgtEl>
                                        <p:attrNameLst>
                                          <p:attrName>xshear</p:attrName>
                                        </p:attrNameLst>
                                      </p:cBhvr>
                                    </p:anim>
                                    <p:animScale>
                                      <p:cBhvr>
                                        <p:cTn id="25" dur="200" decel="100000" autoRev="1" fill="hold">
                                          <p:stCondLst>
                                            <p:cond delay="600"/>
                                          </p:stCondLst>
                                        </p:cTn>
                                        <p:tgtEl>
                                          <p:spTgt spid="102403">
                                            <p:txEl>
                                              <p:pRg st="1" end="1"/>
                                            </p:txEl>
                                          </p:spTgt>
                                        </p:tgtEl>
                                      </p:cBhvr>
                                      <p:from x="100000" y="100000"/>
                                      <p:to x="80000" y="100000"/>
                                    </p:animScale>
                                    <p:anim by="(#ppt_h/3+#ppt_w*0.1)" calcmode="lin" valueType="num">
                                      <p:cBhvr additive="sum">
                                        <p:cTn id="26" dur="200" decel="100000" autoRev="1" fill="hold">
                                          <p:stCondLst>
                                            <p:cond delay="600"/>
                                          </p:stCondLst>
                                        </p:cTn>
                                        <p:tgtEl>
                                          <p:spTgt spid="102403">
                                            <p:txEl>
                                              <p:pRg st="1" end="1"/>
                                            </p:txEl>
                                          </p:spTgt>
                                        </p:tgtEl>
                                        <p:attrNameLst>
                                          <p:attrName>ppt_x</p:attrName>
                                        </p:attrNameLst>
                                      </p:cBhvr>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2403">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102403">
                                            <p:txEl>
                                              <p:pRg st="2" end="2"/>
                                            </p:txEl>
                                          </p:spTgt>
                                        </p:tgtEl>
                                        <p:attrNameLst>
                                          <p:attrName>ppt_x</p:attrName>
                                        </p:attrNameLst>
                                      </p:cBhvr>
                                    </p:anim>
                                    <p:anim from="0" to="-1.0" calcmode="lin" valueType="num">
                                      <p:cBhvr>
                                        <p:cTn id="32" dur="200" decel="50000" autoRev="1" fill="hold">
                                          <p:stCondLst>
                                            <p:cond delay="600"/>
                                          </p:stCondLst>
                                        </p:cTn>
                                        <p:tgtEl>
                                          <p:spTgt spid="102403">
                                            <p:txEl>
                                              <p:pRg st="2" end="2"/>
                                            </p:txEl>
                                          </p:spTgt>
                                        </p:tgtEl>
                                        <p:attrNameLst>
                                          <p:attrName>xshear</p:attrName>
                                        </p:attrNameLst>
                                      </p:cBhvr>
                                    </p:anim>
                                    <p:animScale>
                                      <p:cBhvr>
                                        <p:cTn id="33" dur="200" decel="100000" autoRev="1" fill="hold">
                                          <p:stCondLst>
                                            <p:cond delay="600"/>
                                          </p:stCondLst>
                                        </p:cTn>
                                        <p:tgtEl>
                                          <p:spTgt spid="102403">
                                            <p:txEl>
                                              <p:pRg st="2" end="2"/>
                                            </p:txEl>
                                          </p:spTgt>
                                        </p:tgtEl>
                                      </p:cBhvr>
                                      <p:from x="100000" y="100000"/>
                                      <p:to x="80000" y="100000"/>
                                    </p:animScale>
                                    <p:anim by="(#ppt_h/3+#ppt_w*0.1)" calcmode="lin" valueType="num">
                                      <p:cBhvr additive="sum">
                                        <p:cTn id="34" dur="200" decel="100000" autoRev="1" fill="hold">
                                          <p:stCondLst>
                                            <p:cond delay="600"/>
                                          </p:stCondLst>
                                        </p:cTn>
                                        <p:tgtEl>
                                          <p:spTgt spid="102403">
                                            <p:txEl>
                                              <p:pRg st="2" end="2"/>
                                            </p:txEl>
                                          </p:spTgt>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02403">
                                            <p:txEl>
                                              <p:pRg st="3" end="3"/>
                                            </p:txEl>
                                          </p:spTgt>
                                        </p:tgtEl>
                                        <p:attrNameLst>
                                          <p:attrName>style.visibility</p:attrName>
                                        </p:attrNameLst>
                                      </p:cBhvr>
                                      <p:to>
                                        <p:strVal val="visible"/>
                                      </p:to>
                                    </p:set>
                                    <p:anim from="(-#ppt_w/2)" to="(#ppt_x)" calcmode="lin" valueType="num">
                                      <p:cBhvr>
                                        <p:cTn id="39" dur="600" fill="hold">
                                          <p:stCondLst>
                                            <p:cond delay="0"/>
                                          </p:stCondLst>
                                        </p:cTn>
                                        <p:tgtEl>
                                          <p:spTgt spid="102403">
                                            <p:txEl>
                                              <p:pRg st="3" end="3"/>
                                            </p:txEl>
                                          </p:spTgt>
                                        </p:tgtEl>
                                        <p:attrNameLst>
                                          <p:attrName>ppt_x</p:attrName>
                                        </p:attrNameLst>
                                      </p:cBhvr>
                                    </p:anim>
                                    <p:anim from="0" to="-1.0" calcmode="lin" valueType="num">
                                      <p:cBhvr>
                                        <p:cTn id="40" dur="200" decel="50000" autoRev="1" fill="hold">
                                          <p:stCondLst>
                                            <p:cond delay="600"/>
                                          </p:stCondLst>
                                        </p:cTn>
                                        <p:tgtEl>
                                          <p:spTgt spid="102403">
                                            <p:txEl>
                                              <p:pRg st="3" end="3"/>
                                            </p:txEl>
                                          </p:spTgt>
                                        </p:tgtEl>
                                        <p:attrNameLst>
                                          <p:attrName>xshear</p:attrName>
                                        </p:attrNameLst>
                                      </p:cBhvr>
                                    </p:anim>
                                    <p:animScale>
                                      <p:cBhvr>
                                        <p:cTn id="41" dur="200" decel="100000" autoRev="1" fill="hold">
                                          <p:stCondLst>
                                            <p:cond delay="600"/>
                                          </p:stCondLst>
                                        </p:cTn>
                                        <p:tgtEl>
                                          <p:spTgt spid="102403">
                                            <p:txEl>
                                              <p:pRg st="3" end="3"/>
                                            </p:txEl>
                                          </p:spTgt>
                                        </p:tgtEl>
                                      </p:cBhvr>
                                      <p:from x="100000" y="100000"/>
                                      <p:to x="80000" y="100000"/>
                                    </p:animScale>
                                    <p:anim by="(#ppt_h/3+#ppt_w*0.1)" calcmode="lin" valueType="num">
                                      <p:cBhvr additive="sum">
                                        <p:cTn id="42" dur="200" decel="100000" autoRev="1" fill="hold">
                                          <p:stCondLst>
                                            <p:cond delay="600"/>
                                          </p:stCondLst>
                                        </p:cTn>
                                        <p:tgtEl>
                                          <p:spTgt spid="10240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P spid="10240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501" name="Group 77"/>
          <p:cNvGraphicFramePr>
            <a:graphicFrameLocks noGrp="1"/>
          </p:cNvGraphicFramePr>
          <p:nvPr>
            <p:extLst>
              <p:ext uri="{D42A27DB-BD31-4B8C-83A1-F6EECF244321}">
                <p14:modId xmlns:p14="http://schemas.microsoft.com/office/powerpoint/2010/main" val="2883501805"/>
              </p:ext>
            </p:extLst>
          </p:nvPr>
        </p:nvGraphicFramePr>
        <p:xfrm>
          <a:off x="76200" y="990600"/>
          <a:ext cx="8915400" cy="5212080"/>
        </p:xfrm>
        <a:graphic>
          <a:graphicData uri="http://schemas.openxmlformats.org/drawingml/2006/table">
            <a:tbl>
              <a:tblPr/>
              <a:tblGrid>
                <a:gridCol w="2836863">
                  <a:extLst>
                    <a:ext uri="{9D8B030D-6E8A-4147-A177-3AD203B41FA5}">
                      <a16:colId xmlns:a16="http://schemas.microsoft.com/office/drawing/2014/main" val="4074708306"/>
                    </a:ext>
                  </a:extLst>
                </a:gridCol>
                <a:gridCol w="2971800">
                  <a:extLst>
                    <a:ext uri="{9D8B030D-6E8A-4147-A177-3AD203B41FA5}">
                      <a16:colId xmlns:a16="http://schemas.microsoft.com/office/drawing/2014/main" val="2587368194"/>
                    </a:ext>
                  </a:extLst>
                </a:gridCol>
                <a:gridCol w="3106737">
                  <a:extLst>
                    <a:ext uri="{9D8B030D-6E8A-4147-A177-3AD203B41FA5}">
                      <a16:colId xmlns:a16="http://schemas.microsoft.com/office/drawing/2014/main" val="2918251983"/>
                    </a:ext>
                  </a:extLst>
                </a:gridCol>
              </a:tblGrid>
              <a:tr h="34290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Các đặc điểm</a:t>
                      </a:r>
                      <a:endParaRPr kumimoji="0" lang="en-US" altLang="en-US" sz="3000" b="1"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TT gián tiếp       (TT đại chúng)</a:t>
                      </a:r>
                      <a:endParaRPr kumimoji="0" lang="en-US" altLang="en-US" sz="3000" b="1"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3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Truyền thông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trực tiếp</a:t>
                      </a:r>
                      <a:endParaRPr kumimoji="0" lang="en-US" altLang="en-US" sz="3000" b="1"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44525071"/>
                  </a:ext>
                </a:extLst>
              </a:tr>
              <a:tr h="15811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Tốc độ - số nhận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Độ chính xác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Chọn ĐT đích:</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Hướng: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Đáp ứng: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Phản hồi: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Ảnh hưởng chính:</a:t>
                      </a:r>
                      <a:endParaRPr kumimoji="0" lang="en-US" altLang="en-US" sz="3000" b="0"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Nhanh, số đông.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Chính xác cao.</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Khó khăn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- 1 chiều</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Chung chung</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Phải qua điều tra</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-Nâng cao K.thức  </a:t>
                      </a:r>
                      <a:endParaRPr kumimoji="0" lang="en-US" altLang="en-US" sz="3000" b="0"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70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Chậm, số ít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-Dễ sai (chủ quan).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Dễ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2 chiều.</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Nhu cầu cụ thể</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Trực tiếp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Thay đổi thái độ, hành vi, kỹ năng giải quyết vấn đề.</a:t>
                      </a:r>
                      <a:endParaRPr kumimoji="0" lang="en-US" altLang="en-US" sz="3000" b="0" i="0" u="none" strike="noStrike" cap="none" normalizeH="0" baseline="0">
                        <a:ln>
                          <a:noFill/>
                        </a:ln>
                        <a:solidFill>
                          <a:schemeClr val="tx1"/>
                        </a:solidFill>
                        <a:effectLst/>
                        <a:latin typeface="Times New Roman" panose="02020603050405020304" pitchFamily="18" charset="0"/>
                      </a:endParaRPr>
                    </a:p>
                  </a:txBody>
                  <a:tcPr horzOverflow="overflow">
                    <a:lnL w="28575" cap="flat" cmpd="sng" algn="ctr">
                      <a:solidFill>
                        <a:srgbClr val="00FF00"/>
                      </a:solidFill>
                      <a:prstDash val="solid"/>
                      <a:round/>
                      <a:headEnd type="none" w="med" len="med"/>
                      <a:tailEnd type="none" w="med" len="med"/>
                    </a:lnL>
                    <a:lnR w="28575" cap="flat" cmpd="sng" algn="ctr">
                      <a:solidFill>
                        <a:srgbClr val="00FF00"/>
                      </a:solidFill>
                      <a:prstDash val="solid"/>
                      <a:round/>
                      <a:headEnd type="none" w="med" len="med"/>
                      <a:tailEnd type="none" w="med" len="med"/>
                    </a:lnR>
                    <a:lnT w="28575" cap="flat" cmpd="sng" algn="ctr">
                      <a:solidFill>
                        <a:srgbClr val="00FF00"/>
                      </a:solidFill>
                      <a:prstDash val="solid"/>
                      <a:round/>
                      <a:headEnd type="none" w="med" len="med"/>
                      <a:tailEnd type="none" w="med" len="med"/>
                    </a:lnT>
                    <a:lnB w="28575" cap="flat" cmpd="sng" algn="ctr">
                      <a:solidFill>
                        <a:srgbClr val="00FF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41527809"/>
                  </a:ext>
                </a:extLst>
              </a:tr>
            </a:tbl>
          </a:graphicData>
        </a:graphic>
      </p:graphicFrame>
      <p:sp>
        <p:nvSpPr>
          <p:cNvPr id="103497" name="Text Box 73"/>
          <p:cNvSpPr txBox="1">
            <a:spLocks noChangeArrowheads="1"/>
          </p:cNvSpPr>
          <p:nvPr/>
        </p:nvSpPr>
        <p:spPr bwMode="auto">
          <a:xfrm>
            <a:off x="228600" y="304800"/>
            <a:ext cx="8686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i="0">
                <a:latin typeface="Times New Roman" panose="02020603050405020304" pitchFamily="18" charset="0"/>
              </a:rPr>
              <a:t>Phân biệt TT gián tiếp và truyền thông trực tiếp</a:t>
            </a:r>
          </a:p>
        </p:txBody>
      </p:sp>
    </p:spTree>
    <p:extLst>
      <p:ext uri="{BB962C8B-B14F-4D97-AF65-F5344CB8AC3E}">
        <p14:creationId xmlns:p14="http://schemas.microsoft.com/office/powerpoint/2010/main" val="2604928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349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35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97"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5" name="Line 7"/>
          <p:cNvSpPr>
            <a:spLocks noChangeShapeType="1"/>
          </p:cNvSpPr>
          <p:nvPr/>
        </p:nvSpPr>
        <p:spPr bwMode="auto">
          <a:xfrm>
            <a:off x="2057400" y="1676400"/>
            <a:ext cx="0" cy="381000"/>
          </a:xfrm>
          <a:prstGeom prst="line">
            <a:avLst/>
          </a:prstGeom>
          <a:noFill/>
          <a:ln w="762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4454" name="Line 6"/>
          <p:cNvSpPr>
            <a:spLocks noChangeShapeType="1"/>
          </p:cNvSpPr>
          <p:nvPr/>
        </p:nvSpPr>
        <p:spPr bwMode="auto">
          <a:xfrm>
            <a:off x="2133600" y="2716213"/>
            <a:ext cx="0" cy="484187"/>
          </a:xfrm>
          <a:prstGeom prst="line">
            <a:avLst/>
          </a:prstGeom>
          <a:noFill/>
          <a:ln w="762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4452" name="Line 4"/>
          <p:cNvSpPr>
            <a:spLocks noChangeShapeType="1"/>
          </p:cNvSpPr>
          <p:nvPr/>
        </p:nvSpPr>
        <p:spPr bwMode="auto">
          <a:xfrm>
            <a:off x="2133600" y="4343400"/>
            <a:ext cx="0" cy="609600"/>
          </a:xfrm>
          <a:prstGeom prst="line">
            <a:avLst/>
          </a:prstGeom>
          <a:noFill/>
          <a:ln w="762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4469" name="Text Box 21"/>
          <p:cNvSpPr txBox="1">
            <a:spLocks noChangeArrowheads="1"/>
          </p:cNvSpPr>
          <p:nvPr/>
        </p:nvSpPr>
        <p:spPr bwMode="auto">
          <a:xfrm>
            <a:off x="1219200" y="609600"/>
            <a:ext cx="1905000" cy="974725"/>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i="0">
                <a:latin typeface="Arial" panose="020B0604020202020204" pitchFamily="34" charset="0"/>
              </a:rPr>
              <a:t>Nhận ra vấn đề </a:t>
            </a:r>
          </a:p>
        </p:txBody>
      </p:sp>
      <p:sp>
        <p:nvSpPr>
          <p:cNvPr id="104470" name="Text Box 22"/>
          <p:cNvSpPr txBox="1">
            <a:spLocks noChangeArrowheads="1"/>
          </p:cNvSpPr>
          <p:nvPr/>
        </p:nvSpPr>
        <p:spPr bwMode="auto">
          <a:xfrm>
            <a:off x="6096000" y="457200"/>
            <a:ext cx="2133600" cy="1401763"/>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i="0">
                <a:latin typeface="Arial" panose="020B0604020202020204" pitchFamily="34" charset="0"/>
              </a:rPr>
              <a:t>Truyền thông đại chúng </a:t>
            </a:r>
          </a:p>
        </p:txBody>
      </p:sp>
      <p:sp>
        <p:nvSpPr>
          <p:cNvPr id="104471" name="Text Box 23"/>
          <p:cNvSpPr txBox="1">
            <a:spLocks noChangeArrowheads="1"/>
          </p:cNvSpPr>
          <p:nvPr/>
        </p:nvSpPr>
        <p:spPr bwMode="auto">
          <a:xfrm>
            <a:off x="1219200" y="2133600"/>
            <a:ext cx="2209800" cy="523220"/>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105000"/>
              </a:spcBef>
            </a:pPr>
            <a:r>
              <a:rPr lang="en-US" altLang="en-US" sz="2800" b="1" i="0">
                <a:latin typeface="Arial" panose="020B0604020202020204" pitchFamily="34" charset="0"/>
              </a:rPr>
              <a:t>Quan tâm </a:t>
            </a:r>
          </a:p>
        </p:txBody>
      </p:sp>
      <p:sp>
        <p:nvSpPr>
          <p:cNvPr id="104472" name="Text Box 24"/>
          <p:cNvSpPr txBox="1">
            <a:spLocks noChangeArrowheads="1"/>
          </p:cNvSpPr>
          <p:nvPr/>
        </p:nvSpPr>
        <p:spPr bwMode="auto">
          <a:xfrm>
            <a:off x="1257300" y="3276600"/>
            <a:ext cx="1943100" cy="974725"/>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i="0">
                <a:latin typeface="Arial" panose="020B0604020202020204" pitchFamily="34" charset="0"/>
              </a:rPr>
              <a:t>Thử nghiệm </a:t>
            </a:r>
          </a:p>
        </p:txBody>
      </p:sp>
      <p:sp>
        <p:nvSpPr>
          <p:cNvPr id="104473" name="Text Box 25"/>
          <p:cNvSpPr txBox="1">
            <a:spLocks noChangeArrowheads="1"/>
          </p:cNvSpPr>
          <p:nvPr/>
        </p:nvSpPr>
        <p:spPr bwMode="auto">
          <a:xfrm>
            <a:off x="952500" y="5014913"/>
            <a:ext cx="2362200" cy="523220"/>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i="0">
                <a:latin typeface="Arial" panose="020B0604020202020204" pitchFamily="34" charset="0"/>
              </a:rPr>
              <a:t>Áp dụng </a:t>
            </a:r>
          </a:p>
        </p:txBody>
      </p:sp>
      <p:sp>
        <p:nvSpPr>
          <p:cNvPr id="104474" name="Text Box 26"/>
          <p:cNvSpPr txBox="1">
            <a:spLocks noChangeArrowheads="1"/>
          </p:cNvSpPr>
          <p:nvPr/>
        </p:nvSpPr>
        <p:spPr bwMode="auto">
          <a:xfrm>
            <a:off x="6210300" y="3048000"/>
            <a:ext cx="1828800" cy="1401763"/>
          </a:xfrm>
          <a:prstGeom prst="rect">
            <a:avLst/>
          </a:prstGeom>
          <a:noFill/>
          <a:ln w="2857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800" b="1" i="0">
                <a:latin typeface="Arial" panose="020B0604020202020204" pitchFamily="34" charset="0"/>
              </a:rPr>
              <a:t>Truyền thông trực tiếp </a:t>
            </a:r>
          </a:p>
        </p:txBody>
      </p:sp>
      <p:sp>
        <p:nvSpPr>
          <p:cNvPr id="104475" name="Text Box 27"/>
          <p:cNvSpPr txBox="1">
            <a:spLocks noChangeArrowheads="1"/>
          </p:cNvSpPr>
          <p:nvPr/>
        </p:nvSpPr>
        <p:spPr bwMode="auto">
          <a:xfrm>
            <a:off x="457200" y="5715000"/>
            <a:ext cx="8686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2800" b="1">
                <a:latin typeface="Arial" panose="020B0604020202020204" pitchFamily="34" charset="0"/>
              </a:rPr>
              <a:t>Ảnh hưởng của các phương pháp truyền thông đến áp dụng các đổi mới (theo Everett Rogers )</a:t>
            </a:r>
          </a:p>
        </p:txBody>
      </p:sp>
      <p:sp>
        <p:nvSpPr>
          <p:cNvPr id="104476" name="AutoShape 28"/>
          <p:cNvSpPr>
            <a:spLocks noChangeArrowheads="1"/>
          </p:cNvSpPr>
          <p:nvPr/>
        </p:nvSpPr>
        <p:spPr bwMode="auto">
          <a:xfrm>
            <a:off x="3276600" y="990600"/>
            <a:ext cx="2743200" cy="228600"/>
          </a:xfrm>
          <a:prstGeom prst="leftArrow">
            <a:avLst>
              <a:gd name="adj1" fmla="val 50000"/>
              <a:gd name="adj2" fmla="val 300000"/>
            </a:avLst>
          </a:prstGeom>
          <a:solidFill>
            <a:srgbClr val="FF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77" name="AutoShape 29"/>
          <p:cNvSpPr>
            <a:spLocks noChangeArrowheads="1"/>
          </p:cNvSpPr>
          <p:nvPr/>
        </p:nvSpPr>
        <p:spPr bwMode="auto">
          <a:xfrm>
            <a:off x="3352800" y="3657600"/>
            <a:ext cx="2743200" cy="228600"/>
          </a:xfrm>
          <a:prstGeom prst="leftArrow">
            <a:avLst>
              <a:gd name="adj1" fmla="val 50000"/>
              <a:gd name="adj2" fmla="val 300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9813547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4470"/>
                                        </p:tgtEl>
                                        <p:attrNameLst>
                                          <p:attrName>style.visibility</p:attrName>
                                        </p:attrNameLst>
                                      </p:cBhvr>
                                      <p:to>
                                        <p:strVal val="visible"/>
                                      </p:to>
                                    </p:set>
                                    <p:anim calcmode="lin" valueType="num">
                                      <p:cBhvr>
                                        <p:cTn id="7" dur="1000" fill="hold"/>
                                        <p:tgtEl>
                                          <p:spTgt spid="104470"/>
                                        </p:tgtEl>
                                        <p:attrNameLst>
                                          <p:attrName>ppt_w</p:attrName>
                                        </p:attrNameLst>
                                      </p:cBhvr>
                                      <p:tavLst>
                                        <p:tav tm="0">
                                          <p:val>
                                            <p:fltVal val="0"/>
                                          </p:val>
                                        </p:tav>
                                        <p:tav tm="100000">
                                          <p:val>
                                            <p:strVal val="#ppt_w"/>
                                          </p:val>
                                        </p:tav>
                                      </p:tavLst>
                                    </p:anim>
                                    <p:anim calcmode="lin" valueType="num">
                                      <p:cBhvr>
                                        <p:cTn id="8" dur="1000" fill="hold"/>
                                        <p:tgtEl>
                                          <p:spTgt spid="104470"/>
                                        </p:tgtEl>
                                        <p:attrNameLst>
                                          <p:attrName>ppt_h</p:attrName>
                                        </p:attrNameLst>
                                      </p:cBhvr>
                                      <p:tavLst>
                                        <p:tav tm="0">
                                          <p:val>
                                            <p:fltVal val="0"/>
                                          </p:val>
                                        </p:tav>
                                        <p:tav tm="100000">
                                          <p:val>
                                            <p:strVal val="#ppt_h"/>
                                          </p:val>
                                        </p:tav>
                                      </p:tavLst>
                                    </p:anim>
                                    <p:anim calcmode="lin" valueType="num">
                                      <p:cBhvr>
                                        <p:cTn id="9" dur="1000" fill="hold"/>
                                        <p:tgtEl>
                                          <p:spTgt spid="10447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447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nodeType="clickEffect">
                                  <p:stCondLst>
                                    <p:cond delay="0"/>
                                  </p:stCondLst>
                                  <p:childTnLst>
                                    <p:set>
                                      <p:cBhvr>
                                        <p:cTn id="14" dur="1" fill="hold">
                                          <p:stCondLst>
                                            <p:cond delay="0"/>
                                          </p:stCondLst>
                                        </p:cTn>
                                        <p:tgtEl>
                                          <p:spTgt spid="104476"/>
                                        </p:tgtEl>
                                        <p:attrNameLst>
                                          <p:attrName>style.visibility</p:attrName>
                                        </p:attrNameLst>
                                      </p:cBhvr>
                                      <p:to>
                                        <p:strVal val="visible"/>
                                      </p:to>
                                    </p:set>
                                    <p:anim calcmode="lin" valueType="num">
                                      <p:cBhvr>
                                        <p:cTn id="15" dur="1000" fill="hold"/>
                                        <p:tgtEl>
                                          <p:spTgt spid="104476"/>
                                        </p:tgtEl>
                                        <p:attrNameLst>
                                          <p:attrName>ppt_w</p:attrName>
                                        </p:attrNameLst>
                                      </p:cBhvr>
                                      <p:tavLst>
                                        <p:tav tm="0">
                                          <p:val>
                                            <p:fltVal val="0"/>
                                          </p:val>
                                        </p:tav>
                                        <p:tav tm="100000">
                                          <p:val>
                                            <p:strVal val="#ppt_w"/>
                                          </p:val>
                                        </p:tav>
                                      </p:tavLst>
                                    </p:anim>
                                    <p:anim calcmode="lin" valueType="num">
                                      <p:cBhvr>
                                        <p:cTn id="16" dur="1000" fill="hold"/>
                                        <p:tgtEl>
                                          <p:spTgt spid="104476"/>
                                        </p:tgtEl>
                                        <p:attrNameLst>
                                          <p:attrName>ppt_h</p:attrName>
                                        </p:attrNameLst>
                                      </p:cBhvr>
                                      <p:tavLst>
                                        <p:tav tm="0">
                                          <p:val>
                                            <p:fltVal val="0"/>
                                          </p:val>
                                        </p:tav>
                                        <p:tav tm="100000">
                                          <p:val>
                                            <p:strVal val="#ppt_h"/>
                                          </p:val>
                                        </p:tav>
                                      </p:tavLst>
                                    </p:anim>
                                    <p:anim calcmode="lin" valueType="num">
                                      <p:cBhvr>
                                        <p:cTn id="17" dur="1000" fill="hold"/>
                                        <p:tgtEl>
                                          <p:spTgt spid="104476"/>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0447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04469"/>
                                        </p:tgtEl>
                                        <p:attrNameLst>
                                          <p:attrName>style.visibility</p:attrName>
                                        </p:attrNameLst>
                                      </p:cBhvr>
                                      <p:to>
                                        <p:strVal val="visible"/>
                                      </p:to>
                                    </p:set>
                                    <p:anim calcmode="lin" valueType="num">
                                      <p:cBhvr>
                                        <p:cTn id="23" dur="1000" fill="hold"/>
                                        <p:tgtEl>
                                          <p:spTgt spid="104469"/>
                                        </p:tgtEl>
                                        <p:attrNameLst>
                                          <p:attrName>ppt_w</p:attrName>
                                        </p:attrNameLst>
                                      </p:cBhvr>
                                      <p:tavLst>
                                        <p:tav tm="0">
                                          <p:val>
                                            <p:fltVal val="0"/>
                                          </p:val>
                                        </p:tav>
                                        <p:tav tm="100000">
                                          <p:val>
                                            <p:strVal val="#ppt_w"/>
                                          </p:val>
                                        </p:tav>
                                      </p:tavLst>
                                    </p:anim>
                                    <p:anim calcmode="lin" valueType="num">
                                      <p:cBhvr>
                                        <p:cTn id="24" dur="1000" fill="hold"/>
                                        <p:tgtEl>
                                          <p:spTgt spid="104469"/>
                                        </p:tgtEl>
                                        <p:attrNameLst>
                                          <p:attrName>ppt_h</p:attrName>
                                        </p:attrNameLst>
                                      </p:cBhvr>
                                      <p:tavLst>
                                        <p:tav tm="0">
                                          <p:val>
                                            <p:fltVal val="0"/>
                                          </p:val>
                                        </p:tav>
                                        <p:tav tm="100000">
                                          <p:val>
                                            <p:strVal val="#ppt_h"/>
                                          </p:val>
                                        </p:tav>
                                      </p:tavLst>
                                    </p:anim>
                                    <p:anim calcmode="lin" valueType="num">
                                      <p:cBhvr>
                                        <p:cTn id="25" dur="1000" fill="hold"/>
                                        <p:tgtEl>
                                          <p:spTgt spid="104469"/>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0446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nodeType="clickEffect">
                                  <p:stCondLst>
                                    <p:cond delay="0"/>
                                  </p:stCondLst>
                                  <p:childTnLst>
                                    <p:set>
                                      <p:cBhvr>
                                        <p:cTn id="30" dur="1" fill="hold">
                                          <p:stCondLst>
                                            <p:cond delay="0"/>
                                          </p:stCondLst>
                                        </p:cTn>
                                        <p:tgtEl>
                                          <p:spTgt spid="104455"/>
                                        </p:tgtEl>
                                        <p:attrNameLst>
                                          <p:attrName>style.visibility</p:attrName>
                                        </p:attrNameLst>
                                      </p:cBhvr>
                                      <p:to>
                                        <p:strVal val="visible"/>
                                      </p:to>
                                    </p:set>
                                    <p:anim calcmode="lin" valueType="num">
                                      <p:cBhvr>
                                        <p:cTn id="31" dur="1000" fill="hold"/>
                                        <p:tgtEl>
                                          <p:spTgt spid="104455"/>
                                        </p:tgtEl>
                                        <p:attrNameLst>
                                          <p:attrName>ppt_w</p:attrName>
                                        </p:attrNameLst>
                                      </p:cBhvr>
                                      <p:tavLst>
                                        <p:tav tm="0">
                                          <p:val>
                                            <p:fltVal val="0"/>
                                          </p:val>
                                        </p:tav>
                                        <p:tav tm="100000">
                                          <p:val>
                                            <p:strVal val="#ppt_w"/>
                                          </p:val>
                                        </p:tav>
                                      </p:tavLst>
                                    </p:anim>
                                    <p:anim calcmode="lin" valueType="num">
                                      <p:cBhvr>
                                        <p:cTn id="32" dur="1000" fill="hold"/>
                                        <p:tgtEl>
                                          <p:spTgt spid="104455"/>
                                        </p:tgtEl>
                                        <p:attrNameLst>
                                          <p:attrName>ppt_h</p:attrName>
                                        </p:attrNameLst>
                                      </p:cBhvr>
                                      <p:tavLst>
                                        <p:tav tm="0">
                                          <p:val>
                                            <p:fltVal val="0"/>
                                          </p:val>
                                        </p:tav>
                                        <p:tav tm="100000">
                                          <p:val>
                                            <p:strVal val="#ppt_h"/>
                                          </p:val>
                                        </p:tav>
                                      </p:tavLst>
                                    </p:anim>
                                    <p:anim calcmode="lin" valueType="num">
                                      <p:cBhvr>
                                        <p:cTn id="33" dur="1000" fill="hold"/>
                                        <p:tgtEl>
                                          <p:spTgt spid="104455"/>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0445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104471"/>
                                        </p:tgtEl>
                                        <p:attrNameLst>
                                          <p:attrName>style.visibility</p:attrName>
                                        </p:attrNameLst>
                                      </p:cBhvr>
                                      <p:to>
                                        <p:strVal val="visible"/>
                                      </p:to>
                                    </p:set>
                                    <p:anim calcmode="lin" valueType="num">
                                      <p:cBhvr>
                                        <p:cTn id="39" dur="1000" fill="hold"/>
                                        <p:tgtEl>
                                          <p:spTgt spid="104471"/>
                                        </p:tgtEl>
                                        <p:attrNameLst>
                                          <p:attrName>ppt_w</p:attrName>
                                        </p:attrNameLst>
                                      </p:cBhvr>
                                      <p:tavLst>
                                        <p:tav tm="0">
                                          <p:val>
                                            <p:fltVal val="0"/>
                                          </p:val>
                                        </p:tav>
                                        <p:tav tm="100000">
                                          <p:val>
                                            <p:strVal val="#ppt_w"/>
                                          </p:val>
                                        </p:tav>
                                      </p:tavLst>
                                    </p:anim>
                                    <p:anim calcmode="lin" valueType="num">
                                      <p:cBhvr>
                                        <p:cTn id="40" dur="1000" fill="hold"/>
                                        <p:tgtEl>
                                          <p:spTgt spid="104471"/>
                                        </p:tgtEl>
                                        <p:attrNameLst>
                                          <p:attrName>ppt_h</p:attrName>
                                        </p:attrNameLst>
                                      </p:cBhvr>
                                      <p:tavLst>
                                        <p:tav tm="0">
                                          <p:val>
                                            <p:fltVal val="0"/>
                                          </p:val>
                                        </p:tav>
                                        <p:tav tm="100000">
                                          <p:val>
                                            <p:strVal val="#ppt_h"/>
                                          </p:val>
                                        </p:tav>
                                      </p:tavLst>
                                    </p:anim>
                                    <p:anim calcmode="lin" valueType="num">
                                      <p:cBhvr>
                                        <p:cTn id="41" dur="1000" fill="hold"/>
                                        <p:tgtEl>
                                          <p:spTgt spid="104471"/>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0447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5" presetClass="entr" presetSubtype="0" fill="hold" nodeType="clickEffect">
                                  <p:stCondLst>
                                    <p:cond delay="0"/>
                                  </p:stCondLst>
                                  <p:childTnLst>
                                    <p:set>
                                      <p:cBhvr>
                                        <p:cTn id="46" dur="1" fill="hold">
                                          <p:stCondLst>
                                            <p:cond delay="0"/>
                                          </p:stCondLst>
                                        </p:cTn>
                                        <p:tgtEl>
                                          <p:spTgt spid="104454"/>
                                        </p:tgtEl>
                                        <p:attrNameLst>
                                          <p:attrName>style.visibility</p:attrName>
                                        </p:attrNameLst>
                                      </p:cBhvr>
                                      <p:to>
                                        <p:strVal val="visible"/>
                                      </p:to>
                                    </p:set>
                                    <p:anim calcmode="lin" valueType="num">
                                      <p:cBhvr>
                                        <p:cTn id="47" dur="1000" fill="hold"/>
                                        <p:tgtEl>
                                          <p:spTgt spid="104454"/>
                                        </p:tgtEl>
                                        <p:attrNameLst>
                                          <p:attrName>ppt_w</p:attrName>
                                        </p:attrNameLst>
                                      </p:cBhvr>
                                      <p:tavLst>
                                        <p:tav tm="0">
                                          <p:val>
                                            <p:fltVal val="0"/>
                                          </p:val>
                                        </p:tav>
                                        <p:tav tm="100000">
                                          <p:val>
                                            <p:strVal val="#ppt_w"/>
                                          </p:val>
                                        </p:tav>
                                      </p:tavLst>
                                    </p:anim>
                                    <p:anim calcmode="lin" valueType="num">
                                      <p:cBhvr>
                                        <p:cTn id="48" dur="1000" fill="hold"/>
                                        <p:tgtEl>
                                          <p:spTgt spid="104454"/>
                                        </p:tgtEl>
                                        <p:attrNameLst>
                                          <p:attrName>ppt_h</p:attrName>
                                        </p:attrNameLst>
                                      </p:cBhvr>
                                      <p:tavLst>
                                        <p:tav tm="0">
                                          <p:val>
                                            <p:fltVal val="0"/>
                                          </p:val>
                                        </p:tav>
                                        <p:tav tm="100000">
                                          <p:val>
                                            <p:strVal val="#ppt_h"/>
                                          </p:val>
                                        </p:tav>
                                      </p:tavLst>
                                    </p:anim>
                                    <p:anim calcmode="lin" valueType="num">
                                      <p:cBhvr>
                                        <p:cTn id="49" dur="1000" fill="hold"/>
                                        <p:tgtEl>
                                          <p:spTgt spid="104454"/>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10445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104474"/>
                                        </p:tgtEl>
                                        <p:attrNameLst>
                                          <p:attrName>style.visibility</p:attrName>
                                        </p:attrNameLst>
                                      </p:cBhvr>
                                      <p:to>
                                        <p:strVal val="visible"/>
                                      </p:to>
                                    </p:set>
                                    <p:anim calcmode="lin" valueType="num">
                                      <p:cBhvr>
                                        <p:cTn id="55" dur="1000" fill="hold"/>
                                        <p:tgtEl>
                                          <p:spTgt spid="104474"/>
                                        </p:tgtEl>
                                        <p:attrNameLst>
                                          <p:attrName>ppt_w</p:attrName>
                                        </p:attrNameLst>
                                      </p:cBhvr>
                                      <p:tavLst>
                                        <p:tav tm="0">
                                          <p:val>
                                            <p:fltVal val="0"/>
                                          </p:val>
                                        </p:tav>
                                        <p:tav tm="100000">
                                          <p:val>
                                            <p:strVal val="#ppt_w"/>
                                          </p:val>
                                        </p:tav>
                                      </p:tavLst>
                                    </p:anim>
                                    <p:anim calcmode="lin" valueType="num">
                                      <p:cBhvr>
                                        <p:cTn id="56" dur="1000" fill="hold"/>
                                        <p:tgtEl>
                                          <p:spTgt spid="104474"/>
                                        </p:tgtEl>
                                        <p:attrNameLst>
                                          <p:attrName>ppt_h</p:attrName>
                                        </p:attrNameLst>
                                      </p:cBhvr>
                                      <p:tavLst>
                                        <p:tav tm="0">
                                          <p:val>
                                            <p:fltVal val="0"/>
                                          </p:val>
                                        </p:tav>
                                        <p:tav tm="100000">
                                          <p:val>
                                            <p:strVal val="#ppt_h"/>
                                          </p:val>
                                        </p:tav>
                                      </p:tavLst>
                                    </p:anim>
                                    <p:anim calcmode="lin" valueType="num">
                                      <p:cBhvr>
                                        <p:cTn id="57" dur="1000" fill="hold"/>
                                        <p:tgtEl>
                                          <p:spTgt spid="104474"/>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10447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5" presetClass="entr" presetSubtype="0" fill="hold" nodeType="clickEffect">
                                  <p:stCondLst>
                                    <p:cond delay="0"/>
                                  </p:stCondLst>
                                  <p:childTnLst>
                                    <p:set>
                                      <p:cBhvr>
                                        <p:cTn id="62" dur="1" fill="hold">
                                          <p:stCondLst>
                                            <p:cond delay="0"/>
                                          </p:stCondLst>
                                        </p:cTn>
                                        <p:tgtEl>
                                          <p:spTgt spid="104477"/>
                                        </p:tgtEl>
                                        <p:attrNameLst>
                                          <p:attrName>style.visibility</p:attrName>
                                        </p:attrNameLst>
                                      </p:cBhvr>
                                      <p:to>
                                        <p:strVal val="visible"/>
                                      </p:to>
                                    </p:set>
                                    <p:anim calcmode="lin" valueType="num">
                                      <p:cBhvr>
                                        <p:cTn id="63" dur="1000" fill="hold"/>
                                        <p:tgtEl>
                                          <p:spTgt spid="104477"/>
                                        </p:tgtEl>
                                        <p:attrNameLst>
                                          <p:attrName>ppt_w</p:attrName>
                                        </p:attrNameLst>
                                      </p:cBhvr>
                                      <p:tavLst>
                                        <p:tav tm="0">
                                          <p:val>
                                            <p:fltVal val="0"/>
                                          </p:val>
                                        </p:tav>
                                        <p:tav tm="100000">
                                          <p:val>
                                            <p:strVal val="#ppt_w"/>
                                          </p:val>
                                        </p:tav>
                                      </p:tavLst>
                                    </p:anim>
                                    <p:anim calcmode="lin" valueType="num">
                                      <p:cBhvr>
                                        <p:cTn id="64" dur="1000" fill="hold"/>
                                        <p:tgtEl>
                                          <p:spTgt spid="104477"/>
                                        </p:tgtEl>
                                        <p:attrNameLst>
                                          <p:attrName>ppt_h</p:attrName>
                                        </p:attrNameLst>
                                      </p:cBhvr>
                                      <p:tavLst>
                                        <p:tav tm="0">
                                          <p:val>
                                            <p:fltVal val="0"/>
                                          </p:val>
                                        </p:tav>
                                        <p:tav tm="100000">
                                          <p:val>
                                            <p:strVal val="#ppt_h"/>
                                          </p:val>
                                        </p:tav>
                                      </p:tavLst>
                                    </p:anim>
                                    <p:anim calcmode="lin" valueType="num">
                                      <p:cBhvr>
                                        <p:cTn id="65" dur="1000" fill="hold"/>
                                        <p:tgtEl>
                                          <p:spTgt spid="104477"/>
                                        </p:tgtEl>
                                        <p:attrNameLst>
                                          <p:attrName>ppt_x</p:attrName>
                                        </p:attrNameLst>
                                      </p:cBhvr>
                                      <p:tavLst>
                                        <p:tav tm="0" fmla="#ppt_x+(cos(-2*pi*(1-$))*-#ppt_x-sin(-2*pi*(1-$))*(1-#ppt_y))*(1-$)">
                                          <p:val>
                                            <p:fltVal val="0"/>
                                          </p:val>
                                        </p:tav>
                                        <p:tav tm="100000">
                                          <p:val>
                                            <p:fltVal val="1"/>
                                          </p:val>
                                        </p:tav>
                                      </p:tavLst>
                                    </p:anim>
                                    <p:anim calcmode="lin" valueType="num">
                                      <p:cBhvr>
                                        <p:cTn id="66" dur="1000" fill="hold"/>
                                        <p:tgtEl>
                                          <p:spTgt spid="10447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15" presetClass="entr" presetSubtype="0" fill="hold" grpId="0" nodeType="clickEffect">
                                  <p:stCondLst>
                                    <p:cond delay="0"/>
                                  </p:stCondLst>
                                  <p:childTnLst>
                                    <p:set>
                                      <p:cBhvr>
                                        <p:cTn id="70" dur="1" fill="hold">
                                          <p:stCondLst>
                                            <p:cond delay="0"/>
                                          </p:stCondLst>
                                        </p:cTn>
                                        <p:tgtEl>
                                          <p:spTgt spid="104472"/>
                                        </p:tgtEl>
                                        <p:attrNameLst>
                                          <p:attrName>style.visibility</p:attrName>
                                        </p:attrNameLst>
                                      </p:cBhvr>
                                      <p:to>
                                        <p:strVal val="visible"/>
                                      </p:to>
                                    </p:set>
                                    <p:anim calcmode="lin" valueType="num">
                                      <p:cBhvr>
                                        <p:cTn id="71" dur="1000" fill="hold"/>
                                        <p:tgtEl>
                                          <p:spTgt spid="104472"/>
                                        </p:tgtEl>
                                        <p:attrNameLst>
                                          <p:attrName>ppt_w</p:attrName>
                                        </p:attrNameLst>
                                      </p:cBhvr>
                                      <p:tavLst>
                                        <p:tav tm="0">
                                          <p:val>
                                            <p:fltVal val="0"/>
                                          </p:val>
                                        </p:tav>
                                        <p:tav tm="100000">
                                          <p:val>
                                            <p:strVal val="#ppt_w"/>
                                          </p:val>
                                        </p:tav>
                                      </p:tavLst>
                                    </p:anim>
                                    <p:anim calcmode="lin" valueType="num">
                                      <p:cBhvr>
                                        <p:cTn id="72" dur="1000" fill="hold"/>
                                        <p:tgtEl>
                                          <p:spTgt spid="104472"/>
                                        </p:tgtEl>
                                        <p:attrNameLst>
                                          <p:attrName>ppt_h</p:attrName>
                                        </p:attrNameLst>
                                      </p:cBhvr>
                                      <p:tavLst>
                                        <p:tav tm="0">
                                          <p:val>
                                            <p:fltVal val="0"/>
                                          </p:val>
                                        </p:tav>
                                        <p:tav tm="100000">
                                          <p:val>
                                            <p:strVal val="#ppt_h"/>
                                          </p:val>
                                        </p:tav>
                                      </p:tavLst>
                                    </p:anim>
                                    <p:anim calcmode="lin" valueType="num">
                                      <p:cBhvr>
                                        <p:cTn id="73" dur="1000" fill="hold"/>
                                        <p:tgtEl>
                                          <p:spTgt spid="104472"/>
                                        </p:tgtEl>
                                        <p:attrNameLst>
                                          <p:attrName>ppt_x</p:attrName>
                                        </p:attrNameLst>
                                      </p:cBhvr>
                                      <p:tavLst>
                                        <p:tav tm="0" fmla="#ppt_x+(cos(-2*pi*(1-$))*-#ppt_x-sin(-2*pi*(1-$))*(1-#ppt_y))*(1-$)">
                                          <p:val>
                                            <p:fltVal val="0"/>
                                          </p:val>
                                        </p:tav>
                                        <p:tav tm="100000">
                                          <p:val>
                                            <p:fltVal val="1"/>
                                          </p:val>
                                        </p:tav>
                                      </p:tavLst>
                                    </p:anim>
                                    <p:anim calcmode="lin" valueType="num">
                                      <p:cBhvr>
                                        <p:cTn id="74" dur="1000" fill="hold"/>
                                        <p:tgtEl>
                                          <p:spTgt spid="10447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15" presetClass="entr" presetSubtype="0" fill="hold" nodeType="clickEffect">
                                  <p:stCondLst>
                                    <p:cond delay="0"/>
                                  </p:stCondLst>
                                  <p:childTnLst>
                                    <p:set>
                                      <p:cBhvr>
                                        <p:cTn id="78" dur="1" fill="hold">
                                          <p:stCondLst>
                                            <p:cond delay="0"/>
                                          </p:stCondLst>
                                        </p:cTn>
                                        <p:tgtEl>
                                          <p:spTgt spid="104452"/>
                                        </p:tgtEl>
                                        <p:attrNameLst>
                                          <p:attrName>style.visibility</p:attrName>
                                        </p:attrNameLst>
                                      </p:cBhvr>
                                      <p:to>
                                        <p:strVal val="visible"/>
                                      </p:to>
                                    </p:set>
                                    <p:anim calcmode="lin" valueType="num">
                                      <p:cBhvr>
                                        <p:cTn id="79" dur="1000" fill="hold"/>
                                        <p:tgtEl>
                                          <p:spTgt spid="104452"/>
                                        </p:tgtEl>
                                        <p:attrNameLst>
                                          <p:attrName>ppt_w</p:attrName>
                                        </p:attrNameLst>
                                      </p:cBhvr>
                                      <p:tavLst>
                                        <p:tav tm="0">
                                          <p:val>
                                            <p:fltVal val="0"/>
                                          </p:val>
                                        </p:tav>
                                        <p:tav tm="100000">
                                          <p:val>
                                            <p:strVal val="#ppt_w"/>
                                          </p:val>
                                        </p:tav>
                                      </p:tavLst>
                                    </p:anim>
                                    <p:anim calcmode="lin" valueType="num">
                                      <p:cBhvr>
                                        <p:cTn id="80" dur="1000" fill="hold"/>
                                        <p:tgtEl>
                                          <p:spTgt spid="104452"/>
                                        </p:tgtEl>
                                        <p:attrNameLst>
                                          <p:attrName>ppt_h</p:attrName>
                                        </p:attrNameLst>
                                      </p:cBhvr>
                                      <p:tavLst>
                                        <p:tav tm="0">
                                          <p:val>
                                            <p:fltVal val="0"/>
                                          </p:val>
                                        </p:tav>
                                        <p:tav tm="100000">
                                          <p:val>
                                            <p:strVal val="#ppt_h"/>
                                          </p:val>
                                        </p:tav>
                                      </p:tavLst>
                                    </p:anim>
                                    <p:anim calcmode="lin" valueType="num">
                                      <p:cBhvr>
                                        <p:cTn id="81" dur="1000" fill="hold"/>
                                        <p:tgtEl>
                                          <p:spTgt spid="104452"/>
                                        </p:tgtEl>
                                        <p:attrNameLst>
                                          <p:attrName>ppt_x</p:attrName>
                                        </p:attrNameLst>
                                      </p:cBhvr>
                                      <p:tavLst>
                                        <p:tav tm="0" fmla="#ppt_x+(cos(-2*pi*(1-$))*-#ppt_x-sin(-2*pi*(1-$))*(1-#ppt_y))*(1-$)">
                                          <p:val>
                                            <p:fltVal val="0"/>
                                          </p:val>
                                        </p:tav>
                                        <p:tav tm="100000">
                                          <p:val>
                                            <p:fltVal val="1"/>
                                          </p:val>
                                        </p:tav>
                                      </p:tavLst>
                                    </p:anim>
                                    <p:anim calcmode="lin" valueType="num">
                                      <p:cBhvr>
                                        <p:cTn id="82" dur="1000" fill="hold"/>
                                        <p:tgtEl>
                                          <p:spTgt spid="10445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15" presetClass="entr" presetSubtype="0" fill="hold" grpId="0" nodeType="clickEffect">
                                  <p:stCondLst>
                                    <p:cond delay="0"/>
                                  </p:stCondLst>
                                  <p:childTnLst>
                                    <p:set>
                                      <p:cBhvr>
                                        <p:cTn id="86" dur="1" fill="hold">
                                          <p:stCondLst>
                                            <p:cond delay="0"/>
                                          </p:stCondLst>
                                        </p:cTn>
                                        <p:tgtEl>
                                          <p:spTgt spid="104473"/>
                                        </p:tgtEl>
                                        <p:attrNameLst>
                                          <p:attrName>style.visibility</p:attrName>
                                        </p:attrNameLst>
                                      </p:cBhvr>
                                      <p:to>
                                        <p:strVal val="visible"/>
                                      </p:to>
                                    </p:set>
                                    <p:anim calcmode="lin" valueType="num">
                                      <p:cBhvr>
                                        <p:cTn id="87" dur="1000" fill="hold"/>
                                        <p:tgtEl>
                                          <p:spTgt spid="104473"/>
                                        </p:tgtEl>
                                        <p:attrNameLst>
                                          <p:attrName>ppt_w</p:attrName>
                                        </p:attrNameLst>
                                      </p:cBhvr>
                                      <p:tavLst>
                                        <p:tav tm="0">
                                          <p:val>
                                            <p:fltVal val="0"/>
                                          </p:val>
                                        </p:tav>
                                        <p:tav tm="100000">
                                          <p:val>
                                            <p:strVal val="#ppt_w"/>
                                          </p:val>
                                        </p:tav>
                                      </p:tavLst>
                                    </p:anim>
                                    <p:anim calcmode="lin" valueType="num">
                                      <p:cBhvr>
                                        <p:cTn id="88" dur="1000" fill="hold"/>
                                        <p:tgtEl>
                                          <p:spTgt spid="104473"/>
                                        </p:tgtEl>
                                        <p:attrNameLst>
                                          <p:attrName>ppt_h</p:attrName>
                                        </p:attrNameLst>
                                      </p:cBhvr>
                                      <p:tavLst>
                                        <p:tav tm="0">
                                          <p:val>
                                            <p:fltVal val="0"/>
                                          </p:val>
                                        </p:tav>
                                        <p:tav tm="100000">
                                          <p:val>
                                            <p:strVal val="#ppt_h"/>
                                          </p:val>
                                        </p:tav>
                                      </p:tavLst>
                                    </p:anim>
                                    <p:anim calcmode="lin" valueType="num">
                                      <p:cBhvr>
                                        <p:cTn id="89" dur="1000" fill="hold"/>
                                        <p:tgtEl>
                                          <p:spTgt spid="104473"/>
                                        </p:tgtEl>
                                        <p:attrNameLst>
                                          <p:attrName>ppt_x</p:attrName>
                                        </p:attrNameLst>
                                      </p:cBhvr>
                                      <p:tavLst>
                                        <p:tav tm="0" fmla="#ppt_x+(cos(-2*pi*(1-$))*-#ppt_x-sin(-2*pi*(1-$))*(1-#ppt_y))*(1-$)">
                                          <p:val>
                                            <p:fltVal val="0"/>
                                          </p:val>
                                        </p:tav>
                                        <p:tav tm="100000">
                                          <p:val>
                                            <p:fltVal val="1"/>
                                          </p:val>
                                        </p:tav>
                                      </p:tavLst>
                                    </p:anim>
                                    <p:anim calcmode="lin" valueType="num">
                                      <p:cBhvr>
                                        <p:cTn id="90" dur="1000" fill="hold"/>
                                        <p:tgtEl>
                                          <p:spTgt spid="10447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1" fill="hold" nodeType="clickPar">
                      <p:stCondLst>
                        <p:cond delay="indefinite"/>
                      </p:stCondLst>
                      <p:childTnLst>
                        <p:par>
                          <p:cTn id="92" fill="hold" nodeType="withGroup">
                            <p:stCondLst>
                              <p:cond delay="0"/>
                            </p:stCondLst>
                            <p:childTnLst>
                              <p:par>
                                <p:cTn id="93" presetID="15" presetClass="entr" presetSubtype="0" fill="hold" grpId="0" nodeType="clickEffect">
                                  <p:stCondLst>
                                    <p:cond delay="0"/>
                                  </p:stCondLst>
                                  <p:childTnLst>
                                    <p:set>
                                      <p:cBhvr>
                                        <p:cTn id="94" dur="1" fill="hold">
                                          <p:stCondLst>
                                            <p:cond delay="0"/>
                                          </p:stCondLst>
                                        </p:cTn>
                                        <p:tgtEl>
                                          <p:spTgt spid="104475"/>
                                        </p:tgtEl>
                                        <p:attrNameLst>
                                          <p:attrName>style.visibility</p:attrName>
                                        </p:attrNameLst>
                                      </p:cBhvr>
                                      <p:to>
                                        <p:strVal val="visible"/>
                                      </p:to>
                                    </p:set>
                                    <p:anim calcmode="lin" valueType="num">
                                      <p:cBhvr>
                                        <p:cTn id="95" dur="1000" fill="hold"/>
                                        <p:tgtEl>
                                          <p:spTgt spid="104475"/>
                                        </p:tgtEl>
                                        <p:attrNameLst>
                                          <p:attrName>ppt_w</p:attrName>
                                        </p:attrNameLst>
                                      </p:cBhvr>
                                      <p:tavLst>
                                        <p:tav tm="0">
                                          <p:val>
                                            <p:fltVal val="0"/>
                                          </p:val>
                                        </p:tav>
                                        <p:tav tm="100000">
                                          <p:val>
                                            <p:strVal val="#ppt_w"/>
                                          </p:val>
                                        </p:tav>
                                      </p:tavLst>
                                    </p:anim>
                                    <p:anim calcmode="lin" valueType="num">
                                      <p:cBhvr>
                                        <p:cTn id="96" dur="1000" fill="hold"/>
                                        <p:tgtEl>
                                          <p:spTgt spid="104475"/>
                                        </p:tgtEl>
                                        <p:attrNameLst>
                                          <p:attrName>ppt_h</p:attrName>
                                        </p:attrNameLst>
                                      </p:cBhvr>
                                      <p:tavLst>
                                        <p:tav tm="0">
                                          <p:val>
                                            <p:fltVal val="0"/>
                                          </p:val>
                                        </p:tav>
                                        <p:tav tm="100000">
                                          <p:val>
                                            <p:strVal val="#ppt_h"/>
                                          </p:val>
                                        </p:tav>
                                      </p:tavLst>
                                    </p:anim>
                                    <p:anim calcmode="lin" valueType="num">
                                      <p:cBhvr>
                                        <p:cTn id="97" dur="1000" fill="hold"/>
                                        <p:tgtEl>
                                          <p:spTgt spid="104475"/>
                                        </p:tgtEl>
                                        <p:attrNameLst>
                                          <p:attrName>ppt_x</p:attrName>
                                        </p:attrNameLst>
                                      </p:cBhvr>
                                      <p:tavLst>
                                        <p:tav tm="0" fmla="#ppt_x+(cos(-2*pi*(1-$))*-#ppt_x-sin(-2*pi*(1-$))*(1-#ppt_y))*(1-$)">
                                          <p:val>
                                            <p:fltVal val="0"/>
                                          </p:val>
                                        </p:tav>
                                        <p:tav tm="100000">
                                          <p:val>
                                            <p:fltVal val="1"/>
                                          </p:val>
                                        </p:tav>
                                      </p:tavLst>
                                    </p:anim>
                                    <p:anim calcmode="lin" valueType="num">
                                      <p:cBhvr>
                                        <p:cTn id="98" dur="1000" fill="hold"/>
                                        <p:tgtEl>
                                          <p:spTgt spid="10447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69" grpId="0" animBg="1"/>
      <p:bldP spid="104470" grpId="0" animBg="1"/>
      <p:bldP spid="104471" grpId="0" animBg="1"/>
      <p:bldP spid="104472" grpId="0" animBg="1"/>
      <p:bldP spid="104473" grpId="0" animBg="1"/>
      <p:bldP spid="104474" grpId="0" animBg="1"/>
      <p:bldP spid="10447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762000" y="381000"/>
            <a:ext cx="7543800" cy="762000"/>
          </a:xfrm>
        </p:spPr>
        <p:txBody>
          <a:bodyPr/>
          <a:lstStyle/>
          <a:p>
            <a:r>
              <a:rPr lang="en-US" altLang="en-US">
                <a:latin typeface="Times New Roman" panose="02020603050405020304" pitchFamily="18" charset="0"/>
              </a:rPr>
              <a:t>3.2. Các PP TT-GDSK gián tiếp</a:t>
            </a:r>
          </a:p>
        </p:txBody>
      </p:sp>
      <p:sp>
        <p:nvSpPr>
          <p:cNvPr id="106499" name="Rectangle 3"/>
          <p:cNvSpPr>
            <a:spLocks noGrp="1" noChangeArrowheads="1"/>
          </p:cNvSpPr>
          <p:nvPr>
            <p:ph type="body" idx="1"/>
          </p:nvPr>
        </p:nvSpPr>
        <p:spPr>
          <a:xfrm>
            <a:off x="838200" y="1143000"/>
            <a:ext cx="8153400" cy="4114800"/>
          </a:xfrm>
        </p:spPr>
        <p:txBody>
          <a:bodyPr>
            <a:normAutofit fontScale="92500" lnSpcReduction="20000"/>
          </a:bodyPr>
          <a:lstStyle/>
          <a:p>
            <a:pPr algn="just">
              <a:buFont typeface="Wingdings" panose="05000000000000000000" pitchFamily="2" charset="2"/>
              <a:buNone/>
            </a:pPr>
            <a:r>
              <a:rPr lang="en-US" altLang="en-US" sz="2800">
                <a:latin typeface="Times New Roman" panose="02020603050405020304" pitchFamily="18" charset="0"/>
              </a:rPr>
              <a:t>3.2.1. Đài phát thanh</a:t>
            </a:r>
          </a:p>
          <a:p>
            <a:pPr algn="just">
              <a:buFont typeface="Wingdings" panose="05000000000000000000" pitchFamily="2" charset="2"/>
              <a:buNone/>
            </a:pPr>
            <a:r>
              <a:rPr lang="en-US" altLang="en-US" sz="2800">
                <a:latin typeface="Times New Roman" panose="02020603050405020304" pitchFamily="18" charset="0"/>
              </a:rPr>
              <a:t>3.2.2. Vô tuyến truyền hình</a:t>
            </a:r>
          </a:p>
          <a:p>
            <a:pPr algn="just">
              <a:buFontTx/>
              <a:buNone/>
            </a:pPr>
            <a:r>
              <a:rPr lang="en-US" altLang="en-US" sz="2800">
                <a:latin typeface="Times New Roman" panose="02020603050405020304" pitchFamily="18" charset="0"/>
              </a:rPr>
              <a:t>3.2.3. Video</a:t>
            </a:r>
          </a:p>
          <a:p>
            <a:pPr algn="just">
              <a:buFontTx/>
              <a:buNone/>
            </a:pPr>
            <a:r>
              <a:rPr lang="en-US" altLang="en-US" sz="2800">
                <a:latin typeface="Times New Roman" panose="02020603050405020304" pitchFamily="18" charset="0"/>
              </a:rPr>
              <a:t>3.2.4. Tài liệu in ấn:</a:t>
            </a:r>
          </a:p>
          <a:p>
            <a:pPr lvl="1" algn="just">
              <a:buFontTx/>
              <a:buNone/>
            </a:pPr>
            <a:r>
              <a:rPr lang="en-US" altLang="en-US">
                <a:latin typeface="Times New Roman" panose="02020603050405020304" pitchFamily="18" charset="0"/>
              </a:rPr>
              <a:t>Báo, tạp chí </a:t>
            </a:r>
          </a:p>
          <a:p>
            <a:pPr lvl="1" algn="just">
              <a:buFontTx/>
              <a:buNone/>
            </a:pPr>
            <a:r>
              <a:rPr lang="en-US" altLang="en-US">
                <a:latin typeface="Times New Roman" panose="02020603050405020304" pitchFamily="18" charset="0"/>
              </a:rPr>
              <a:t>Panô, áp phích  </a:t>
            </a:r>
          </a:p>
          <a:p>
            <a:pPr lvl="1" algn="just">
              <a:buFontTx/>
              <a:buNone/>
            </a:pPr>
            <a:r>
              <a:rPr lang="en-US" altLang="en-US">
                <a:latin typeface="Times New Roman" panose="02020603050405020304" pitchFamily="18" charset="0"/>
              </a:rPr>
              <a:t>Tranh lật hay sách lật </a:t>
            </a:r>
          </a:p>
          <a:p>
            <a:pPr lvl="1" algn="just">
              <a:buFontTx/>
              <a:buNone/>
            </a:pPr>
            <a:r>
              <a:rPr lang="en-US" altLang="en-US">
                <a:latin typeface="Times New Roman" panose="02020603050405020304" pitchFamily="18" charset="0"/>
              </a:rPr>
              <a:t>Tờ rơi (tờ bướm) </a:t>
            </a:r>
          </a:p>
          <a:p>
            <a:pPr lvl="1" algn="just">
              <a:buFontTx/>
              <a:buNone/>
            </a:pPr>
            <a:r>
              <a:rPr lang="en-US" altLang="en-US">
                <a:latin typeface="Times New Roman" panose="02020603050405020304" pitchFamily="18" charset="0"/>
              </a:rPr>
              <a:t>Một số tài liệu in ấn khác </a:t>
            </a:r>
          </a:p>
          <a:p>
            <a:pPr algn="just">
              <a:buFontTx/>
              <a:buNone/>
            </a:pPr>
            <a:r>
              <a:rPr lang="en-US" altLang="en-US" sz="2800">
                <a:latin typeface="Times New Roman" panose="02020603050405020304" pitchFamily="18" charset="0"/>
              </a:rPr>
              <a:t>3.2.5. Bảng tin</a:t>
            </a:r>
          </a:p>
        </p:txBody>
      </p:sp>
    </p:spTree>
    <p:extLst>
      <p:ext uri="{BB962C8B-B14F-4D97-AF65-F5344CB8AC3E}">
        <p14:creationId xmlns:p14="http://schemas.microsoft.com/office/powerpoint/2010/main" val="12183144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06498"/>
                                        </p:tgtEl>
                                        <p:attrNameLst>
                                          <p:attrName>style.visibility</p:attrName>
                                        </p:attrNameLst>
                                      </p:cBhvr>
                                      <p:to>
                                        <p:strVal val="visible"/>
                                      </p:to>
                                    </p:set>
                                    <p:anim from="(-#ppt_w/2)" to="(#ppt_x)" calcmode="lin" valueType="num">
                                      <p:cBhvr>
                                        <p:cTn id="7" dur="600" fill="hold">
                                          <p:stCondLst>
                                            <p:cond delay="0"/>
                                          </p:stCondLst>
                                        </p:cTn>
                                        <p:tgtEl>
                                          <p:spTgt spid="106498"/>
                                        </p:tgtEl>
                                        <p:attrNameLst>
                                          <p:attrName>ppt_x</p:attrName>
                                        </p:attrNameLst>
                                      </p:cBhvr>
                                    </p:anim>
                                    <p:anim from="0" to="-1.0" calcmode="lin" valueType="num">
                                      <p:cBhvr>
                                        <p:cTn id="8" dur="200" decel="50000" autoRev="1" fill="hold">
                                          <p:stCondLst>
                                            <p:cond delay="600"/>
                                          </p:stCondLst>
                                        </p:cTn>
                                        <p:tgtEl>
                                          <p:spTgt spid="106498"/>
                                        </p:tgtEl>
                                        <p:attrNameLst>
                                          <p:attrName>xshear</p:attrName>
                                        </p:attrNameLst>
                                      </p:cBhvr>
                                    </p:anim>
                                    <p:animScale>
                                      <p:cBhvr>
                                        <p:cTn id="9" dur="200" decel="100000" autoRev="1" fill="hold">
                                          <p:stCondLst>
                                            <p:cond delay="600"/>
                                          </p:stCondLst>
                                        </p:cTn>
                                        <p:tgtEl>
                                          <p:spTgt spid="106498"/>
                                        </p:tgtEl>
                                      </p:cBhvr>
                                      <p:from x="100000" y="100000"/>
                                      <p:to x="80000" y="100000"/>
                                    </p:animScale>
                                    <p:anim by="(#ppt_h/3+#ppt_w*0.1)" calcmode="lin" valueType="num">
                                      <p:cBhvr additive="sum">
                                        <p:cTn id="10" dur="200" decel="100000" autoRev="1" fill="hold">
                                          <p:stCondLst>
                                            <p:cond delay="600"/>
                                          </p:stCondLst>
                                        </p:cTn>
                                        <p:tgtEl>
                                          <p:spTgt spid="106498"/>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106499">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106499">
                                            <p:txEl>
                                              <p:pRg st="0" end="0"/>
                                            </p:txEl>
                                          </p:spTgt>
                                        </p:tgtEl>
                                        <p:attrNameLst>
                                          <p:attrName>ppt_x</p:attrName>
                                        </p:attrNameLst>
                                      </p:cBhvr>
                                    </p:anim>
                                    <p:anim from="0" to="-1.0" calcmode="lin" valueType="num">
                                      <p:cBhvr>
                                        <p:cTn id="16" dur="200" decel="50000" autoRev="1" fill="hold">
                                          <p:stCondLst>
                                            <p:cond delay="600"/>
                                          </p:stCondLst>
                                        </p:cTn>
                                        <p:tgtEl>
                                          <p:spTgt spid="106499">
                                            <p:txEl>
                                              <p:pRg st="0" end="0"/>
                                            </p:txEl>
                                          </p:spTgt>
                                        </p:tgtEl>
                                        <p:attrNameLst>
                                          <p:attrName>xshear</p:attrName>
                                        </p:attrNameLst>
                                      </p:cBhvr>
                                    </p:anim>
                                    <p:animScale>
                                      <p:cBhvr>
                                        <p:cTn id="17" dur="200" decel="100000" autoRev="1" fill="hold">
                                          <p:stCondLst>
                                            <p:cond delay="600"/>
                                          </p:stCondLst>
                                        </p:cTn>
                                        <p:tgtEl>
                                          <p:spTgt spid="106499">
                                            <p:txEl>
                                              <p:pRg st="0" end="0"/>
                                            </p:txEl>
                                          </p:spTgt>
                                        </p:tgtEl>
                                      </p:cBhvr>
                                      <p:from x="100000" y="100000"/>
                                      <p:to x="80000" y="100000"/>
                                    </p:animScale>
                                    <p:anim by="(#ppt_h/3+#ppt_w*0.1)" calcmode="lin" valueType="num">
                                      <p:cBhvr additive="sum">
                                        <p:cTn id="18" dur="200" decel="100000" autoRev="1" fill="hold">
                                          <p:stCondLst>
                                            <p:cond delay="600"/>
                                          </p:stCondLst>
                                        </p:cTn>
                                        <p:tgtEl>
                                          <p:spTgt spid="106499">
                                            <p:txEl>
                                              <p:pRg st="0" end="0"/>
                                            </p:txEl>
                                          </p:spTgt>
                                        </p:tgtEl>
                                        <p:attrNameLst>
                                          <p:attrName>ppt_x</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106499">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106499">
                                            <p:txEl>
                                              <p:pRg st="1" end="1"/>
                                            </p:txEl>
                                          </p:spTgt>
                                        </p:tgtEl>
                                        <p:attrNameLst>
                                          <p:attrName>ppt_x</p:attrName>
                                        </p:attrNameLst>
                                      </p:cBhvr>
                                    </p:anim>
                                    <p:anim from="0" to="-1.0" calcmode="lin" valueType="num">
                                      <p:cBhvr>
                                        <p:cTn id="24" dur="200" decel="50000" autoRev="1" fill="hold">
                                          <p:stCondLst>
                                            <p:cond delay="600"/>
                                          </p:stCondLst>
                                        </p:cTn>
                                        <p:tgtEl>
                                          <p:spTgt spid="106499">
                                            <p:txEl>
                                              <p:pRg st="1" end="1"/>
                                            </p:txEl>
                                          </p:spTgt>
                                        </p:tgtEl>
                                        <p:attrNameLst>
                                          <p:attrName>xshear</p:attrName>
                                        </p:attrNameLst>
                                      </p:cBhvr>
                                    </p:anim>
                                    <p:animScale>
                                      <p:cBhvr>
                                        <p:cTn id="25" dur="200" decel="100000" autoRev="1" fill="hold">
                                          <p:stCondLst>
                                            <p:cond delay="600"/>
                                          </p:stCondLst>
                                        </p:cTn>
                                        <p:tgtEl>
                                          <p:spTgt spid="106499">
                                            <p:txEl>
                                              <p:pRg st="1" end="1"/>
                                            </p:txEl>
                                          </p:spTgt>
                                        </p:tgtEl>
                                      </p:cBhvr>
                                      <p:from x="100000" y="100000"/>
                                      <p:to x="80000" y="100000"/>
                                    </p:animScale>
                                    <p:anim by="(#ppt_h/3+#ppt_w*0.1)" calcmode="lin" valueType="num">
                                      <p:cBhvr additive="sum">
                                        <p:cTn id="26" dur="200" decel="100000" autoRev="1" fill="hold">
                                          <p:stCondLst>
                                            <p:cond delay="600"/>
                                          </p:stCondLst>
                                        </p:cTn>
                                        <p:tgtEl>
                                          <p:spTgt spid="106499">
                                            <p:txEl>
                                              <p:pRg st="1" end="1"/>
                                            </p:txEl>
                                          </p:spTgt>
                                        </p:tgtEl>
                                        <p:attrNameLst>
                                          <p:attrName>ppt_x</p:attrName>
                                        </p:attrNameLst>
                                      </p:cBhvr>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106499">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106499">
                                            <p:txEl>
                                              <p:pRg st="2" end="2"/>
                                            </p:txEl>
                                          </p:spTgt>
                                        </p:tgtEl>
                                        <p:attrNameLst>
                                          <p:attrName>ppt_x</p:attrName>
                                        </p:attrNameLst>
                                      </p:cBhvr>
                                    </p:anim>
                                    <p:anim from="0" to="-1.0" calcmode="lin" valueType="num">
                                      <p:cBhvr>
                                        <p:cTn id="32" dur="200" decel="50000" autoRev="1" fill="hold">
                                          <p:stCondLst>
                                            <p:cond delay="600"/>
                                          </p:stCondLst>
                                        </p:cTn>
                                        <p:tgtEl>
                                          <p:spTgt spid="106499">
                                            <p:txEl>
                                              <p:pRg st="2" end="2"/>
                                            </p:txEl>
                                          </p:spTgt>
                                        </p:tgtEl>
                                        <p:attrNameLst>
                                          <p:attrName>xshear</p:attrName>
                                        </p:attrNameLst>
                                      </p:cBhvr>
                                    </p:anim>
                                    <p:animScale>
                                      <p:cBhvr>
                                        <p:cTn id="33" dur="200" decel="100000" autoRev="1" fill="hold">
                                          <p:stCondLst>
                                            <p:cond delay="600"/>
                                          </p:stCondLst>
                                        </p:cTn>
                                        <p:tgtEl>
                                          <p:spTgt spid="106499">
                                            <p:txEl>
                                              <p:pRg st="2" end="2"/>
                                            </p:txEl>
                                          </p:spTgt>
                                        </p:tgtEl>
                                      </p:cBhvr>
                                      <p:from x="100000" y="100000"/>
                                      <p:to x="80000" y="100000"/>
                                    </p:animScale>
                                    <p:anim by="(#ppt_h/3+#ppt_w*0.1)" calcmode="lin" valueType="num">
                                      <p:cBhvr additive="sum">
                                        <p:cTn id="34" dur="200" decel="100000" autoRev="1" fill="hold">
                                          <p:stCondLst>
                                            <p:cond delay="600"/>
                                          </p:stCondLst>
                                        </p:cTn>
                                        <p:tgtEl>
                                          <p:spTgt spid="106499">
                                            <p:txEl>
                                              <p:pRg st="2" end="2"/>
                                            </p:txEl>
                                          </p:spTgt>
                                        </p:tgtEl>
                                        <p:attrNameLst>
                                          <p:attrName>ppt_x</p:attrName>
                                        </p:attrNameLst>
                                      </p:cBhvr>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106499">
                                            <p:txEl>
                                              <p:pRg st="3" end="3"/>
                                            </p:txEl>
                                          </p:spTgt>
                                        </p:tgtEl>
                                        <p:attrNameLst>
                                          <p:attrName>style.visibility</p:attrName>
                                        </p:attrNameLst>
                                      </p:cBhvr>
                                      <p:to>
                                        <p:strVal val="visible"/>
                                      </p:to>
                                    </p:set>
                                    <p:anim from="(-#ppt_w/2)" to="(#ppt_x)" calcmode="lin" valueType="num">
                                      <p:cBhvr>
                                        <p:cTn id="39" dur="600" fill="hold">
                                          <p:stCondLst>
                                            <p:cond delay="0"/>
                                          </p:stCondLst>
                                        </p:cTn>
                                        <p:tgtEl>
                                          <p:spTgt spid="106499">
                                            <p:txEl>
                                              <p:pRg st="3" end="3"/>
                                            </p:txEl>
                                          </p:spTgt>
                                        </p:tgtEl>
                                        <p:attrNameLst>
                                          <p:attrName>ppt_x</p:attrName>
                                        </p:attrNameLst>
                                      </p:cBhvr>
                                    </p:anim>
                                    <p:anim from="0" to="-1.0" calcmode="lin" valueType="num">
                                      <p:cBhvr>
                                        <p:cTn id="40" dur="200" decel="50000" autoRev="1" fill="hold">
                                          <p:stCondLst>
                                            <p:cond delay="600"/>
                                          </p:stCondLst>
                                        </p:cTn>
                                        <p:tgtEl>
                                          <p:spTgt spid="106499">
                                            <p:txEl>
                                              <p:pRg st="3" end="3"/>
                                            </p:txEl>
                                          </p:spTgt>
                                        </p:tgtEl>
                                        <p:attrNameLst>
                                          <p:attrName>xshear</p:attrName>
                                        </p:attrNameLst>
                                      </p:cBhvr>
                                    </p:anim>
                                    <p:animScale>
                                      <p:cBhvr>
                                        <p:cTn id="41" dur="200" decel="100000" autoRev="1" fill="hold">
                                          <p:stCondLst>
                                            <p:cond delay="600"/>
                                          </p:stCondLst>
                                        </p:cTn>
                                        <p:tgtEl>
                                          <p:spTgt spid="106499">
                                            <p:txEl>
                                              <p:pRg st="3" end="3"/>
                                            </p:txEl>
                                          </p:spTgt>
                                        </p:tgtEl>
                                      </p:cBhvr>
                                      <p:from x="100000" y="100000"/>
                                      <p:to x="80000" y="100000"/>
                                    </p:animScale>
                                    <p:anim by="(#ppt_h/3+#ppt_w*0.1)" calcmode="lin" valueType="num">
                                      <p:cBhvr additive="sum">
                                        <p:cTn id="42" dur="200" decel="100000" autoRev="1" fill="hold">
                                          <p:stCondLst>
                                            <p:cond delay="600"/>
                                          </p:stCondLst>
                                        </p:cTn>
                                        <p:tgtEl>
                                          <p:spTgt spid="106499">
                                            <p:txEl>
                                              <p:pRg st="3" end="3"/>
                                            </p:txEl>
                                          </p:spTgt>
                                        </p:tgtEl>
                                        <p:attrNameLst>
                                          <p:attrName>ppt_x</p:attrName>
                                        </p:attrNameLst>
                                      </p:cBhvr>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106499">
                                            <p:txEl>
                                              <p:pRg st="4" end="4"/>
                                            </p:txEl>
                                          </p:spTgt>
                                        </p:tgtEl>
                                        <p:attrNameLst>
                                          <p:attrName>style.visibility</p:attrName>
                                        </p:attrNameLst>
                                      </p:cBhvr>
                                      <p:to>
                                        <p:strVal val="visible"/>
                                      </p:to>
                                    </p:set>
                                    <p:anim from="(-#ppt_w/2)" to="(#ppt_x)" calcmode="lin" valueType="num">
                                      <p:cBhvr>
                                        <p:cTn id="47" dur="600" fill="hold">
                                          <p:stCondLst>
                                            <p:cond delay="0"/>
                                          </p:stCondLst>
                                        </p:cTn>
                                        <p:tgtEl>
                                          <p:spTgt spid="106499">
                                            <p:txEl>
                                              <p:pRg st="4" end="4"/>
                                            </p:txEl>
                                          </p:spTgt>
                                        </p:tgtEl>
                                        <p:attrNameLst>
                                          <p:attrName>ppt_x</p:attrName>
                                        </p:attrNameLst>
                                      </p:cBhvr>
                                    </p:anim>
                                    <p:anim from="0" to="-1.0" calcmode="lin" valueType="num">
                                      <p:cBhvr>
                                        <p:cTn id="48" dur="200" decel="50000" autoRev="1" fill="hold">
                                          <p:stCondLst>
                                            <p:cond delay="600"/>
                                          </p:stCondLst>
                                        </p:cTn>
                                        <p:tgtEl>
                                          <p:spTgt spid="106499">
                                            <p:txEl>
                                              <p:pRg st="4" end="4"/>
                                            </p:txEl>
                                          </p:spTgt>
                                        </p:tgtEl>
                                        <p:attrNameLst>
                                          <p:attrName>xshear</p:attrName>
                                        </p:attrNameLst>
                                      </p:cBhvr>
                                    </p:anim>
                                    <p:animScale>
                                      <p:cBhvr>
                                        <p:cTn id="49" dur="200" decel="100000" autoRev="1" fill="hold">
                                          <p:stCondLst>
                                            <p:cond delay="600"/>
                                          </p:stCondLst>
                                        </p:cTn>
                                        <p:tgtEl>
                                          <p:spTgt spid="106499">
                                            <p:txEl>
                                              <p:pRg st="4" end="4"/>
                                            </p:txEl>
                                          </p:spTgt>
                                        </p:tgtEl>
                                      </p:cBhvr>
                                      <p:from x="100000" y="100000"/>
                                      <p:to x="80000" y="100000"/>
                                    </p:animScale>
                                    <p:anim by="(#ppt_h/3+#ppt_w*0.1)" calcmode="lin" valueType="num">
                                      <p:cBhvr additive="sum">
                                        <p:cTn id="50" dur="200" decel="100000" autoRev="1" fill="hold">
                                          <p:stCondLst>
                                            <p:cond delay="600"/>
                                          </p:stCondLst>
                                        </p:cTn>
                                        <p:tgtEl>
                                          <p:spTgt spid="106499">
                                            <p:txEl>
                                              <p:pRg st="4" end="4"/>
                                            </p:txEl>
                                          </p:spTgt>
                                        </p:tgtEl>
                                        <p:attrNameLst>
                                          <p:attrName>ppt_x</p:attrName>
                                        </p:attrNameLst>
                                      </p:cBhvr>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106499">
                                            <p:txEl>
                                              <p:pRg st="5" end="5"/>
                                            </p:txEl>
                                          </p:spTgt>
                                        </p:tgtEl>
                                        <p:attrNameLst>
                                          <p:attrName>style.visibility</p:attrName>
                                        </p:attrNameLst>
                                      </p:cBhvr>
                                      <p:to>
                                        <p:strVal val="visible"/>
                                      </p:to>
                                    </p:set>
                                    <p:anim from="(-#ppt_w/2)" to="(#ppt_x)" calcmode="lin" valueType="num">
                                      <p:cBhvr>
                                        <p:cTn id="55" dur="600" fill="hold">
                                          <p:stCondLst>
                                            <p:cond delay="0"/>
                                          </p:stCondLst>
                                        </p:cTn>
                                        <p:tgtEl>
                                          <p:spTgt spid="106499">
                                            <p:txEl>
                                              <p:pRg st="5" end="5"/>
                                            </p:txEl>
                                          </p:spTgt>
                                        </p:tgtEl>
                                        <p:attrNameLst>
                                          <p:attrName>ppt_x</p:attrName>
                                        </p:attrNameLst>
                                      </p:cBhvr>
                                    </p:anim>
                                    <p:anim from="0" to="-1.0" calcmode="lin" valueType="num">
                                      <p:cBhvr>
                                        <p:cTn id="56" dur="200" decel="50000" autoRev="1" fill="hold">
                                          <p:stCondLst>
                                            <p:cond delay="600"/>
                                          </p:stCondLst>
                                        </p:cTn>
                                        <p:tgtEl>
                                          <p:spTgt spid="106499">
                                            <p:txEl>
                                              <p:pRg st="5" end="5"/>
                                            </p:txEl>
                                          </p:spTgt>
                                        </p:tgtEl>
                                        <p:attrNameLst>
                                          <p:attrName>xshear</p:attrName>
                                        </p:attrNameLst>
                                      </p:cBhvr>
                                    </p:anim>
                                    <p:animScale>
                                      <p:cBhvr>
                                        <p:cTn id="57" dur="200" decel="100000" autoRev="1" fill="hold">
                                          <p:stCondLst>
                                            <p:cond delay="600"/>
                                          </p:stCondLst>
                                        </p:cTn>
                                        <p:tgtEl>
                                          <p:spTgt spid="106499">
                                            <p:txEl>
                                              <p:pRg st="5" end="5"/>
                                            </p:txEl>
                                          </p:spTgt>
                                        </p:tgtEl>
                                      </p:cBhvr>
                                      <p:from x="100000" y="100000"/>
                                      <p:to x="80000" y="100000"/>
                                    </p:animScale>
                                    <p:anim by="(#ppt_h/3+#ppt_w*0.1)" calcmode="lin" valueType="num">
                                      <p:cBhvr additive="sum">
                                        <p:cTn id="58" dur="200" decel="100000" autoRev="1" fill="hold">
                                          <p:stCondLst>
                                            <p:cond delay="600"/>
                                          </p:stCondLst>
                                        </p:cTn>
                                        <p:tgtEl>
                                          <p:spTgt spid="106499">
                                            <p:txEl>
                                              <p:pRg st="5" end="5"/>
                                            </p:txEl>
                                          </p:spTgt>
                                        </p:tgtEl>
                                        <p:attrNameLst>
                                          <p:attrName>ppt_x</p:attrName>
                                        </p:attrNameLst>
                                      </p:cBhvr>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34" presetClass="entr" presetSubtype="0" fill="hold" grpId="0" nodeType="clickEffect">
                                  <p:stCondLst>
                                    <p:cond delay="0"/>
                                  </p:stCondLst>
                                  <p:childTnLst>
                                    <p:set>
                                      <p:cBhvr>
                                        <p:cTn id="62" dur="1" fill="hold">
                                          <p:stCondLst>
                                            <p:cond delay="0"/>
                                          </p:stCondLst>
                                        </p:cTn>
                                        <p:tgtEl>
                                          <p:spTgt spid="106499">
                                            <p:txEl>
                                              <p:pRg st="6" end="6"/>
                                            </p:txEl>
                                          </p:spTgt>
                                        </p:tgtEl>
                                        <p:attrNameLst>
                                          <p:attrName>style.visibility</p:attrName>
                                        </p:attrNameLst>
                                      </p:cBhvr>
                                      <p:to>
                                        <p:strVal val="visible"/>
                                      </p:to>
                                    </p:set>
                                    <p:anim from="(-#ppt_w/2)" to="(#ppt_x)" calcmode="lin" valueType="num">
                                      <p:cBhvr>
                                        <p:cTn id="63" dur="600" fill="hold">
                                          <p:stCondLst>
                                            <p:cond delay="0"/>
                                          </p:stCondLst>
                                        </p:cTn>
                                        <p:tgtEl>
                                          <p:spTgt spid="106499">
                                            <p:txEl>
                                              <p:pRg st="6" end="6"/>
                                            </p:txEl>
                                          </p:spTgt>
                                        </p:tgtEl>
                                        <p:attrNameLst>
                                          <p:attrName>ppt_x</p:attrName>
                                        </p:attrNameLst>
                                      </p:cBhvr>
                                    </p:anim>
                                    <p:anim from="0" to="-1.0" calcmode="lin" valueType="num">
                                      <p:cBhvr>
                                        <p:cTn id="64" dur="200" decel="50000" autoRev="1" fill="hold">
                                          <p:stCondLst>
                                            <p:cond delay="600"/>
                                          </p:stCondLst>
                                        </p:cTn>
                                        <p:tgtEl>
                                          <p:spTgt spid="106499">
                                            <p:txEl>
                                              <p:pRg st="6" end="6"/>
                                            </p:txEl>
                                          </p:spTgt>
                                        </p:tgtEl>
                                        <p:attrNameLst>
                                          <p:attrName>xshear</p:attrName>
                                        </p:attrNameLst>
                                      </p:cBhvr>
                                    </p:anim>
                                    <p:animScale>
                                      <p:cBhvr>
                                        <p:cTn id="65" dur="200" decel="100000" autoRev="1" fill="hold">
                                          <p:stCondLst>
                                            <p:cond delay="600"/>
                                          </p:stCondLst>
                                        </p:cTn>
                                        <p:tgtEl>
                                          <p:spTgt spid="106499">
                                            <p:txEl>
                                              <p:pRg st="6" end="6"/>
                                            </p:txEl>
                                          </p:spTgt>
                                        </p:tgtEl>
                                      </p:cBhvr>
                                      <p:from x="100000" y="100000"/>
                                      <p:to x="80000" y="100000"/>
                                    </p:animScale>
                                    <p:anim by="(#ppt_h/3+#ppt_w*0.1)" calcmode="lin" valueType="num">
                                      <p:cBhvr additive="sum">
                                        <p:cTn id="66" dur="200" decel="100000" autoRev="1" fill="hold">
                                          <p:stCondLst>
                                            <p:cond delay="600"/>
                                          </p:stCondLst>
                                        </p:cTn>
                                        <p:tgtEl>
                                          <p:spTgt spid="106499">
                                            <p:txEl>
                                              <p:pRg st="6" end="6"/>
                                            </p:txEl>
                                          </p:spTgt>
                                        </p:tgtEl>
                                        <p:attrNameLst>
                                          <p:attrName>ppt_x</p:attrName>
                                        </p:attrNameLst>
                                      </p:cBhvr>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34" presetClass="entr" presetSubtype="0" fill="hold" grpId="0" nodeType="clickEffect">
                                  <p:stCondLst>
                                    <p:cond delay="0"/>
                                  </p:stCondLst>
                                  <p:childTnLst>
                                    <p:set>
                                      <p:cBhvr>
                                        <p:cTn id="70" dur="1" fill="hold">
                                          <p:stCondLst>
                                            <p:cond delay="0"/>
                                          </p:stCondLst>
                                        </p:cTn>
                                        <p:tgtEl>
                                          <p:spTgt spid="106499">
                                            <p:txEl>
                                              <p:pRg st="7" end="7"/>
                                            </p:txEl>
                                          </p:spTgt>
                                        </p:tgtEl>
                                        <p:attrNameLst>
                                          <p:attrName>style.visibility</p:attrName>
                                        </p:attrNameLst>
                                      </p:cBhvr>
                                      <p:to>
                                        <p:strVal val="visible"/>
                                      </p:to>
                                    </p:set>
                                    <p:anim from="(-#ppt_w/2)" to="(#ppt_x)" calcmode="lin" valueType="num">
                                      <p:cBhvr>
                                        <p:cTn id="71" dur="600" fill="hold">
                                          <p:stCondLst>
                                            <p:cond delay="0"/>
                                          </p:stCondLst>
                                        </p:cTn>
                                        <p:tgtEl>
                                          <p:spTgt spid="106499">
                                            <p:txEl>
                                              <p:pRg st="7" end="7"/>
                                            </p:txEl>
                                          </p:spTgt>
                                        </p:tgtEl>
                                        <p:attrNameLst>
                                          <p:attrName>ppt_x</p:attrName>
                                        </p:attrNameLst>
                                      </p:cBhvr>
                                    </p:anim>
                                    <p:anim from="0" to="-1.0" calcmode="lin" valueType="num">
                                      <p:cBhvr>
                                        <p:cTn id="72" dur="200" decel="50000" autoRev="1" fill="hold">
                                          <p:stCondLst>
                                            <p:cond delay="600"/>
                                          </p:stCondLst>
                                        </p:cTn>
                                        <p:tgtEl>
                                          <p:spTgt spid="106499">
                                            <p:txEl>
                                              <p:pRg st="7" end="7"/>
                                            </p:txEl>
                                          </p:spTgt>
                                        </p:tgtEl>
                                        <p:attrNameLst>
                                          <p:attrName>xshear</p:attrName>
                                        </p:attrNameLst>
                                      </p:cBhvr>
                                    </p:anim>
                                    <p:animScale>
                                      <p:cBhvr>
                                        <p:cTn id="73" dur="200" decel="100000" autoRev="1" fill="hold">
                                          <p:stCondLst>
                                            <p:cond delay="600"/>
                                          </p:stCondLst>
                                        </p:cTn>
                                        <p:tgtEl>
                                          <p:spTgt spid="106499">
                                            <p:txEl>
                                              <p:pRg st="7" end="7"/>
                                            </p:txEl>
                                          </p:spTgt>
                                        </p:tgtEl>
                                      </p:cBhvr>
                                      <p:from x="100000" y="100000"/>
                                      <p:to x="80000" y="100000"/>
                                    </p:animScale>
                                    <p:anim by="(#ppt_h/3+#ppt_w*0.1)" calcmode="lin" valueType="num">
                                      <p:cBhvr additive="sum">
                                        <p:cTn id="74" dur="200" decel="100000" autoRev="1" fill="hold">
                                          <p:stCondLst>
                                            <p:cond delay="600"/>
                                          </p:stCondLst>
                                        </p:cTn>
                                        <p:tgtEl>
                                          <p:spTgt spid="106499">
                                            <p:txEl>
                                              <p:pRg st="7" end="7"/>
                                            </p:txEl>
                                          </p:spTgt>
                                        </p:tgtEl>
                                        <p:attrNameLst>
                                          <p:attrName>ppt_x</p:attrName>
                                        </p:attrNameLst>
                                      </p:cBhvr>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34" presetClass="entr" presetSubtype="0" fill="hold" grpId="0" nodeType="clickEffect">
                                  <p:stCondLst>
                                    <p:cond delay="0"/>
                                  </p:stCondLst>
                                  <p:childTnLst>
                                    <p:set>
                                      <p:cBhvr>
                                        <p:cTn id="78" dur="1" fill="hold">
                                          <p:stCondLst>
                                            <p:cond delay="0"/>
                                          </p:stCondLst>
                                        </p:cTn>
                                        <p:tgtEl>
                                          <p:spTgt spid="106499">
                                            <p:txEl>
                                              <p:pRg st="8" end="8"/>
                                            </p:txEl>
                                          </p:spTgt>
                                        </p:tgtEl>
                                        <p:attrNameLst>
                                          <p:attrName>style.visibility</p:attrName>
                                        </p:attrNameLst>
                                      </p:cBhvr>
                                      <p:to>
                                        <p:strVal val="visible"/>
                                      </p:to>
                                    </p:set>
                                    <p:anim from="(-#ppt_w/2)" to="(#ppt_x)" calcmode="lin" valueType="num">
                                      <p:cBhvr>
                                        <p:cTn id="79" dur="600" fill="hold">
                                          <p:stCondLst>
                                            <p:cond delay="0"/>
                                          </p:stCondLst>
                                        </p:cTn>
                                        <p:tgtEl>
                                          <p:spTgt spid="106499">
                                            <p:txEl>
                                              <p:pRg st="8" end="8"/>
                                            </p:txEl>
                                          </p:spTgt>
                                        </p:tgtEl>
                                        <p:attrNameLst>
                                          <p:attrName>ppt_x</p:attrName>
                                        </p:attrNameLst>
                                      </p:cBhvr>
                                    </p:anim>
                                    <p:anim from="0" to="-1.0" calcmode="lin" valueType="num">
                                      <p:cBhvr>
                                        <p:cTn id="80" dur="200" decel="50000" autoRev="1" fill="hold">
                                          <p:stCondLst>
                                            <p:cond delay="600"/>
                                          </p:stCondLst>
                                        </p:cTn>
                                        <p:tgtEl>
                                          <p:spTgt spid="106499">
                                            <p:txEl>
                                              <p:pRg st="8" end="8"/>
                                            </p:txEl>
                                          </p:spTgt>
                                        </p:tgtEl>
                                        <p:attrNameLst>
                                          <p:attrName>xshear</p:attrName>
                                        </p:attrNameLst>
                                      </p:cBhvr>
                                    </p:anim>
                                    <p:animScale>
                                      <p:cBhvr>
                                        <p:cTn id="81" dur="200" decel="100000" autoRev="1" fill="hold">
                                          <p:stCondLst>
                                            <p:cond delay="600"/>
                                          </p:stCondLst>
                                        </p:cTn>
                                        <p:tgtEl>
                                          <p:spTgt spid="106499">
                                            <p:txEl>
                                              <p:pRg st="8" end="8"/>
                                            </p:txEl>
                                          </p:spTgt>
                                        </p:tgtEl>
                                      </p:cBhvr>
                                      <p:from x="100000" y="100000"/>
                                      <p:to x="80000" y="100000"/>
                                    </p:animScale>
                                    <p:anim by="(#ppt_h/3+#ppt_w*0.1)" calcmode="lin" valueType="num">
                                      <p:cBhvr additive="sum">
                                        <p:cTn id="82" dur="200" decel="100000" autoRev="1" fill="hold">
                                          <p:stCondLst>
                                            <p:cond delay="600"/>
                                          </p:stCondLst>
                                        </p:cTn>
                                        <p:tgtEl>
                                          <p:spTgt spid="106499">
                                            <p:txEl>
                                              <p:pRg st="8" end="8"/>
                                            </p:txEl>
                                          </p:spTgt>
                                        </p:tgtEl>
                                        <p:attrNameLst>
                                          <p:attrName>ppt_x</p:attrName>
                                        </p:attrNameLst>
                                      </p:cBhvr>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34" presetClass="entr" presetSubtype="0" fill="hold" grpId="0" nodeType="clickEffect">
                                  <p:stCondLst>
                                    <p:cond delay="0"/>
                                  </p:stCondLst>
                                  <p:childTnLst>
                                    <p:set>
                                      <p:cBhvr>
                                        <p:cTn id="86" dur="1" fill="hold">
                                          <p:stCondLst>
                                            <p:cond delay="0"/>
                                          </p:stCondLst>
                                        </p:cTn>
                                        <p:tgtEl>
                                          <p:spTgt spid="106499">
                                            <p:txEl>
                                              <p:pRg st="9" end="9"/>
                                            </p:txEl>
                                          </p:spTgt>
                                        </p:tgtEl>
                                        <p:attrNameLst>
                                          <p:attrName>style.visibility</p:attrName>
                                        </p:attrNameLst>
                                      </p:cBhvr>
                                      <p:to>
                                        <p:strVal val="visible"/>
                                      </p:to>
                                    </p:set>
                                    <p:anim from="(-#ppt_w/2)" to="(#ppt_x)" calcmode="lin" valueType="num">
                                      <p:cBhvr>
                                        <p:cTn id="87" dur="600" fill="hold">
                                          <p:stCondLst>
                                            <p:cond delay="0"/>
                                          </p:stCondLst>
                                        </p:cTn>
                                        <p:tgtEl>
                                          <p:spTgt spid="106499">
                                            <p:txEl>
                                              <p:pRg st="9" end="9"/>
                                            </p:txEl>
                                          </p:spTgt>
                                        </p:tgtEl>
                                        <p:attrNameLst>
                                          <p:attrName>ppt_x</p:attrName>
                                        </p:attrNameLst>
                                      </p:cBhvr>
                                    </p:anim>
                                    <p:anim from="0" to="-1.0" calcmode="lin" valueType="num">
                                      <p:cBhvr>
                                        <p:cTn id="88" dur="200" decel="50000" autoRev="1" fill="hold">
                                          <p:stCondLst>
                                            <p:cond delay="600"/>
                                          </p:stCondLst>
                                        </p:cTn>
                                        <p:tgtEl>
                                          <p:spTgt spid="106499">
                                            <p:txEl>
                                              <p:pRg st="9" end="9"/>
                                            </p:txEl>
                                          </p:spTgt>
                                        </p:tgtEl>
                                        <p:attrNameLst>
                                          <p:attrName>xshear</p:attrName>
                                        </p:attrNameLst>
                                      </p:cBhvr>
                                    </p:anim>
                                    <p:animScale>
                                      <p:cBhvr>
                                        <p:cTn id="89" dur="200" decel="100000" autoRev="1" fill="hold">
                                          <p:stCondLst>
                                            <p:cond delay="600"/>
                                          </p:stCondLst>
                                        </p:cTn>
                                        <p:tgtEl>
                                          <p:spTgt spid="106499">
                                            <p:txEl>
                                              <p:pRg st="9" end="9"/>
                                            </p:txEl>
                                          </p:spTgt>
                                        </p:tgtEl>
                                      </p:cBhvr>
                                      <p:from x="100000" y="100000"/>
                                      <p:to x="80000" y="100000"/>
                                    </p:animScale>
                                    <p:anim by="(#ppt_h/3+#ppt_w*0.1)" calcmode="lin" valueType="num">
                                      <p:cBhvr additive="sum">
                                        <p:cTn id="90" dur="200" decel="100000" autoRev="1" fill="hold">
                                          <p:stCondLst>
                                            <p:cond delay="600"/>
                                          </p:stCondLst>
                                        </p:cTn>
                                        <p:tgtEl>
                                          <p:spTgt spid="106499">
                                            <p:txEl>
                                              <p:pRg st="9" end="9"/>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P spid="10649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762000" y="381000"/>
            <a:ext cx="7543800" cy="762000"/>
          </a:xfrm>
        </p:spPr>
        <p:txBody>
          <a:bodyPr/>
          <a:lstStyle/>
          <a:p>
            <a:r>
              <a:rPr lang="en-US" altLang="en-US">
                <a:latin typeface="Times New Roman" panose="02020603050405020304" pitchFamily="18" charset="0"/>
              </a:rPr>
              <a:t>3.2. Các PP TT-GDSK trực tiếp</a:t>
            </a:r>
          </a:p>
        </p:txBody>
      </p:sp>
      <p:sp>
        <p:nvSpPr>
          <p:cNvPr id="111619" name="Rectangle 3"/>
          <p:cNvSpPr>
            <a:spLocks noGrp="1" noChangeArrowheads="1"/>
          </p:cNvSpPr>
          <p:nvPr>
            <p:ph type="body" idx="1"/>
          </p:nvPr>
        </p:nvSpPr>
        <p:spPr>
          <a:xfrm>
            <a:off x="838200" y="1143000"/>
            <a:ext cx="8153400" cy="4114800"/>
          </a:xfrm>
        </p:spPr>
        <p:txBody>
          <a:bodyPr/>
          <a:lstStyle/>
          <a:p>
            <a:pPr algn="just">
              <a:buFont typeface="Wingdings" panose="05000000000000000000" pitchFamily="2" charset="2"/>
              <a:buNone/>
            </a:pPr>
            <a:r>
              <a:rPr lang="en-US" altLang="en-US">
                <a:latin typeface="Times New Roman" panose="02020603050405020304" pitchFamily="18" charset="0"/>
              </a:rPr>
              <a:t>1. Tổ chức nói chuyện GDSK</a:t>
            </a:r>
          </a:p>
          <a:p>
            <a:pPr algn="just">
              <a:buFont typeface="Wingdings" panose="05000000000000000000" pitchFamily="2" charset="2"/>
              <a:buNone/>
            </a:pPr>
            <a:r>
              <a:rPr lang="en-US" altLang="en-US">
                <a:latin typeface="Times New Roman" panose="02020603050405020304" pitchFamily="18" charset="0"/>
              </a:rPr>
              <a:t>2. Tổ chức thảo luận nhóm GDSK</a:t>
            </a:r>
          </a:p>
          <a:p>
            <a:pPr algn="just">
              <a:buFont typeface="Wingdings" panose="05000000000000000000" pitchFamily="2" charset="2"/>
              <a:buNone/>
            </a:pPr>
            <a:r>
              <a:rPr lang="en-US" altLang="en-US">
                <a:latin typeface="Times New Roman" panose="02020603050405020304" pitchFamily="18" charset="0"/>
              </a:rPr>
              <a:t>3. Tổ chức TT-GDSK tại hộ gia đình</a:t>
            </a:r>
          </a:p>
          <a:p>
            <a:pPr algn="just">
              <a:buFont typeface="Wingdings" panose="05000000000000000000" pitchFamily="2" charset="2"/>
              <a:buNone/>
            </a:pPr>
            <a:r>
              <a:rPr lang="en-US" altLang="en-US">
                <a:latin typeface="Times New Roman" panose="02020603050405020304" pitchFamily="18" charset="0"/>
              </a:rPr>
              <a:t>4. Tư vấn GDSK cho cá nhân </a:t>
            </a:r>
          </a:p>
          <a:p>
            <a:pPr algn="just">
              <a:buFont typeface="Wingdings" panose="05000000000000000000" pitchFamily="2" charset="2"/>
              <a:buNone/>
            </a:pPr>
            <a:r>
              <a:rPr lang="en-US" altLang="en-US">
                <a:latin typeface="Times New Roman" panose="02020603050405020304" pitchFamily="18" charset="0"/>
              </a:rPr>
              <a:t>5. Các phương pháp TT-GDSK trực tiếp khác ở cộng đồng </a:t>
            </a:r>
          </a:p>
        </p:txBody>
      </p:sp>
    </p:spTree>
    <p:extLst>
      <p:ext uri="{BB962C8B-B14F-4D97-AF65-F5344CB8AC3E}">
        <p14:creationId xmlns:p14="http://schemas.microsoft.com/office/powerpoint/2010/main" val="25851486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1618"/>
                                        </p:tgtEl>
                                        <p:attrNameLst>
                                          <p:attrName>style.visibility</p:attrName>
                                        </p:attrNameLst>
                                      </p:cBhvr>
                                      <p:to>
                                        <p:strVal val="visible"/>
                                      </p:to>
                                    </p:set>
                                    <p:animEffect transition="in" filter="checkerboard(across)">
                                      <p:cBhvr>
                                        <p:cTn id="7" dur="500"/>
                                        <p:tgtEl>
                                          <p:spTgt spid="1116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1619">
                                            <p:txEl>
                                              <p:pRg st="0" end="0"/>
                                            </p:txEl>
                                          </p:spTgt>
                                        </p:tgtEl>
                                        <p:attrNameLst>
                                          <p:attrName>style.visibility</p:attrName>
                                        </p:attrNameLst>
                                      </p:cBhvr>
                                      <p:to>
                                        <p:strVal val="visible"/>
                                      </p:to>
                                    </p:set>
                                    <p:animEffect transition="in" filter="checkerboard(across)">
                                      <p:cBhvr>
                                        <p:cTn id="12" dur="500"/>
                                        <p:tgtEl>
                                          <p:spTgt spid="1116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1619">
                                            <p:txEl>
                                              <p:pRg st="1" end="1"/>
                                            </p:txEl>
                                          </p:spTgt>
                                        </p:tgtEl>
                                        <p:attrNameLst>
                                          <p:attrName>style.visibility</p:attrName>
                                        </p:attrNameLst>
                                      </p:cBhvr>
                                      <p:to>
                                        <p:strVal val="visible"/>
                                      </p:to>
                                    </p:set>
                                    <p:animEffect transition="in" filter="checkerboard(across)">
                                      <p:cBhvr>
                                        <p:cTn id="17" dur="500"/>
                                        <p:tgtEl>
                                          <p:spTgt spid="1116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1619">
                                            <p:txEl>
                                              <p:pRg st="2" end="2"/>
                                            </p:txEl>
                                          </p:spTgt>
                                        </p:tgtEl>
                                        <p:attrNameLst>
                                          <p:attrName>style.visibility</p:attrName>
                                        </p:attrNameLst>
                                      </p:cBhvr>
                                      <p:to>
                                        <p:strVal val="visible"/>
                                      </p:to>
                                    </p:set>
                                    <p:animEffect transition="in" filter="checkerboard(across)">
                                      <p:cBhvr>
                                        <p:cTn id="22" dur="500"/>
                                        <p:tgtEl>
                                          <p:spTgt spid="111619">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1619">
                                            <p:txEl>
                                              <p:pRg st="3" end="3"/>
                                            </p:txEl>
                                          </p:spTgt>
                                        </p:tgtEl>
                                        <p:attrNameLst>
                                          <p:attrName>style.visibility</p:attrName>
                                        </p:attrNameLst>
                                      </p:cBhvr>
                                      <p:to>
                                        <p:strVal val="visible"/>
                                      </p:to>
                                    </p:set>
                                    <p:animEffect transition="in" filter="checkerboard(across)">
                                      <p:cBhvr>
                                        <p:cTn id="27" dur="500"/>
                                        <p:tgtEl>
                                          <p:spTgt spid="111619">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1619">
                                            <p:txEl>
                                              <p:pRg st="4" end="4"/>
                                            </p:txEl>
                                          </p:spTgt>
                                        </p:tgtEl>
                                        <p:attrNameLst>
                                          <p:attrName>style.visibility</p:attrName>
                                        </p:attrNameLst>
                                      </p:cBhvr>
                                      <p:to>
                                        <p:strVal val="visible"/>
                                      </p:to>
                                    </p:set>
                                    <p:animEffect transition="in" filter="checkerboard(across)">
                                      <p:cBhvr>
                                        <p:cTn id="32" dur="500"/>
                                        <p:tgtEl>
                                          <p:spTgt spid="1116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p:bldP spid="11161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762000" y="381000"/>
            <a:ext cx="7543800" cy="762000"/>
          </a:xfrm>
        </p:spPr>
        <p:txBody>
          <a:bodyPr/>
          <a:lstStyle/>
          <a:p>
            <a:r>
              <a:rPr lang="en-US" altLang="en-US" sz="3600">
                <a:latin typeface="Times New Roman" panose="02020603050405020304" pitchFamily="18" charset="0"/>
              </a:rPr>
              <a:t>3.2.1. Tổ chức nói chuyện GDSK</a:t>
            </a:r>
          </a:p>
        </p:txBody>
      </p:sp>
      <p:sp>
        <p:nvSpPr>
          <p:cNvPr id="112643" name="Rectangle 3"/>
          <p:cNvSpPr>
            <a:spLocks noGrp="1" noChangeArrowheads="1"/>
          </p:cNvSpPr>
          <p:nvPr>
            <p:ph type="body" idx="1"/>
          </p:nvPr>
        </p:nvSpPr>
        <p:spPr>
          <a:xfrm>
            <a:off x="838200" y="1143000"/>
            <a:ext cx="8153400" cy="4114800"/>
          </a:xfrm>
        </p:spPr>
        <p:txBody>
          <a:bodyPr/>
          <a:lstStyle/>
          <a:p>
            <a:pPr algn="just"/>
            <a:r>
              <a:rPr lang="en-US" altLang="en-US" sz="2800">
                <a:latin typeface="Times New Roman" panose="02020603050405020304" pitchFamily="18" charset="0"/>
              </a:rPr>
              <a:t>Nói chuyện GDSK theo chủ đề là người thực hiện GDSK trình bày về một chủ đề sức khỏe, bệnh tật nào đó trước một nhóm nhiều người. </a:t>
            </a:r>
          </a:p>
          <a:p>
            <a:pPr algn="just"/>
            <a:r>
              <a:rPr lang="en-US" altLang="en-US" sz="2800">
                <a:latin typeface="Times New Roman" panose="02020603050405020304" pitchFamily="18" charset="0"/>
              </a:rPr>
              <a:t>Bất kỳ các chủ đề nào về bệnh tật, sức khỏe cũng có thể tổ chức nói chuyện với mục đích giáo dục, </a:t>
            </a:r>
          </a:p>
          <a:p>
            <a:pPr algn="just">
              <a:buFont typeface="Wingdings" panose="05000000000000000000" pitchFamily="2" charset="2"/>
              <a:buNone/>
            </a:pPr>
            <a:r>
              <a:rPr lang="en-US" altLang="en-US" sz="2800">
                <a:latin typeface="Times New Roman" panose="02020603050405020304" pitchFamily="18" charset="0"/>
              </a:rPr>
              <a:t>Ví dụ: nói chuyện về bệnh suy dinh dưỡng trẻ em</a:t>
            </a:r>
          </a:p>
        </p:txBody>
      </p:sp>
    </p:spTree>
    <p:extLst>
      <p:ext uri="{BB962C8B-B14F-4D97-AF65-F5344CB8AC3E}">
        <p14:creationId xmlns:p14="http://schemas.microsoft.com/office/powerpoint/2010/main" val="20492217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42"/>
                                        </p:tgtEl>
                                        <p:attrNameLst>
                                          <p:attrName>style.visibility</p:attrName>
                                        </p:attrNameLst>
                                      </p:cBhvr>
                                      <p:to>
                                        <p:strVal val="visible"/>
                                      </p:to>
                                    </p:set>
                                    <p:anim calcmode="lin" valueType="num">
                                      <p:cBhvr additive="base">
                                        <p:cTn id="7" dur="500" fill="hold"/>
                                        <p:tgtEl>
                                          <p:spTgt spid="112642"/>
                                        </p:tgtEl>
                                        <p:attrNameLst>
                                          <p:attrName>ppt_x</p:attrName>
                                        </p:attrNameLst>
                                      </p:cBhvr>
                                      <p:tavLst>
                                        <p:tav tm="0">
                                          <p:val>
                                            <p:strVal val="#ppt_x"/>
                                          </p:val>
                                        </p:tav>
                                        <p:tav tm="100000">
                                          <p:val>
                                            <p:strVal val="#ppt_x"/>
                                          </p:val>
                                        </p:tav>
                                      </p:tavLst>
                                    </p:anim>
                                    <p:anim calcmode="lin" valueType="num">
                                      <p:cBhvr additive="base">
                                        <p:cTn id="8" dur="500" fill="hold"/>
                                        <p:tgtEl>
                                          <p:spTgt spid="1126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43">
                                            <p:txEl>
                                              <p:pRg st="0" end="0"/>
                                            </p:txEl>
                                          </p:spTgt>
                                        </p:tgtEl>
                                        <p:attrNameLst>
                                          <p:attrName>style.visibility</p:attrName>
                                        </p:attrNameLst>
                                      </p:cBhvr>
                                      <p:to>
                                        <p:strVal val="visible"/>
                                      </p:to>
                                    </p:set>
                                    <p:anim calcmode="lin" valueType="num">
                                      <p:cBhvr additive="base">
                                        <p:cTn id="13" dur="5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43">
                                            <p:txEl>
                                              <p:pRg st="1" end="1"/>
                                            </p:txEl>
                                          </p:spTgt>
                                        </p:tgtEl>
                                        <p:attrNameLst>
                                          <p:attrName>style.visibility</p:attrName>
                                        </p:attrNameLst>
                                      </p:cBhvr>
                                      <p:to>
                                        <p:strVal val="visible"/>
                                      </p:to>
                                    </p:set>
                                    <p:anim calcmode="lin" valueType="num">
                                      <p:cBhvr additive="base">
                                        <p:cTn id="19" dur="500" fill="hold"/>
                                        <p:tgtEl>
                                          <p:spTgt spid="1126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43">
                                            <p:txEl>
                                              <p:pRg st="2" end="2"/>
                                            </p:txEl>
                                          </p:spTgt>
                                        </p:tgtEl>
                                        <p:attrNameLst>
                                          <p:attrName>style.visibility</p:attrName>
                                        </p:attrNameLst>
                                      </p:cBhvr>
                                      <p:to>
                                        <p:strVal val="visible"/>
                                      </p:to>
                                    </p:set>
                                    <p:anim calcmode="lin" valueType="num">
                                      <p:cBhvr additive="base">
                                        <p:cTn id="25" dur="500" fill="hold"/>
                                        <p:tgtEl>
                                          <p:spTgt spid="11264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P spid="11264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762000" y="381000"/>
            <a:ext cx="7543800" cy="762000"/>
          </a:xfrm>
        </p:spPr>
        <p:txBody>
          <a:bodyPr>
            <a:normAutofit fontScale="90000"/>
          </a:bodyPr>
          <a:lstStyle/>
          <a:p>
            <a:pPr algn="just"/>
            <a:r>
              <a:rPr lang="en-US" altLang="en-US" sz="3600">
                <a:latin typeface="Times New Roman" panose="02020603050405020304" pitchFamily="18" charset="0"/>
              </a:rPr>
              <a:t>Khi nào nên tiến hành tổ chức nói chuyện GDSK?</a:t>
            </a:r>
          </a:p>
        </p:txBody>
      </p:sp>
      <p:sp>
        <p:nvSpPr>
          <p:cNvPr id="113667" name="Rectangle 3"/>
          <p:cNvSpPr>
            <a:spLocks noGrp="1" noChangeArrowheads="1"/>
          </p:cNvSpPr>
          <p:nvPr>
            <p:ph type="body" idx="1"/>
          </p:nvPr>
        </p:nvSpPr>
        <p:spPr>
          <a:xfrm>
            <a:off x="838200" y="1447800"/>
            <a:ext cx="8153400" cy="4114800"/>
          </a:xfrm>
        </p:spPr>
        <p:txBody>
          <a:bodyPr/>
          <a:lstStyle/>
          <a:p>
            <a:pPr algn="just"/>
            <a:r>
              <a:rPr lang="en-US" altLang="en-US" sz="2800">
                <a:latin typeface="Times New Roman" panose="02020603050405020304" pitchFamily="18" charset="0"/>
              </a:rPr>
              <a:t>Khi nhóm đối tượng đông, </a:t>
            </a:r>
          </a:p>
          <a:p>
            <a:pPr algn="just"/>
            <a:r>
              <a:rPr lang="en-US" altLang="en-US" sz="2800">
                <a:latin typeface="Times New Roman" panose="02020603050405020304" pitchFamily="18" charset="0"/>
              </a:rPr>
              <a:t>Không có khả năng tổ chức thảo luận nhóm nhỏ</a:t>
            </a:r>
          </a:p>
          <a:p>
            <a:pPr algn="just"/>
            <a:r>
              <a:rPr lang="en-US" altLang="en-US" sz="2800">
                <a:latin typeface="Times New Roman" panose="02020603050405020304" pitchFamily="18" charset="0"/>
              </a:rPr>
              <a:t>Không có đủ thời gian và nguồn lực khác </a:t>
            </a:r>
          </a:p>
          <a:p>
            <a:pPr algn="just"/>
            <a:r>
              <a:rPr lang="en-US" altLang="en-US" sz="2800">
                <a:latin typeface="Times New Roman" panose="02020603050405020304" pitchFamily="18" charset="0"/>
              </a:rPr>
              <a:t>Kết hợp với các cuộc họp của cộng đồng  </a:t>
            </a:r>
          </a:p>
        </p:txBody>
      </p:sp>
    </p:spTree>
    <p:extLst>
      <p:ext uri="{BB962C8B-B14F-4D97-AF65-F5344CB8AC3E}">
        <p14:creationId xmlns:p14="http://schemas.microsoft.com/office/powerpoint/2010/main" val="1809272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3666"/>
                                        </p:tgtEl>
                                        <p:attrNameLst>
                                          <p:attrName>style.visibility</p:attrName>
                                        </p:attrNameLst>
                                      </p:cBhvr>
                                      <p:to>
                                        <p:strVal val="visible"/>
                                      </p:to>
                                    </p:set>
                                    <p:animEffect transition="in" filter="diamond(in)">
                                      <p:cBhvr>
                                        <p:cTn id="7" dur="2000"/>
                                        <p:tgtEl>
                                          <p:spTgt spid="1136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3667">
                                            <p:txEl>
                                              <p:pRg st="0" end="0"/>
                                            </p:txEl>
                                          </p:spTgt>
                                        </p:tgtEl>
                                        <p:attrNameLst>
                                          <p:attrName>style.visibility</p:attrName>
                                        </p:attrNameLst>
                                      </p:cBhvr>
                                      <p:to>
                                        <p:strVal val="visible"/>
                                      </p:to>
                                    </p:set>
                                    <p:animEffect transition="in" filter="diamond(in)">
                                      <p:cBhvr>
                                        <p:cTn id="12" dur="2000"/>
                                        <p:tgtEl>
                                          <p:spTgt spid="11366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3667">
                                            <p:txEl>
                                              <p:pRg st="1" end="1"/>
                                            </p:txEl>
                                          </p:spTgt>
                                        </p:tgtEl>
                                        <p:attrNameLst>
                                          <p:attrName>style.visibility</p:attrName>
                                        </p:attrNameLst>
                                      </p:cBhvr>
                                      <p:to>
                                        <p:strVal val="visible"/>
                                      </p:to>
                                    </p:set>
                                    <p:animEffect transition="in" filter="diamond(in)">
                                      <p:cBhvr>
                                        <p:cTn id="17" dur="2000"/>
                                        <p:tgtEl>
                                          <p:spTgt spid="11366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3667">
                                            <p:txEl>
                                              <p:pRg st="2" end="2"/>
                                            </p:txEl>
                                          </p:spTgt>
                                        </p:tgtEl>
                                        <p:attrNameLst>
                                          <p:attrName>style.visibility</p:attrName>
                                        </p:attrNameLst>
                                      </p:cBhvr>
                                      <p:to>
                                        <p:strVal val="visible"/>
                                      </p:to>
                                    </p:set>
                                    <p:animEffect transition="in" filter="diamond(in)">
                                      <p:cBhvr>
                                        <p:cTn id="22" dur="2000"/>
                                        <p:tgtEl>
                                          <p:spTgt spid="11366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3667">
                                            <p:txEl>
                                              <p:pRg st="3" end="3"/>
                                            </p:txEl>
                                          </p:spTgt>
                                        </p:tgtEl>
                                        <p:attrNameLst>
                                          <p:attrName>style.visibility</p:attrName>
                                        </p:attrNameLst>
                                      </p:cBhvr>
                                      <p:to>
                                        <p:strVal val="visible"/>
                                      </p:to>
                                    </p:set>
                                    <p:animEffect transition="in" filter="diamond(in)">
                                      <p:cBhvr>
                                        <p:cTn id="27" dur="2000"/>
                                        <p:tgtEl>
                                          <p:spTgt spid="1136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p:bldP spid="11366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Rectangle 6"/>
          <p:cNvSpPr>
            <a:spLocks noGrp="1" noChangeArrowheads="1"/>
          </p:cNvSpPr>
          <p:nvPr>
            <p:ph type="title"/>
          </p:nvPr>
        </p:nvSpPr>
        <p:spPr>
          <a:xfrm>
            <a:off x="838200" y="304800"/>
            <a:ext cx="7772400" cy="914400"/>
          </a:xfrm>
        </p:spPr>
        <p:txBody>
          <a:bodyPr>
            <a:normAutofit fontScale="90000"/>
          </a:bodyPr>
          <a:lstStyle/>
          <a:p>
            <a:r>
              <a:rPr lang="en-US" altLang="en-US" sz="2800" b="1">
                <a:solidFill>
                  <a:srgbClr val="FF0000"/>
                </a:solidFill>
                <a:latin typeface="Arial" panose="020B0604020202020204" pitchFamily="34" charset="0"/>
                <a:cs typeface="Arial" panose="020B0604020202020204" pitchFamily="34" charset="0"/>
              </a:rPr>
              <a:t>1.2. Mục đích của Truyền thông - Giáo dục sức khoẻ </a:t>
            </a:r>
          </a:p>
        </p:txBody>
      </p:sp>
      <p:sp>
        <p:nvSpPr>
          <p:cNvPr id="19463" name="Rectangle 7"/>
          <p:cNvSpPr>
            <a:spLocks noGrp="1" noChangeArrowheads="1"/>
          </p:cNvSpPr>
          <p:nvPr>
            <p:ph type="body" idx="1"/>
          </p:nvPr>
        </p:nvSpPr>
        <p:spPr>
          <a:xfrm>
            <a:off x="457200" y="1295400"/>
            <a:ext cx="8382000" cy="4800600"/>
          </a:xfrm>
        </p:spPr>
        <p:txBody>
          <a:bodyPr/>
          <a:lstStyle/>
          <a:p>
            <a:pPr algn="just">
              <a:lnSpc>
                <a:spcPct val="80000"/>
              </a:lnSpc>
            </a:pPr>
            <a:r>
              <a:rPr lang="en-US" altLang="en-US" sz="2800">
                <a:latin typeface="Arial" panose="020B0604020202020204" pitchFamily="34" charset="0"/>
                <a:cs typeface="Arial" panose="020B0604020202020204" pitchFamily="34" charset="0"/>
              </a:rPr>
              <a:t>Làm cho các đối tượng GDSK: </a:t>
            </a:r>
            <a:r>
              <a:rPr lang="en-US" altLang="en-US" sz="2800" i="1">
                <a:latin typeface="Arial" panose="020B0604020202020204" pitchFamily="34" charset="0"/>
                <a:cs typeface="Arial" panose="020B0604020202020204" pitchFamily="34" charset="0"/>
              </a:rPr>
              <a:t>Tự chăm sóc, bảo vệ, nâng cao sức khoẻ của bản thân và cộng đồng bằng những nỗ lực của chính bản thân</a:t>
            </a:r>
            <a:r>
              <a:rPr lang="en-US" altLang="en-US" sz="2800">
                <a:latin typeface="Arial" panose="020B0604020202020204" pitchFamily="34" charset="0"/>
                <a:cs typeface="Arial" panose="020B0604020202020204" pitchFamily="34" charset="0"/>
              </a:rPr>
              <a:t> </a:t>
            </a:r>
          </a:p>
          <a:p>
            <a:pPr algn="just">
              <a:lnSpc>
                <a:spcPct val="80000"/>
              </a:lnSpc>
              <a:buFont typeface="Wingdings" panose="05000000000000000000" pitchFamily="2" charset="2"/>
              <a:buNone/>
            </a:pPr>
            <a:endParaRPr lang="en-US" altLang="en-US" sz="2800">
              <a:latin typeface="Arial" panose="020B0604020202020204" pitchFamily="34" charset="0"/>
              <a:cs typeface="Arial" panose="020B0604020202020204" pitchFamily="34" charset="0"/>
            </a:endParaRPr>
          </a:p>
          <a:p>
            <a:pPr algn="just">
              <a:lnSpc>
                <a:spcPct val="80000"/>
              </a:lnSpc>
              <a:buFont typeface="Wingdings" panose="05000000000000000000" pitchFamily="2" charset="2"/>
              <a:buNone/>
            </a:pPr>
            <a:r>
              <a:rPr lang="en-US" altLang="en-US" sz="2800">
                <a:latin typeface="Arial" panose="020B0604020202020204" pitchFamily="34" charset="0"/>
                <a:cs typeface="Arial" panose="020B0604020202020204" pitchFamily="34" charset="0"/>
              </a:rPr>
              <a:t>Cụ thể:</a:t>
            </a:r>
          </a:p>
          <a:p>
            <a:pPr lvl="1" algn="just">
              <a:lnSpc>
                <a:spcPct val="80000"/>
              </a:lnSpc>
              <a:buFontTx/>
              <a:buNone/>
            </a:pPr>
            <a:r>
              <a:rPr lang="en-US" altLang="en-US">
                <a:latin typeface="Arial" panose="020B0604020202020204" pitchFamily="34" charset="0"/>
                <a:cs typeface="Arial" panose="020B0604020202020204" pitchFamily="34" charset="0"/>
              </a:rPr>
              <a:t>- Tự quyết định và có trách nhiệm  </a:t>
            </a:r>
          </a:p>
          <a:p>
            <a:pPr lvl="1" algn="just">
              <a:lnSpc>
                <a:spcPct val="80000"/>
              </a:lnSpc>
              <a:buFontTx/>
              <a:buNone/>
            </a:pPr>
            <a:r>
              <a:rPr lang="en-US" altLang="en-US">
                <a:latin typeface="Arial" panose="020B0604020202020204" pitchFamily="34" charset="0"/>
                <a:cs typeface="Arial" panose="020B0604020202020204" pitchFamily="34" charset="0"/>
              </a:rPr>
              <a:t>- Tự giác chấp nhận và duy trì  </a:t>
            </a:r>
          </a:p>
          <a:p>
            <a:pPr lvl="1" algn="just">
              <a:lnSpc>
                <a:spcPct val="80000"/>
              </a:lnSpc>
              <a:buFontTx/>
              <a:buNone/>
            </a:pPr>
            <a:r>
              <a:rPr lang="en-US" altLang="en-US">
                <a:latin typeface="Arial" panose="020B0604020202020204" pitchFamily="34" charset="0"/>
                <a:cs typeface="Arial" panose="020B0604020202020204" pitchFamily="34" charset="0"/>
              </a:rPr>
              <a:t>- Biết sử dụng các dịch vụ y tế có thể có được  </a:t>
            </a:r>
          </a:p>
        </p:txBody>
      </p:sp>
    </p:spTree>
    <p:extLst>
      <p:ext uri="{BB962C8B-B14F-4D97-AF65-F5344CB8AC3E}">
        <p14:creationId xmlns:p14="http://schemas.microsoft.com/office/powerpoint/2010/main" val="29809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9462"/>
                                        </p:tgtEl>
                                        <p:attrNameLst>
                                          <p:attrName>style.visibility</p:attrName>
                                        </p:attrNameLst>
                                      </p:cBhvr>
                                      <p:to>
                                        <p:strVal val="visible"/>
                                      </p:to>
                                    </p:set>
                                    <p:anim calcmode="lin" valueType="num">
                                      <p:cBhvr>
                                        <p:cTn id="7" dur="500" fill="hold"/>
                                        <p:tgtEl>
                                          <p:spTgt spid="19462"/>
                                        </p:tgtEl>
                                        <p:attrNameLst>
                                          <p:attrName>ppt_w</p:attrName>
                                        </p:attrNameLst>
                                      </p:cBhvr>
                                      <p:tavLst>
                                        <p:tav tm="0">
                                          <p:val>
                                            <p:fltVal val="0"/>
                                          </p:val>
                                        </p:tav>
                                        <p:tav tm="100000">
                                          <p:val>
                                            <p:strVal val="#ppt_w"/>
                                          </p:val>
                                        </p:tav>
                                      </p:tavLst>
                                    </p:anim>
                                    <p:anim calcmode="lin" valueType="num">
                                      <p:cBhvr>
                                        <p:cTn id="8" dur="500" fill="hold"/>
                                        <p:tgtEl>
                                          <p:spTgt spid="19462"/>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9463">
                                            <p:txEl>
                                              <p:pRg st="0" end="0"/>
                                            </p:txEl>
                                          </p:spTgt>
                                        </p:tgtEl>
                                        <p:attrNameLst>
                                          <p:attrName>style.visibility</p:attrName>
                                        </p:attrNameLst>
                                      </p:cBhvr>
                                      <p:to>
                                        <p:strVal val="visible"/>
                                      </p:to>
                                    </p:set>
                                    <p:anim calcmode="lin" valueType="num">
                                      <p:cBhvr>
                                        <p:cTn id="13" dur="500" fill="hold"/>
                                        <p:tgtEl>
                                          <p:spTgt spid="1946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946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9463">
                                            <p:txEl>
                                              <p:pRg st="2" end="2"/>
                                            </p:txEl>
                                          </p:spTgt>
                                        </p:tgtEl>
                                        <p:attrNameLst>
                                          <p:attrName>style.visibility</p:attrName>
                                        </p:attrNameLst>
                                      </p:cBhvr>
                                      <p:to>
                                        <p:strVal val="visible"/>
                                      </p:to>
                                    </p:set>
                                    <p:anim calcmode="lin" valueType="num">
                                      <p:cBhvr>
                                        <p:cTn id="19" dur="500" fill="hold"/>
                                        <p:tgtEl>
                                          <p:spTgt spid="1946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946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9463">
                                            <p:txEl>
                                              <p:pRg st="3" end="3"/>
                                            </p:txEl>
                                          </p:spTgt>
                                        </p:tgtEl>
                                        <p:attrNameLst>
                                          <p:attrName>style.visibility</p:attrName>
                                        </p:attrNameLst>
                                      </p:cBhvr>
                                      <p:to>
                                        <p:strVal val="visible"/>
                                      </p:to>
                                    </p:set>
                                    <p:anim calcmode="lin" valueType="num">
                                      <p:cBhvr>
                                        <p:cTn id="25" dur="500" fill="hold"/>
                                        <p:tgtEl>
                                          <p:spTgt spid="1946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1946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19463">
                                            <p:txEl>
                                              <p:pRg st="4" end="4"/>
                                            </p:txEl>
                                          </p:spTgt>
                                        </p:tgtEl>
                                        <p:attrNameLst>
                                          <p:attrName>style.visibility</p:attrName>
                                        </p:attrNameLst>
                                      </p:cBhvr>
                                      <p:to>
                                        <p:strVal val="visible"/>
                                      </p:to>
                                    </p:set>
                                    <p:anim calcmode="lin" valueType="num">
                                      <p:cBhvr>
                                        <p:cTn id="31" dur="500" fill="hold"/>
                                        <p:tgtEl>
                                          <p:spTgt spid="1946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1946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19463">
                                            <p:txEl>
                                              <p:pRg st="5" end="5"/>
                                            </p:txEl>
                                          </p:spTgt>
                                        </p:tgtEl>
                                        <p:attrNameLst>
                                          <p:attrName>style.visibility</p:attrName>
                                        </p:attrNameLst>
                                      </p:cBhvr>
                                      <p:to>
                                        <p:strVal val="visible"/>
                                      </p:to>
                                    </p:set>
                                    <p:anim calcmode="lin" valueType="num">
                                      <p:cBhvr>
                                        <p:cTn id="37" dur="500" fill="hold"/>
                                        <p:tgtEl>
                                          <p:spTgt spid="1946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946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P spid="1946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533400" y="457200"/>
            <a:ext cx="8229600" cy="762000"/>
          </a:xfrm>
        </p:spPr>
        <p:txBody>
          <a:bodyPr/>
          <a:lstStyle/>
          <a:p>
            <a:pPr algn="just"/>
            <a:r>
              <a:rPr lang="en-US" altLang="en-US" sz="4000">
                <a:latin typeface="Times New Roman" panose="02020603050405020304" pitchFamily="18" charset="0"/>
              </a:rPr>
              <a:t>Các bước tổ chức nói chuyện GDSK</a:t>
            </a:r>
            <a:r>
              <a:rPr lang="en-US" altLang="en-US">
                <a:latin typeface="Times New Roman" panose="02020603050405020304" pitchFamily="18" charset="0"/>
              </a:rPr>
              <a:t> </a:t>
            </a:r>
            <a:r>
              <a:rPr lang="en-US" altLang="en-US" sz="4000">
                <a:latin typeface="Times New Roman" panose="02020603050405020304" pitchFamily="18" charset="0"/>
              </a:rPr>
              <a:t> </a:t>
            </a:r>
          </a:p>
        </p:txBody>
      </p:sp>
      <p:sp>
        <p:nvSpPr>
          <p:cNvPr id="114691" name="Rectangle 3"/>
          <p:cNvSpPr>
            <a:spLocks noGrp="1" noChangeArrowheads="1"/>
          </p:cNvSpPr>
          <p:nvPr>
            <p:ph type="body" idx="1"/>
          </p:nvPr>
        </p:nvSpPr>
        <p:spPr>
          <a:xfrm>
            <a:off x="838200" y="1219200"/>
            <a:ext cx="8153400" cy="4114800"/>
          </a:xfrm>
        </p:spPr>
        <p:txBody>
          <a:bodyPr/>
          <a:lstStyle/>
          <a:p>
            <a:pPr algn="just">
              <a:buFont typeface="Wingdings" panose="05000000000000000000" pitchFamily="2" charset="2"/>
              <a:buNone/>
            </a:pPr>
            <a:r>
              <a:rPr lang="en-US" altLang="en-US" b="1">
                <a:latin typeface="Times New Roman" panose="02020603050405020304" pitchFamily="18" charset="0"/>
              </a:rPr>
              <a:t>1) Bước chuẩn bị: </a:t>
            </a:r>
          </a:p>
          <a:p>
            <a:pPr algn="just"/>
            <a:r>
              <a:rPr lang="en-US" altLang="en-US">
                <a:latin typeface="Times New Roman" panose="02020603050405020304" pitchFamily="18" charset="0"/>
              </a:rPr>
              <a:t>Sắp xếp trước thời gian và địa điểm </a:t>
            </a:r>
          </a:p>
          <a:p>
            <a:pPr algn="just"/>
            <a:r>
              <a:rPr lang="en-US" altLang="en-US">
                <a:latin typeface="Times New Roman" panose="02020603050405020304" pitchFamily="18" charset="0"/>
              </a:rPr>
              <a:t>Báo trước chủ đề, thời gian và địa điểm </a:t>
            </a:r>
          </a:p>
          <a:p>
            <a:pPr algn="just"/>
            <a:r>
              <a:rPr lang="en-US" altLang="en-US">
                <a:latin typeface="Times New Roman" panose="02020603050405020304" pitchFamily="18" charset="0"/>
              </a:rPr>
              <a:t>Bố trí nơi nói chuyện hợp lý  </a:t>
            </a:r>
          </a:p>
          <a:p>
            <a:pPr algn="just"/>
            <a:r>
              <a:rPr lang="en-US" altLang="en-US">
                <a:latin typeface="Times New Roman" panose="02020603050405020304" pitchFamily="18" charset="0"/>
              </a:rPr>
              <a:t>Tìm hiểu trước các đối tượng tham dự  </a:t>
            </a:r>
          </a:p>
          <a:p>
            <a:pPr algn="just"/>
            <a:r>
              <a:rPr lang="en-US" altLang="en-US">
                <a:latin typeface="Times New Roman" panose="02020603050405020304" pitchFamily="18" charset="0"/>
              </a:rPr>
              <a:t>Chuẩn bị: nhân sự, nội dung nói, tư liệu</a:t>
            </a:r>
          </a:p>
        </p:txBody>
      </p:sp>
    </p:spTree>
    <p:extLst>
      <p:ext uri="{BB962C8B-B14F-4D97-AF65-F5344CB8AC3E}">
        <p14:creationId xmlns:p14="http://schemas.microsoft.com/office/powerpoint/2010/main" val="16144748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4690"/>
                                        </p:tgtEl>
                                        <p:attrNameLst>
                                          <p:attrName>style.visibility</p:attrName>
                                        </p:attrNameLst>
                                      </p:cBhvr>
                                      <p:to>
                                        <p:strVal val="visible"/>
                                      </p:to>
                                    </p:set>
                                    <p:animEffect transition="in" filter="box(in)">
                                      <p:cBhvr>
                                        <p:cTn id="7" dur="500"/>
                                        <p:tgtEl>
                                          <p:spTgt spid="1146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4691">
                                            <p:txEl>
                                              <p:pRg st="0" end="0"/>
                                            </p:txEl>
                                          </p:spTgt>
                                        </p:tgtEl>
                                        <p:attrNameLst>
                                          <p:attrName>style.visibility</p:attrName>
                                        </p:attrNameLst>
                                      </p:cBhvr>
                                      <p:to>
                                        <p:strVal val="visible"/>
                                      </p:to>
                                    </p:set>
                                    <p:animEffect transition="in" filter="box(in)">
                                      <p:cBhvr>
                                        <p:cTn id="12" dur="500"/>
                                        <p:tgtEl>
                                          <p:spTgt spid="1146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4691">
                                            <p:txEl>
                                              <p:pRg st="1" end="1"/>
                                            </p:txEl>
                                          </p:spTgt>
                                        </p:tgtEl>
                                        <p:attrNameLst>
                                          <p:attrName>style.visibility</p:attrName>
                                        </p:attrNameLst>
                                      </p:cBhvr>
                                      <p:to>
                                        <p:strVal val="visible"/>
                                      </p:to>
                                    </p:set>
                                    <p:animEffect transition="in" filter="box(in)">
                                      <p:cBhvr>
                                        <p:cTn id="17" dur="500"/>
                                        <p:tgtEl>
                                          <p:spTgt spid="1146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4691">
                                            <p:txEl>
                                              <p:pRg st="2" end="2"/>
                                            </p:txEl>
                                          </p:spTgt>
                                        </p:tgtEl>
                                        <p:attrNameLst>
                                          <p:attrName>style.visibility</p:attrName>
                                        </p:attrNameLst>
                                      </p:cBhvr>
                                      <p:to>
                                        <p:strVal val="visible"/>
                                      </p:to>
                                    </p:set>
                                    <p:animEffect transition="in" filter="box(in)">
                                      <p:cBhvr>
                                        <p:cTn id="22" dur="500"/>
                                        <p:tgtEl>
                                          <p:spTgt spid="11469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4691">
                                            <p:txEl>
                                              <p:pRg st="3" end="3"/>
                                            </p:txEl>
                                          </p:spTgt>
                                        </p:tgtEl>
                                        <p:attrNameLst>
                                          <p:attrName>style.visibility</p:attrName>
                                        </p:attrNameLst>
                                      </p:cBhvr>
                                      <p:to>
                                        <p:strVal val="visible"/>
                                      </p:to>
                                    </p:set>
                                    <p:animEffect transition="in" filter="box(in)">
                                      <p:cBhvr>
                                        <p:cTn id="27" dur="500"/>
                                        <p:tgtEl>
                                          <p:spTgt spid="11469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4691">
                                            <p:txEl>
                                              <p:pRg st="4" end="4"/>
                                            </p:txEl>
                                          </p:spTgt>
                                        </p:tgtEl>
                                        <p:attrNameLst>
                                          <p:attrName>style.visibility</p:attrName>
                                        </p:attrNameLst>
                                      </p:cBhvr>
                                      <p:to>
                                        <p:strVal val="visible"/>
                                      </p:to>
                                    </p:set>
                                    <p:animEffect transition="in" filter="box(in)">
                                      <p:cBhvr>
                                        <p:cTn id="32" dur="500"/>
                                        <p:tgtEl>
                                          <p:spTgt spid="11469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4691">
                                            <p:txEl>
                                              <p:pRg st="5" end="5"/>
                                            </p:txEl>
                                          </p:spTgt>
                                        </p:tgtEl>
                                        <p:attrNameLst>
                                          <p:attrName>style.visibility</p:attrName>
                                        </p:attrNameLst>
                                      </p:cBhvr>
                                      <p:to>
                                        <p:strVal val="visible"/>
                                      </p:to>
                                    </p:set>
                                    <p:animEffect transition="in" filter="box(in)">
                                      <p:cBhvr>
                                        <p:cTn id="37" dur="500"/>
                                        <p:tgtEl>
                                          <p:spTgt spid="1146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P spid="11469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1"/>
          </p:nvPr>
        </p:nvSpPr>
        <p:spPr>
          <a:xfrm>
            <a:off x="838200" y="304800"/>
            <a:ext cx="8153400" cy="4419600"/>
          </a:xfrm>
        </p:spPr>
        <p:txBody>
          <a:bodyPr>
            <a:normAutofit fontScale="77500" lnSpcReduction="20000"/>
          </a:bodyPr>
          <a:lstStyle/>
          <a:p>
            <a:pPr algn="just">
              <a:buFont typeface="Wingdings" panose="05000000000000000000" pitchFamily="2" charset="2"/>
              <a:buNone/>
            </a:pPr>
            <a:r>
              <a:rPr lang="en-US" altLang="en-US" sz="2800" b="1">
                <a:latin typeface="Times New Roman" panose="02020603050405020304" pitchFamily="18" charset="0"/>
              </a:rPr>
              <a:t>2) Bước thực hiện nói chuyện GDSK </a:t>
            </a:r>
          </a:p>
          <a:p>
            <a:pPr algn="just">
              <a:buFontTx/>
              <a:buNone/>
            </a:pPr>
            <a:r>
              <a:rPr lang="en-US" altLang="en-US" sz="2800" i="1">
                <a:latin typeface="Times New Roman" panose="02020603050405020304" pitchFamily="18" charset="0"/>
              </a:rPr>
              <a:t>* Cách bắt đầu nói chuyện:</a:t>
            </a:r>
          </a:p>
          <a:p>
            <a:pPr algn="just">
              <a:buFontTx/>
              <a:buChar char="•"/>
            </a:pPr>
            <a:r>
              <a:rPr lang="en-US" altLang="en-US" sz="2800">
                <a:latin typeface="Times New Roman" panose="02020603050405020304" pitchFamily="18" charset="0"/>
              </a:rPr>
              <a:t>Chào hỏi, làm quen, mời ngồi </a:t>
            </a:r>
          </a:p>
          <a:p>
            <a:pPr algn="just">
              <a:buFontTx/>
              <a:buChar char="•"/>
            </a:pPr>
            <a:r>
              <a:rPr lang="en-US" altLang="en-US" sz="2800">
                <a:latin typeface="Times New Roman" panose="02020603050405020304" pitchFamily="18" charset="0"/>
              </a:rPr>
              <a:t>Bắt đầu khi đã ổn định, xin phép, cảm ơn  </a:t>
            </a:r>
          </a:p>
          <a:p>
            <a:pPr algn="just">
              <a:buFontTx/>
              <a:buChar char="•"/>
            </a:pPr>
            <a:r>
              <a:rPr lang="en-US" altLang="en-US" sz="2800">
                <a:latin typeface="Times New Roman" panose="02020603050405020304" pitchFamily="18" charset="0"/>
              </a:rPr>
              <a:t>Giới thiệu mục đích</a:t>
            </a:r>
          </a:p>
          <a:p>
            <a:pPr algn="just">
              <a:buFontTx/>
              <a:buChar char="•"/>
            </a:pPr>
            <a:r>
              <a:rPr lang="en-US" altLang="en-US" sz="2800">
                <a:latin typeface="Times New Roman" panose="02020603050405020304" pitchFamily="18" charset="0"/>
              </a:rPr>
              <a:t>Khéo léo yêu cầu lắng nghe </a:t>
            </a:r>
          </a:p>
          <a:p>
            <a:pPr algn="just">
              <a:buFontTx/>
              <a:buChar char="•"/>
            </a:pPr>
            <a:r>
              <a:rPr lang="en-US" altLang="en-US" sz="2800">
                <a:latin typeface="Times New Roman" panose="02020603050405020304" pitchFamily="18" charset="0"/>
              </a:rPr>
              <a:t>Thể hiện sẵn sàng trao đổi và trả lời câu hỏi  </a:t>
            </a:r>
          </a:p>
          <a:p>
            <a:pPr algn="just">
              <a:lnSpc>
                <a:spcPct val="110000"/>
              </a:lnSpc>
              <a:buFontTx/>
              <a:buNone/>
            </a:pPr>
            <a:r>
              <a:rPr lang="en-US" altLang="en-US" sz="2800" i="1">
                <a:latin typeface="Times New Roman" panose="02020603050405020304" pitchFamily="18" charset="0"/>
              </a:rPr>
              <a:t>* Thực hiện nội dung nói chuyện:</a:t>
            </a:r>
            <a:r>
              <a:rPr lang="en-US" altLang="en-US" sz="2800">
                <a:latin typeface="Times New Roman" panose="02020603050405020304" pitchFamily="18" charset="0"/>
              </a:rPr>
              <a:t> </a:t>
            </a:r>
          </a:p>
          <a:p>
            <a:pPr>
              <a:lnSpc>
                <a:spcPct val="110000"/>
              </a:lnSpc>
            </a:pPr>
            <a:r>
              <a:rPr lang="en-US" altLang="en-US" sz="2800">
                <a:latin typeface="Times New Roman" panose="02020603050405020304" pitchFamily="18" charset="0"/>
              </a:rPr>
              <a:t>Nói to, rõ, kết hợp ngôn ngữ để thu hút </a:t>
            </a:r>
          </a:p>
          <a:p>
            <a:pPr>
              <a:lnSpc>
                <a:spcPct val="110000"/>
              </a:lnSpc>
            </a:pPr>
            <a:r>
              <a:rPr lang="en-US" altLang="en-US" sz="2800">
                <a:latin typeface="Times New Roman" panose="02020603050405020304" pitchFamily="18" charset="0"/>
              </a:rPr>
              <a:t>Quan sát, bao quát, nhấn mạnh trọng tâm </a:t>
            </a:r>
          </a:p>
          <a:p>
            <a:pPr>
              <a:lnSpc>
                <a:spcPct val="110000"/>
              </a:lnSpc>
            </a:pPr>
            <a:r>
              <a:rPr lang="en-US" altLang="en-US" sz="2800">
                <a:latin typeface="Times New Roman" panose="02020603050405020304" pitchFamily="18" charset="0"/>
              </a:rPr>
              <a:t>Kết hợp phương tiện khác, đưa ví dụ, câu hỏi</a:t>
            </a:r>
          </a:p>
          <a:p>
            <a:pPr>
              <a:lnSpc>
                <a:spcPct val="110000"/>
              </a:lnSpc>
            </a:pPr>
            <a:r>
              <a:rPr lang="en-US" altLang="en-US" sz="2800">
                <a:latin typeface="Times New Roman" panose="02020603050405020304" pitchFamily="18" charset="0"/>
              </a:rPr>
              <a:t>Dùng từ ngữ dễ hiểu, tránh nói lan man,…</a:t>
            </a:r>
          </a:p>
        </p:txBody>
      </p:sp>
    </p:spTree>
    <p:extLst>
      <p:ext uri="{BB962C8B-B14F-4D97-AF65-F5344CB8AC3E}">
        <p14:creationId xmlns:p14="http://schemas.microsoft.com/office/powerpoint/2010/main" val="356418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571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5715">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5715">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5715">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5715">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57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body" idx="1"/>
          </p:nvPr>
        </p:nvSpPr>
        <p:spPr>
          <a:xfrm>
            <a:off x="838200" y="304800"/>
            <a:ext cx="8153400" cy="4419600"/>
          </a:xfrm>
        </p:spPr>
        <p:txBody>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3) Bước kết thúc nói chuyện GDSK </a:t>
            </a:r>
          </a:p>
          <a:p>
            <a:pPr algn="just">
              <a:lnSpc>
                <a:spcPct val="110000"/>
              </a:lnSpc>
            </a:pPr>
            <a:r>
              <a:rPr lang="en-US" altLang="en-US" sz="2800">
                <a:latin typeface="Times New Roman" panose="02020603050405020304" pitchFamily="18" charset="0"/>
              </a:rPr>
              <a:t>Tóm tắt nội dung, nhấn mạnh nội dung cần nhớ</a:t>
            </a:r>
          </a:p>
          <a:p>
            <a:pPr algn="just">
              <a:lnSpc>
                <a:spcPct val="110000"/>
              </a:lnSpc>
            </a:pPr>
            <a:r>
              <a:rPr lang="en-US" altLang="en-US" sz="2800">
                <a:latin typeface="Times New Roman" panose="02020603050405020304" pitchFamily="18" charset="0"/>
              </a:rPr>
              <a:t>Động viên và cảm ơn  </a:t>
            </a:r>
          </a:p>
          <a:p>
            <a:pPr algn="just">
              <a:lnSpc>
                <a:spcPct val="110000"/>
              </a:lnSpc>
            </a:pPr>
            <a:r>
              <a:rPr lang="en-US" altLang="en-US" sz="2800">
                <a:latin typeface="Times New Roman" panose="02020603050405020304" pitchFamily="18" charset="0"/>
              </a:rPr>
              <a:t>Có thể tiếp tục trao đổi làm rõ câu hỏi riêng  </a:t>
            </a:r>
          </a:p>
          <a:p>
            <a:pPr algn="just">
              <a:lnSpc>
                <a:spcPct val="110000"/>
              </a:lnSpc>
            </a:pPr>
            <a:r>
              <a:rPr lang="en-US" altLang="en-US" sz="2800">
                <a:latin typeface="Times New Roman" panose="02020603050405020304" pitchFamily="18" charset="0"/>
              </a:rPr>
              <a:t>Tạo điều kiện tiếp tục gặp gỡ, giúp đỡ đối tượng nếu có yêu cầu sau khi buổi nói chuyện giáo dục sức khỏe kết thúc. </a:t>
            </a:r>
          </a:p>
          <a:p>
            <a:pPr algn="just">
              <a:lnSpc>
                <a:spcPct val="110000"/>
              </a:lnSpc>
              <a:buFont typeface="Wingdings" panose="05000000000000000000" pitchFamily="2" charset="2"/>
              <a:buNone/>
            </a:pPr>
            <a:r>
              <a:rPr lang="en-US" altLang="en-US" sz="2800" i="1">
                <a:latin typeface="Times New Roman" panose="02020603050405020304" pitchFamily="18" charset="0"/>
              </a:rPr>
              <a:t>(Tham khảo bảng kiểm)</a:t>
            </a:r>
          </a:p>
        </p:txBody>
      </p:sp>
    </p:spTree>
    <p:extLst>
      <p:ext uri="{BB962C8B-B14F-4D97-AF65-F5344CB8AC3E}">
        <p14:creationId xmlns:p14="http://schemas.microsoft.com/office/powerpoint/2010/main" val="6973946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6738">
                                            <p:txEl>
                                              <p:pRg st="0" end="0"/>
                                            </p:txEl>
                                          </p:spTgt>
                                        </p:tgtEl>
                                        <p:attrNameLst>
                                          <p:attrName>style.visibility</p:attrName>
                                        </p:attrNameLst>
                                      </p:cBhvr>
                                      <p:to>
                                        <p:strVal val="visible"/>
                                      </p:to>
                                    </p:set>
                                    <p:animEffect transition="in" filter="box(in)">
                                      <p:cBhvr>
                                        <p:cTn id="7" dur="500"/>
                                        <p:tgtEl>
                                          <p:spTgt spid="11673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6738">
                                            <p:txEl>
                                              <p:pRg st="1" end="1"/>
                                            </p:txEl>
                                          </p:spTgt>
                                        </p:tgtEl>
                                        <p:attrNameLst>
                                          <p:attrName>style.visibility</p:attrName>
                                        </p:attrNameLst>
                                      </p:cBhvr>
                                      <p:to>
                                        <p:strVal val="visible"/>
                                      </p:to>
                                    </p:set>
                                    <p:animEffect transition="in" filter="box(in)">
                                      <p:cBhvr>
                                        <p:cTn id="12" dur="500"/>
                                        <p:tgtEl>
                                          <p:spTgt spid="11673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6738">
                                            <p:txEl>
                                              <p:pRg st="2" end="2"/>
                                            </p:txEl>
                                          </p:spTgt>
                                        </p:tgtEl>
                                        <p:attrNameLst>
                                          <p:attrName>style.visibility</p:attrName>
                                        </p:attrNameLst>
                                      </p:cBhvr>
                                      <p:to>
                                        <p:strVal val="visible"/>
                                      </p:to>
                                    </p:set>
                                    <p:animEffect transition="in" filter="box(in)">
                                      <p:cBhvr>
                                        <p:cTn id="17" dur="500"/>
                                        <p:tgtEl>
                                          <p:spTgt spid="11673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6738">
                                            <p:txEl>
                                              <p:pRg st="3" end="3"/>
                                            </p:txEl>
                                          </p:spTgt>
                                        </p:tgtEl>
                                        <p:attrNameLst>
                                          <p:attrName>style.visibility</p:attrName>
                                        </p:attrNameLst>
                                      </p:cBhvr>
                                      <p:to>
                                        <p:strVal val="visible"/>
                                      </p:to>
                                    </p:set>
                                    <p:animEffect transition="in" filter="box(in)">
                                      <p:cBhvr>
                                        <p:cTn id="22" dur="500"/>
                                        <p:tgtEl>
                                          <p:spTgt spid="11673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6738">
                                            <p:txEl>
                                              <p:pRg st="4" end="4"/>
                                            </p:txEl>
                                          </p:spTgt>
                                        </p:tgtEl>
                                        <p:attrNameLst>
                                          <p:attrName>style.visibility</p:attrName>
                                        </p:attrNameLst>
                                      </p:cBhvr>
                                      <p:to>
                                        <p:strVal val="visible"/>
                                      </p:to>
                                    </p:set>
                                    <p:animEffect transition="in" filter="box(in)">
                                      <p:cBhvr>
                                        <p:cTn id="27" dur="500"/>
                                        <p:tgtEl>
                                          <p:spTgt spid="11673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6738">
                                            <p:txEl>
                                              <p:pRg st="5" end="5"/>
                                            </p:txEl>
                                          </p:spTgt>
                                        </p:tgtEl>
                                        <p:attrNameLst>
                                          <p:attrName>style.visibility</p:attrName>
                                        </p:attrNameLst>
                                      </p:cBhvr>
                                      <p:to>
                                        <p:strVal val="visible"/>
                                      </p:to>
                                    </p:set>
                                    <p:animEffect transition="in" filter="box(in)">
                                      <p:cBhvr>
                                        <p:cTn id="32" dur="500"/>
                                        <p:tgtEl>
                                          <p:spTgt spid="1167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304800" y="381000"/>
            <a:ext cx="8686800" cy="762000"/>
          </a:xfrm>
        </p:spPr>
        <p:txBody>
          <a:bodyPr/>
          <a:lstStyle/>
          <a:p>
            <a:r>
              <a:rPr lang="en-US" altLang="en-US" sz="4000">
                <a:latin typeface="Times New Roman" panose="02020603050405020304" pitchFamily="18" charset="0"/>
              </a:rPr>
              <a:t>3.3.2. Tổ chức thảo luận nhóm GDSK</a:t>
            </a:r>
            <a:r>
              <a:rPr lang="en-US" altLang="en-US">
                <a:latin typeface="Times New Roman" panose="02020603050405020304" pitchFamily="18" charset="0"/>
              </a:rPr>
              <a:t> </a:t>
            </a:r>
          </a:p>
        </p:txBody>
      </p:sp>
      <p:sp>
        <p:nvSpPr>
          <p:cNvPr id="117763" name="Rectangle 3"/>
          <p:cNvSpPr>
            <a:spLocks noGrp="1" noChangeArrowheads="1"/>
          </p:cNvSpPr>
          <p:nvPr>
            <p:ph type="body" idx="1"/>
          </p:nvPr>
        </p:nvSpPr>
        <p:spPr>
          <a:xfrm>
            <a:off x="838200" y="1143000"/>
            <a:ext cx="8153400" cy="4114800"/>
          </a:xfrm>
        </p:spPr>
        <p:txBody>
          <a:bodyPr/>
          <a:lstStyle/>
          <a:p>
            <a:pPr algn="just"/>
            <a:r>
              <a:rPr lang="en-US" altLang="en-US" sz="2800">
                <a:latin typeface="Times New Roman" panose="02020603050405020304" pitchFamily="18" charset="0"/>
              </a:rPr>
              <a:t>Là 1 PP GDSK với nhóm mang lại kết quả tốt. </a:t>
            </a:r>
          </a:p>
          <a:p>
            <a:pPr algn="just"/>
            <a:r>
              <a:rPr lang="en-US" altLang="en-US" sz="2800">
                <a:latin typeface="Times New Roman" panose="02020603050405020304" pitchFamily="18" charset="0"/>
              </a:rPr>
              <a:t>Trong thảo luận đối tượng có dịp được suy nghĩ và phát biểu ý kiến của mình trước nhóm về các vấn đề sức khỏe liên quan </a:t>
            </a:r>
          </a:p>
          <a:p>
            <a:pPr algn="just">
              <a:buFont typeface="Wingdings" panose="05000000000000000000" pitchFamily="2" charset="2"/>
              <a:buNone/>
            </a:pPr>
            <a:r>
              <a:rPr lang="en-US" altLang="en-US" sz="2800">
                <a:latin typeface="Times New Roman" panose="02020603050405020304" pitchFamily="18" charset="0"/>
              </a:rPr>
              <a:t>Ví dụ: vệ sinh môi trường, vệ sinh cá nhân </a:t>
            </a:r>
          </a:p>
          <a:p>
            <a:pPr algn="just"/>
            <a:r>
              <a:rPr lang="en-US" altLang="en-US" sz="2800">
                <a:latin typeface="Times New Roman" panose="02020603050405020304" pitchFamily="18" charset="0"/>
              </a:rPr>
              <a:t>Lựa chọn chủ đề cho thảo luận nhóm tùy thuộc vào nhu cầu ưu tiên của các nhóm đối tượng </a:t>
            </a:r>
          </a:p>
        </p:txBody>
      </p:sp>
    </p:spTree>
    <p:extLst>
      <p:ext uri="{BB962C8B-B14F-4D97-AF65-F5344CB8AC3E}">
        <p14:creationId xmlns:p14="http://schemas.microsoft.com/office/powerpoint/2010/main" val="42819769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17762"/>
                                        </p:tgtEl>
                                        <p:attrNameLst>
                                          <p:attrName>style.visibility</p:attrName>
                                        </p:attrNameLst>
                                      </p:cBhvr>
                                      <p:to>
                                        <p:strVal val="visible"/>
                                      </p:to>
                                    </p:set>
                                    <p:animEffect transition="in" filter="slide(fromLeft)">
                                      <p:cBhvr>
                                        <p:cTn id="7" dur="500"/>
                                        <p:tgtEl>
                                          <p:spTgt spid="1177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117763">
                                            <p:txEl>
                                              <p:pRg st="0" end="0"/>
                                            </p:txEl>
                                          </p:spTgt>
                                        </p:tgtEl>
                                        <p:attrNameLst>
                                          <p:attrName>style.visibility</p:attrName>
                                        </p:attrNameLst>
                                      </p:cBhvr>
                                      <p:to>
                                        <p:strVal val="visible"/>
                                      </p:to>
                                    </p:set>
                                    <p:animEffect transition="in" filter="slide(fromLeft)">
                                      <p:cBhvr>
                                        <p:cTn id="12" dur="500"/>
                                        <p:tgtEl>
                                          <p:spTgt spid="1177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117763">
                                            <p:txEl>
                                              <p:pRg st="1" end="1"/>
                                            </p:txEl>
                                          </p:spTgt>
                                        </p:tgtEl>
                                        <p:attrNameLst>
                                          <p:attrName>style.visibility</p:attrName>
                                        </p:attrNameLst>
                                      </p:cBhvr>
                                      <p:to>
                                        <p:strVal val="visible"/>
                                      </p:to>
                                    </p:set>
                                    <p:animEffect transition="in" filter="slide(fromLeft)">
                                      <p:cBhvr>
                                        <p:cTn id="17" dur="500"/>
                                        <p:tgtEl>
                                          <p:spTgt spid="1177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117763">
                                            <p:txEl>
                                              <p:pRg st="2" end="2"/>
                                            </p:txEl>
                                          </p:spTgt>
                                        </p:tgtEl>
                                        <p:attrNameLst>
                                          <p:attrName>style.visibility</p:attrName>
                                        </p:attrNameLst>
                                      </p:cBhvr>
                                      <p:to>
                                        <p:strVal val="visible"/>
                                      </p:to>
                                    </p:set>
                                    <p:animEffect transition="in" filter="slide(fromLeft)">
                                      <p:cBhvr>
                                        <p:cTn id="22" dur="500"/>
                                        <p:tgtEl>
                                          <p:spTgt spid="11776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117763">
                                            <p:txEl>
                                              <p:pRg st="3" end="3"/>
                                            </p:txEl>
                                          </p:spTgt>
                                        </p:tgtEl>
                                        <p:attrNameLst>
                                          <p:attrName>style.visibility</p:attrName>
                                        </p:attrNameLst>
                                      </p:cBhvr>
                                      <p:to>
                                        <p:strVal val="visible"/>
                                      </p:to>
                                    </p:set>
                                    <p:animEffect transition="in" filter="slide(fromLeft)">
                                      <p:cBhvr>
                                        <p:cTn id="27" dur="500"/>
                                        <p:tgtEl>
                                          <p:spTgt spid="1177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p:bldP spid="11776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762000" y="457200"/>
            <a:ext cx="7543800" cy="762000"/>
          </a:xfrm>
        </p:spPr>
        <p:txBody>
          <a:bodyPr/>
          <a:lstStyle/>
          <a:p>
            <a:pPr algn="just"/>
            <a:r>
              <a:rPr lang="en-US" altLang="en-US" sz="4000">
                <a:latin typeface="Times New Roman" panose="02020603050405020304" pitchFamily="18" charset="0"/>
              </a:rPr>
              <a:t>Các bước thảo luận nhóm  </a:t>
            </a:r>
            <a:r>
              <a:rPr lang="en-US" altLang="en-US">
                <a:latin typeface="Times New Roman" panose="02020603050405020304" pitchFamily="18" charset="0"/>
              </a:rPr>
              <a:t> </a:t>
            </a:r>
            <a:r>
              <a:rPr lang="en-US" altLang="en-US" sz="4000">
                <a:latin typeface="Times New Roman" panose="02020603050405020304" pitchFamily="18" charset="0"/>
              </a:rPr>
              <a:t> </a:t>
            </a:r>
          </a:p>
        </p:txBody>
      </p:sp>
      <p:sp>
        <p:nvSpPr>
          <p:cNvPr id="119811" name="Rectangle 3"/>
          <p:cNvSpPr>
            <a:spLocks noGrp="1" noChangeArrowheads="1"/>
          </p:cNvSpPr>
          <p:nvPr>
            <p:ph type="body" idx="1"/>
          </p:nvPr>
        </p:nvSpPr>
        <p:spPr>
          <a:xfrm>
            <a:off x="838200" y="1828800"/>
            <a:ext cx="8153400" cy="4114800"/>
          </a:xfrm>
        </p:spPr>
        <p:txBody>
          <a:bodyPr/>
          <a:lstStyle/>
          <a:p>
            <a:pPr algn="just">
              <a:buFont typeface="Wingdings" panose="05000000000000000000" pitchFamily="2" charset="2"/>
              <a:buNone/>
            </a:pPr>
            <a:r>
              <a:rPr lang="en-US" altLang="en-US" sz="2800" b="1">
                <a:latin typeface="Times New Roman" panose="02020603050405020304" pitchFamily="18" charset="0"/>
              </a:rPr>
              <a:t>1) Bước chuẩn bị  </a:t>
            </a:r>
          </a:p>
          <a:p>
            <a:pPr algn="just"/>
            <a:r>
              <a:rPr lang="en-US" altLang="en-US" sz="2800">
                <a:latin typeface="Times New Roman" panose="02020603050405020304" pitchFamily="18" charset="0"/>
              </a:rPr>
              <a:t>Xác định chủ đề và nội dung thảo luận </a:t>
            </a:r>
          </a:p>
          <a:p>
            <a:pPr algn="just"/>
            <a:r>
              <a:rPr lang="en-US" altLang="en-US" sz="2800">
                <a:latin typeface="Times New Roman" panose="02020603050405020304" pitchFamily="18" charset="0"/>
              </a:rPr>
              <a:t>Xác định đối tượng tham gia (~10 người)</a:t>
            </a:r>
          </a:p>
          <a:p>
            <a:pPr algn="just"/>
            <a:r>
              <a:rPr lang="en-US" altLang="en-US" sz="2800">
                <a:latin typeface="Times New Roman" panose="02020603050405020304" pitchFamily="18" charset="0"/>
              </a:rPr>
              <a:t>Báo trước: thời gian, địa điểm, chủ đề </a:t>
            </a:r>
          </a:p>
          <a:p>
            <a:pPr algn="just"/>
            <a:r>
              <a:rPr lang="en-US" altLang="en-US" sz="2800">
                <a:latin typeface="Times New Roman" panose="02020603050405020304" pitchFamily="18" charset="0"/>
              </a:rPr>
              <a:t>Chuẩn bị người hướng dẫn và thư ký</a:t>
            </a:r>
          </a:p>
          <a:p>
            <a:pPr algn="just"/>
            <a:r>
              <a:rPr lang="en-US" altLang="en-US" sz="2800">
                <a:latin typeface="Times New Roman" panose="02020603050405020304" pitchFamily="18" charset="0"/>
              </a:rPr>
              <a:t>Chuẩn bị minh hoạ, phương tiện, tài liệu  </a:t>
            </a:r>
          </a:p>
        </p:txBody>
      </p:sp>
    </p:spTree>
    <p:extLst>
      <p:ext uri="{BB962C8B-B14F-4D97-AF65-F5344CB8AC3E}">
        <p14:creationId xmlns:p14="http://schemas.microsoft.com/office/powerpoint/2010/main" val="23220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9810"/>
                                        </p:tgtEl>
                                        <p:attrNameLst>
                                          <p:attrName>style.visibility</p:attrName>
                                        </p:attrNameLst>
                                      </p:cBhvr>
                                      <p:to>
                                        <p:strVal val="visible"/>
                                      </p:to>
                                    </p:set>
                                    <p:anim calcmode="lin" valueType="num">
                                      <p:cBhvr>
                                        <p:cTn id="7" dur="1000" fill="hold"/>
                                        <p:tgtEl>
                                          <p:spTgt spid="119810"/>
                                        </p:tgtEl>
                                        <p:attrNameLst>
                                          <p:attrName>ppt_w</p:attrName>
                                        </p:attrNameLst>
                                      </p:cBhvr>
                                      <p:tavLst>
                                        <p:tav tm="0">
                                          <p:val>
                                            <p:strVal val="#ppt_w*0.70"/>
                                          </p:val>
                                        </p:tav>
                                        <p:tav tm="100000">
                                          <p:val>
                                            <p:strVal val="#ppt_w"/>
                                          </p:val>
                                        </p:tav>
                                      </p:tavLst>
                                    </p:anim>
                                    <p:anim calcmode="lin" valueType="num">
                                      <p:cBhvr>
                                        <p:cTn id="8" dur="1000" fill="hold"/>
                                        <p:tgtEl>
                                          <p:spTgt spid="119810"/>
                                        </p:tgtEl>
                                        <p:attrNameLst>
                                          <p:attrName>ppt_h</p:attrName>
                                        </p:attrNameLst>
                                      </p:cBhvr>
                                      <p:tavLst>
                                        <p:tav tm="0">
                                          <p:val>
                                            <p:strVal val="#ppt_h"/>
                                          </p:val>
                                        </p:tav>
                                        <p:tav tm="100000">
                                          <p:val>
                                            <p:strVal val="#ppt_h"/>
                                          </p:val>
                                        </p:tav>
                                      </p:tavLst>
                                    </p:anim>
                                    <p:animEffect transition="in" filter="fade">
                                      <p:cBhvr>
                                        <p:cTn id="9" dur="1000"/>
                                        <p:tgtEl>
                                          <p:spTgt spid="1198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19811">
                                            <p:txEl>
                                              <p:pRg st="0" end="0"/>
                                            </p:txEl>
                                          </p:spTgt>
                                        </p:tgtEl>
                                        <p:attrNameLst>
                                          <p:attrName>style.visibility</p:attrName>
                                        </p:attrNameLst>
                                      </p:cBhvr>
                                      <p:to>
                                        <p:strVal val="visible"/>
                                      </p:to>
                                    </p:set>
                                    <p:anim calcmode="lin" valueType="num">
                                      <p:cBhvr>
                                        <p:cTn id="14" dur="1000" fill="hold"/>
                                        <p:tgtEl>
                                          <p:spTgt spid="119811">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11981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19811">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19811">
                                            <p:txEl>
                                              <p:pRg st="1" end="1"/>
                                            </p:txEl>
                                          </p:spTgt>
                                        </p:tgtEl>
                                        <p:attrNameLst>
                                          <p:attrName>style.visibility</p:attrName>
                                        </p:attrNameLst>
                                      </p:cBhvr>
                                      <p:to>
                                        <p:strVal val="visible"/>
                                      </p:to>
                                    </p:set>
                                    <p:anim calcmode="lin" valueType="num">
                                      <p:cBhvr>
                                        <p:cTn id="21" dur="1000" fill="hold"/>
                                        <p:tgtEl>
                                          <p:spTgt spid="119811">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119811">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119811">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19811">
                                            <p:txEl>
                                              <p:pRg st="2" end="2"/>
                                            </p:txEl>
                                          </p:spTgt>
                                        </p:tgtEl>
                                        <p:attrNameLst>
                                          <p:attrName>style.visibility</p:attrName>
                                        </p:attrNameLst>
                                      </p:cBhvr>
                                      <p:to>
                                        <p:strVal val="visible"/>
                                      </p:to>
                                    </p:set>
                                    <p:anim calcmode="lin" valueType="num">
                                      <p:cBhvr>
                                        <p:cTn id="28" dur="1000" fill="hold"/>
                                        <p:tgtEl>
                                          <p:spTgt spid="119811">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119811">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119811">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19811">
                                            <p:txEl>
                                              <p:pRg st="3" end="3"/>
                                            </p:txEl>
                                          </p:spTgt>
                                        </p:tgtEl>
                                        <p:attrNameLst>
                                          <p:attrName>style.visibility</p:attrName>
                                        </p:attrNameLst>
                                      </p:cBhvr>
                                      <p:to>
                                        <p:strVal val="visible"/>
                                      </p:to>
                                    </p:set>
                                    <p:anim calcmode="lin" valueType="num">
                                      <p:cBhvr>
                                        <p:cTn id="35" dur="1000" fill="hold"/>
                                        <p:tgtEl>
                                          <p:spTgt spid="119811">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119811">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119811">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19811">
                                            <p:txEl>
                                              <p:pRg st="4" end="4"/>
                                            </p:txEl>
                                          </p:spTgt>
                                        </p:tgtEl>
                                        <p:attrNameLst>
                                          <p:attrName>style.visibility</p:attrName>
                                        </p:attrNameLst>
                                      </p:cBhvr>
                                      <p:to>
                                        <p:strVal val="visible"/>
                                      </p:to>
                                    </p:set>
                                    <p:anim calcmode="lin" valueType="num">
                                      <p:cBhvr>
                                        <p:cTn id="42" dur="1000" fill="hold"/>
                                        <p:tgtEl>
                                          <p:spTgt spid="119811">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119811">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119811">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119811">
                                            <p:txEl>
                                              <p:pRg st="5" end="5"/>
                                            </p:txEl>
                                          </p:spTgt>
                                        </p:tgtEl>
                                        <p:attrNameLst>
                                          <p:attrName>style.visibility</p:attrName>
                                        </p:attrNameLst>
                                      </p:cBhvr>
                                      <p:to>
                                        <p:strVal val="visible"/>
                                      </p:to>
                                    </p:set>
                                    <p:anim calcmode="lin" valueType="num">
                                      <p:cBhvr>
                                        <p:cTn id="49" dur="1000" fill="hold"/>
                                        <p:tgtEl>
                                          <p:spTgt spid="119811">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119811">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1198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p:bldP spid="119811"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type="body" idx="1"/>
          </p:nvPr>
        </p:nvSpPr>
        <p:spPr>
          <a:xfrm>
            <a:off x="838200" y="228600"/>
            <a:ext cx="8153400" cy="4114800"/>
          </a:xfrm>
        </p:spPr>
        <p:txBody>
          <a:bodyPr>
            <a:normAutofit fontScale="77500" lnSpcReduction="20000"/>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2) Bước thực hiện thảo luận nhóm GDSK </a:t>
            </a:r>
          </a:p>
          <a:p>
            <a:pPr algn="just">
              <a:lnSpc>
                <a:spcPct val="110000"/>
              </a:lnSpc>
              <a:buFontTx/>
              <a:buNone/>
            </a:pPr>
            <a:r>
              <a:rPr lang="en-US" altLang="en-US" sz="2800" i="1">
                <a:latin typeface="Times New Roman" panose="02020603050405020304" pitchFamily="18" charset="0"/>
              </a:rPr>
              <a:t>* Cách bắt đầu:</a:t>
            </a:r>
          </a:p>
          <a:p>
            <a:pPr algn="just">
              <a:lnSpc>
                <a:spcPct val="110000"/>
              </a:lnSpc>
              <a:buFontTx/>
              <a:buChar char="•"/>
            </a:pPr>
            <a:r>
              <a:rPr lang="en-US" altLang="en-US" sz="2800">
                <a:latin typeface="Times New Roman" panose="02020603050405020304" pitchFamily="18" charset="0"/>
              </a:rPr>
              <a:t>Chào hỏi, làm quen, mời ngồi </a:t>
            </a:r>
          </a:p>
          <a:p>
            <a:pPr algn="just">
              <a:lnSpc>
                <a:spcPct val="110000"/>
              </a:lnSpc>
              <a:buFontTx/>
              <a:buChar char="•"/>
            </a:pPr>
            <a:r>
              <a:rPr lang="en-US" altLang="en-US" sz="2800">
                <a:latin typeface="Times New Roman" panose="02020603050405020304" pitchFamily="18" charset="0"/>
              </a:rPr>
              <a:t>Bắt đầu khi ổn định, xin phép, cảm ơn có mặt</a:t>
            </a:r>
          </a:p>
          <a:p>
            <a:pPr algn="just">
              <a:lnSpc>
                <a:spcPct val="110000"/>
              </a:lnSpc>
              <a:buFontTx/>
              <a:buChar char="•"/>
            </a:pPr>
            <a:r>
              <a:rPr lang="en-US" altLang="en-US" sz="2800">
                <a:latin typeface="Times New Roman" panose="02020603050405020304" pitchFamily="18" charset="0"/>
              </a:rPr>
              <a:t>Giới thiệu và nói rõ mục đích</a:t>
            </a:r>
          </a:p>
          <a:p>
            <a:pPr algn="just">
              <a:lnSpc>
                <a:spcPct val="110000"/>
              </a:lnSpc>
              <a:buFontTx/>
              <a:buChar char="•"/>
            </a:pPr>
            <a:r>
              <a:rPr lang="en-US" altLang="en-US" sz="2800">
                <a:latin typeface="Times New Roman" panose="02020603050405020304" pitchFamily="18" charset="0"/>
              </a:rPr>
              <a:t>Khéo léo yêu cầu lắng nghe </a:t>
            </a:r>
          </a:p>
          <a:p>
            <a:pPr algn="just">
              <a:lnSpc>
                <a:spcPct val="110000"/>
              </a:lnSpc>
              <a:buFontTx/>
              <a:buChar char="•"/>
            </a:pPr>
            <a:r>
              <a:rPr lang="en-US" altLang="en-US" sz="2800">
                <a:latin typeface="Times New Roman" panose="02020603050405020304" pitchFamily="18" charset="0"/>
              </a:rPr>
              <a:t>Thể hiện sẵn sàng trao đổi và trả lời câu hỏi  </a:t>
            </a:r>
          </a:p>
          <a:p>
            <a:pPr algn="just">
              <a:lnSpc>
                <a:spcPct val="110000"/>
              </a:lnSpc>
              <a:buFontTx/>
              <a:buNone/>
            </a:pPr>
            <a:r>
              <a:rPr lang="en-US" altLang="en-US" sz="2800" i="1">
                <a:latin typeface="Times New Roman" panose="02020603050405020304" pitchFamily="18" charset="0"/>
              </a:rPr>
              <a:t>* Thực hiện nội dung :</a:t>
            </a:r>
            <a:r>
              <a:rPr lang="en-US" altLang="en-US" sz="2800">
                <a:latin typeface="Times New Roman" panose="02020603050405020304" pitchFamily="18" charset="0"/>
              </a:rPr>
              <a:t> </a:t>
            </a:r>
          </a:p>
          <a:p>
            <a:pPr>
              <a:lnSpc>
                <a:spcPct val="110000"/>
              </a:lnSpc>
              <a:buFontTx/>
              <a:buChar char="•"/>
            </a:pPr>
            <a:r>
              <a:rPr lang="en-US" altLang="en-US" sz="2800">
                <a:latin typeface="Times New Roman" panose="02020603050405020304" pitchFamily="18" charset="0"/>
              </a:rPr>
              <a:t>Làm mọi người chú ý vào vấn đề </a:t>
            </a:r>
          </a:p>
          <a:p>
            <a:pPr>
              <a:lnSpc>
                <a:spcPct val="110000"/>
              </a:lnSpc>
              <a:buFontTx/>
              <a:buChar char="•"/>
            </a:pPr>
            <a:r>
              <a:rPr lang="en-US" altLang="en-US" sz="2800">
                <a:latin typeface="Times New Roman" panose="02020603050405020304" pitchFamily="18" charset="0"/>
              </a:rPr>
              <a:t>Thảo luận theo trật tự nhất định  </a:t>
            </a:r>
          </a:p>
          <a:p>
            <a:pPr>
              <a:lnSpc>
                <a:spcPct val="110000"/>
              </a:lnSpc>
              <a:buFontTx/>
              <a:buChar char="•"/>
            </a:pPr>
            <a:r>
              <a:rPr lang="en-US" altLang="en-US" sz="2800">
                <a:latin typeface="Times New Roman" panose="02020603050405020304" pitchFamily="18" charset="0"/>
              </a:rPr>
              <a:t>Dùng từ dễ hiểu, phương tiện và tài liệu hỗ trợ,   </a:t>
            </a:r>
          </a:p>
        </p:txBody>
      </p:sp>
    </p:spTree>
    <p:extLst>
      <p:ext uri="{BB962C8B-B14F-4D97-AF65-F5344CB8AC3E}">
        <p14:creationId xmlns:p14="http://schemas.microsoft.com/office/powerpoint/2010/main" val="34954552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fade">
                                      <p:cBhvr>
                                        <p:cTn id="7" dur="1000"/>
                                        <p:tgtEl>
                                          <p:spTgt spid="120835">
                                            <p:txEl>
                                              <p:pRg st="0" end="0"/>
                                            </p:txEl>
                                          </p:spTgt>
                                        </p:tgtEl>
                                      </p:cBhvr>
                                    </p:animEffect>
                                    <p:anim calcmode="lin" valueType="num">
                                      <p:cBhvr>
                                        <p:cTn id="8" dur="1000" fill="hold"/>
                                        <p:tgtEl>
                                          <p:spTgt spid="120835">
                                            <p:txEl>
                                              <p:pRg st="0" end="0"/>
                                            </p:txEl>
                                          </p:spTgt>
                                        </p:tgtEl>
                                        <p:attrNameLst>
                                          <p:attrName>ppt_w</p:attrName>
                                        </p:attrNameLst>
                                      </p:cBhvr>
                                      <p:tavLst>
                                        <p:tav tm="0" fmla="#ppt_w*sin(2.5*pi*$)">
                                          <p:val>
                                            <p:fltVal val="0"/>
                                          </p:val>
                                        </p:tav>
                                        <p:tav tm="100000">
                                          <p:val>
                                            <p:fltVal val="1"/>
                                          </p:val>
                                        </p:tav>
                                      </p:tavLst>
                                    </p:anim>
                                    <p:anim calcmode="lin" valueType="num">
                                      <p:cBhvr>
                                        <p:cTn id="9" dur="1000" fill="hold"/>
                                        <p:tgtEl>
                                          <p:spTgt spid="120835">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5" presetClass="entr" presetSubtype="0" fill="hold" grpId="0" nodeType="clickEffect">
                                  <p:stCondLst>
                                    <p:cond delay="0"/>
                                  </p:stCondLst>
                                  <p:iterate type="lt">
                                    <p:tmPct val="10000"/>
                                  </p:iterate>
                                  <p:childTnLst>
                                    <p:set>
                                      <p:cBhvr>
                                        <p:cTn id="13" dur="1" fill="hold">
                                          <p:stCondLst>
                                            <p:cond delay="0"/>
                                          </p:stCondLst>
                                        </p:cTn>
                                        <p:tgtEl>
                                          <p:spTgt spid="120835">
                                            <p:txEl>
                                              <p:pRg st="1" end="1"/>
                                            </p:txEl>
                                          </p:spTgt>
                                        </p:tgtEl>
                                        <p:attrNameLst>
                                          <p:attrName>style.visibility</p:attrName>
                                        </p:attrNameLst>
                                      </p:cBhvr>
                                      <p:to>
                                        <p:strVal val="visible"/>
                                      </p:to>
                                    </p:set>
                                    <p:animEffect transition="in" filter="fade">
                                      <p:cBhvr>
                                        <p:cTn id="14" dur="1000"/>
                                        <p:tgtEl>
                                          <p:spTgt spid="120835">
                                            <p:txEl>
                                              <p:pRg st="1" end="1"/>
                                            </p:txEl>
                                          </p:spTgt>
                                        </p:tgtEl>
                                      </p:cBhvr>
                                    </p:animEffect>
                                    <p:anim calcmode="lin" valueType="num">
                                      <p:cBhvr>
                                        <p:cTn id="15" dur="1000" fill="hold"/>
                                        <p:tgtEl>
                                          <p:spTgt spid="120835">
                                            <p:txEl>
                                              <p:pRg st="1" end="1"/>
                                            </p:txEl>
                                          </p:spTgt>
                                        </p:tgtEl>
                                        <p:attrNameLst>
                                          <p:attrName>ppt_w</p:attrName>
                                        </p:attrNameLst>
                                      </p:cBhvr>
                                      <p:tavLst>
                                        <p:tav tm="0" fmla="#ppt_w*sin(2.5*pi*$)">
                                          <p:val>
                                            <p:fltVal val="0"/>
                                          </p:val>
                                        </p:tav>
                                        <p:tav tm="100000">
                                          <p:val>
                                            <p:fltVal val="1"/>
                                          </p:val>
                                        </p:tav>
                                      </p:tavLst>
                                    </p:anim>
                                    <p:anim calcmode="lin" valueType="num">
                                      <p:cBhvr>
                                        <p:cTn id="16" dur="1000" fill="hold"/>
                                        <p:tgtEl>
                                          <p:spTgt spid="12083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5" presetClass="entr" presetSubtype="0" fill="hold" grpId="0" nodeType="clickEffect">
                                  <p:stCondLst>
                                    <p:cond delay="0"/>
                                  </p:stCondLst>
                                  <p:iterate type="lt">
                                    <p:tmPct val="10000"/>
                                  </p:iterate>
                                  <p:childTnLst>
                                    <p:set>
                                      <p:cBhvr>
                                        <p:cTn id="20" dur="1" fill="hold">
                                          <p:stCondLst>
                                            <p:cond delay="0"/>
                                          </p:stCondLst>
                                        </p:cTn>
                                        <p:tgtEl>
                                          <p:spTgt spid="120835">
                                            <p:txEl>
                                              <p:pRg st="2" end="2"/>
                                            </p:txEl>
                                          </p:spTgt>
                                        </p:tgtEl>
                                        <p:attrNameLst>
                                          <p:attrName>style.visibility</p:attrName>
                                        </p:attrNameLst>
                                      </p:cBhvr>
                                      <p:to>
                                        <p:strVal val="visible"/>
                                      </p:to>
                                    </p:set>
                                    <p:animEffect transition="in" filter="fade">
                                      <p:cBhvr>
                                        <p:cTn id="21" dur="1000"/>
                                        <p:tgtEl>
                                          <p:spTgt spid="120835">
                                            <p:txEl>
                                              <p:pRg st="2" end="2"/>
                                            </p:txEl>
                                          </p:spTgt>
                                        </p:tgtEl>
                                      </p:cBhvr>
                                    </p:animEffect>
                                    <p:anim calcmode="lin" valueType="num">
                                      <p:cBhvr>
                                        <p:cTn id="22" dur="1000" fill="hold"/>
                                        <p:tgtEl>
                                          <p:spTgt spid="120835">
                                            <p:txEl>
                                              <p:pRg st="2" end="2"/>
                                            </p:txEl>
                                          </p:spTgt>
                                        </p:tgtEl>
                                        <p:attrNameLst>
                                          <p:attrName>ppt_w</p:attrName>
                                        </p:attrNameLst>
                                      </p:cBhvr>
                                      <p:tavLst>
                                        <p:tav tm="0" fmla="#ppt_w*sin(2.5*pi*$)">
                                          <p:val>
                                            <p:fltVal val="0"/>
                                          </p:val>
                                        </p:tav>
                                        <p:tav tm="100000">
                                          <p:val>
                                            <p:fltVal val="1"/>
                                          </p:val>
                                        </p:tav>
                                      </p:tavLst>
                                    </p:anim>
                                    <p:anim calcmode="lin" valueType="num">
                                      <p:cBhvr>
                                        <p:cTn id="23" dur="1000" fill="hold"/>
                                        <p:tgtEl>
                                          <p:spTgt spid="120835">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5" presetClass="entr" presetSubtype="0" fill="hold" grpId="0" nodeType="clickEffect">
                                  <p:stCondLst>
                                    <p:cond delay="0"/>
                                  </p:stCondLst>
                                  <p:iterate type="lt">
                                    <p:tmPct val="10000"/>
                                  </p:iterate>
                                  <p:childTnLst>
                                    <p:set>
                                      <p:cBhvr>
                                        <p:cTn id="27" dur="1" fill="hold">
                                          <p:stCondLst>
                                            <p:cond delay="0"/>
                                          </p:stCondLst>
                                        </p:cTn>
                                        <p:tgtEl>
                                          <p:spTgt spid="120835">
                                            <p:txEl>
                                              <p:pRg st="3" end="3"/>
                                            </p:txEl>
                                          </p:spTgt>
                                        </p:tgtEl>
                                        <p:attrNameLst>
                                          <p:attrName>style.visibility</p:attrName>
                                        </p:attrNameLst>
                                      </p:cBhvr>
                                      <p:to>
                                        <p:strVal val="visible"/>
                                      </p:to>
                                    </p:set>
                                    <p:animEffect transition="in" filter="fade">
                                      <p:cBhvr>
                                        <p:cTn id="28" dur="1000"/>
                                        <p:tgtEl>
                                          <p:spTgt spid="120835">
                                            <p:txEl>
                                              <p:pRg st="3" end="3"/>
                                            </p:txEl>
                                          </p:spTgt>
                                        </p:tgtEl>
                                      </p:cBhvr>
                                    </p:animEffect>
                                    <p:anim calcmode="lin" valueType="num">
                                      <p:cBhvr>
                                        <p:cTn id="29" dur="1000" fill="hold"/>
                                        <p:tgtEl>
                                          <p:spTgt spid="120835">
                                            <p:txEl>
                                              <p:pRg st="3" end="3"/>
                                            </p:txEl>
                                          </p:spTgt>
                                        </p:tgtEl>
                                        <p:attrNameLst>
                                          <p:attrName>ppt_w</p:attrName>
                                        </p:attrNameLst>
                                      </p:cBhvr>
                                      <p:tavLst>
                                        <p:tav tm="0" fmla="#ppt_w*sin(2.5*pi*$)">
                                          <p:val>
                                            <p:fltVal val="0"/>
                                          </p:val>
                                        </p:tav>
                                        <p:tav tm="100000">
                                          <p:val>
                                            <p:fltVal val="1"/>
                                          </p:val>
                                        </p:tav>
                                      </p:tavLst>
                                    </p:anim>
                                    <p:anim calcmode="lin" valueType="num">
                                      <p:cBhvr>
                                        <p:cTn id="30" dur="1000" fill="hold"/>
                                        <p:tgtEl>
                                          <p:spTgt spid="120835">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5" presetClass="entr" presetSubtype="0" fill="hold" grpId="0" nodeType="clickEffect">
                                  <p:stCondLst>
                                    <p:cond delay="0"/>
                                  </p:stCondLst>
                                  <p:iterate type="lt">
                                    <p:tmPct val="10000"/>
                                  </p:iterate>
                                  <p:childTnLst>
                                    <p:set>
                                      <p:cBhvr>
                                        <p:cTn id="34" dur="1" fill="hold">
                                          <p:stCondLst>
                                            <p:cond delay="0"/>
                                          </p:stCondLst>
                                        </p:cTn>
                                        <p:tgtEl>
                                          <p:spTgt spid="120835">
                                            <p:txEl>
                                              <p:pRg st="4" end="4"/>
                                            </p:txEl>
                                          </p:spTgt>
                                        </p:tgtEl>
                                        <p:attrNameLst>
                                          <p:attrName>style.visibility</p:attrName>
                                        </p:attrNameLst>
                                      </p:cBhvr>
                                      <p:to>
                                        <p:strVal val="visible"/>
                                      </p:to>
                                    </p:set>
                                    <p:animEffect transition="in" filter="fade">
                                      <p:cBhvr>
                                        <p:cTn id="35" dur="1000"/>
                                        <p:tgtEl>
                                          <p:spTgt spid="120835">
                                            <p:txEl>
                                              <p:pRg st="4" end="4"/>
                                            </p:txEl>
                                          </p:spTgt>
                                        </p:tgtEl>
                                      </p:cBhvr>
                                    </p:animEffect>
                                    <p:anim calcmode="lin" valueType="num">
                                      <p:cBhvr>
                                        <p:cTn id="36" dur="1000" fill="hold"/>
                                        <p:tgtEl>
                                          <p:spTgt spid="120835">
                                            <p:txEl>
                                              <p:pRg st="4" end="4"/>
                                            </p:txEl>
                                          </p:spTgt>
                                        </p:tgtEl>
                                        <p:attrNameLst>
                                          <p:attrName>ppt_w</p:attrName>
                                        </p:attrNameLst>
                                      </p:cBhvr>
                                      <p:tavLst>
                                        <p:tav tm="0" fmla="#ppt_w*sin(2.5*pi*$)">
                                          <p:val>
                                            <p:fltVal val="0"/>
                                          </p:val>
                                        </p:tav>
                                        <p:tav tm="100000">
                                          <p:val>
                                            <p:fltVal val="1"/>
                                          </p:val>
                                        </p:tav>
                                      </p:tavLst>
                                    </p:anim>
                                    <p:anim calcmode="lin" valueType="num">
                                      <p:cBhvr>
                                        <p:cTn id="37" dur="1000" fill="hold"/>
                                        <p:tgtEl>
                                          <p:spTgt spid="120835">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5" presetClass="entr" presetSubtype="0" fill="hold" grpId="0" nodeType="clickEffect">
                                  <p:stCondLst>
                                    <p:cond delay="0"/>
                                  </p:stCondLst>
                                  <p:iterate type="lt">
                                    <p:tmPct val="10000"/>
                                  </p:iterate>
                                  <p:childTnLst>
                                    <p:set>
                                      <p:cBhvr>
                                        <p:cTn id="41" dur="1" fill="hold">
                                          <p:stCondLst>
                                            <p:cond delay="0"/>
                                          </p:stCondLst>
                                        </p:cTn>
                                        <p:tgtEl>
                                          <p:spTgt spid="120835">
                                            <p:txEl>
                                              <p:pRg st="5" end="5"/>
                                            </p:txEl>
                                          </p:spTgt>
                                        </p:tgtEl>
                                        <p:attrNameLst>
                                          <p:attrName>style.visibility</p:attrName>
                                        </p:attrNameLst>
                                      </p:cBhvr>
                                      <p:to>
                                        <p:strVal val="visible"/>
                                      </p:to>
                                    </p:set>
                                    <p:animEffect transition="in" filter="fade">
                                      <p:cBhvr>
                                        <p:cTn id="42" dur="1000"/>
                                        <p:tgtEl>
                                          <p:spTgt spid="120835">
                                            <p:txEl>
                                              <p:pRg st="5" end="5"/>
                                            </p:txEl>
                                          </p:spTgt>
                                        </p:tgtEl>
                                      </p:cBhvr>
                                    </p:animEffect>
                                    <p:anim calcmode="lin" valueType="num">
                                      <p:cBhvr>
                                        <p:cTn id="43" dur="1000" fill="hold"/>
                                        <p:tgtEl>
                                          <p:spTgt spid="120835">
                                            <p:txEl>
                                              <p:pRg st="5" end="5"/>
                                            </p:txEl>
                                          </p:spTgt>
                                        </p:tgtEl>
                                        <p:attrNameLst>
                                          <p:attrName>ppt_w</p:attrName>
                                        </p:attrNameLst>
                                      </p:cBhvr>
                                      <p:tavLst>
                                        <p:tav tm="0" fmla="#ppt_w*sin(2.5*pi*$)">
                                          <p:val>
                                            <p:fltVal val="0"/>
                                          </p:val>
                                        </p:tav>
                                        <p:tav tm="100000">
                                          <p:val>
                                            <p:fltVal val="1"/>
                                          </p:val>
                                        </p:tav>
                                      </p:tavLst>
                                    </p:anim>
                                    <p:anim calcmode="lin" valueType="num">
                                      <p:cBhvr>
                                        <p:cTn id="44" dur="1000" fill="hold"/>
                                        <p:tgtEl>
                                          <p:spTgt spid="120835">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5" presetClass="entr" presetSubtype="0" fill="hold" grpId="0" nodeType="clickEffect">
                                  <p:stCondLst>
                                    <p:cond delay="0"/>
                                  </p:stCondLst>
                                  <p:iterate type="lt">
                                    <p:tmPct val="10000"/>
                                  </p:iterate>
                                  <p:childTnLst>
                                    <p:set>
                                      <p:cBhvr>
                                        <p:cTn id="48" dur="1" fill="hold">
                                          <p:stCondLst>
                                            <p:cond delay="0"/>
                                          </p:stCondLst>
                                        </p:cTn>
                                        <p:tgtEl>
                                          <p:spTgt spid="120835">
                                            <p:txEl>
                                              <p:pRg st="6" end="6"/>
                                            </p:txEl>
                                          </p:spTgt>
                                        </p:tgtEl>
                                        <p:attrNameLst>
                                          <p:attrName>style.visibility</p:attrName>
                                        </p:attrNameLst>
                                      </p:cBhvr>
                                      <p:to>
                                        <p:strVal val="visible"/>
                                      </p:to>
                                    </p:set>
                                    <p:animEffect transition="in" filter="fade">
                                      <p:cBhvr>
                                        <p:cTn id="49" dur="1000"/>
                                        <p:tgtEl>
                                          <p:spTgt spid="120835">
                                            <p:txEl>
                                              <p:pRg st="6" end="6"/>
                                            </p:txEl>
                                          </p:spTgt>
                                        </p:tgtEl>
                                      </p:cBhvr>
                                    </p:animEffect>
                                    <p:anim calcmode="lin" valueType="num">
                                      <p:cBhvr>
                                        <p:cTn id="50" dur="1000" fill="hold"/>
                                        <p:tgtEl>
                                          <p:spTgt spid="120835">
                                            <p:txEl>
                                              <p:pRg st="6" end="6"/>
                                            </p:txEl>
                                          </p:spTgt>
                                        </p:tgtEl>
                                        <p:attrNameLst>
                                          <p:attrName>ppt_w</p:attrName>
                                        </p:attrNameLst>
                                      </p:cBhvr>
                                      <p:tavLst>
                                        <p:tav tm="0" fmla="#ppt_w*sin(2.5*pi*$)">
                                          <p:val>
                                            <p:fltVal val="0"/>
                                          </p:val>
                                        </p:tav>
                                        <p:tav tm="100000">
                                          <p:val>
                                            <p:fltVal val="1"/>
                                          </p:val>
                                        </p:tav>
                                      </p:tavLst>
                                    </p:anim>
                                    <p:anim calcmode="lin" valueType="num">
                                      <p:cBhvr>
                                        <p:cTn id="51" dur="1000" fill="hold"/>
                                        <p:tgtEl>
                                          <p:spTgt spid="120835">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5" presetClass="entr" presetSubtype="0" fill="hold" grpId="0" nodeType="clickEffect">
                                  <p:stCondLst>
                                    <p:cond delay="0"/>
                                  </p:stCondLst>
                                  <p:iterate type="lt">
                                    <p:tmPct val="10000"/>
                                  </p:iterate>
                                  <p:childTnLst>
                                    <p:set>
                                      <p:cBhvr>
                                        <p:cTn id="55" dur="1" fill="hold">
                                          <p:stCondLst>
                                            <p:cond delay="0"/>
                                          </p:stCondLst>
                                        </p:cTn>
                                        <p:tgtEl>
                                          <p:spTgt spid="120835">
                                            <p:txEl>
                                              <p:pRg st="7" end="7"/>
                                            </p:txEl>
                                          </p:spTgt>
                                        </p:tgtEl>
                                        <p:attrNameLst>
                                          <p:attrName>style.visibility</p:attrName>
                                        </p:attrNameLst>
                                      </p:cBhvr>
                                      <p:to>
                                        <p:strVal val="visible"/>
                                      </p:to>
                                    </p:set>
                                    <p:animEffect transition="in" filter="fade">
                                      <p:cBhvr>
                                        <p:cTn id="56" dur="1000"/>
                                        <p:tgtEl>
                                          <p:spTgt spid="120835">
                                            <p:txEl>
                                              <p:pRg st="7" end="7"/>
                                            </p:txEl>
                                          </p:spTgt>
                                        </p:tgtEl>
                                      </p:cBhvr>
                                    </p:animEffect>
                                    <p:anim calcmode="lin" valueType="num">
                                      <p:cBhvr>
                                        <p:cTn id="57" dur="1000" fill="hold"/>
                                        <p:tgtEl>
                                          <p:spTgt spid="120835">
                                            <p:txEl>
                                              <p:pRg st="7" end="7"/>
                                            </p:txEl>
                                          </p:spTgt>
                                        </p:tgtEl>
                                        <p:attrNameLst>
                                          <p:attrName>ppt_w</p:attrName>
                                        </p:attrNameLst>
                                      </p:cBhvr>
                                      <p:tavLst>
                                        <p:tav tm="0" fmla="#ppt_w*sin(2.5*pi*$)">
                                          <p:val>
                                            <p:fltVal val="0"/>
                                          </p:val>
                                        </p:tav>
                                        <p:tav tm="100000">
                                          <p:val>
                                            <p:fltVal val="1"/>
                                          </p:val>
                                        </p:tav>
                                      </p:tavLst>
                                    </p:anim>
                                    <p:anim calcmode="lin" valueType="num">
                                      <p:cBhvr>
                                        <p:cTn id="58" dur="1000" fill="hold"/>
                                        <p:tgtEl>
                                          <p:spTgt spid="120835">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5" presetClass="entr" presetSubtype="0" fill="hold" grpId="0" nodeType="clickEffect">
                                  <p:stCondLst>
                                    <p:cond delay="0"/>
                                  </p:stCondLst>
                                  <p:iterate type="lt">
                                    <p:tmPct val="10000"/>
                                  </p:iterate>
                                  <p:childTnLst>
                                    <p:set>
                                      <p:cBhvr>
                                        <p:cTn id="62" dur="1" fill="hold">
                                          <p:stCondLst>
                                            <p:cond delay="0"/>
                                          </p:stCondLst>
                                        </p:cTn>
                                        <p:tgtEl>
                                          <p:spTgt spid="120835">
                                            <p:txEl>
                                              <p:pRg st="8" end="8"/>
                                            </p:txEl>
                                          </p:spTgt>
                                        </p:tgtEl>
                                        <p:attrNameLst>
                                          <p:attrName>style.visibility</p:attrName>
                                        </p:attrNameLst>
                                      </p:cBhvr>
                                      <p:to>
                                        <p:strVal val="visible"/>
                                      </p:to>
                                    </p:set>
                                    <p:animEffect transition="in" filter="fade">
                                      <p:cBhvr>
                                        <p:cTn id="63" dur="1000"/>
                                        <p:tgtEl>
                                          <p:spTgt spid="120835">
                                            <p:txEl>
                                              <p:pRg st="8" end="8"/>
                                            </p:txEl>
                                          </p:spTgt>
                                        </p:tgtEl>
                                      </p:cBhvr>
                                    </p:animEffect>
                                    <p:anim calcmode="lin" valueType="num">
                                      <p:cBhvr>
                                        <p:cTn id="64" dur="1000" fill="hold"/>
                                        <p:tgtEl>
                                          <p:spTgt spid="120835">
                                            <p:txEl>
                                              <p:pRg st="8" end="8"/>
                                            </p:txEl>
                                          </p:spTgt>
                                        </p:tgtEl>
                                        <p:attrNameLst>
                                          <p:attrName>ppt_w</p:attrName>
                                        </p:attrNameLst>
                                      </p:cBhvr>
                                      <p:tavLst>
                                        <p:tav tm="0" fmla="#ppt_w*sin(2.5*pi*$)">
                                          <p:val>
                                            <p:fltVal val="0"/>
                                          </p:val>
                                        </p:tav>
                                        <p:tav tm="100000">
                                          <p:val>
                                            <p:fltVal val="1"/>
                                          </p:val>
                                        </p:tav>
                                      </p:tavLst>
                                    </p:anim>
                                    <p:anim calcmode="lin" valueType="num">
                                      <p:cBhvr>
                                        <p:cTn id="65" dur="1000" fill="hold"/>
                                        <p:tgtEl>
                                          <p:spTgt spid="120835">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5" presetClass="entr" presetSubtype="0" fill="hold" grpId="0" nodeType="clickEffect">
                                  <p:stCondLst>
                                    <p:cond delay="0"/>
                                  </p:stCondLst>
                                  <p:iterate type="lt">
                                    <p:tmPct val="10000"/>
                                  </p:iterate>
                                  <p:childTnLst>
                                    <p:set>
                                      <p:cBhvr>
                                        <p:cTn id="69" dur="1" fill="hold">
                                          <p:stCondLst>
                                            <p:cond delay="0"/>
                                          </p:stCondLst>
                                        </p:cTn>
                                        <p:tgtEl>
                                          <p:spTgt spid="120835">
                                            <p:txEl>
                                              <p:pRg st="9" end="9"/>
                                            </p:txEl>
                                          </p:spTgt>
                                        </p:tgtEl>
                                        <p:attrNameLst>
                                          <p:attrName>style.visibility</p:attrName>
                                        </p:attrNameLst>
                                      </p:cBhvr>
                                      <p:to>
                                        <p:strVal val="visible"/>
                                      </p:to>
                                    </p:set>
                                    <p:animEffect transition="in" filter="fade">
                                      <p:cBhvr>
                                        <p:cTn id="70" dur="1000"/>
                                        <p:tgtEl>
                                          <p:spTgt spid="120835">
                                            <p:txEl>
                                              <p:pRg st="9" end="9"/>
                                            </p:txEl>
                                          </p:spTgt>
                                        </p:tgtEl>
                                      </p:cBhvr>
                                    </p:animEffect>
                                    <p:anim calcmode="lin" valueType="num">
                                      <p:cBhvr>
                                        <p:cTn id="71" dur="1000" fill="hold"/>
                                        <p:tgtEl>
                                          <p:spTgt spid="120835">
                                            <p:txEl>
                                              <p:pRg st="9" end="9"/>
                                            </p:txEl>
                                          </p:spTgt>
                                        </p:tgtEl>
                                        <p:attrNameLst>
                                          <p:attrName>ppt_w</p:attrName>
                                        </p:attrNameLst>
                                      </p:cBhvr>
                                      <p:tavLst>
                                        <p:tav tm="0" fmla="#ppt_w*sin(2.5*pi*$)">
                                          <p:val>
                                            <p:fltVal val="0"/>
                                          </p:val>
                                        </p:tav>
                                        <p:tav tm="100000">
                                          <p:val>
                                            <p:fltVal val="1"/>
                                          </p:val>
                                        </p:tav>
                                      </p:tavLst>
                                    </p:anim>
                                    <p:anim calcmode="lin" valueType="num">
                                      <p:cBhvr>
                                        <p:cTn id="72" dur="1000" fill="hold"/>
                                        <p:tgtEl>
                                          <p:spTgt spid="120835">
                                            <p:txEl>
                                              <p:pRg st="9" end="9"/>
                                            </p:txEl>
                                          </p:spTgt>
                                        </p:tgtEl>
                                        <p:attrNameLst>
                                          <p:attrName>ppt_h</p:attrName>
                                        </p:attrNameLst>
                                      </p:cBhvr>
                                      <p:tavLst>
                                        <p:tav tm="0">
                                          <p:val>
                                            <p:strVal val="#ppt_h"/>
                                          </p:val>
                                        </p:tav>
                                        <p:tav tm="100000">
                                          <p:val>
                                            <p:strVal val="#ppt_h"/>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5" presetClass="entr" presetSubtype="0" fill="hold" grpId="0" nodeType="clickEffect">
                                  <p:stCondLst>
                                    <p:cond delay="0"/>
                                  </p:stCondLst>
                                  <p:iterate type="lt">
                                    <p:tmPct val="10000"/>
                                  </p:iterate>
                                  <p:childTnLst>
                                    <p:set>
                                      <p:cBhvr>
                                        <p:cTn id="76" dur="1" fill="hold">
                                          <p:stCondLst>
                                            <p:cond delay="0"/>
                                          </p:stCondLst>
                                        </p:cTn>
                                        <p:tgtEl>
                                          <p:spTgt spid="120835">
                                            <p:txEl>
                                              <p:pRg st="10" end="10"/>
                                            </p:txEl>
                                          </p:spTgt>
                                        </p:tgtEl>
                                        <p:attrNameLst>
                                          <p:attrName>style.visibility</p:attrName>
                                        </p:attrNameLst>
                                      </p:cBhvr>
                                      <p:to>
                                        <p:strVal val="visible"/>
                                      </p:to>
                                    </p:set>
                                    <p:animEffect transition="in" filter="fade">
                                      <p:cBhvr>
                                        <p:cTn id="77" dur="1000"/>
                                        <p:tgtEl>
                                          <p:spTgt spid="120835">
                                            <p:txEl>
                                              <p:pRg st="10" end="10"/>
                                            </p:txEl>
                                          </p:spTgt>
                                        </p:tgtEl>
                                      </p:cBhvr>
                                    </p:animEffect>
                                    <p:anim calcmode="lin" valueType="num">
                                      <p:cBhvr>
                                        <p:cTn id="78" dur="1000" fill="hold"/>
                                        <p:tgtEl>
                                          <p:spTgt spid="120835">
                                            <p:txEl>
                                              <p:pRg st="10" end="10"/>
                                            </p:txEl>
                                          </p:spTgt>
                                        </p:tgtEl>
                                        <p:attrNameLst>
                                          <p:attrName>ppt_w</p:attrName>
                                        </p:attrNameLst>
                                      </p:cBhvr>
                                      <p:tavLst>
                                        <p:tav tm="0" fmla="#ppt_w*sin(2.5*pi*$)">
                                          <p:val>
                                            <p:fltVal val="0"/>
                                          </p:val>
                                        </p:tav>
                                        <p:tav tm="100000">
                                          <p:val>
                                            <p:fltVal val="1"/>
                                          </p:val>
                                        </p:tav>
                                      </p:tavLst>
                                    </p:anim>
                                    <p:anim calcmode="lin" valueType="num">
                                      <p:cBhvr>
                                        <p:cTn id="79" dur="1000" fill="hold"/>
                                        <p:tgtEl>
                                          <p:spTgt spid="120835">
                                            <p:txEl>
                                              <p:pRg st="10" end="1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838200" y="304800"/>
            <a:ext cx="8153400" cy="4419600"/>
          </a:xfrm>
        </p:spPr>
        <p:txBody>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3) Bước kết thúc thảo luận nhóm </a:t>
            </a:r>
          </a:p>
          <a:p>
            <a:pPr algn="just">
              <a:lnSpc>
                <a:spcPct val="110000"/>
              </a:lnSpc>
            </a:pPr>
            <a:r>
              <a:rPr lang="en-US" altLang="en-US" sz="2800">
                <a:latin typeface="Times New Roman" panose="02020603050405020304" pitchFamily="18" charset="0"/>
              </a:rPr>
              <a:t>Tóm tắt nội dung, nhấn mạnh nội dung cần nhớ</a:t>
            </a:r>
          </a:p>
          <a:p>
            <a:pPr algn="just">
              <a:lnSpc>
                <a:spcPct val="110000"/>
              </a:lnSpc>
            </a:pPr>
            <a:r>
              <a:rPr lang="en-US" altLang="en-US" sz="2800">
                <a:latin typeface="Times New Roman" panose="02020603050405020304" pitchFamily="18" charset="0"/>
              </a:rPr>
              <a:t>Động viên và cảm ơn  </a:t>
            </a:r>
          </a:p>
          <a:p>
            <a:pPr algn="just">
              <a:lnSpc>
                <a:spcPct val="110000"/>
              </a:lnSpc>
            </a:pPr>
            <a:r>
              <a:rPr lang="en-US" altLang="en-US" sz="2800">
                <a:latin typeface="Times New Roman" panose="02020603050405020304" pitchFamily="18" charset="0"/>
              </a:rPr>
              <a:t>Có thể tiếp tục trao đổi làm rõ câu hỏi riêng  </a:t>
            </a:r>
          </a:p>
          <a:p>
            <a:pPr algn="just">
              <a:lnSpc>
                <a:spcPct val="110000"/>
              </a:lnSpc>
            </a:pPr>
            <a:r>
              <a:rPr lang="en-US" altLang="en-US" sz="2800">
                <a:latin typeface="Times New Roman" panose="02020603050405020304" pitchFamily="18" charset="0"/>
              </a:rPr>
              <a:t>Tạo điều kiện tiếp tục gặp gỡ, giúp đỡ đối tượng nếu có yêu cầu sau khi buổi nói chuyện giáo dục sức khỏe kết thúc. </a:t>
            </a:r>
          </a:p>
          <a:p>
            <a:pPr algn="just">
              <a:lnSpc>
                <a:spcPct val="110000"/>
              </a:lnSpc>
              <a:buFont typeface="Wingdings" panose="05000000000000000000" pitchFamily="2" charset="2"/>
              <a:buNone/>
            </a:pPr>
            <a:r>
              <a:rPr lang="en-US" altLang="en-US" sz="2800" i="1">
                <a:latin typeface="Times New Roman" panose="02020603050405020304" pitchFamily="18" charset="0"/>
              </a:rPr>
              <a:t>(Tham khảo bảng kiểm)</a:t>
            </a:r>
          </a:p>
        </p:txBody>
      </p:sp>
    </p:spTree>
    <p:extLst>
      <p:ext uri="{BB962C8B-B14F-4D97-AF65-F5344CB8AC3E}">
        <p14:creationId xmlns:p14="http://schemas.microsoft.com/office/powerpoint/2010/main" val="3514611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882">
                                            <p:txEl>
                                              <p:pRg st="0" end="0"/>
                                            </p:txEl>
                                          </p:spTgt>
                                        </p:tgtEl>
                                        <p:attrNameLst>
                                          <p:attrName>style.visibility</p:attrName>
                                        </p:attrNameLst>
                                      </p:cBhvr>
                                      <p:to>
                                        <p:strVal val="visible"/>
                                      </p:to>
                                    </p:set>
                                    <p:animEffect transition="in" filter="fade">
                                      <p:cBhvr>
                                        <p:cTn id="7" dur="1000"/>
                                        <p:tgtEl>
                                          <p:spTgt spid="122882">
                                            <p:txEl>
                                              <p:pRg st="0" end="0"/>
                                            </p:txEl>
                                          </p:spTgt>
                                        </p:tgtEl>
                                      </p:cBhvr>
                                    </p:animEffect>
                                    <p:anim calcmode="lin" valueType="num">
                                      <p:cBhvr>
                                        <p:cTn id="8" dur="1000" fill="hold"/>
                                        <p:tgtEl>
                                          <p:spTgt spid="12288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288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2882">
                                            <p:txEl>
                                              <p:pRg st="1" end="1"/>
                                            </p:txEl>
                                          </p:spTgt>
                                        </p:tgtEl>
                                        <p:attrNameLst>
                                          <p:attrName>style.visibility</p:attrName>
                                        </p:attrNameLst>
                                      </p:cBhvr>
                                      <p:to>
                                        <p:strVal val="visible"/>
                                      </p:to>
                                    </p:set>
                                    <p:animEffect transition="in" filter="fade">
                                      <p:cBhvr>
                                        <p:cTn id="14" dur="1000"/>
                                        <p:tgtEl>
                                          <p:spTgt spid="122882">
                                            <p:txEl>
                                              <p:pRg st="1" end="1"/>
                                            </p:txEl>
                                          </p:spTgt>
                                        </p:tgtEl>
                                      </p:cBhvr>
                                    </p:animEffect>
                                    <p:anim calcmode="lin" valueType="num">
                                      <p:cBhvr>
                                        <p:cTn id="15" dur="1000" fill="hold"/>
                                        <p:tgtEl>
                                          <p:spTgt spid="12288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2288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2882">
                                            <p:txEl>
                                              <p:pRg st="2" end="2"/>
                                            </p:txEl>
                                          </p:spTgt>
                                        </p:tgtEl>
                                        <p:attrNameLst>
                                          <p:attrName>style.visibility</p:attrName>
                                        </p:attrNameLst>
                                      </p:cBhvr>
                                      <p:to>
                                        <p:strVal val="visible"/>
                                      </p:to>
                                    </p:set>
                                    <p:animEffect transition="in" filter="fade">
                                      <p:cBhvr>
                                        <p:cTn id="21" dur="1000"/>
                                        <p:tgtEl>
                                          <p:spTgt spid="122882">
                                            <p:txEl>
                                              <p:pRg st="2" end="2"/>
                                            </p:txEl>
                                          </p:spTgt>
                                        </p:tgtEl>
                                      </p:cBhvr>
                                    </p:animEffect>
                                    <p:anim calcmode="lin" valueType="num">
                                      <p:cBhvr>
                                        <p:cTn id="22" dur="1000" fill="hold"/>
                                        <p:tgtEl>
                                          <p:spTgt spid="12288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2288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2882">
                                            <p:txEl>
                                              <p:pRg st="3" end="3"/>
                                            </p:txEl>
                                          </p:spTgt>
                                        </p:tgtEl>
                                        <p:attrNameLst>
                                          <p:attrName>style.visibility</p:attrName>
                                        </p:attrNameLst>
                                      </p:cBhvr>
                                      <p:to>
                                        <p:strVal val="visible"/>
                                      </p:to>
                                    </p:set>
                                    <p:animEffect transition="in" filter="fade">
                                      <p:cBhvr>
                                        <p:cTn id="28" dur="1000"/>
                                        <p:tgtEl>
                                          <p:spTgt spid="122882">
                                            <p:txEl>
                                              <p:pRg st="3" end="3"/>
                                            </p:txEl>
                                          </p:spTgt>
                                        </p:tgtEl>
                                      </p:cBhvr>
                                    </p:animEffect>
                                    <p:anim calcmode="lin" valueType="num">
                                      <p:cBhvr>
                                        <p:cTn id="29" dur="1000" fill="hold"/>
                                        <p:tgtEl>
                                          <p:spTgt spid="12288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2288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22882">
                                            <p:txEl>
                                              <p:pRg st="4" end="4"/>
                                            </p:txEl>
                                          </p:spTgt>
                                        </p:tgtEl>
                                        <p:attrNameLst>
                                          <p:attrName>style.visibility</p:attrName>
                                        </p:attrNameLst>
                                      </p:cBhvr>
                                      <p:to>
                                        <p:strVal val="visible"/>
                                      </p:to>
                                    </p:set>
                                    <p:animEffect transition="in" filter="fade">
                                      <p:cBhvr>
                                        <p:cTn id="35" dur="1000"/>
                                        <p:tgtEl>
                                          <p:spTgt spid="122882">
                                            <p:txEl>
                                              <p:pRg st="4" end="4"/>
                                            </p:txEl>
                                          </p:spTgt>
                                        </p:tgtEl>
                                      </p:cBhvr>
                                    </p:animEffect>
                                    <p:anim calcmode="lin" valueType="num">
                                      <p:cBhvr>
                                        <p:cTn id="36" dur="1000" fill="hold"/>
                                        <p:tgtEl>
                                          <p:spTgt spid="12288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2288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22882">
                                            <p:txEl>
                                              <p:pRg st="5" end="5"/>
                                            </p:txEl>
                                          </p:spTgt>
                                        </p:tgtEl>
                                        <p:attrNameLst>
                                          <p:attrName>style.visibility</p:attrName>
                                        </p:attrNameLst>
                                      </p:cBhvr>
                                      <p:to>
                                        <p:strVal val="visible"/>
                                      </p:to>
                                    </p:set>
                                    <p:animEffect transition="in" filter="fade">
                                      <p:cBhvr>
                                        <p:cTn id="42" dur="1000"/>
                                        <p:tgtEl>
                                          <p:spTgt spid="122882">
                                            <p:txEl>
                                              <p:pRg st="5" end="5"/>
                                            </p:txEl>
                                          </p:spTgt>
                                        </p:tgtEl>
                                      </p:cBhvr>
                                    </p:animEffect>
                                    <p:anim calcmode="lin" valueType="num">
                                      <p:cBhvr>
                                        <p:cTn id="43" dur="1000" fill="hold"/>
                                        <p:tgtEl>
                                          <p:spTgt spid="12288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2288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762000" y="228600"/>
            <a:ext cx="7543800" cy="762000"/>
          </a:xfrm>
        </p:spPr>
        <p:txBody>
          <a:bodyPr/>
          <a:lstStyle/>
          <a:p>
            <a:r>
              <a:rPr lang="en-US" altLang="en-US" sz="3600">
                <a:latin typeface="Times New Roman" panose="02020603050405020304" pitchFamily="18" charset="0"/>
              </a:rPr>
              <a:t>3.3.3. Tư vấn GDSK cho cá nhân</a:t>
            </a:r>
            <a:r>
              <a:rPr lang="en-US" altLang="en-US">
                <a:latin typeface="Times New Roman" panose="02020603050405020304" pitchFamily="18" charset="0"/>
              </a:rPr>
              <a:t>  </a:t>
            </a:r>
            <a:r>
              <a:rPr lang="en-US" altLang="en-US" sz="3600">
                <a:latin typeface="Times New Roman" panose="02020603050405020304" pitchFamily="18" charset="0"/>
              </a:rPr>
              <a:t> </a:t>
            </a:r>
          </a:p>
        </p:txBody>
      </p:sp>
      <p:sp>
        <p:nvSpPr>
          <p:cNvPr id="140291" name="Rectangle 3"/>
          <p:cNvSpPr>
            <a:spLocks noGrp="1" noChangeArrowheads="1"/>
          </p:cNvSpPr>
          <p:nvPr>
            <p:ph type="body" idx="1"/>
          </p:nvPr>
        </p:nvSpPr>
        <p:spPr>
          <a:xfrm>
            <a:off x="838200" y="990600"/>
            <a:ext cx="8153400" cy="4114800"/>
          </a:xfrm>
        </p:spPr>
        <p:txBody>
          <a:bodyPr>
            <a:normAutofit fontScale="92500" lnSpcReduction="10000"/>
          </a:bodyPr>
          <a:lstStyle/>
          <a:p>
            <a:pPr algn="just">
              <a:buFont typeface="Wingdings" panose="05000000000000000000" pitchFamily="2" charset="2"/>
              <a:buNone/>
            </a:pPr>
            <a:r>
              <a:rPr lang="en-US" altLang="en-US" sz="2800" b="1" i="1">
                <a:latin typeface="Times New Roman" panose="02020603050405020304" pitchFamily="18" charset="0"/>
              </a:rPr>
              <a:t>* Khái niệm:</a:t>
            </a:r>
          </a:p>
          <a:p>
            <a:pPr algn="just"/>
            <a:r>
              <a:rPr lang="en-US" altLang="en-US" sz="2800">
                <a:latin typeface="Times New Roman" panose="02020603050405020304" pitchFamily="18" charset="0"/>
              </a:rPr>
              <a:t>Là 1 quá trình giúp đối tượng có các vấn đề SK, bệnh tật hay những vấn đề liên quan đến sức khỏe hiểu rõ vấn đề của họ, cung cấp thông tin, thảo luận giúp đối tượng chọn lựa giải pháp và đưa ra quyết định thích hợp để giải quyết vấn đề của họ </a:t>
            </a:r>
          </a:p>
          <a:p>
            <a:pPr algn="just"/>
            <a:r>
              <a:rPr lang="en-US" altLang="en-US" sz="2800">
                <a:latin typeface="Times New Roman" panose="02020603050405020304" pitchFamily="18" charset="0"/>
              </a:rPr>
              <a:t>Tư vấn có nghĩa là giúp lựa chọn cách giải quyết vấn đề chứ không phải là ép buộc </a:t>
            </a:r>
          </a:p>
          <a:p>
            <a:pPr algn="just"/>
            <a:r>
              <a:rPr lang="en-US" altLang="en-US" sz="2800">
                <a:latin typeface="Times New Roman" panose="02020603050405020304" pitchFamily="18" charset="0"/>
              </a:rPr>
              <a:t>Tư vấn thường là 1 quá trình liên tục hỗ trợ đối tượng thực hiện quyết định mà họ đã lựa chọn.  </a:t>
            </a:r>
          </a:p>
        </p:txBody>
      </p:sp>
    </p:spTree>
    <p:extLst>
      <p:ext uri="{BB962C8B-B14F-4D97-AF65-F5344CB8AC3E}">
        <p14:creationId xmlns:p14="http://schemas.microsoft.com/office/powerpoint/2010/main" val="525475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40290"/>
                                        </p:tgtEl>
                                        <p:attrNameLst>
                                          <p:attrName>style.visibility</p:attrName>
                                        </p:attrNameLst>
                                      </p:cBhvr>
                                      <p:to>
                                        <p:strVal val="visible"/>
                                      </p:to>
                                    </p:set>
                                    <p:anim by="(-#ppt_w*2)" calcmode="lin" valueType="num">
                                      <p:cBhvr rctx="PPT">
                                        <p:cTn id="7" dur="500" autoRev="1" fill="hold">
                                          <p:stCondLst>
                                            <p:cond delay="0"/>
                                          </p:stCondLst>
                                        </p:cTn>
                                        <p:tgtEl>
                                          <p:spTgt spid="140290"/>
                                        </p:tgtEl>
                                        <p:attrNameLst>
                                          <p:attrName>ppt_w</p:attrName>
                                        </p:attrNameLst>
                                      </p:cBhvr>
                                    </p:anim>
                                    <p:anim by="(#ppt_w*0.50)" calcmode="lin" valueType="num">
                                      <p:cBhvr>
                                        <p:cTn id="8" dur="500" decel="50000" autoRev="1" fill="hold">
                                          <p:stCondLst>
                                            <p:cond delay="0"/>
                                          </p:stCondLst>
                                        </p:cTn>
                                        <p:tgtEl>
                                          <p:spTgt spid="140290"/>
                                        </p:tgtEl>
                                        <p:attrNameLst>
                                          <p:attrName>ppt_x</p:attrName>
                                        </p:attrNameLst>
                                      </p:cBhvr>
                                    </p:anim>
                                    <p:anim from="(-#ppt_h/2)" to="(#ppt_y)" calcmode="lin" valueType="num">
                                      <p:cBhvr>
                                        <p:cTn id="9" dur="1000" fill="hold">
                                          <p:stCondLst>
                                            <p:cond delay="0"/>
                                          </p:stCondLst>
                                        </p:cTn>
                                        <p:tgtEl>
                                          <p:spTgt spid="140290"/>
                                        </p:tgtEl>
                                        <p:attrNameLst>
                                          <p:attrName>ppt_y</p:attrName>
                                        </p:attrNameLst>
                                      </p:cBhvr>
                                    </p:anim>
                                    <p:animRot by="21600000">
                                      <p:cBhvr>
                                        <p:cTn id="10" dur="1000" fill="hold">
                                          <p:stCondLst>
                                            <p:cond delay="0"/>
                                          </p:stCondLst>
                                        </p:cTn>
                                        <p:tgtEl>
                                          <p:spTgt spid="140290"/>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40291">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140291">
                                            <p:txEl>
                                              <p:pRg st="0" end="0"/>
                                            </p:txEl>
                                          </p:spTgt>
                                        </p:tgtEl>
                                        <p:attrNameLst>
                                          <p:attrName>ppt_w</p:attrName>
                                        </p:attrNameLst>
                                      </p:cBhvr>
                                    </p:anim>
                                    <p:anim by="(#ppt_w*0.50)" calcmode="lin" valueType="num">
                                      <p:cBhvr>
                                        <p:cTn id="16" dur="500" decel="50000" autoRev="1" fill="hold">
                                          <p:stCondLst>
                                            <p:cond delay="0"/>
                                          </p:stCondLst>
                                        </p:cTn>
                                        <p:tgtEl>
                                          <p:spTgt spid="140291">
                                            <p:txEl>
                                              <p:pRg st="0" end="0"/>
                                            </p:txEl>
                                          </p:spTgt>
                                        </p:tgtEl>
                                        <p:attrNameLst>
                                          <p:attrName>ppt_x</p:attrName>
                                        </p:attrNameLst>
                                      </p:cBhvr>
                                    </p:anim>
                                    <p:anim from="(-#ppt_h/2)" to="(#ppt_y)" calcmode="lin" valueType="num">
                                      <p:cBhvr>
                                        <p:cTn id="17" dur="1000" fill="hold">
                                          <p:stCondLst>
                                            <p:cond delay="0"/>
                                          </p:stCondLst>
                                        </p:cTn>
                                        <p:tgtEl>
                                          <p:spTgt spid="140291">
                                            <p:txEl>
                                              <p:pRg st="0" end="0"/>
                                            </p:txEl>
                                          </p:spTgt>
                                        </p:tgtEl>
                                        <p:attrNameLst>
                                          <p:attrName>ppt_y</p:attrName>
                                        </p:attrNameLst>
                                      </p:cBhvr>
                                    </p:anim>
                                    <p:animRot by="21600000">
                                      <p:cBhvr>
                                        <p:cTn id="18" dur="1000" fill="hold">
                                          <p:stCondLst>
                                            <p:cond delay="0"/>
                                          </p:stCondLst>
                                        </p:cTn>
                                        <p:tgtEl>
                                          <p:spTgt spid="140291">
                                            <p:txEl>
                                              <p:pRg st="0" end="0"/>
                                            </p:txEl>
                                          </p:spTgt>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140291">
                                            <p:txEl>
                                              <p:pRg st="1" end="1"/>
                                            </p:txEl>
                                          </p:spTgt>
                                        </p:tgtEl>
                                        <p:attrNameLst>
                                          <p:attrName>style.visibility</p:attrName>
                                        </p:attrNameLst>
                                      </p:cBhvr>
                                      <p:to>
                                        <p:strVal val="visible"/>
                                      </p:to>
                                    </p:set>
                                    <p:anim by="(-#ppt_w*2)" calcmode="lin" valueType="num">
                                      <p:cBhvr rctx="PPT">
                                        <p:cTn id="23" dur="500" autoRev="1" fill="hold">
                                          <p:stCondLst>
                                            <p:cond delay="0"/>
                                          </p:stCondLst>
                                        </p:cTn>
                                        <p:tgtEl>
                                          <p:spTgt spid="140291">
                                            <p:txEl>
                                              <p:pRg st="1" end="1"/>
                                            </p:txEl>
                                          </p:spTgt>
                                        </p:tgtEl>
                                        <p:attrNameLst>
                                          <p:attrName>ppt_w</p:attrName>
                                        </p:attrNameLst>
                                      </p:cBhvr>
                                    </p:anim>
                                    <p:anim by="(#ppt_w*0.50)" calcmode="lin" valueType="num">
                                      <p:cBhvr>
                                        <p:cTn id="24" dur="500" decel="50000" autoRev="1" fill="hold">
                                          <p:stCondLst>
                                            <p:cond delay="0"/>
                                          </p:stCondLst>
                                        </p:cTn>
                                        <p:tgtEl>
                                          <p:spTgt spid="140291">
                                            <p:txEl>
                                              <p:pRg st="1" end="1"/>
                                            </p:txEl>
                                          </p:spTgt>
                                        </p:tgtEl>
                                        <p:attrNameLst>
                                          <p:attrName>ppt_x</p:attrName>
                                        </p:attrNameLst>
                                      </p:cBhvr>
                                    </p:anim>
                                    <p:anim from="(-#ppt_h/2)" to="(#ppt_y)" calcmode="lin" valueType="num">
                                      <p:cBhvr>
                                        <p:cTn id="25" dur="1000" fill="hold">
                                          <p:stCondLst>
                                            <p:cond delay="0"/>
                                          </p:stCondLst>
                                        </p:cTn>
                                        <p:tgtEl>
                                          <p:spTgt spid="140291">
                                            <p:txEl>
                                              <p:pRg st="1" end="1"/>
                                            </p:txEl>
                                          </p:spTgt>
                                        </p:tgtEl>
                                        <p:attrNameLst>
                                          <p:attrName>ppt_y</p:attrName>
                                        </p:attrNameLst>
                                      </p:cBhvr>
                                    </p:anim>
                                    <p:animRot by="21600000">
                                      <p:cBhvr>
                                        <p:cTn id="26" dur="1000" fill="hold">
                                          <p:stCondLst>
                                            <p:cond delay="0"/>
                                          </p:stCondLst>
                                        </p:cTn>
                                        <p:tgtEl>
                                          <p:spTgt spid="140291">
                                            <p:txEl>
                                              <p:pRg st="1" end="1"/>
                                            </p:txEl>
                                          </p:spTgt>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140291">
                                            <p:txEl>
                                              <p:pRg st="2" end="2"/>
                                            </p:txEl>
                                          </p:spTgt>
                                        </p:tgtEl>
                                        <p:attrNameLst>
                                          <p:attrName>style.visibility</p:attrName>
                                        </p:attrNameLst>
                                      </p:cBhvr>
                                      <p:to>
                                        <p:strVal val="visible"/>
                                      </p:to>
                                    </p:set>
                                    <p:anim by="(-#ppt_w*2)" calcmode="lin" valueType="num">
                                      <p:cBhvr rctx="PPT">
                                        <p:cTn id="31" dur="500" autoRev="1" fill="hold">
                                          <p:stCondLst>
                                            <p:cond delay="0"/>
                                          </p:stCondLst>
                                        </p:cTn>
                                        <p:tgtEl>
                                          <p:spTgt spid="140291">
                                            <p:txEl>
                                              <p:pRg st="2" end="2"/>
                                            </p:txEl>
                                          </p:spTgt>
                                        </p:tgtEl>
                                        <p:attrNameLst>
                                          <p:attrName>ppt_w</p:attrName>
                                        </p:attrNameLst>
                                      </p:cBhvr>
                                    </p:anim>
                                    <p:anim by="(#ppt_w*0.50)" calcmode="lin" valueType="num">
                                      <p:cBhvr>
                                        <p:cTn id="32" dur="500" decel="50000" autoRev="1" fill="hold">
                                          <p:stCondLst>
                                            <p:cond delay="0"/>
                                          </p:stCondLst>
                                        </p:cTn>
                                        <p:tgtEl>
                                          <p:spTgt spid="140291">
                                            <p:txEl>
                                              <p:pRg st="2" end="2"/>
                                            </p:txEl>
                                          </p:spTgt>
                                        </p:tgtEl>
                                        <p:attrNameLst>
                                          <p:attrName>ppt_x</p:attrName>
                                        </p:attrNameLst>
                                      </p:cBhvr>
                                    </p:anim>
                                    <p:anim from="(-#ppt_h/2)" to="(#ppt_y)" calcmode="lin" valueType="num">
                                      <p:cBhvr>
                                        <p:cTn id="33" dur="1000" fill="hold">
                                          <p:stCondLst>
                                            <p:cond delay="0"/>
                                          </p:stCondLst>
                                        </p:cTn>
                                        <p:tgtEl>
                                          <p:spTgt spid="140291">
                                            <p:txEl>
                                              <p:pRg st="2" end="2"/>
                                            </p:txEl>
                                          </p:spTgt>
                                        </p:tgtEl>
                                        <p:attrNameLst>
                                          <p:attrName>ppt_y</p:attrName>
                                        </p:attrNameLst>
                                      </p:cBhvr>
                                    </p:anim>
                                    <p:animRot by="21600000">
                                      <p:cBhvr>
                                        <p:cTn id="34" dur="1000" fill="hold">
                                          <p:stCondLst>
                                            <p:cond delay="0"/>
                                          </p:stCondLst>
                                        </p:cTn>
                                        <p:tgtEl>
                                          <p:spTgt spid="140291">
                                            <p:txEl>
                                              <p:pRg st="2" end="2"/>
                                            </p:txEl>
                                          </p:spTgt>
                                        </p:tgtEl>
                                        <p:attrNameLst>
                                          <p:attrName>r</p:attrName>
                                        </p:attrNameLst>
                                      </p:cBhvr>
                                    </p:animRo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140291">
                                            <p:txEl>
                                              <p:pRg st="3" end="3"/>
                                            </p:txEl>
                                          </p:spTgt>
                                        </p:tgtEl>
                                        <p:attrNameLst>
                                          <p:attrName>style.visibility</p:attrName>
                                        </p:attrNameLst>
                                      </p:cBhvr>
                                      <p:to>
                                        <p:strVal val="visible"/>
                                      </p:to>
                                    </p:set>
                                    <p:anim by="(-#ppt_w*2)" calcmode="lin" valueType="num">
                                      <p:cBhvr rctx="PPT">
                                        <p:cTn id="39" dur="500" autoRev="1" fill="hold">
                                          <p:stCondLst>
                                            <p:cond delay="0"/>
                                          </p:stCondLst>
                                        </p:cTn>
                                        <p:tgtEl>
                                          <p:spTgt spid="140291">
                                            <p:txEl>
                                              <p:pRg st="3" end="3"/>
                                            </p:txEl>
                                          </p:spTgt>
                                        </p:tgtEl>
                                        <p:attrNameLst>
                                          <p:attrName>ppt_w</p:attrName>
                                        </p:attrNameLst>
                                      </p:cBhvr>
                                    </p:anim>
                                    <p:anim by="(#ppt_w*0.50)" calcmode="lin" valueType="num">
                                      <p:cBhvr>
                                        <p:cTn id="40" dur="500" decel="50000" autoRev="1" fill="hold">
                                          <p:stCondLst>
                                            <p:cond delay="0"/>
                                          </p:stCondLst>
                                        </p:cTn>
                                        <p:tgtEl>
                                          <p:spTgt spid="140291">
                                            <p:txEl>
                                              <p:pRg st="3" end="3"/>
                                            </p:txEl>
                                          </p:spTgt>
                                        </p:tgtEl>
                                        <p:attrNameLst>
                                          <p:attrName>ppt_x</p:attrName>
                                        </p:attrNameLst>
                                      </p:cBhvr>
                                    </p:anim>
                                    <p:anim from="(-#ppt_h/2)" to="(#ppt_y)" calcmode="lin" valueType="num">
                                      <p:cBhvr>
                                        <p:cTn id="41" dur="1000" fill="hold">
                                          <p:stCondLst>
                                            <p:cond delay="0"/>
                                          </p:stCondLst>
                                        </p:cTn>
                                        <p:tgtEl>
                                          <p:spTgt spid="140291">
                                            <p:txEl>
                                              <p:pRg st="3" end="3"/>
                                            </p:txEl>
                                          </p:spTgt>
                                        </p:tgtEl>
                                        <p:attrNameLst>
                                          <p:attrName>ppt_y</p:attrName>
                                        </p:attrNameLst>
                                      </p:cBhvr>
                                    </p:anim>
                                    <p:animRot by="21600000">
                                      <p:cBhvr>
                                        <p:cTn id="42" dur="1000" fill="hold">
                                          <p:stCondLst>
                                            <p:cond delay="0"/>
                                          </p:stCondLst>
                                        </p:cTn>
                                        <p:tgtEl>
                                          <p:spTgt spid="140291">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290" grpId="0"/>
      <p:bldP spid="140291"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762000" y="228600"/>
            <a:ext cx="8077200" cy="762000"/>
          </a:xfrm>
        </p:spPr>
        <p:txBody>
          <a:bodyPr/>
          <a:lstStyle/>
          <a:p>
            <a:pPr algn="just"/>
            <a:r>
              <a:rPr lang="en-US" altLang="en-US" sz="4000" i="1"/>
              <a:t>* Các nguyên tắc tư vấn  </a:t>
            </a:r>
            <a:endParaRPr lang="en-US" altLang="en-US" sz="2800">
              <a:solidFill>
                <a:srgbClr val="FFFF00"/>
              </a:solidFill>
            </a:endParaRPr>
          </a:p>
        </p:txBody>
      </p:sp>
      <p:sp>
        <p:nvSpPr>
          <p:cNvPr id="141315" name="Rectangle 3"/>
          <p:cNvSpPr>
            <a:spLocks noGrp="1" noChangeArrowheads="1"/>
          </p:cNvSpPr>
          <p:nvPr>
            <p:ph type="body" idx="1"/>
          </p:nvPr>
        </p:nvSpPr>
        <p:spPr>
          <a:xfrm>
            <a:off x="838200" y="1066800"/>
            <a:ext cx="8153400" cy="4114800"/>
          </a:xfrm>
        </p:spPr>
        <p:txBody>
          <a:bodyPr>
            <a:normAutofit fontScale="92500" lnSpcReduction="20000"/>
          </a:bodyPr>
          <a:lstStyle/>
          <a:p>
            <a:pPr algn="just">
              <a:lnSpc>
                <a:spcPct val="110000"/>
              </a:lnSpc>
            </a:pPr>
            <a:r>
              <a:rPr lang="en-US" altLang="en-US" sz="2800">
                <a:latin typeface="Times New Roman" panose="02020603050405020304" pitchFamily="18" charset="0"/>
              </a:rPr>
              <a:t>Chọn thời cơ và địa điểm thích hợp  </a:t>
            </a:r>
          </a:p>
          <a:p>
            <a:pPr algn="just">
              <a:lnSpc>
                <a:spcPct val="110000"/>
              </a:lnSpc>
            </a:pPr>
            <a:r>
              <a:rPr lang="en-US" altLang="en-US" sz="2800">
                <a:latin typeface="Times New Roman" panose="02020603050405020304" pitchFamily="18" charset="0"/>
              </a:rPr>
              <a:t>XD mối quan hệ tốt và xác định rõ nhu cầu  </a:t>
            </a:r>
          </a:p>
          <a:p>
            <a:pPr algn="just">
              <a:lnSpc>
                <a:spcPct val="110000"/>
              </a:lnSpc>
            </a:pPr>
            <a:r>
              <a:rPr lang="en-US" altLang="en-US" sz="2800">
                <a:latin typeface="Times New Roman" panose="02020603050405020304" pitchFamily="18" charset="0"/>
              </a:rPr>
              <a:t>Đồng cảm với đối tượng, để đối tượng trình bày  </a:t>
            </a:r>
          </a:p>
          <a:p>
            <a:pPr algn="just">
              <a:lnSpc>
                <a:spcPct val="110000"/>
              </a:lnSpc>
            </a:pPr>
            <a:r>
              <a:rPr lang="en-US" altLang="en-US" sz="2800">
                <a:latin typeface="Times New Roman" panose="02020603050405020304" pitchFamily="18" charset="0"/>
              </a:rPr>
              <a:t>Đưa ra thông tin cần thiết nhất</a:t>
            </a:r>
          </a:p>
          <a:p>
            <a:pPr algn="just">
              <a:lnSpc>
                <a:spcPct val="110000"/>
              </a:lnSpc>
            </a:pPr>
            <a:r>
              <a:rPr lang="en-US" altLang="en-US" sz="2800">
                <a:latin typeface="Times New Roman" panose="02020603050405020304" pitchFamily="18" charset="0"/>
              </a:rPr>
              <a:t>Giới thiệu, thảo luận biện pháp giải quyết  </a:t>
            </a:r>
          </a:p>
          <a:p>
            <a:pPr algn="just">
              <a:lnSpc>
                <a:spcPct val="110000"/>
              </a:lnSpc>
            </a:pPr>
            <a:r>
              <a:rPr lang="en-US" altLang="en-US" sz="2800">
                <a:latin typeface="Times New Roman" panose="02020603050405020304" pitchFamily="18" charset="0"/>
              </a:rPr>
              <a:t>Giữ bí mật, thống  nhất, cam kết hỗ trợ </a:t>
            </a:r>
          </a:p>
          <a:p>
            <a:pPr algn="just">
              <a:lnSpc>
                <a:spcPct val="110000"/>
              </a:lnSpc>
            </a:pPr>
            <a:r>
              <a:rPr lang="en-US" altLang="en-US" sz="2800">
                <a:latin typeface="Times New Roman" panose="02020603050405020304" pitchFamily="18" charset="0"/>
              </a:rPr>
              <a:t>Liên hệ với GĐ, CĐ,… giúp đỡ cho đối tượng.</a:t>
            </a:r>
          </a:p>
          <a:p>
            <a:pPr algn="just">
              <a:lnSpc>
                <a:spcPct val="110000"/>
              </a:lnSpc>
            </a:pPr>
            <a:r>
              <a:rPr lang="en-US" altLang="en-US" sz="2800">
                <a:latin typeface="Times New Roman" panose="02020603050405020304" pitchFamily="18" charset="0"/>
              </a:rPr>
              <a:t>Nắm được các hoạt động của đối tượng sau khi tư vấn để tiếp tục giúp đỡ </a:t>
            </a:r>
          </a:p>
        </p:txBody>
      </p:sp>
    </p:spTree>
    <p:extLst>
      <p:ext uri="{BB962C8B-B14F-4D97-AF65-F5344CB8AC3E}">
        <p14:creationId xmlns:p14="http://schemas.microsoft.com/office/powerpoint/2010/main" val="3839656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41314"/>
                                        </p:tgtEl>
                                        <p:attrNameLst>
                                          <p:attrName>style.visibility</p:attrName>
                                        </p:attrNameLst>
                                      </p:cBhvr>
                                      <p:to>
                                        <p:strVal val="visible"/>
                                      </p:to>
                                    </p:set>
                                    <p:anim by="(-#ppt_w*2)" calcmode="lin" valueType="num">
                                      <p:cBhvr rctx="PPT">
                                        <p:cTn id="7" dur="500" autoRev="1" fill="hold">
                                          <p:stCondLst>
                                            <p:cond delay="0"/>
                                          </p:stCondLst>
                                        </p:cTn>
                                        <p:tgtEl>
                                          <p:spTgt spid="141314"/>
                                        </p:tgtEl>
                                        <p:attrNameLst>
                                          <p:attrName>ppt_w</p:attrName>
                                        </p:attrNameLst>
                                      </p:cBhvr>
                                    </p:anim>
                                    <p:anim by="(#ppt_w*0.50)" calcmode="lin" valueType="num">
                                      <p:cBhvr>
                                        <p:cTn id="8" dur="500" decel="50000" autoRev="1" fill="hold">
                                          <p:stCondLst>
                                            <p:cond delay="0"/>
                                          </p:stCondLst>
                                        </p:cTn>
                                        <p:tgtEl>
                                          <p:spTgt spid="141314"/>
                                        </p:tgtEl>
                                        <p:attrNameLst>
                                          <p:attrName>ppt_x</p:attrName>
                                        </p:attrNameLst>
                                      </p:cBhvr>
                                    </p:anim>
                                    <p:anim from="(-#ppt_h/2)" to="(#ppt_y)" calcmode="lin" valueType="num">
                                      <p:cBhvr>
                                        <p:cTn id="9" dur="1000" fill="hold">
                                          <p:stCondLst>
                                            <p:cond delay="0"/>
                                          </p:stCondLst>
                                        </p:cTn>
                                        <p:tgtEl>
                                          <p:spTgt spid="141314"/>
                                        </p:tgtEl>
                                        <p:attrNameLst>
                                          <p:attrName>ppt_y</p:attrName>
                                        </p:attrNameLst>
                                      </p:cBhvr>
                                    </p:anim>
                                    <p:animRot by="21600000">
                                      <p:cBhvr>
                                        <p:cTn id="10" dur="1000" fill="hold">
                                          <p:stCondLst>
                                            <p:cond delay="0"/>
                                          </p:stCondLst>
                                        </p:cTn>
                                        <p:tgtEl>
                                          <p:spTgt spid="141314"/>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41315">
                                            <p:txEl>
                                              <p:pRg st="0" end="0"/>
                                            </p:txEl>
                                          </p:spTgt>
                                        </p:tgtEl>
                                        <p:attrNameLst>
                                          <p:attrName>style.visibility</p:attrName>
                                        </p:attrNameLst>
                                      </p:cBhvr>
                                      <p:to>
                                        <p:strVal val="visible"/>
                                      </p:to>
                                    </p:set>
                                    <p:anim by="(-#ppt_w*2)" calcmode="lin" valueType="num">
                                      <p:cBhvr rctx="PPT">
                                        <p:cTn id="15" dur="500" autoRev="1" fill="hold">
                                          <p:stCondLst>
                                            <p:cond delay="0"/>
                                          </p:stCondLst>
                                        </p:cTn>
                                        <p:tgtEl>
                                          <p:spTgt spid="141315">
                                            <p:txEl>
                                              <p:pRg st="0" end="0"/>
                                            </p:txEl>
                                          </p:spTgt>
                                        </p:tgtEl>
                                        <p:attrNameLst>
                                          <p:attrName>ppt_w</p:attrName>
                                        </p:attrNameLst>
                                      </p:cBhvr>
                                    </p:anim>
                                    <p:anim by="(#ppt_w*0.50)" calcmode="lin" valueType="num">
                                      <p:cBhvr>
                                        <p:cTn id="16" dur="500" decel="50000" autoRev="1" fill="hold">
                                          <p:stCondLst>
                                            <p:cond delay="0"/>
                                          </p:stCondLst>
                                        </p:cTn>
                                        <p:tgtEl>
                                          <p:spTgt spid="141315">
                                            <p:txEl>
                                              <p:pRg st="0" end="0"/>
                                            </p:txEl>
                                          </p:spTgt>
                                        </p:tgtEl>
                                        <p:attrNameLst>
                                          <p:attrName>ppt_x</p:attrName>
                                        </p:attrNameLst>
                                      </p:cBhvr>
                                    </p:anim>
                                    <p:anim from="(-#ppt_h/2)" to="(#ppt_y)" calcmode="lin" valueType="num">
                                      <p:cBhvr>
                                        <p:cTn id="17" dur="1000" fill="hold">
                                          <p:stCondLst>
                                            <p:cond delay="0"/>
                                          </p:stCondLst>
                                        </p:cTn>
                                        <p:tgtEl>
                                          <p:spTgt spid="141315">
                                            <p:txEl>
                                              <p:pRg st="0" end="0"/>
                                            </p:txEl>
                                          </p:spTgt>
                                        </p:tgtEl>
                                        <p:attrNameLst>
                                          <p:attrName>ppt_y</p:attrName>
                                        </p:attrNameLst>
                                      </p:cBhvr>
                                    </p:anim>
                                    <p:animRot by="21600000">
                                      <p:cBhvr>
                                        <p:cTn id="18" dur="1000" fill="hold">
                                          <p:stCondLst>
                                            <p:cond delay="0"/>
                                          </p:stCondLst>
                                        </p:cTn>
                                        <p:tgtEl>
                                          <p:spTgt spid="141315">
                                            <p:txEl>
                                              <p:pRg st="0" end="0"/>
                                            </p:txEl>
                                          </p:spTgt>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141315">
                                            <p:txEl>
                                              <p:pRg st="1" end="1"/>
                                            </p:txEl>
                                          </p:spTgt>
                                        </p:tgtEl>
                                        <p:attrNameLst>
                                          <p:attrName>style.visibility</p:attrName>
                                        </p:attrNameLst>
                                      </p:cBhvr>
                                      <p:to>
                                        <p:strVal val="visible"/>
                                      </p:to>
                                    </p:set>
                                    <p:anim by="(-#ppt_w*2)" calcmode="lin" valueType="num">
                                      <p:cBhvr rctx="PPT">
                                        <p:cTn id="23" dur="500" autoRev="1" fill="hold">
                                          <p:stCondLst>
                                            <p:cond delay="0"/>
                                          </p:stCondLst>
                                        </p:cTn>
                                        <p:tgtEl>
                                          <p:spTgt spid="141315">
                                            <p:txEl>
                                              <p:pRg st="1" end="1"/>
                                            </p:txEl>
                                          </p:spTgt>
                                        </p:tgtEl>
                                        <p:attrNameLst>
                                          <p:attrName>ppt_w</p:attrName>
                                        </p:attrNameLst>
                                      </p:cBhvr>
                                    </p:anim>
                                    <p:anim by="(#ppt_w*0.50)" calcmode="lin" valueType="num">
                                      <p:cBhvr>
                                        <p:cTn id="24" dur="500" decel="50000" autoRev="1" fill="hold">
                                          <p:stCondLst>
                                            <p:cond delay="0"/>
                                          </p:stCondLst>
                                        </p:cTn>
                                        <p:tgtEl>
                                          <p:spTgt spid="141315">
                                            <p:txEl>
                                              <p:pRg st="1" end="1"/>
                                            </p:txEl>
                                          </p:spTgt>
                                        </p:tgtEl>
                                        <p:attrNameLst>
                                          <p:attrName>ppt_x</p:attrName>
                                        </p:attrNameLst>
                                      </p:cBhvr>
                                    </p:anim>
                                    <p:anim from="(-#ppt_h/2)" to="(#ppt_y)" calcmode="lin" valueType="num">
                                      <p:cBhvr>
                                        <p:cTn id="25" dur="1000" fill="hold">
                                          <p:stCondLst>
                                            <p:cond delay="0"/>
                                          </p:stCondLst>
                                        </p:cTn>
                                        <p:tgtEl>
                                          <p:spTgt spid="141315">
                                            <p:txEl>
                                              <p:pRg st="1" end="1"/>
                                            </p:txEl>
                                          </p:spTgt>
                                        </p:tgtEl>
                                        <p:attrNameLst>
                                          <p:attrName>ppt_y</p:attrName>
                                        </p:attrNameLst>
                                      </p:cBhvr>
                                    </p:anim>
                                    <p:animRot by="21600000">
                                      <p:cBhvr>
                                        <p:cTn id="26" dur="1000" fill="hold">
                                          <p:stCondLst>
                                            <p:cond delay="0"/>
                                          </p:stCondLst>
                                        </p:cTn>
                                        <p:tgtEl>
                                          <p:spTgt spid="141315">
                                            <p:txEl>
                                              <p:pRg st="1" end="1"/>
                                            </p:txEl>
                                          </p:spTgt>
                                        </p:tgtEl>
                                        <p:attrNameLst>
                                          <p:attrName>r</p:attrName>
                                        </p:attrNameLst>
                                      </p:cBhvr>
                                    </p:animRot>
                                  </p:childTnLst>
                                </p:cTn>
                              </p:par>
                            </p:childTnLst>
                          </p:cTn>
                        </p:par>
                      </p:childTnLst>
                    </p:cTn>
                  </p:par>
                  <p:par>
                    <p:cTn id="27" fill="hold" nodeType="clickPar">
                      <p:stCondLst>
                        <p:cond delay="indefinite"/>
                      </p:stCondLst>
                      <p:childTnLst>
                        <p:par>
                          <p:cTn id="28" fill="hold" nodeType="withGroup">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141315">
                                            <p:txEl>
                                              <p:pRg st="2" end="2"/>
                                            </p:txEl>
                                          </p:spTgt>
                                        </p:tgtEl>
                                        <p:attrNameLst>
                                          <p:attrName>style.visibility</p:attrName>
                                        </p:attrNameLst>
                                      </p:cBhvr>
                                      <p:to>
                                        <p:strVal val="visible"/>
                                      </p:to>
                                    </p:set>
                                    <p:anim by="(-#ppt_w*2)" calcmode="lin" valueType="num">
                                      <p:cBhvr rctx="PPT">
                                        <p:cTn id="31" dur="500" autoRev="1" fill="hold">
                                          <p:stCondLst>
                                            <p:cond delay="0"/>
                                          </p:stCondLst>
                                        </p:cTn>
                                        <p:tgtEl>
                                          <p:spTgt spid="141315">
                                            <p:txEl>
                                              <p:pRg st="2" end="2"/>
                                            </p:txEl>
                                          </p:spTgt>
                                        </p:tgtEl>
                                        <p:attrNameLst>
                                          <p:attrName>ppt_w</p:attrName>
                                        </p:attrNameLst>
                                      </p:cBhvr>
                                    </p:anim>
                                    <p:anim by="(#ppt_w*0.50)" calcmode="lin" valueType="num">
                                      <p:cBhvr>
                                        <p:cTn id="32" dur="500" decel="50000" autoRev="1" fill="hold">
                                          <p:stCondLst>
                                            <p:cond delay="0"/>
                                          </p:stCondLst>
                                        </p:cTn>
                                        <p:tgtEl>
                                          <p:spTgt spid="141315">
                                            <p:txEl>
                                              <p:pRg st="2" end="2"/>
                                            </p:txEl>
                                          </p:spTgt>
                                        </p:tgtEl>
                                        <p:attrNameLst>
                                          <p:attrName>ppt_x</p:attrName>
                                        </p:attrNameLst>
                                      </p:cBhvr>
                                    </p:anim>
                                    <p:anim from="(-#ppt_h/2)" to="(#ppt_y)" calcmode="lin" valueType="num">
                                      <p:cBhvr>
                                        <p:cTn id="33" dur="1000" fill="hold">
                                          <p:stCondLst>
                                            <p:cond delay="0"/>
                                          </p:stCondLst>
                                        </p:cTn>
                                        <p:tgtEl>
                                          <p:spTgt spid="141315">
                                            <p:txEl>
                                              <p:pRg st="2" end="2"/>
                                            </p:txEl>
                                          </p:spTgt>
                                        </p:tgtEl>
                                        <p:attrNameLst>
                                          <p:attrName>ppt_y</p:attrName>
                                        </p:attrNameLst>
                                      </p:cBhvr>
                                    </p:anim>
                                    <p:animRot by="21600000">
                                      <p:cBhvr>
                                        <p:cTn id="34" dur="1000" fill="hold">
                                          <p:stCondLst>
                                            <p:cond delay="0"/>
                                          </p:stCondLst>
                                        </p:cTn>
                                        <p:tgtEl>
                                          <p:spTgt spid="141315">
                                            <p:txEl>
                                              <p:pRg st="2" end="2"/>
                                            </p:txEl>
                                          </p:spTgt>
                                        </p:tgtEl>
                                        <p:attrNameLst>
                                          <p:attrName>r</p:attrName>
                                        </p:attrNameLst>
                                      </p:cBhvr>
                                    </p:animRot>
                                  </p:childTnLst>
                                </p:cTn>
                              </p:par>
                            </p:childTnLst>
                          </p:cTn>
                        </p:par>
                      </p:childTnLst>
                    </p:cTn>
                  </p:par>
                  <p:par>
                    <p:cTn id="35" fill="hold" nodeType="clickPar">
                      <p:stCondLst>
                        <p:cond delay="indefinite"/>
                      </p:stCondLst>
                      <p:childTnLst>
                        <p:par>
                          <p:cTn id="36" fill="hold" nodeType="withGroup">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141315">
                                            <p:txEl>
                                              <p:pRg st="3" end="3"/>
                                            </p:txEl>
                                          </p:spTgt>
                                        </p:tgtEl>
                                        <p:attrNameLst>
                                          <p:attrName>style.visibility</p:attrName>
                                        </p:attrNameLst>
                                      </p:cBhvr>
                                      <p:to>
                                        <p:strVal val="visible"/>
                                      </p:to>
                                    </p:set>
                                    <p:anim by="(-#ppt_w*2)" calcmode="lin" valueType="num">
                                      <p:cBhvr rctx="PPT">
                                        <p:cTn id="39" dur="500" autoRev="1" fill="hold">
                                          <p:stCondLst>
                                            <p:cond delay="0"/>
                                          </p:stCondLst>
                                        </p:cTn>
                                        <p:tgtEl>
                                          <p:spTgt spid="141315">
                                            <p:txEl>
                                              <p:pRg st="3" end="3"/>
                                            </p:txEl>
                                          </p:spTgt>
                                        </p:tgtEl>
                                        <p:attrNameLst>
                                          <p:attrName>ppt_w</p:attrName>
                                        </p:attrNameLst>
                                      </p:cBhvr>
                                    </p:anim>
                                    <p:anim by="(#ppt_w*0.50)" calcmode="lin" valueType="num">
                                      <p:cBhvr>
                                        <p:cTn id="40" dur="500" decel="50000" autoRev="1" fill="hold">
                                          <p:stCondLst>
                                            <p:cond delay="0"/>
                                          </p:stCondLst>
                                        </p:cTn>
                                        <p:tgtEl>
                                          <p:spTgt spid="141315">
                                            <p:txEl>
                                              <p:pRg st="3" end="3"/>
                                            </p:txEl>
                                          </p:spTgt>
                                        </p:tgtEl>
                                        <p:attrNameLst>
                                          <p:attrName>ppt_x</p:attrName>
                                        </p:attrNameLst>
                                      </p:cBhvr>
                                    </p:anim>
                                    <p:anim from="(-#ppt_h/2)" to="(#ppt_y)" calcmode="lin" valueType="num">
                                      <p:cBhvr>
                                        <p:cTn id="41" dur="1000" fill="hold">
                                          <p:stCondLst>
                                            <p:cond delay="0"/>
                                          </p:stCondLst>
                                        </p:cTn>
                                        <p:tgtEl>
                                          <p:spTgt spid="141315">
                                            <p:txEl>
                                              <p:pRg st="3" end="3"/>
                                            </p:txEl>
                                          </p:spTgt>
                                        </p:tgtEl>
                                        <p:attrNameLst>
                                          <p:attrName>ppt_y</p:attrName>
                                        </p:attrNameLst>
                                      </p:cBhvr>
                                    </p:anim>
                                    <p:animRot by="21600000">
                                      <p:cBhvr>
                                        <p:cTn id="42" dur="1000" fill="hold">
                                          <p:stCondLst>
                                            <p:cond delay="0"/>
                                          </p:stCondLst>
                                        </p:cTn>
                                        <p:tgtEl>
                                          <p:spTgt spid="141315">
                                            <p:txEl>
                                              <p:pRg st="3" end="3"/>
                                            </p:txEl>
                                          </p:spTgt>
                                        </p:tgtEl>
                                        <p:attrNameLst>
                                          <p:attrName>r</p:attrName>
                                        </p:attrNameLst>
                                      </p:cBhvr>
                                    </p:animRot>
                                  </p:childTnLst>
                                </p:cTn>
                              </p:par>
                            </p:childTnLst>
                          </p:cTn>
                        </p:par>
                      </p:childTnLst>
                    </p:cTn>
                  </p:par>
                  <p:par>
                    <p:cTn id="43" fill="hold" nodeType="clickPar">
                      <p:stCondLst>
                        <p:cond delay="indefinite"/>
                      </p:stCondLst>
                      <p:childTnLst>
                        <p:par>
                          <p:cTn id="44" fill="hold" nodeType="withGroup">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141315">
                                            <p:txEl>
                                              <p:pRg st="4" end="4"/>
                                            </p:txEl>
                                          </p:spTgt>
                                        </p:tgtEl>
                                        <p:attrNameLst>
                                          <p:attrName>style.visibility</p:attrName>
                                        </p:attrNameLst>
                                      </p:cBhvr>
                                      <p:to>
                                        <p:strVal val="visible"/>
                                      </p:to>
                                    </p:set>
                                    <p:anim by="(-#ppt_w*2)" calcmode="lin" valueType="num">
                                      <p:cBhvr rctx="PPT">
                                        <p:cTn id="47" dur="500" autoRev="1" fill="hold">
                                          <p:stCondLst>
                                            <p:cond delay="0"/>
                                          </p:stCondLst>
                                        </p:cTn>
                                        <p:tgtEl>
                                          <p:spTgt spid="141315">
                                            <p:txEl>
                                              <p:pRg st="4" end="4"/>
                                            </p:txEl>
                                          </p:spTgt>
                                        </p:tgtEl>
                                        <p:attrNameLst>
                                          <p:attrName>ppt_w</p:attrName>
                                        </p:attrNameLst>
                                      </p:cBhvr>
                                    </p:anim>
                                    <p:anim by="(#ppt_w*0.50)" calcmode="lin" valueType="num">
                                      <p:cBhvr>
                                        <p:cTn id="48" dur="500" decel="50000" autoRev="1" fill="hold">
                                          <p:stCondLst>
                                            <p:cond delay="0"/>
                                          </p:stCondLst>
                                        </p:cTn>
                                        <p:tgtEl>
                                          <p:spTgt spid="141315">
                                            <p:txEl>
                                              <p:pRg st="4" end="4"/>
                                            </p:txEl>
                                          </p:spTgt>
                                        </p:tgtEl>
                                        <p:attrNameLst>
                                          <p:attrName>ppt_x</p:attrName>
                                        </p:attrNameLst>
                                      </p:cBhvr>
                                    </p:anim>
                                    <p:anim from="(-#ppt_h/2)" to="(#ppt_y)" calcmode="lin" valueType="num">
                                      <p:cBhvr>
                                        <p:cTn id="49" dur="1000" fill="hold">
                                          <p:stCondLst>
                                            <p:cond delay="0"/>
                                          </p:stCondLst>
                                        </p:cTn>
                                        <p:tgtEl>
                                          <p:spTgt spid="141315">
                                            <p:txEl>
                                              <p:pRg st="4" end="4"/>
                                            </p:txEl>
                                          </p:spTgt>
                                        </p:tgtEl>
                                        <p:attrNameLst>
                                          <p:attrName>ppt_y</p:attrName>
                                        </p:attrNameLst>
                                      </p:cBhvr>
                                    </p:anim>
                                    <p:animRot by="21600000">
                                      <p:cBhvr>
                                        <p:cTn id="50" dur="1000" fill="hold">
                                          <p:stCondLst>
                                            <p:cond delay="0"/>
                                          </p:stCondLst>
                                        </p:cTn>
                                        <p:tgtEl>
                                          <p:spTgt spid="141315">
                                            <p:txEl>
                                              <p:pRg st="4" end="4"/>
                                            </p:txEl>
                                          </p:spTgt>
                                        </p:tgtEl>
                                        <p:attrNameLst>
                                          <p:attrName>r</p:attrName>
                                        </p:attrNameLst>
                                      </p:cBhvr>
                                    </p:animRot>
                                  </p:childTnLst>
                                </p:cTn>
                              </p:par>
                            </p:childTnLst>
                          </p:cTn>
                        </p:par>
                      </p:childTnLst>
                    </p:cTn>
                  </p:par>
                  <p:par>
                    <p:cTn id="51" fill="hold" nodeType="clickPar">
                      <p:stCondLst>
                        <p:cond delay="indefinite"/>
                      </p:stCondLst>
                      <p:childTnLst>
                        <p:par>
                          <p:cTn id="52" fill="hold" nodeType="withGroup">
                            <p:stCondLst>
                              <p:cond delay="0"/>
                            </p:stCondLst>
                            <p:childTnLst>
                              <p:par>
                                <p:cTn id="53" presetID="56" presetClass="entr" presetSubtype="0" fill="hold" grpId="0" nodeType="clickEffect">
                                  <p:stCondLst>
                                    <p:cond delay="0"/>
                                  </p:stCondLst>
                                  <p:iterate type="lt">
                                    <p:tmPct val="10000"/>
                                  </p:iterate>
                                  <p:childTnLst>
                                    <p:set>
                                      <p:cBhvr>
                                        <p:cTn id="54" dur="1" fill="hold">
                                          <p:stCondLst>
                                            <p:cond delay="0"/>
                                          </p:stCondLst>
                                        </p:cTn>
                                        <p:tgtEl>
                                          <p:spTgt spid="141315">
                                            <p:txEl>
                                              <p:pRg st="5" end="5"/>
                                            </p:txEl>
                                          </p:spTgt>
                                        </p:tgtEl>
                                        <p:attrNameLst>
                                          <p:attrName>style.visibility</p:attrName>
                                        </p:attrNameLst>
                                      </p:cBhvr>
                                      <p:to>
                                        <p:strVal val="visible"/>
                                      </p:to>
                                    </p:set>
                                    <p:anim by="(-#ppt_w*2)" calcmode="lin" valueType="num">
                                      <p:cBhvr rctx="PPT">
                                        <p:cTn id="55" dur="500" autoRev="1" fill="hold">
                                          <p:stCondLst>
                                            <p:cond delay="0"/>
                                          </p:stCondLst>
                                        </p:cTn>
                                        <p:tgtEl>
                                          <p:spTgt spid="141315">
                                            <p:txEl>
                                              <p:pRg st="5" end="5"/>
                                            </p:txEl>
                                          </p:spTgt>
                                        </p:tgtEl>
                                        <p:attrNameLst>
                                          <p:attrName>ppt_w</p:attrName>
                                        </p:attrNameLst>
                                      </p:cBhvr>
                                    </p:anim>
                                    <p:anim by="(#ppt_w*0.50)" calcmode="lin" valueType="num">
                                      <p:cBhvr>
                                        <p:cTn id="56" dur="500" decel="50000" autoRev="1" fill="hold">
                                          <p:stCondLst>
                                            <p:cond delay="0"/>
                                          </p:stCondLst>
                                        </p:cTn>
                                        <p:tgtEl>
                                          <p:spTgt spid="141315">
                                            <p:txEl>
                                              <p:pRg st="5" end="5"/>
                                            </p:txEl>
                                          </p:spTgt>
                                        </p:tgtEl>
                                        <p:attrNameLst>
                                          <p:attrName>ppt_x</p:attrName>
                                        </p:attrNameLst>
                                      </p:cBhvr>
                                    </p:anim>
                                    <p:anim from="(-#ppt_h/2)" to="(#ppt_y)" calcmode="lin" valueType="num">
                                      <p:cBhvr>
                                        <p:cTn id="57" dur="1000" fill="hold">
                                          <p:stCondLst>
                                            <p:cond delay="0"/>
                                          </p:stCondLst>
                                        </p:cTn>
                                        <p:tgtEl>
                                          <p:spTgt spid="141315">
                                            <p:txEl>
                                              <p:pRg st="5" end="5"/>
                                            </p:txEl>
                                          </p:spTgt>
                                        </p:tgtEl>
                                        <p:attrNameLst>
                                          <p:attrName>ppt_y</p:attrName>
                                        </p:attrNameLst>
                                      </p:cBhvr>
                                    </p:anim>
                                    <p:animRot by="21600000">
                                      <p:cBhvr>
                                        <p:cTn id="58" dur="1000" fill="hold">
                                          <p:stCondLst>
                                            <p:cond delay="0"/>
                                          </p:stCondLst>
                                        </p:cTn>
                                        <p:tgtEl>
                                          <p:spTgt spid="141315">
                                            <p:txEl>
                                              <p:pRg st="5" end="5"/>
                                            </p:txEl>
                                          </p:spTgt>
                                        </p:tgtEl>
                                        <p:attrNameLst>
                                          <p:attrName>r</p:attrName>
                                        </p:attrNameLst>
                                      </p:cBhvr>
                                    </p:animRot>
                                  </p:childTnLst>
                                </p:cTn>
                              </p:par>
                            </p:childTnLst>
                          </p:cTn>
                        </p:par>
                      </p:childTnLst>
                    </p:cTn>
                  </p:par>
                  <p:par>
                    <p:cTn id="59" fill="hold" nodeType="clickPar">
                      <p:stCondLst>
                        <p:cond delay="indefinite"/>
                      </p:stCondLst>
                      <p:childTnLst>
                        <p:par>
                          <p:cTn id="60" fill="hold" nodeType="withGroup">
                            <p:stCondLst>
                              <p:cond delay="0"/>
                            </p:stCondLst>
                            <p:childTnLst>
                              <p:par>
                                <p:cTn id="61" presetID="56" presetClass="entr" presetSubtype="0" fill="hold" grpId="0" nodeType="clickEffect">
                                  <p:stCondLst>
                                    <p:cond delay="0"/>
                                  </p:stCondLst>
                                  <p:iterate type="lt">
                                    <p:tmPct val="10000"/>
                                  </p:iterate>
                                  <p:childTnLst>
                                    <p:set>
                                      <p:cBhvr>
                                        <p:cTn id="62" dur="1" fill="hold">
                                          <p:stCondLst>
                                            <p:cond delay="0"/>
                                          </p:stCondLst>
                                        </p:cTn>
                                        <p:tgtEl>
                                          <p:spTgt spid="141315">
                                            <p:txEl>
                                              <p:pRg st="6" end="6"/>
                                            </p:txEl>
                                          </p:spTgt>
                                        </p:tgtEl>
                                        <p:attrNameLst>
                                          <p:attrName>style.visibility</p:attrName>
                                        </p:attrNameLst>
                                      </p:cBhvr>
                                      <p:to>
                                        <p:strVal val="visible"/>
                                      </p:to>
                                    </p:set>
                                    <p:anim by="(-#ppt_w*2)" calcmode="lin" valueType="num">
                                      <p:cBhvr rctx="PPT">
                                        <p:cTn id="63" dur="500" autoRev="1" fill="hold">
                                          <p:stCondLst>
                                            <p:cond delay="0"/>
                                          </p:stCondLst>
                                        </p:cTn>
                                        <p:tgtEl>
                                          <p:spTgt spid="141315">
                                            <p:txEl>
                                              <p:pRg st="6" end="6"/>
                                            </p:txEl>
                                          </p:spTgt>
                                        </p:tgtEl>
                                        <p:attrNameLst>
                                          <p:attrName>ppt_w</p:attrName>
                                        </p:attrNameLst>
                                      </p:cBhvr>
                                    </p:anim>
                                    <p:anim by="(#ppt_w*0.50)" calcmode="lin" valueType="num">
                                      <p:cBhvr>
                                        <p:cTn id="64" dur="500" decel="50000" autoRev="1" fill="hold">
                                          <p:stCondLst>
                                            <p:cond delay="0"/>
                                          </p:stCondLst>
                                        </p:cTn>
                                        <p:tgtEl>
                                          <p:spTgt spid="141315">
                                            <p:txEl>
                                              <p:pRg st="6" end="6"/>
                                            </p:txEl>
                                          </p:spTgt>
                                        </p:tgtEl>
                                        <p:attrNameLst>
                                          <p:attrName>ppt_x</p:attrName>
                                        </p:attrNameLst>
                                      </p:cBhvr>
                                    </p:anim>
                                    <p:anim from="(-#ppt_h/2)" to="(#ppt_y)" calcmode="lin" valueType="num">
                                      <p:cBhvr>
                                        <p:cTn id="65" dur="1000" fill="hold">
                                          <p:stCondLst>
                                            <p:cond delay="0"/>
                                          </p:stCondLst>
                                        </p:cTn>
                                        <p:tgtEl>
                                          <p:spTgt spid="141315">
                                            <p:txEl>
                                              <p:pRg st="6" end="6"/>
                                            </p:txEl>
                                          </p:spTgt>
                                        </p:tgtEl>
                                        <p:attrNameLst>
                                          <p:attrName>ppt_y</p:attrName>
                                        </p:attrNameLst>
                                      </p:cBhvr>
                                    </p:anim>
                                    <p:animRot by="21600000">
                                      <p:cBhvr>
                                        <p:cTn id="66" dur="1000" fill="hold">
                                          <p:stCondLst>
                                            <p:cond delay="0"/>
                                          </p:stCondLst>
                                        </p:cTn>
                                        <p:tgtEl>
                                          <p:spTgt spid="141315">
                                            <p:txEl>
                                              <p:pRg st="6" end="6"/>
                                            </p:txEl>
                                          </p:spTgt>
                                        </p:tgtEl>
                                        <p:attrNameLst>
                                          <p:attrName>r</p:attrName>
                                        </p:attrNameLst>
                                      </p:cBhvr>
                                    </p:animRot>
                                  </p:childTnLst>
                                </p:cTn>
                              </p:par>
                            </p:childTnLst>
                          </p:cTn>
                        </p:par>
                      </p:childTnLst>
                    </p:cTn>
                  </p:par>
                  <p:par>
                    <p:cTn id="67" fill="hold" nodeType="clickPar">
                      <p:stCondLst>
                        <p:cond delay="indefinite"/>
                      </p:stCondLst>
                      <p:childTnLst>
                        <p:par>
                          <p:cTn id="68" fill="hold" nodeType="withGroup">
                            <p:stCondLst>
                              <p:cond delay="0"/>
                            </p:stCondLst>
                            <p:childTnLst>
                              <p:par>
                                <p:cTn id="69" presetID="56" presetClass="entr" presetSubtype="0" fill="hold" grpId="0" nodeType="clickEffect">
                                  <p:stCondLst>
                                    <p:cond delay="0"/>
                                  </p:stCondLst>
                                  <p:iterate type="lt">
                                    <p:tmPct val="10000"/>
                                  </p:iterate>
                                  <p:childTnLst>
                                    <p:set>
                                      <p:cBhvr>
                                        <p:cTn id="70" dur="1" fill="hold">
                                          <p:stCondLst>
                                            <p:cond delay="0"/>
                                          </p:stCondLst>
                                        </p:cTn>
                                        <p:tgtEl>
                                          <p:spTgt spid="141315">
                                            <p:txEl>
                                              <p:pRg st="7" end="7"/>
                                            </p:txEl>
                                          </p:spTgt>
                                        </p:tgtEl>
                                        <p:attrNameLst>
                                          <p:attrName>style.visibility</p:attrName>
                                        </p:attrNameLst>
                                      </p:cBhvr>
                                      <p:to>
                                        <p:strVal val="visible"/>
                                      </p:to>
                                    </p:set>
                                    <p:anim by="(-#ppt_w*2)" calcmode="lin" valueType="num">
                                      <p:cBhvr rctx="PPT">
                                        <p:cTn id="71" dur="500" autoRev="1" fill="hold">
                                          <p:stCondLst>
                                            <p:cond delay="0"/>
                                          </p:stCondLst>
                                        </p:cTn>
                                        <p:tgtEl>
                                          <p:spTgt spid="141315">
                                            <p:txEl>
                                              <p:pRg st="7" end="7"/>
                                            </p:txEl>
                                          </p:spTgt>
                                        </p:tgtEl>
                                        <p:attrNameLst>
                                          <p:attrName>ppt_w</p:attrName>
                                        </p:attrNameLst>
                                      </p:cBhvr>
                                    </p:anim>
                                    <p:anim by="(#ppt_w*0.50)" calcmode="lin" valueType="num">
                                      <p:cBhvr>
                                        <p:cTn id="72" dur="500" decel="50000" autoRev="1" fill="hold">
                                          <p:stCondLst>
                                            <p:cond delay="0"/>
                                          </p:stCondLst>
                                        </p:cTn>
                                        <p:tgtEl>
                                          <p:spTgt spid="141315">
                                            <p:txEl>
                                              <p:pRg st="7" end="7"/>
                                            </p:txEl>
                                          </p:spTgt>
                                        </p:tgtEl>
                                        <p:attrNameLst>
                                          <p:attrName>ppt_x</p:attrName>
                                        </p:attrNameLst>
                                      </p:cBhvr>
                                    </p:anim>
                                    <p:anim from="(-#ppt_h/2)" to="(#ppt_y)" calcmode="lin" valueType="num">
                                      <p:cBhvr>
                                        <p:cTn id="73" dur="1000" fill="hold">
                                          <p:stCondLst>
                                            <p:cond delay="0"/>
                                          </p:stCondLst>
                                        </p:cTn>
                                        <p:tgtEl>
                                          <p:spTgt spid="141315">
                                            <p:txEl>
                                              <p:pRg st="7" end="7"/>
                                            </p:txEl>
                                          </p:spTgt>
                                        </p:tgtEl>
                                        <p:attrNameLst>
                                          <p:attrName>ppt_y</p:attrName>
                                        </p:attrNameLst>
                                      </p:cBhvr>
                                    </p:anim>
                                    <p:animRot by="21600000">
                                      <p:cBhvr>
                                        <p:cTn id="74" dur="1000" fill="hold">
                                          <p:stCondLst>
                                            <p:cond delay="0"/>
                                          </p:stCondLst>
                                        </p:cTn>
                                        <p:tgtEl>
                                          <p:spTgt spid="141315">
                                            <p:txEl>
                                              <p:pRg st="7" end="7"/>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p:bldP spid="14131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body" idx="1"/>
          </p:nvPr>
        </p:nvSpPr>
        <p:spPr>
          <a:xfrm>
            <a:off x="838200" y="533400"/>
            <a:ext cx="8153400" cy="4114800"/>
          </a:xfrm>
        </p:spPr>
        <p:txBody>
          <a:bodyPr/>
          <a:lstStyle/>
          <a:p>
            <a:pPr algn="just">
              <a:lnSpc>
                <a:spcPct val="115000"/>
              </a:lnSpc>
              <a:buFont typeface="Wingdings" panose="05000000000000000000" pitchFamily="2" charset="2"/>
              <a:buNone/>
            </a:pPr>
            <a:r>
              <a:rPr lang="en-US" altLang="en-US" sz="2800" b="1">
                <a:latin typeface="Times New Roman" panose="02020603050405020304" pitchFamily="18" charset="0"/>
              </a:rPr>
              <a:t>* Các hoạt động cơ bản trong tư vấn GDSK</a:t>
            </a:r>
          </a:p>
          <a:p>
            <a:pPr algn="just">
              <a:lnSpc>
                <a:spcPct val="115000"/>
              </a:lnSpc>
            </a:pPr>
            <a:r>
              <a:rPr lang="en-US" altLang="en-US" sz="2800">
                <a:latin typeface="Times New Roman" panose="02020603050405020304" pitchFamily="18" charset="0"/>
              </a:rPr>
              <a:t>Tiếp đón </a:t>
            </a:r>
          </a:p>
          <a:p>
            <a:pPr algn="just">
              <a:lnSpc>
                <a:spcPct val="115000"/>
              </a:lnSpc>
            </a:pPr>
            <a:r>
              <a:rPr lang="en-US" altLang="en-US" sz="2800">
                <a:latin typeface="Times New Roman" panose="02020603050405020304" pitchFamily="18" charset="0"/>
              </a:rPr>
              <a:t>Hỏi và lắng nghe </a:t>
            </a:r>
          </a:p>
          <a:p>
            <a:pPr algn="just">
              <a:lnSpc>
                <a:spcPct val="115000"/>
              </a:lnSpc>
            </a:pPr>
            <a:r>
              <a:rPr lang="en-US" altLang="en-US" sz="2800">
                <a:latin typeface="Times New Roman" panose="02020603050405020304" pitchFamily="18" charset="0"/>
              </a:rPr>
              <a:t>Giao tiếp, trao đổi </a:t>
            </a:r>
          </a:p>
          <a:p>
            <a:pPr algn="just">
              <a:lnSpc>
                <a:spcPct val="115000"/>
              </a:lnSpc>
            </a:pPr>
            <a:r>
              <a:rPr lang="en-US" altLang="en-US" sz="2800">
                <a:latin typeface="Times New Roman" panose="02020603050405020304" pitchFamily="18" charset="0"/>
              </a:rPr>
              <a:t>Giúp đỡ </a:t>
            </a:r>
          </a:p>
          <a:p>
            <a:pPr algn="just">
              <a:lnSpc>
                <a:spcPct val="115000"/>
              </a:lnSpc>
            </a:pPr>
            <a:r>
              <a:rPr lang="en-US" altLang="en-US" sz="2800">
                <a:latin typeface="Times New Roman" panose="02020603050405020304" pitchFamily="18" charset="0"/>
              </a:rPr>
              <a:t>Giải thích </a:t>
            </a:r>
          </a:p>
          <a:p>
            <a:pPr algn="just">
              <a:lnSpc>
                <a:spcPct val="115000"/>
              </a:lnSpc>
            </a:pPr>
            <a:r>
              <a:rPr lang="en-US" altLang="en-US" sz="2800">
                <a:latin typeface="Times New Roman" panose="02020603050405020304" pitchFamily="18" charset="0"/>
              </a:rPr>
              <a:t>Tiếp tục hỗ trợ đối tượng </a:t>
            </a:r>
            <a:endParaRPr lang="en-US" altLang="en-US" sz="2800" i="1">
              <a:latin typeface="Times New Roman" panose="02020603050405020304" pitchFamily="18" charset="0"/>
            </a:endParaRPr>
          </a:p>
        </p:txBody>
      </p:sp>
    </p:spTree>
    <p:extLst>
      <p:ext uri="{BB962C8B-B14F-4D97-AF65-F5344CB8AC3E}">
        <p14:creationId xmlns:p14="http://schemas.microsoft.com/office/powerpoint/2010/main" val="3703458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142338">
                                            <p:txEl>
                                              <p:pRg st="0" end="0"/>
                                            </p:txEl>
                                          </p:spTgt>
                                        </p:tgtEl>
                                        <p:attrNameLst>
                                          <p:attrName>style.visibility</p:attrName>
                                        </p:attrNameLst>
                                      </p:cBhvr>
                                      <p:to>
                                        <p:strVal val="visible"/>
                                      </p:to>
                                    </p:set>
                                    <p:anim calcmode="lin" valueType="num">
                                      <p:cBhvr>
                                        <p:cTn id="7" dur="500" fill="hold"/>
                                        <p:tgtEl>
                                          <p:spTgt spid="142338">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142338">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142338">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142338">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142338">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142338">
                                            <p:txEl>
                                              <p:pRg st="1" end="1"/>
                                            </p:txEl>
                                          </p:spTgt>
                                        </p:tgtEl>
                                        <p:attrNameLst>
                                          <p:attrName>style.visibility</p:attrName>
                                        </p:attrNameLst>
                                      </p:cBhvr>
                                      <p:to>
                                        <p:strVal val="visible"/>
                                      </p:to>
                                    </p:set>
                                    <p:anim calcmode="lin" valueType="num">
                                      <p:cBhvr>
                                        <p:cTn id="16" dur="500" fill="hold"/>
                                        <p:tgtEl>
                                          <p:spTgt spid="142338">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142338">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142338">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142338">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142338">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142338">
                                            <p:txEl>
                                              <p:pRg st="2" end="2"/>
                                            </p:txEl>
                                          </p:spTgt>
                                        </p:tgtEl>
                                        <p:attrNameLst>
                                          <p:attrName>style.visibility</p:attrName>
                                        </p:attrNameLst>
                                      </p:cBhvr>
                                      <p:to>
                                        <p:strVal val="visible"/>
                                      </p:to>
                                    </p:set>
                                    <p:anim calcmode="lin" valueType="num">
                                      <p:cBhvr>
                                        <p:cTn id="25" dur="500" fill="hold"/>
                                        <p:tgtEl>
                                          <p:spTgt spid="142338">
                                            <p:txEl>
                                              <p:pRg st="2" end="2"/>
                                            </p:txEl>
                                          </p:spTgt>
                                        </p:tgtEl>
                                        <p:attrNameLst>
                                          <p:attrName>ppt_w</p:attrName>
                                        </p:attrNameLst>
                                      </p:cBhvr>
                                      <p:tavLst>
                                        <p:tav tm="0">
                                          <p:val>
                                            <p:strVal val="#ppt_w*2.5"/>
                                          </p:val>
                                        </p:tav>
                                        <p:tav tm="100000">
                                          <p:val>
                                            <p:strVal val="#ppt_w"/>
                                          </p:val>
                                        </p:tav>
                                      </p:tavLst>
                                    </p:anim>
                                    <p:anim calcmode="lin" valueType="num">
                                      <p:cBhvr>
                                        <p:cTn id="26" dur="500" fill="hold"/>
                                        <p:tgtEl>
                                          <p:spTgt spid="142338">
                                            <p:txEl>
                                              <p:pRg st="2" end="2"/>
                                            </p:txEl>
                                          </p:spTgt>
                                        </p:tgtEl>
                                        <p:attrNameLst>
                                          <p:attrName>ppt_h</p:attrName>
                                        </p:attrNameLst>
                                      </p:cBhvr>
                                      <p:tavLst>
                                        <p:tav tm="0">
                                          <p:val>
                                            <p:strVal val="#ppt_h*0.01"/>
                                          </p:val>
                                        </p:tav>
                                        <p:tav tm="100000">
                                          <p:val>
                                            <p:strVal val="#ppt_h"/>
                                          </p:val>
                                        </p:tav>
                                      </p:tavLst>
                                    </p:anim>
                                    <p:anim calcmode="lin" valueType="num">
                                      <p:cBhvr>
                                        <p:cTn id="27" dur="500" fill="hold"/>
                                        <p:tgtEl>
                                          <p:spTgt spid="142338">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142338">
                                            <p:txEl>
                                              <p:pRg st="2" end="2"/>
                                            </p:txEl>
                                          </p:spTgt>
                                        </p:tgtEl>
                                        <p:attrNameLst>
                                          <p:attrName>ppt_y</p:attrName>
                                        </p:attrNameLst>
                                      </p:cBhvr>
                                      <p:tavLst>
                                        <p:tav tm="0">
                                          <p:val>
                                            <p:strVal val="#ppt_h+1"/>
                                          </p:val>
                                        </p:tav>
                                        <p:tav tm="100000">
                                          <p:val>
                                            <p:strVal val="#ppt_y"/>
                                          </p:val>
                                        </p:tav>
                                      </p:tavLst>
                                    </p:anim>
                                    <p:animEffect transition="in" filter="fade">
                                      <p:cBhvr>
                                        <p:cTn id="29" dur="500"/>
                                        <p:tgtEl>
                                          <p:spTgt spid="142338">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8" presetClass="entr" presetSubtype="0" accel="100000" fill="hold" grpId="0" nodeType="clickEffect">
                                  <p:stCondLst>
                                    <p:cond delay="0"/>
                                  </p:stCondLst>
                                  <p:childTnLst>
                                    <p:set>
                                      <p:cBhvr>
                                        <p:cTn id="33" dur="1" fill="hold">
                                          <p:stCondLst>
                                            <p:cond delay="0"/>
                                          </p:stCondLst>
                                        </p:cTn>
                                        <p:tgtEl>
                                          <p:spTgt spid="142338">
                                            <p:txEl>
                                              <p:pRg st="3" end="3"/>
                                            </p:txEl>
                                          </p:spTgt>
                                        </p:tgtEl>
                                        <p:attrNameLst>
                                          <p:attrName>style.visibility</p:attrName>
                                        </p:attrNameLst>
                                      </p:cBhvr>
                                      <p:to>
                                        <p:strVal val="visible"/>
                                      </p:to>
                                    </p:set>
                                    <p:anim calcmode="lin" valueType="num">
                                      <p:cBhvr>
                                        <p:cTn id="34" dur="500" fill="hold"/>
                                        <p:tgtEl>
                                          <p:spTgt spid="142338">
                                            <p:txEl>
                                              <p:pRg st="3" end="3"/>
                                            </p:txEl>
                                          </p:spTgt>
                                        </p:tgtEl>
                                        <p:attrNameLst>
                                          <p:attrName>ppt_w</p:attrName>
                                        </p:attrNameLst>
                                      </p:cBhvr>
                                      <p:tavLst>
                                        <p:tav tm="0">
                                          <p:val>
                                            <p:strVal val="#ppt_w*2.5"/>
                                          </p:val>
                                        </p:tav>
                                        <p:tav tm="100000">
                                          <p:val>
                                            <p:strVal val="#ppt_w"/>
                                          </p:val>
                                        </p:tav>
                                      </p:tavLst>
                                    </p:anim>
                                    <p:anim calcmode="lin" valueType="num">
                                      <p:cBhvr>
                                        <p:cTn id="35" dur="500" fill="hold"/>
                                        <p:tgtEl>
                                          <p:spTgt spid="142338">
                                            <p:txEl>
                                              <p:pRg st="3" end="3"/>
                                            </p:txEl>
                                          </p:spTgt>
                                        </p:tgtEl>
                                        <p:attrNameLst>
                                          <p:attrName>ppt_h</p:attrName>
                                        </p:attrNameLst>
                                      </p:cBhvr>
                                      <p:tavLst>
                                        <p:tav tm="0">
                                          <p:val>
                                            <p:strVal val="#ppt_h*0.01"/>
                                          </p:val>
                                        </p:tav>
                                        <p:tav tm="100000">
                                          <p:val>
                                            <p:strVal val="#ppt_h"/>
                                          </p:val>
                                        </p:tav>
                                      </p:tavLst>
                                    </p:anim>
                                    <p:anim calcmode="lin" valueType="num">
                                      <p:cBhvr>
                                        <p:cTn id="36" dur="500" fill="hold"/>
                                        <p:tgtEl>
                                          <p:spTgt spid="142338">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142338">
                                            <p:txEl>
                                              <p:pRg st="3" end="3"/>
                                            </p:txEl>
                                          </p:spTgt>
                                        </p:tgtEl>
                                        <p:attrNameLst>
                                          <p:attrName>ppt_y</p:attrName>
                                        </p:attrNameLst>
                                      </p:cBhvr>
                                      <p:tavLst>
                                        <p:tav tm="0">
                                          <p:val>
                                            <p:strVal val="#ppt_h+1"/>
                                          </p:val>
                                        </p:tav>
                                        <p:tav tm="100000">
                                          <p:val>
                                            <p:strVal val="#ppt_y"/>
                                          </p:val>
                                        </p:tav>
                                      </p:tavLst>
                                    </p:anim>
                                    <p:animEffect transition="in" filter="fade">
                                      <p:cBhvr>
                                        <p:cTn id="38" dur="500"/>
                                        <p:tgtEl>
                                          <p:spTgt spid="142338">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8" presetClass="entr" presetSubtype="0" accel="100000" fill="hold" grpId="0" nodeType="clickEffect">
                                  <p:stCondLst>
                                    <p:cond delay="0"/>
                                  </p:stCondLst>
                                  <p:childTnLst>
                                    <p:set>
                                      <p:cBhvr>
                                        <p:cTn id="42" dur="1" fill="hold">
                                          <p:stCondLst>
                                            <p:cond delay="0"/>
                                          </p:stCondLst>
                                        </p:cTn>
                                        <p:tgtEl>
                                          <p:spTgt spid="142338">
                                            <p:txEl>
                                              <p:pRg st="4" end="4"/>
                                            </p:txEl>
                                          </p:spTgt>
                                        </p:tgtEl>
                                        <p:attrNameLst>
                                          <p:attrName>style.visibility</p:attrName>
                                        </p:attrNameLst>
                                      </p:cBhvr>
                                      <p:to>
                                        <p:strVal val="visible"/>
                                      </p:to>
                                    </p:set>
                                    <p:anim calcmode="lin" valueType="num">
                                      <p:cBhvr>
                                        <p:cTn id="43" dur="500" fill="hold"/>
                                        <p:tgtEl>
                                          <p:spTgt spid="142338">
                                            <p:txEl>
                                              <p:pRg st="4" end="4"/>
                                            </p:txEl>
                                          </p:spTgt>
                                        </p:tgtEl>
                                        <p:attrNameLst>
                                          <p:attrName>ppt_w</p:attrName>
                                        </p:attrNameLst>
                                      </p:cBhvr>
                                      <p:tavLst>
                                        <p:tav tm="0">
                                          <p:val>
                                            <p:strVal val="#ppt_w*2.5"/>
                                          </p:val>
                                        </p:tav>
                                        <p:tav tm="100000">
                                          <p:val>
                                            <p:strVal val="#ppt_w"/>
                                          </p:val>
                                        </p:tav>
                                      </p:tavLst>
                                    </p:anim>
                                    <p:anim calcmode="lin" valueType="num">
                                      <p:cBhvr>
                                        <p:cTn id="44" dur="500" fill="hold"/>
                                        <p:tgtEl>
                                          <p:spTgt spid="142338">
                                            <p:txEl>
                                              <p:pRg st="4" end="4"/>
                                            </p:txEl>
                                          </p:spTgt>
                                        </p:tgtEl>
                                        <p:attrNameLst>
                                          <p:attrName>ppt_h</p:attrName>
                                        </p:attrNameLst>
                                      </p:cBhvr>
                                      <p:tavLst>
                                        <p:tav tm="0">
                                          <p:val>
                                            <p:strVal val="#ppt_h*0.01"/>
                                          </p:val>
                                        </p:tav>
                                        <p:tav tm="100000">
                                          <p:val>
                                            <p:strVal val="#ppt_h"/>
                                          </p:val>
                                        </p:tav>
                                      </p:tavLst>
                                    </p:anim>
                                    <p:anim calcmode="lin" valueType="num">
                                      <p:cBhvr>
                                        <p:cTn id="45" dur="500" fill="hold"/>
                                        <p:tgtEl>
                                          <p:spTgt spid="142338">
                                            <p:txEl>
                                              <p:pRg st="4" end="4"/>
                                            </p:txEl>
                                          </p:spTgt>
                                        </p:tgtEl>
                                        <p:attrNameLst>
                                          <p:attrName>ppt_x</p:attrName>
                                        </p:attrNameLst>
                                      </p:cBhvr>
                                      <p:tavLst>
                                        <p:tav tm="0">
                                          <p:val>
                                            <p:strVal val="#ppt_x"/>
                                          </p:val>
                                        </p:tav>
                                        <p:tav tm="100000">
                                          <p:val>
                                            <p:strVal val="#ppt_x"/>
                                          </p:val>
                                        </p:tav>
                                      </p:tavLst>
                                    </p:anim>
                                    <p:anim calcmode="lin" valueType="num">
                                      <p:cBhvr>
                                        <p:cTn id="46" dur="500" fill="hold"/>
                                        <p:tgtEl>
                                          <p:spTgt spid="142338">
                                            <p:txEl>
                                              <p:pRg st="4" end="4"/>
                                            </p:txEl>
                                          </p:spTgt>
                                        </p:tgtEl>
                                        <p:attrNameLst>
                                          <p:attrName>ppt_y</p:attrName>
                                        </p:attrNameLst>
                                      </p:cBhvr>
                                      <p:tavLst>
                                        <p:tav tm="0">
                                          <p:val>
                                            <p:strVal val="#ppt_h+1"/>
                                          </p:val>
                                        </p:tav>
                                        <p:tav tm="100000">
                                          <p:val>
                                            <p:strVal val="#ppt_y"/>
                                          </p:val>
                                        </p:tav>
                                      </p:tavLst>
                                    </p:anim>
                                    <p:animEffect transition="in" filter="fade">
                                      <p:cBhvr>
                                        <p:cTn id="47" dur="500"/>
                                        <p:tgtEl>
                                          <p:spTgt spid="142338">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8" presetClass="entr" presetSubtype="0" accel="100000" fill="hold" grpId="0" nodeType="clickEffect">
                                  <p:stCondLst>
                                    <p:cond delay="0"/>
                                  </p:stCondLst>
                                  <p:childTnLst>
                                    <p:set>
                                      <p:cBhvr>
                                        <p:cTn id="51" dur="1" fill="hold">
                                          <p:stCondLst>
                                            <p:cond delay="0"/>
                                          </p:stCondLst>
                                        </p:cTn>
                                        <p:tgtEl>
                                          <p:spTgt spid="142338">
                                            <p:txEl>
                                              <p:pRg st="5" end="5"/>
                                            </p:txEl>
                                          </p:spTgt>
                                        </p:tgtEl>
                                        <p:attrNameLst>
                                          <p:attrName>style.visibility</p:attrName>
                                        </p:attrNameLst>
                                      </p:cBhvr>
                                      <p:to>
                                        <p:strVal val="visible"/>
                                      </p:to>
                                    </p:set>
                                    <p:anim calcmode="lin" valueType="num">
                                      <p:cBhvr>
                                        <p:cTn id="52" dur="500" fill="hold"/>
                                        <p:tgtEl>
                                          <p:spTgt spid="142338">
                                            <p:txEl>
                                              <p:pRg st="5" end="5"/>
                                            </p:txEl>
                                          </p:spTgt>
                                        </p:tgtEl>
                                        <p:attrNameLst>
                                          <p:attrName>ppt_w</p:attrName>
                                        </p:attrNameLst>
                                      </p:cBhvr>
                                      <p:tavLst>
                                        <p:tav tm="0">
                                          <p:val>
                                            <p:strVal val="#ppt_w*2.5"/>
                                          </p:val>
                                        </p:tav>
                                        <p:tav tm="100000">
                                          <p:val>
                                            <p:strVal val="#ppt_w"/>
                                          </p:val>
                                        </p:tav>
                                      </p:tavLst>
                                    </p:anim>
                                    <p:anim calcmode="lin" valueType="num">
                                      <p:cBhvr>
                                        <p:cTn id="53" dur="500" fill="hold"/>
                                        <p:tgtEl>
                                          <p:spTgt spid="142338">
                                            <p:txEl>
                                              <p:pRg st="5" end="5"/>
                                            </p:txEl>
                                          </p:spTgt>
                                        </p:tgtEl>
                                        <p:attrNameLst>
                                          <p:attrName>ppt_h</p:attrName>
                                        </p:attrNameLst>
                                      </p:cBhvr>
                                      <p:tavLst>
                                        <p:tav tm="0">
                                          <p:val>
                                            <p:strVal val="#ppt_h*0.01"/>
                                          </p:val>
                                        </p:tav>
                                        <p:tav tm="100000">
                                          <p:val>
                                            <p:strVal val="#ppt_h"/>
                                          </p:val>
                                        </p:tav>
                                      </p:tavLst>
                                    </p:anim>
                                    <p:anim calcmode="lin" valueType="num">
                                      <p:cBhvr>
                                        <p:cTn id="54" dur="500" fill="hold"/>
                                        <p:tgtEl>
                                          <p:spTgt spid="142338">
                                            <p:txEl>
                                              <p:pRg st="5" end="5"/>
                                            </p:txEl>
                                          </p:spTgt>
                                        </p:tgtEl>
                                        <p:attrNameLst>
                                          <p:attrName>ppt_x</p:attrName>
                                        </p:attrNameLst>
                                      </p:cBhvr>
                                      <p:tavLst>
                                        <p:tav tm="0">
                                          <p:val>
                                            <p:strVal val="#ppt_x"/>
                                          </p:val>
                                        </p:tav>
                                        <p:tav tm="100000">
                                          <p:val>
                                            <p:strVal val="#ppt_x"/>
                                          </p:val>
                                        </p:tav>
                                      </p:tavLst>
                                    </p:anim>
                                    <p:anim calcmode="lin" valueType="num">
                                      <p:cBhvr>
                                        <p:cTn id="55" dur="500" fill="hold"/>
                                        <p:tgtEl>
                                          <p:spTgt spid="142338">
                                            <p:txEl>
                                              <p:pRg st="5" end="5"/>
                                            </p:txEl>
                                          </p:spTgt>
                                        </p:tgtEl>
                                        <p:attrNameLst>
                                          <p:attrName>ppt_y</p:attrName>
                                        </p:attrNameLst>
                                      </p:cBhvr>
                                      <p:tavLst>
                                        <p:tav tm="0">
                                          <p:val>
                                            <p:strVal val="#ppt_h+1"/>
                                          </p:val>
                                        </p:tav>
                                        <p:tav tm="100000">
                                          <p:val>
                                            <p:strVal val="#ppt_y"/>
                                          </p:val>
                                        </p:tav>
                                      </p:tavLst>
                                    </p:anim>
                                    <p:animEffect transition="in" filter="fade">
                                      <p:cBhvr>
                                        <p:cTn id="56" dur="500"/>
                                        <p:tgtEl>
                                          <p:spTgt spid="142338">
                                            <p:txEl>
                                              <p:pRg st="5" end="5"/>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58" presetClass="entr" presetSubtype="0" accel="100000" fill="hold" grpId="0" nodeType="clickEffect">
                                  <p:stCondLst>
                                    <p:cond delay="0"/>
                                  </p:stCondLst>
                                  <p:childTnLst>
                                    <p:set>
                                      <p:cBhvr>
                                        <p:cTn id="60" dur="1" fill="hold">
                                          <p:stCondLst>
                                            <p:cond delay="0"/>
                                          </p:stCondLst>
                                        </p:cTn>
                                        <p:tgtEl>
                                          <p:spTgt spid="142338">
                                            <p:txEl>
                                              <p:pRg st="6" end="6"/>
                                            </p:txEl>
                                          </p:spTgt>
                                        </p:tgtEl>
                                        <p:attrNameLst>
                                          <p:attrName>style.visibility</p:attrName>
                                        </p:attrNameLst>
                                      </p:cBhvr>
                                      <p:to>
                                        <p:strVal val="visible"/>
                                      </p:to>
                                    </p:set>
                                    <p:anim calcmode="lin" valueType="num">
                                      <p:cBhvr>
                                        <p:cTn id="61" dur="500" fill="hold"/>
                                        <p:tgtEl>
                                          <p:spTgt spid="142338">
                                            <p:txEl>
                                              <p:pRg st="6" end="6"/>
                                            </p:txEl>
                                          </p:spTgt>
                                        </p:tgtEl>
                                        <p:attrNameLst>
                                          <p:attrName>ppt_w</p:attrName>
                                        </p:attrNameLst>
                                      </p:cBhvr>
                                      <p:tavLst>
                                        <p:tav tm="0">
                                          <p:val>
                                            <p:strVal val="#ppt_w*2.5"/>
                                          </p:val>
                                        </p:tav>
                                        <p:tav tm="100000">
                                          <p:val>
                                            <p:strVal val="#ppt_w"/>
                                          </p:val>
                                        </p:tav>
                                      </p:tavLst>
                                    </p:anim>
                                    <p:anim calcmode="lin" valueType="num">
                                      <p:cBhvr>
                                        <p:cTn id="62" dur="500" fill="hold"/>
                                        <p:tgtEl>
                                          <p:spTgt spid="142338">
                                            <p:txEl>
                                              <p:pRg st="6" end="6"/>
                                            </p:txEl>
                                          </p:spTgt>
                                        </p:tgtEl>
                                        <p:attrNameLst>
                                          <p:attrName>ppt_h</p:attrName>
                                        </p:attrNameLst>
                                      </p:cBhvr>
                                      <p:tavLst>
                                        <p:tav tm="0">
                                          <p:val>
                                            <p:strVal val="#ppt_h*0.01"/>
                                          </p:val>
                                        </p:tav>
                                        <p:tav tm="100000">
                                          <p:val>
                                            <p:strVal val="#ppt_h"/>
                                          </p:val>
                                        </p:tav>
                                      </p:tavLst>
                                    </p:anim>
                                    <p:anim calcmode="lin" valueType="num">
                                      <p:cBhvr>
                                        <p:cTn id="63" dur="500" fill="hold"/>
                                        <p:tgtEl>
                                          <p:spTgt spid="142338">
                                            <p:txEl>
                                              <p:pRg st="6" end="6"/>
                                            </p:txEl>
                                          </p:spTgt>
                                        </p:tgtEl>
                                        <p:attrNameLst>
                                          <p:attrName>ppt_x</p:attrName>
                                        </p:attrNameLst>
                                      </p:cBhvr>
                                      <p:tavLst>
                                        <p:tav tm="0">
                                          <p:val>
                                            <p:strVal val="#ppt_x"/>
                                          </p:val>
                                        </p:tav>
                                        <p:tav tm="100000">
                                          <p:val>
                                            <p:strVal val="#ppt_x"/>
                                          </p:val>
                                        </p:tav>
                                      </p:tavLst>
                                    </p:anim>
                                    <p:anim calcmode="lin" valueType="num">
                                      <p:cBhvr>
                                        <p:cTn id="64" dur="500" fill="hold"/>
                                        <p:tgtEl>
                                          <p:spTgt spid="142338">
                                            <p:txEl>
                                              <p:pRg st="6" end="6"/>
                                            </p:txEl>
                                          </p:spTgt>
                                        </p:tgtEl>
                                        <p:attrNameLst>
                                          <p:attrName>ppt_y</p:attrName>
                                        </p:attrNameLst>
                                      </p:cBhvr>
                                      <p:tavLst>
                                        <p:tav tm="0">
                                          <p:val>
                                            <p:strVal val="#ppt_h+1"/>
                                          </p:val>
                                        </p:tav>
                                        <p:tav tm="100000">
                                          <p:val>
                                            <p:strVal val="#ppt_y"/>
                                          </p:val>
                                        </p:tav>
                                      </p:tavLst>
                                    </p:anim>
                                    <p:animEffect transition="in" filter="fade">
                                      <p:cBhvr>
                                        <p:cTn id="65" dur="500"/>
                                        <p:tgtEl>
                                          <p:spTgt spid="14233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just"/>
            <a:r>
              <a:rPr lang="en-US" altLang="en-US" sz="3200" b="1">
                <a:solidFill>
                  <a:srgbClr val="FF0000"/>
                </a:solidFill>
              </a:rPr>
              <a:t>1.3. Vai trò của Truyền thông và GD sức khỏe</a:t>
            </a:r>
          </a:p>
        </p:txBody>
      </p:sp>
      <p:sp>
        <p:nvSpPr>
          <p:cNvPr id="20483" name="Rectangle 3"/>
          <p:cNvSpPr>
            <a:spLocks noGrp="1" noChangeArrowheads="1"/>
          </p:cNvSpPr>
          <p:nvPr>
            <p:ph type="body" idx="1"/>
          </p:nvPr>
        </p:nvSpPr>
        <p:spPr>
          <a:xfrm>
            <a:off x="152400" y="1905000"/>
            <a:ext cx="4495800" cy="4114800"/>
          </a:xfrm>
        </p:spPr>
        <p:txBody>
          <a:bodyPr/>
          <a:lstStyle/>
          <a:p>
            <a:pPr algn="just">
              <a:buFont typeface="Wingdings" panose="05000000000000000000" pitchFamily="2" charset="2"/>
              <a:buNone/>
            </a:pPr>
            <a:r>
              <a:rPr lang="en-US" altLang="en-US" sz="2800" b="1" i="1">
                <a:solidFill>
                  <a:srgbClr val="FF0000"/>
                </a:solidFill>
              </a:rPr>
              <a:t>1.3.1. Vai trò TT</a:t>
            </a:r>
          </a:p>
          <a:p>
            <a:r>
              <a:rPr lang="en-US" altLang="en-US" sz="2800">
                <a:latin typeface="Arial" panose="020B0604020202020204" pitchFamily="34" charset="0"/>
              </a:rPr>
              <a:t>Trang bị các thông tin    </a:t>
            </a:r>
          </a:p>
          <a:p>
            <a:r>
              <a:rPr lang="en-US" altLang="en-US" sz="2800">
                <a:latin typeface="Arial" panose="020B0604020202020204" pitchFamily="34" charset="0"/>
              </a:rPr>
              <a:t>Truyền thông diễn ra khi thông điệp về SK được truyền đi và thu nhận. </a:t>
            </a:r>
          </a:p>
          <a:p>
            <a:pPr algn="just"/>
            <a:r>
              <a:rPr lang="en-US" altLang="en-US" sz="2800">
                <a:latin typeface="Arial" panose="020B0604020202020204" pitchFamily="34" charset="0"/>
              </a:rPr>
              <a:t>Đối tượng nghe, hiểu thông điệp và tin tưởng vào nó  </a:t>
            </a:r>
          </a:p>
        </p:txBody>
      </p:sp>
      <p:sp>
        <p:nvSpPr>
          <p:cNvPr id="20484" name="Rectangle 4"/>
          <p:cNvSpPr>
            <a:spLocks noChangeArrowheads="1"/>
          </p:cNvSpPr>
          <p:nvPr/>
        </p:nvSpPr>
        <p:spPr bwMode="auto">
          <a:xfrm>
            <a:off x="4605338" y="1862138"/>
            <a:ext cx="4495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Tahoma" panose="020B0604030504040204" pitchFamily="34" charset="0"/>
              </a:defRPr>
            </a:lvl1pPr>
            <a:lvl2pPr marL="742950" indent="-285750">
              <a:spcBef>
                <a:spcPct val="20000"/>
              </a:spcBef>
              <a:buClr>
                <a:schemeClr val="tx1"/>
              </a:buClr>
              <a:buChar char="–"/>
              <a:defRPr sz="2800">
                <a:solidFill>
                  <a:schemeClr val="tx1"/>
                </a:solidFill>
                <a:effectLst>
                  <a:outerShdw blurRad="38100" dist="38100" dir="2700000" algn="tl">
                    <a:srgbClr val="000000"/>
                  </a:outerShdw>
                </a:effectLst>
                <a:latin typeface="Tahoma" panose="020B0604030504040204" pitchFamily="34" charset="0"/>
              </a:defRPr>
            </a:lvl2pPr>
            <a:lvl3pPr marL="1143000" indent="-228600">
              <a:spcBef>
                <a:spcPct val="20000"/>
              </a:spcBef>
              <a:buClr>
                <a:schemeClr val="hlink"/>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Tahoma" panose="020B0604030504040204" pitchFamily="34" charset="0"/>
              </a:defRPr>
            </a:lvl3pPr>
            <a:lvl4pPr marL="1600200" indent="-228600">
              <a:spcBef>
                <a:spcPct val="20000"/>
              </a:spcBef>
              <a:buClr>
                <a:schemeClr val="tx1"/>
              </a:buClr>
              <a:buChar char="–"/>
              <a:defRPr sz="2000">
                <a:solidFill>
                  <a:schemeClr val="tx1"/>
                </a:solidFill>
                <a:effectLst>
                  <a:outerShdw blurRad="38100" dist="38100" dir="2700000" algn="tl">
                    <a:srgbClr val="000000"/>
                  </a:outerShdw>
                </a:effectLst>
                <a:latin typeface="Tahoma" panose="020B060403050404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9pPr>
          </a:lstStyle>
          <a:p>
            <a:pPr algn="just" eaLnBrk="1" hangingPunct="1">
              <a:spcBef>
                <a:spcPct val="0"/>
              </a:spcBef>
              <a:buFont typeface="Wingdings" panose="05000000000000000000" pitchFamily="2" charset="2"/>
              <a:buNone/>
            </a:pPr>
            <a:r>
              <a:rPr lang="en-US" altLang="en-US" sz="2800" b="1" i="1">
                <a:solidFill>
                  <a:srgbClr val="FF0000"/>
                </a:solidFill>
                <a:effectLst/>
                <a:latin typeface="Arial" panose="020B0604020202020204" pitchFamily="34" charset="0"/>
              </a:rPr>
              <a:t>1.3.2. Vai trò của GDSK</a:t>
            </a:r>
          </a:p>
          <a:p>
            <a:pPr algn="just" eaLnBrk="1" hangingPunct="1">
              <a:spcBef>
                <a:spcPct val="0"/>
              </a:spcBef>
              <a:buFont typeface="Wingdings" panose="05000000000000000000" pitchFamily="2" charset="2"/>
              <a:buChar char="Ø"/>
            </a:pPr>
            <a:r>
              <a:rPr lang="pt-BR" altLang="en-US" sz="2800">
                <a:effectLst/>
                <a:latin typeface="Arial" panose="020B0604020202020204" pitchFamily="34" charset="0"/>
              </a:rPr>
              <a:t>Bộ phận của hệ thống y tế,   chức năng nghề nghiệp bắt buộc</a:t>
            </a:r>
          </a:p>
          <a:p>
            <a:pPr algn="just" eaLnBrk="1" hangingPunct="1">
              <a:spcBef>
                <a:spcPct val="0"/>
              </a:spcBef>
              <a:buFont typeface="Wingdings" panose="05000000000000000000" pitchFamily="2" charset="2"/>
              <a:buChar char="Ø"/>
            </a:pPr>
            <a:r>
              <a:rPr lang="pt-BR" altLang="en-US" sz="2800">
                <a:effectLst/>
                <a:latin typeface="Arial" panose="020B0604020202020204" pitchFamily="34" charset="0"/>
              </a:rPr>
              <a:t> Là 1 hệ thống các biện pháp Nhà nước, xã hội và y tế (xã hội hoá) trong đó ngành y tế làm nòng cốt và tham mưu.</a:t>
            </a:r>
            <a:r>
              <a:rPr lang="en-US" altLang="en-US" sz="2800">
                <a:effectLst/>
                <a:latin typeface="Arial" panose="020B0604020202020204" pitchFamily="34" charset="0"/>
              </a:rPr>
              <a:t> </a:t>
            </a:r>
          </a:p>
        </p:txBody>
      </p:sp>
    </p:spTree>
    <p:extLst>
      <p:ext uri="{BB962C8B-B14F-4D97-AF65-F5344CB8AC3E}">
        <p14:creationId xmlns:p14="http://schemas.microsoft.com/office/powerpoint/2010/main" val="15706231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p:cTn id="7" dur="500" decel="50000" fill="hold">
                                          <p:stCondLst>
                                            <p:cond delay="0"/>
                                          </p:stCondLst>
                                        </p:cTn>
                                        <p:tgtEl>
                                          <p:spTgt spid="2048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2"/>
                                        </p:tgtEl>
                                        <p:attrNameLst>
                                          <p:attrName>ppt_w</p:attrName>
                                        </p:attrNameLst>
                                      </p:cBhvr>
                                      <p:tavLst>
                                        <p:tav tm="0">
                                          <p:val>
                                            <p:strVal val="#ppt_w*.05"/>
                                          </p:val>
                                        </p:tav>
                                        <p:tav tm="100000">
                                          <p:val>
                                            <p:strVal val="#ppt_w"/>
                                          </p:val>
                                        </p:tav>
                                      </p:tavLst>
                                    </p:anim>
                                    <p:anim calcmode="lin" valueType="num">
                                      <p:cBhvr>
                                        <p:cTn id="10" dur="1000" fill="hold"/>
                                        <p:tgtEl>
                                          <p:spTgt spid="2048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20483">
                                            <p:txEl>
                                              <p:pRg st="0" end="0"/>
                                            </p:txEl>
                                          </p:spTgt>
                                        </p:tgtEl>
                                        <p:attrNameLst>
                                          <p:attrName>style.visibility</p:attrName>
                                        </p:attrNameLst>
                                      </p:cBhvr>
                                      <p:to>
                                        <p:strVal val="visible"/>
                                      </p:to>
                                    </p:set>
                                    <p:anim calcmode="lin" valueType="num">
                                      <p:cBhvr>
                                        <p:cTn id="19" dur="500" decel="50000" fill="hold">
                                          <p:stCondLst>
                                            <p:cond delay="0"/>
                                          </p:stCondLst>
                                        </p:cTn>
                                        <p:tgtEl>
                                          <p:spTgt spid="20483">
                                            <p:txEl>
                                              <p:pRg st="0" end="0"/>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483">
                                            <p:txEl>
                                              <p:pRg st="0" end="0"/>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483">
                                            <p:txEl>
                                              <p:pRg st="0" end="0"/>
                                            </p:txEl>
                                          </p:spTgt>
                                        </p:tgtEl>
                                        <p:attrNameLst>
                                          <p:attrName>ppt_w</p:attrName>
                                        </p:attrNameLst>
                                      </p:cBhvr>
                                      <p:tavLst>
                                        <p:tav tm="0">
                                          <p:val>
                                            <p:strVal val="#ppt_w*.05"/>
                                          </p:val>
                                        </p:tav>
                                        <p:tav tm="100000">
                                          <p:val>
                                            <p:strVal val="#ppt_w"/>
                                          </p:val>
                                        </p:tav>
                                      </p:tavLst>
                                    </p:anim>
                                    <p:anim calcmode="lin" valueType="num">
                                      <p:cBhvr>
                                        <p:cTn id="22" dur="1000" fill="hold"/>
                                        <p:tgtEl>
                                          <p:spTgt spid="20483">
                                            <p:txEl>
                                              <p:pRg st="0" end="0"/>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483">
                                            <p:txEl>
                                              <p:pRg st="0" end="0"/>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483">
                                            <p:txEl>
                                              <p:pRg st="0" end="0"/>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483">
                                            <p:txEl>
                                              <p:pRg st="0" end="0"/>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483">
                                            <p:txEl>
                                              <p:pRg st="0" end="0"/>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20483">
                                            <p:txEl>
                                              <p:pRg st="1" end="1"/>
                                            </p:txEl>
                                          </p:spTgt>
                                        </p:tgtEl>
                                        <p:attrNameLst>
                                          <p:attrName>style.visibility</p:attrName>
                                        </p:attrNameLst>
                                      </p:cBhvr>
                                      <p:to>
                                        <p:strVal val="visible"/>
                                      </p:to>
                                    </p:set>
                                    <p:anim calcmode="lin" valueType="num">
                                      <p:cBhvr>
                                        <p:cTn id="31" dur="500" decel="50000" fill="hold">
                                          <p:stCondLst>
                                            <p:cond delay="0"/>
                                          </p:stCondLst>
                                        </p:cTn>
                                        <p:tgtEl>
                                          <p:spTgt spid="20483">
                                            <p:txEl>
                                              <p:pRg st="1" end="1"/>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483">
                                            <p:txEl>
                                              <p:pRg st="1" end="1"/>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483">
                                            <p:txEl>
                                              <p:pRg st="1" end="1"/>
                                            </p:txEl>
                                          </p:spTgt>
                                        </p:tgtEl>
                                        <p:attrNameLst>
                                          <p:attrName>ppt_w</p:attrName>
                                        </p:attrNameLst>
                                      </p:cBhvr>
                                      <p:tavLst>
                                        <p:tav tm="0">
                                          <p:val>
                                            <p:strVal val="#ppt_w*.05"/>
                                          </p:val>
                                        </p:tav>
                                        <p:tav tm="100000">
                                          <p:val>
                                            <p:strVal val="#ppt_w"/>
                                          </p:val>
                                        </p:tav>
                                      </p:tavLst>
                                    </p:anim>
                                    <p:anim calcmode="lin" valueType="num">
                                      <p:cBhvr>
                                        <p:cTn id="34" dur="1000" fill="hold"/>
                                        <p:tgtEl>
                                          <p:spTgt spid="20483">
                                            <p:txEl>
                                              <p:pRg st="1" end="1"/>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483">
                                            <p:txEl>
                                              <p:pRg st="1" end="1"/>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483">
                                            <p:txEl>
                                              <p:pRg st="1" end="1"/>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483">
                                            <p:txEl>
                                              <p:pRg st="1" end="1"/>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483">
                                            <p:txEl>
                                              <p:pRg st="1" end="1"/>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20483">
                                            <p:txEl>
                                              <p:pRg st="2" end="2"/>
                                            </p:txEl>
                                          </p:spTgt>
                                        </p:tgtEl>
                                        <p:attrNameLst>
                                          <p:attrName>style.visibility</p:attrName>
                                        </p:attrNameLst>
                                      </p:cBhvr>
                                      <p:to>
                                        <p:strVal val="visible"/>
                                      </p:to>
                                    </p:set>
                                    <p:anim calcmode="lin" valueType="num">
                                      <p:cBhvr>
                                        <p:cTn id="43" dur="500" decel="50000" fill="hold">
                                          <p:stCondLst>
                                            <p:cond delay="0"/>
                                          </p:stCondLst>
                                        </p:cTn>
                                        <p:tgtEl>
                                          <p:spTgt spid="20483">
                                            <p:txEl>
                                              <p:pRg st="2" end="2"/>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20483">
                                            <p:txEl>
                                              <p:pRg st="2" end="2"/>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20483">
                                            <p:txEl>
                                              <p:pRg st="2" end="2"/>
                                            </p:txEl>
                                          </p:spTgt>
                                        </p:tgtEl>
                                        <p:attrNameLst>
                                          <p:attrName>ppt_w</p:attrName>
                                        </p:attrNameLst>
                                      </p:cBhvr>
                                      <p:tavLst>
                                        <p:tav tm="0">
                                          <p:val>
                                            <p:strVal val="#ppt_w*.05"/>
                                          </p:val>
                                        </p:tav>
                                        <p:tav tm="100000">
                                          <p:val>
                                            <p:strVal val="#ppt_w"/>
                                          </p:val>
                                        </p:tav>
                                      </p:tavLst>
                                    </p:anim>
                                    <p:anim calcmode="lin" valueType="num">
                                      <p:cBhvr>
                                        <p:cTn id="46" dur="1000" fill="hold"/>
                                        <p:tgtEl>
                                          <p:spTgt spid="20483">
                                            <p:txEl>
                                              <p:pRg st="2" end="2"/>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20483">
                                            <p:txEl>
                                              <p:pRg st="2" end="2"/>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20483">
                                            <p:txEl>
                                              <p:pRg st="2" end="2"/>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20483">
                                            <p:txEl>
                                              <p:pRg st="2" end="2"/>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20483">
                                            <p:txEl>
                                              <p:pRg st="2" end="2"/>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20483">
                                            <p:txEl>
                                              <p:pRg st="3" end="3"/>
                                            </p:txEl>
                                          </p:spTgt>
                                        </p:tgtEl>
                                        <p:attrNameLst>
                                          <p:attrName>style.visibility</p:attrName>
                                        </p:attrNameLst>
                                      </p:cBhvr>
                                      <p:to>
                                        <p:strVal val="visible"/>
                                      </p:to>
                                    </p:set>
                                    <p:anim calcmode="lin" valueType="num">
                                      <p:cBhvr>
                                        <p:cTn id="55" dur="500" decel="50000" fill="hold">
                                          <p:stCondLst>
                                            <p:cond delay="0"/>
                                          </p:stCondLst>
                                        </p:cTn>
                                        <p:tgtEl>
                                          <p:spTgt spid="20483">
                                            <p:txEl>
                                              <p:pRg st="3" end="3"/>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20483">
                                            <p:txEl>
                                              <p:pRg st="3" end="3"/>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20483">
                                            <p:txEl>
                                              <p:pRg st="3" end="3"/>
                                            </p:txEl>
                                          </p:spTgt>
                                        </p:tgtEl>
                                        <p:attrNameLst>
                                          <p:attrName>ppt_w</p:attrName>
                                        </p:attrNameLst>
                                      </p:cBhvr>
                                      <p:tavLst>
                                        <p:tav tm="0">
                                          <p:val>
                                            <p:strVal val="#ppt_w*.05"/>
                                          </p:val>
                                        </p:tav>
                                        <p:tav tm="100000">
                                          <p:val>
                                            <p:strVal val="#ppt_w"/>
                                          </p:val>
                                        </p:tav>
                                      </p:tavLst>
                                    </p:anim>
                                    <p:anim calcmode="lin" valueType="num">
                                      <p:cBhvr>
                                        <p:cTn id="58" dur="1000" fill="hold"/>
                                        <p:tgtEl>
                                          <p:spTgt spid="20483">
                                            <p:txEl>
                                              <p:pRg st="3" end="3"/>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20483">
                                            <p:txEl>
                                              <p:pRg st="3" end="3"/>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20483">
                                            <p:txEl>
                                              <p:pRg st="3" end="3"/>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20483">
                                            <p:txEl>
                                              <p:pRg st="3" end="3"/>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20483">
                                            <p:txEl>
                                              <p:pRg st="3" end="3"/>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20484"/>
                                        </p:tgtEl>
                                        <p:attrNameLst>
                                          <p:attrName>style.visibility</p:attrName>
                                        </p:attrNameLst>
                                      </p:cBhvr>
                                      <p:to>
                                        <p:strVal val="visible"/>
                                      </p:to>
                                    </p:set>
                                    <p:anim calcmode="lin" valueType="num">
                                      <p:cBhvr>
                                        <p:cTn id="67" dur="500" decel="50000" fill="hold">
                                          <p:stCondLst>
                                            <p:cond delay="0"/>
                                          </p:stCondLst>
                                        </p:cTn>
                                        <p:tgtEl>
                                          <p:spTgt spid="20484"/>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20484"/>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20484"/>
                                        </p:tgtEl>
                                        <p:attrNameLst>
                                          <p:attrName>ppt_w</p:attrName>
                                        </p:attrNameLst>
                                      </p:cBhvr>
                                      <p:tavLst>
                                        <p:tav tm="0">
                                          <p:val>
                                            <p:strVal val="#ppt_w*.05"/>
                                          </p:val>
                                        </p:tav>
                                        <p:tav tm="100000">
                                          <p:val>
                                            <p:strVal val="#ppt_w"/>
                                          </p:val>
                                        </p:tav>
                                      </p:tavLst>
                                    </p:anim>
                                    <p:anim calcmode="lin" valueType="num">
                                      <p:cBhvr>
                                        <p:cTn id="70" dur="1000" fill="hold"/>
                                        <p:tgtEl>
                                          <p:spTgt spid="20484"/>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20484"/>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20484"/>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20484"/>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P spid="2048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body" idx="1"/>
          </p:nvPr>
        </p:nvSpPr>
        <p:spPr>
          <a:xfrm>
            <a:off x="838200" y="228600"/>
            <a:ext cx="8153400" cy="5181600"/>
          </a:xfrm>
        </p:spPr>
        <p:txBody>
          <a:bodyPr/>
          <a:lstStyle/>
          <a:p>
            <a:pPr algn="just">
              <a:lnSpc>
                <a:spcPct val="115000"/>
              </a:lnSpc>
              <a:buFont typeface="Wingdings" panose="05000000000000000000" pitchFamily="2" charset="2"/>
              <a:buNone/>
            </a:pPr>
            <a:r>
              <a:rPr lang="en-US" altLang="en-US" sz="2800" b="1">
                <a:latin typeface="Times New Roman" panose="02020603050405020304" pitchFamily="18" charset="0"/>
              </a:rPr>
              <a:t>* Các phẩm chất chính của người tư vấn:</a:t>
            </a:r>
          </a:p>
          <a:p>
            <a:pPr algn="just">
              <a:lnSpc>
                <a:spcPct val="115000"/>
              </a:lnSpc>
            </a:pPr>
            <a:r>
              <a:rPr lang="en-US" altLang="en-US" sz="2800">
                <a:latin typeface="Times New Roman" panose="02020603050405020304" pitchFamily="18" charset="0"/>
              </a:rPr>
              <a:t>Nắm chắc nội dung và nguyên tắc  </a:t>
            </a:r>
          </a:p>
          <a:p>
            <a:pPr algn="just">
              <a:lnSpc>
                <a:spcPct val="115000"/>
              </a:lnSpc>
            </a:pPr>
            <a:r>
              <a:rPr lang="en-US" altLang="en-US" sz="2800">
                <a:latin typeface="Times New Roman" panose="02020603050405020304" pitchFamily="18" charset="0"/>
              </a:rPr>
              <a:t>Có khả năng cảm hoá, động viên, tạo niềm tin  </a:t>
            </a:r>
          </a:p>
          <a:p>
            <a:pPr algn="just">
              <a:lnSpc>
                <a:spcPct val="115000"/>
              </a:lnSpc>
            </a:pPr>
            <a:r>
              <a:rPr lang="en-US" altLang="en-US" sz="2800">
                <a:latin typeface="Times New Roman" panose="02020603050405020304" pitchFamily="18" charset="0"/>
              </a:rPr>
              <a:t>Biết phối hợp các kỹ năng giao tiếp  </a:t>
            </a:r>
          </a:p>
          <a:p>
            <a:pPr algn="just">
              <a:lnSpc>
                <a:spcPct val="115000"/>
              </a:lnSpc>
            </a:pPr>
            <a:r>
              <a:rPr lang="en-US" altLang="en-US" sz="2800">
                <a:latin typeface="Times New Roman" panose="02020603050405020304" pitchFamily="18" charset="0"/>
              </a:rPr>
              <a:t>Kiên trì, nhạy cảm và linh hoạt  </a:t>
            </a:r>
          </a:p>
          <a:p>
            <a:pPr algn="just">
              <a:lnSpc>
                <a:spcPct val="115000"/>
              </a:lnSpc>
            </a:pPr>
            <a:r>
              <a:rPr lang="en-US" altLang="en-US" sz="2800">
                <a:latin typeface="Times New Roman" panose="02020603050405020304" pitchFamily="18" charset="0"/>
              </a:rPr>
              <a:t>Nhiệt tình, sẵn sàng giúp đỡ và hỗ trợ đối tượng</a:t>
            </a:r>
          </a:p>
          <a:p>
            <a:pPr algn="just">
              <a:lnSpc>
                <a:spcPct val="115000"/>
              </a:lnSpc>
            </a:pPr>
            <a:r>
              <a:rPr lang="en-US" altLang="en-US" sz="2800">
                <a:latin typeface="Times New Roman" panose="02020603050405020304" pitchFamily="18" charset="0"/>
              </a:rPr>
              <a:t>Có kiến thức về: VH, XH, KT, chính trị của CĐ</a:t>
            </a:r>
          </a:p>
        </p:txBody>
      </p:sp>
    </p:spTree>
    <p:extLst>
      <p:ext uri="{BB962C8B-B14F-4D97-AF65-F5344CB8AC3E}">
        <p14:creationId xmlns:p14="http://schemas.microsoft.com/office/powerpoint/2010/main" val="22902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44386">
                                            <p:txEl>
                                              <p:pRg st="0" end="0"/>
                                            </p:txEl>
                                          </p:spTgt>
                                        </p:tgtEl>
                                        <p:attrNameLst>
                                          <p:attrName>style.visibility</p:attrName>
                                        </p:attrNameLst>
                                      </p:cBhvr>
                                      <p:to>
                                        <p:strVal val="visible"/>
                                      </p:to>
                                    </p:set>
                                    <p:anim calcmode="lin" valueType="num">
                                      <p:cBhvr>
                                        <p:cTn id="7" dur="1000" fill="hold"/>
                                        <p:tgtEl>
                                          <p:spTgt spid="144386">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4386">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4386">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44386">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44386">
                                            <p:txEl>
                                              <p:pRg st="1" end="1"/>
                                            </p:txEl>
                                          </p:spTgt>
                                        </p:tgtEl>
                                        <p:attrNameLst>
                                          <p:attrName>style.visibility</p:attrName>
                                        </p:attrNameLst>
                                      </p:cBhvr>
                                      <p:to>
                                        <p:strVal val="visible"/>
                                      </p:to>
                                    </p:set>
                                    <p:anim calcmode="lin" valueType="num">
                                      <p:cBhvr>
                                        <p:cTn id="15" dur="1000" fill="hold"/>
                                        <p:tgtEl>
                                          <p:spTgt spid="144386">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44386">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44386">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44386">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44386">
                                            <p:txEl>
                                              <p:pRg st="2" end="2"/>
                                            </p:txEl>
                                          </p:spTgt>
                                        </p:tgtEl>
                                        <p:attrNameLst>
                                          <p:attrName>style.visibility</p:attrName>
                                        </p:attrNameLst>
                                      </p:cBhvr>
                                      <p:to>
                                        <p:strVal val="visible"/>
                                      </p:to>
                                    </p:set>
                                    <p:anim calcmode="lin" valueType="num">
                                      <p:cBhvr>
                                        <p:cTn id="23" dur="1000" fill="hold"/>
                                        <p:tgtEl>
                                          <p:spTgt spid="144386">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144386">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144386">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44386">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144386">
                                            <p:txEl>
                                              <p:pRg st="3" end="3"/>
                                            </p:txEl>
                                          </p:spTgt>
                                        </p:tgtEl>
                                        <p:attrNameLst>
                                          <p:attrName>style.visibility</p:attrName>
                                        </p:attrNameLst>
                                      </p:cBhvr>
                                      <p:to>
                                        <p:strVal val="visible"/>
                                      </p:to>
                                    </p:set>
                                    <p:anim calcmode="lin" valueType="num">
                                      <p:cBhvr>
                                        <p:cTn id="31" dur="1000" fill="hold"/>
                                        <p:tgtEl>
                                          <p:spTgt spid="144386">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144386">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144386">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44386">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144386">
                                            <p:txEl>
                                              <p:pRg st="4" end="4"/>
                                            </p:txEl>
                                          </p:spTgt>
                                        </p:tgtEl>
                                        <p:attrNameLst>
                                          <p:attrName>style.visibility</p:attrName>
                                        </p:attrNameLst>
                                      </p:cBhvr>
                                      <p:to>
                                        <p:strVal val="visible"/>
                                      </p:to>
                                    </p:set>
                                    <p:anim calcmode="lin" valueType="num">
                                      <p:cBhvr>
                                        <p:cTn id="39" dur="1000" fill="hold"/>
                                        <p:tgtEl>
                                          <p:spTgt spid="144386">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144386">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144386">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144386">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144386">
                                            <p:txEl>
                                              <p:pRg st="5" end="5"/>
                                            </p:txEl>
                                          </p:spTgt>
                                        </p:tgtEl>
                                        <p:attrNameLst>
                                          <p:attrName>style.visibility</p:attrName>
                                        </p:attrNameLst>
                                      </p:cBhvr>
                                      <p:to>
                                        <p:strVal val="visible"/>
                                      </p:to>
                                    </p:set>
                                    <p:anim calcmode="lin" valueType="num">
                                      <p:cBhvr>
                                        <p:cTn id="47" dur="1000" fill="hold"/>
                                        <p:tgtEl>
                                          <p:spTgt spid="144386">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144386">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144386">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144386">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144386">
                                            <p:txEl>
                                              <p:pRg st="6" end="6"/>
                                            </p:txEl>
                                          </p:spTgt>
                                        </p:tgtEl>
                                        <p:attrNameLst>
                                          <p:attrName>style.visibility</p:attrName>
                                        </p:attrNameLst>
                                      </p:cBhvr>
                                      <p:to>
                                        <p:strVal val="visible"/>
                                      </p:to>
                                    </p:set>
                                    <p:anim calcmode="lin" valueType="num">
                                      <p:cBhvr>
                                        <p:cTn id="55" dur="1000" fill="hold"/>
                                        <p:tgtEl>
                                          <p:spTgt spid="144386">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144386">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144386">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144386">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body" idx="1"/>
          </p:nvPr>
        </p:nvSpPr>
        <p:spPr>
          <a:xfrm>
            <a:off x="838200" y="304800"/>
            <a:ext cx="8153400" cy="4419600"/>
          </a:xfrm>
        </p:spPr>
        <p:txBody>
          <a:bodyPr>
            <a:normAutofit fontScale="92500" lnSpcReduction="10000"/>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 Các bước tổ chức tư vấn giáo dục sức khỏe </a:t>
            </a:r>
          </a:p>
          <a:p>
            <a:pPr algn="just">
              <a:lnSpc>
                <a:spcPct val="110000"/>
              </a:lnSpc>
              <a:buFont typeface="Wingdings" panose="05000000000000000000" pitchFamily="2" charset="2"/>
              <a:buNone/>
            </a:pPr>
            <a:r>
              <a:rPr lang="en-US" altLang="en-US" sz="2800" b="1">
                <a:latin typeface="Times New Roman" panose="02020603050405020304" pitchFamily="18" charset="0"/>
              </a:rPr>
              <a:t>1) Bước 1- chuẩn bị:  </a:t>
            </a:r>
          </a:p>
          <a:p>
            <a:pPr>
              <a:lnSpc>
                <a:spcPct val="110000"/>
              </a:lnSpc>
            </a:pPr>
            <a:r>
              <a:rPr lang="en-US" altLang="en-US" sz="2800">
                <a:latin typeface="Times New Roman" panose="02020603050405020304" pitchFamily="18" charset="0"/>
              </a:rPr>
              <a:t>Xác định vấn đề và đối tượng cần tư vấn</a:t>
            </a:r>
          </a:p>
          <a:p>
            <a:pPr>
              <a:lnSpc>
                <a:spcPct val="110000"/>
              </a:lnSpc>
            </a:pPr>
            <a:r>
              <a:rPr lang="en-US" altLang="en-US" sz="2800">
                <a:latin typeface="Times New Roman" panose="02020603050405020304" pitchFamily="18" charset="0"/>
              </a:rPr>
              <a:t>Chọn thời gian và nơi tư vấn  </a:t>
            </a:r>
          </a:p>
          <a:p>
            <a:pPr>
              <a:lnSpc>
                <a:spcPct val="110000"/>
              </a:lnSpc>
            </a:pPr>
            <a:r>
              <a:rPr lang="en-US" altLang="en-US" sz="2800">
                <a:latin typeface="Times New Roman" panose="02020603050405020304" pitchFamily="18" charset="0"/>
              </a:rPr>
              <a:t>Thông báo trước: Thời gian và địa điểm</a:t>
            </a:r>
          </a:p>
          <a:p>
            <a:pPr>
              <a:lnSpc>
                <a:spcPct val="110000"/>
              </a:lnSpc>
            </a:pPr>
            <a:r>
              <a:rPr lang="en-US" altLang="en-US" sz="2800">
                <a:latin typeface="Times New Roman" panose="02020603050405020304" pitchFamily="18" charset="0"/>
              </a:rPr>
              <a:t>Chuẩn bị nội dung, tài liệu, phương tiện, vật liệu </a:t>
            </a:r>
          </a:p>
          <a:p>
            <a:pPr>
              <a:lnSpc>
                <a:spcPct val="110000"/>
              </a:lnSpc>
            </a:pPr>
            <a:r>
              <a:rPr lang="en-US" altLang="en-US" sz="2800">
                <a:latin typeface="Times New Roman" panose="02020603050405020304" pitchFamily="18" charset="0"/>
              </a:rPr>
              <a:t>Nếu hướng dẫn thực hành cho đối tượng </a:t>
            </a:r>
            <a:r>
              <a:rPr lang="en-US" altLang="en-US" sz="2800">
                <a:latin typeface="Times New Roman" panose="02020603050405020304" pitchFamily="18" charset="0"/>
                <a:sym typeface="Wingdings" panose="05000000000000000000" pitchFamily="2" charset="2"/>
              </a:rPr>
              <a:t> </a:t>
            </a:r>
            <a:r>
              <a:rPr lang="en-US" altLang="en-US" sz="2800">
                <a:latin typeface="Times New Roman" panose="02020603050405020304" pitchFamily="18" charset="0"/>
              </a:rPr>
              <a:t>chuẩn bị phương tiện, dụng cụ để thực hiện.  </a:t>
            </a:r>
          </a:p>
          <a:p>
            <a:pPr algn="just">
              <a:lnSpc>
                <a:spcPct val="110000"/>
              </a:lnSpc>
              <a:buFont typeface="Wingdings" panose="05000000000000000000" pitchFamily="2" charset="2"/>
              <a:buNone/>
            </a:pPr>
            <a:r>
              <a:rPr lang="en-US" altLang="en-US" sz="2800" i="1">
                <a:latin typeface="Times New Roman" panose="02020603050405020304" pitchFamily="18" charset="0"/>
              </a:rPr>
              <a:t>(Tham khảo bảng kiểm)</a:t>
            </a:r>
          </a:p>
        </p:txBody>
      </p:sp>
    </p:spTree>
    <p:extLst>
      <p:ext uri="{BB962C8B-B14F-4D97-AF65-F5344CB8AC3E}">
        <p14:creationId xmlns:p14="http://schemas.microsoft.com/office/powerpoint/2010/main" val="258090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143362">
                                            <p:txEl>
                                              <p:pRg st="0" end="0"/>
                                            </p:txEl>
                                          </p:spTgt>
                                        </p:tgtEl>
                                        <p:attrNameLst>
                                          <p:attrName>style.visibility</p:attrName>
                                        </p:attrNameLst>
                                      </p:cBhvr>
                                      <p:to>
                                        <p:strVal val="visible"/>
                                      </p:to>
                                    </p:set>
                                    <p:anim calcmode="lin" valueType="num">
                                      <p:cBhvr>
                                        <p:cTn id="7" dur="500" fill="hold"/>
                                        <p:tgtEl>
                                          <p:spTgt spid="143362">
                                            <p:txEl>
                                              <p:pRg st="0" end="0"/>
                                            </p:txEl>
                                          </p:spTgt>
                                        </p:tgtEl>
                                        <p:attrNameLst>
                                          <p:attrName>ppt_w</p:attrName>
                                        </p:attrNameLst>
                                      </p:cBhvr>
                                      <p:tavLst>
                                        <p:tav tm="0" fmla="#ppt_w*sin(2.5*pi*$)">
                                          <p:val>
                                            <p:fltVal val="0"/>
                                          </p:val>
                                        </p:tav>
                                        <p:tav tm="100000">
                                          <p:val>
                                            <p:fltVal val="1"/>
                                          </p:val>
                                        </p:tav>
                                      </p:tavLst>
                                    </p:anim>
                                    <p:anim calcmode="lin" valueType="num">
                                      <p:cBhvr>
                                        <p:cTn id="8" dur="500" fill="hold"/>
                                        <p:tgtEl>
                                          <p:spTgt spid="14336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9" presetClass="entr" presetSubtype="10" fill="hold" grpId="0" nodeType="clickEffect">
                                  <p:stCondLst>
                                    <p:cond delay="0"/>
                                  </p:stCondLst>
                                  <p:childTnLst>
                                    <p:set>
                                      <p:cBhvr>
                                        <p:cTn id="12" dur="1" fill="hold">
                                          <p:stCondLst>
                                            <p:cond delay="0"/>
                                          </p:stCondLst>
                                        </p:cTn>
                                        <p:tgtEl>
                                          <p:spTgt spid="143362">
                                            <p:txEl>
                                              <p:pRg st="1" end="1"/>
                                            </p:txEl>
                                          </p:spTgt>
                                        </p:tgtEl>
                                        <p:attrNameLst>
                                          <p:attrName>style.visibility</p:attrName>
                                        </p:attrNameLst>
                                      </p:cBhvr>
                                      <p:to>
                                        <p:strVal val="visible"/>
                                      </p:to>
                                    </p:set>
                                    <p:anim calcmode="lin" valueType="num">
                                      <p:cBhvr>
                                        <p:cTn id="13" dur="500" fill="hold"/>
                                        <p:tgtEl>
                                          <p:spTgt spid="143362">
                                            <p:txEl>
                                              <p:pRg st="1" end="1"/>
                                            </p:txEl>
                                          </p:spTgt>
                                        </p:tgtEl>
                                        <p:attrNameLst>
                                          <p:attrName>ppt_w</p:attrName>
                                        </p:attrNameLst>
                                      </p:cBhvr>
                                      <p:tavLst>
                                        <p:tav tm="0" fmla="#ppt_w*sin(2.5*pi*$)">
                                          <p:val>
                                            <p:fltVal val="0"/>
                                          </p:val>
                                        </p:tav>
                                        <p:tav tm="100000">
                                          <p:val>
                                            <p:fltVal val="1"/>
                                          </p:val>
                                        </p:tav>
                                      </p:tavLst>
                                    </p:anim>
                                    <p:anim calcmode="lin" valueType="num">
                                      <p:cBhvr>
                                        <p:cTn id="14" dur="500" fill="hold"/>
                                        <p:tgtEl>
                                          <p:spTgt spid="14336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9" presetClass="entr" presetSubtype="10" fill="hold" grpId="0" nodeType="clickEffect">
                                  <p:stCondLst>
                                    <p:cond delay="0"/>
                                  </p:stCondLst>
                                  <p:childTnLst>
                                    <p:set>
                                      <p:cBhvr>
                                        <p:cTn id="18" dur="1" fill="hold">
                                          <p:stCondLst>
                                            <p:cond delay="0"/>
                                          </p:stCondLst>
                                        </p:cTn>
                                        <p:tgtEl>
                                          <p:spTgt spid="143362">
                                            <p:txEl>
                                              <p:pRg st="2" end="2"/>
                                            </p:txEl>
                                          </p:spTgt>
                                        </p:tgtEl>
                                        <p:attrNameLst>
                                          <p:attrName>style.visibility</p:attrName>
                                        </p:attrNameLst>
                                      </p:cBhvr>
                                      <p:to>
                                        <p:strVal val="visible"/>
                                      </p:to>
                                    </p:set>
                                    <p:anim calcmode="lin" valueType="num">
                                      <p:cBhvr>
                                        <p:cTn id="19" dur="500" fill="hold"/>
                                        <p:tgtEl>
                                          <p:spTgt spid="143362">
                                            <p:txEl>
                                              <p:pRg st="2" end="2"/>
                                            </p:txEl>
                                          </p:spTgt>
                                        </p:tgtEl>
                                        <p:attrNameLst>
                                          <p:attrName>ppt_w</p:attrName>
                                        </p:attrNameLst>
                                      </p:cBhvr>
                                      <p:tavLst>
                                        <p:tav tm="0" fmla="#ppt_w*sin(2.5*pi*$)">
                                          <p:val>
                                            <p:fltVal val="0"/>
                                          </p:val>
                                        </p:tav>
                                        <p:tav tm="100000">
                                          <p:val>
                                            <p:fltVal val="1"/>
                                          </p:val>
                                        </p:tav>
                                      </p:tavLst>
                                    </p:anim>
                                    <p:anim calcmode="lin" valueType="num">
                                      <p:cBhvr>
                                        <p:cTn id="20" dur="500" fill="hold"/>
                                        <p:tgtEl>
                                          <p:spTgt spid="14336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9" presetClass="entr" presetSubtype="10" fill="hold" grpId="0" nodeType="clickEffect">
                                  <p:stCondLst>
                                    <p:cond delay="0"/>
                                  </p:stCondLst>
                                  <p:childTnLst>
                                    <p:set>
                                      <p:cBhvr>
                                        <p:cTn id="24" dur="1" fill="hold">
                                          <p:stCondLst>
                                            <p:cond delay="0"/>
                                          </p:stCondLst>
                                        </p:cTn>
                                        <p:tgtEl>
                                          <p:spTgt spid="143362">
                                            <p:txEl>
                                              <p:pRg st="3" end="3"/>
                                            </p:txEl>
                                          </p:spTgt>
                                        </p:tgtEl>
                                        <p:attrNameLst>
                                          <p:attrName>style.visibility</p:attrName>
                                        </p:attrNameLst>
                                      </p:cBhvr>
                                      <p:to>
                                        <p:strVal val="visible"/>
                                      </p:to>
                                    </p:set>
                                    <p:anim calcmode="lin" valueType="num">
                                      <p:cBhvr>
                                        <p:cTn id="25" dur="500" fill="hold"/>
                                        <p:tgtEl>
                                          <p:spTgt spid="143362">
                                            <p:txEl>
                                              <p:pRg st="3" end="3"/>
                                            </p:txEl>
                                          </p:spTgt>
                                        </p:tgtEl>
                                        <p:attrNameLst>
                                          <p:attrName>ppt_w</p:attrName>
                                        </p:attrNameLst>
                                      </p:cBhvr>
                                      <p:tavLst>
                                        <p:tav tm="0" fmla="#ppt_w*sin(2.5*pi*$)">
                                          <p:val>
                                            <p:fltVal val="0"/>
                                          </p:val>
                                        </p:tav>
                                        <p:tav tm="100000">
                                          <p:val>
                                            <p:fltVal val="1"/>
                                          </p:val>
                                        </p:tav>
                                      </p:tavLst>
                                    </p:anim>
                                    <p:anim calcmode="lin" valueType="num">
                                      <p:cBhvr>
                                        <p:cTn id="26" dur="500" fill="hold"/>
                                        <p:tgtEl>
                                          <p:spTgt spid="14336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9" presetClass="entr" presetSubtype="10" fill="hold" grpId="0" nodeType="clickEffect">
                                  <p:stCondLst>
                                    <p:cond delay="0"/>
                                  </p:stCondLst>
                                  <p:childTnLst>
                                    <p:set>
                                      <p:cBhvr>
                                        <p:cTn id="30" dur="1" fill="hold">
                                          <p:stCondLst>
                                            <p:cond delay="0"/>
                                          </p:stCondLst>
                                        </p:cTn>
                                        <p:tgtEl>
                                          <p:spTgt spid="143362">
                                            <p:txEl>
                                              <p:pRg st="4" end="4"/>
                                            </p:txEl>
                                          </p:spTgt>
                                        </p:tgtEl>
                                        <p:attrNameLst>
                                          <p:attrName>style.visibility</p:attrName>
                                        </p:attrNameLst>
                                      </p:cBhvr>
                                      <p:to>
                                        <p:strVal val="visible"/>
                                      </p:to>
                                    </p:set>
                                    <p:anim calcmode="lin" valueType="num">
                                      <p:cBhvr>
                                        <p:cTn id="31" dur="500" fill="hold"/>
                                        <p:tgtEl>
                                          <p:spTgt spid="143362">
                                            <p:txEl>
                                              <p:pRg st="4" end="4"/>
                                            </p:txEl>
                                          </p:spTgt>
                                        </p:tgtEl>
                                        <p:attrNameLst>
                                          <p:attrName>ppt_w</p:attrName>
                                        </p:attrNameLst>
                                      </p:cBhvr>
                                      <p:tavLst>
                                        <p:tav tm="0" fmla="#ppt_w*sin(2.5*pi*$)">
                                          <p:val>
                                            <p:fltVal val="0"/>
                                          </p:val>
                                        </p:tav>
                                        <p:tav tm="100000">
                                          <p:val>
                                            <p:fltVal val="1"/>
                                          </p:val>
                                        </p:tav>
                                      </p:tavLst>
                                    </p:anim>
                                    <p:anim calcmode="lin" valueType="num">
                                      <p:cBhvr>
                                        <p:cTn id="32" dur="500" fill="hold"/>
                                        <p:tgtEl>
                                          <p:spTgt spid="14336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9" presetClass="entr" presetSubtype="10" fill="hold" grpId="0" nodeType="clickEffect">
                                  <p:stCondLst>
                                    <p:cond delay="0"/>
                                  </p:stCondLst>
                                  <p:childTnLst>
                                    <p:set>
                                      <p:cBhvr>
                                        <p:cTn id="36" dur="1" fill="hold">
                                          <p:stCondLst>
                                            <p:cond delay="0"/>
                                          </p:stCondLst>
                                        </p:cTn>
                                        <p:tgtEl>
                                          <p:spTgt spid="143362">
                                            <p:txEl>
                                              <p:pRg st="5" end="5"/>
                                            </p:txEl>
                                          </p:spTgt>
                                        </p:tgtEl>
                                        <p:attrNameLst>
                                          <p:attrName>style.visibility</p:attrName>
                                        </p:attrNameLst>
                                      </p:cBhvr>
                                      <p:to>
                                        <p:strVal val="visible"/>
                                      </p:to>
                                    </p:set>
                                    <p:anim calcmode="lin" valueType="num">
                                      <p:cBhvr>
                                        <p:cTn id="37" dur="500" fill="hold"/>
                                        <p:tgtEl>
                                          <p:spTgt spid="143362">
                                            <p:txEl>
                                              <p:pRg st="5" end="5"/>
                                            </p:txEl>
                                          </p:spTgt>
                                        </p:tgtEl>
                                        <p:attrNameLst>
                                          <p:attrName>ppt_w</p:attrName>
                                        </p:attrNameLst>
                                      </p:cBhvr>
                                      <p:tavLst>
                                        <p:tav tm="0" fmla="#ppt_w*sin(2.5*pi*$)">
                                          <p:val>
                                            <p:fltVal val="0"/>
                                          </p:val>
                                        </p:tav>
                                        <p:tav tm="100000">
                                          <p:val>
                                            <p:fltVal val="1"/>
                                          </p:val>
                                        </p:tav>
                                      </p:tavLst>
                                    </p:anim>
                                    <p:anim calcmode="lin" valueType="num">
                                      <p:cBhvr>
                                        <p:cTn id="38" dur="500" fill="hold"/>
                                        <p:tgtEl>
                                          <p:spTgt spid="14336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9" presetClass="entr" presetSubtype="10" fill="hold" grpId="0" nodeType="clickEffect">
                                  <p:stCondLst>
                                    <p:cond delay="0"/>
                                  </p:stCondLst>
                                  <p:childTnLst>
                                    <p:set>
                                      <p:cBhvr>
                                        <p:cTn id="42" dur="1" fill="hold">
                                          <p:stCondLst>
                                            <p:cond delay="0"/>
                                          </p:stCondLst>
                                        </p:cTn>
                                        <p:tgtEl>
                                          <p:spTgt spid="143362">
                                            <p:txEl>
                                              <p:pRg st="6" end="6"/>
                                            </p:txEl>
                                          </p:spTgt>
                                        </p:tgtEl>
                                        <p:attrNameLst>
                                          <p:attrName>style.visibility</p:attrName>
                                        </p:attrNameLst>
                                      </p:cBhvr>
                                      <p:to>
                                        <p:strVal val="visible"/>
                                      </p:to>
                                    </p:set>
                                    <p:anim calcmode="lin" valueType="num">
                                      <p:cBhvr>
                                        <p:cTn id="43" dur="500" fill="hold"/>
                                        <p:tgtEl>
                                          <p:spTgt spid="143362">
                                            <p:txEl>
                                              <p:pRg st="6" end="6"/>
                                            </p:txEl>
                                          </p:spTgt>
                                        </p:tgtEl>
                                        <p:attrNameLst>
                                          <p:attrName>ppt_w</p:attrName>
                                        </p:attrNameLst>
                                      </p:cBhvr>
                                      <p:tavLst>
                                        <p:tav tm="0" fmla="#ppt_w*sin(2.5*pi*$)">
                                          <p:val>
                                            <p:fltVal val="0"/>
                                          </p:val>
                                        </p:tav>
                                        <p:tav tm="100000">
                                          <p:val>
                                            <p:fltVal val="1"/>
                                          </p:val>
                                        </p:tav>
                                      </p:tavLst>
                                    </p:anim>
                                    <p:anim calcmode="lin" valueType="num">
                                      <p:cBhvr>
                                        <p:cTn id="44" dur="500" fill="hold"/>
                                        <p:tgtEl>
                                          <p:spTgt spid="14336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9" presetClass="entr" presetSubtype="10" fill="hold" grpId="0" nodeType="clickEffect">
                                  <p:stCondLst>
                                    <p:cond delay="0"/>
                                  </p:stCondLst>
                                  <p:childTnLst>
                                    <p:set>
                                      <p:cBhvr>
                                        <p:cTn id="48" dur="1" fill="hold">
                                          <p:stCondLst>
                                            <p:cond delay="0"/>
                                          </p:stCondLst>
                                        </p:cTn>
                                        <p:tgtEl>
                                          <p:spTgt spid="143362">
                                            <p:txEl>
                                              <p:pRg st="7" end="7"/>
                                            </p:txEl>
                                          </p:spTgt>
                                        </p:tgtEl>
                                        <p:attrNameLst>
                                          <p:attrName>style.visibility</p:attrName>
                                        </p:attrNameLst>
                                      </p:cBhvr>
                                      <p:to>
                                        <p:strVal val="visible"/>
                                      </p:to>
                                    </p:set>
                                    <p:anim calcmode="lin" valueType="num">
                                      <p:cBhvr>
                                        <p:cTn id="49" dur="500" fill="hold"/>
                                        <p:tgtEl>
                                          <p:spTgt spid="143362">
                                            <p:txEl>
                                              <p:pRg st="7" end="7"/>
                                            </p:txEl>
                                          </p:spTgt>
                                        </p:tgtEl>
                                        <p:attrNameLst>
                                          <p:attrName>ppt_w</p:attrName>
                                        </p:attrNameLst>
                                      </p:cBhvr>
                                      <p:tavLst>
                                        <p:tav tm="0" fmla="#ppt_w*sin(2.5*pi*$)">
                                          <p:val>
                                            <p:fltVal val="0"/>
                                          </p:val>
                                        </p:tav>
                                        <p:tav tm="100000">
                                          <p:val>
                                            <p:fltVal val="1"/>
                                          </p:val>
                                        </p:tav>
                                      </p:tavLst>
                                    </p:anim>
                                    <p:anim calcmode="lin" valueType="num">
                                      <p:cBhvr>
                                        <p:cTn id="50" dur="500" fill="hold"/>
                                        <p:tgtEl>
                                          <p:spTgt spid="14336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body" idx="1"/>
          </p:nvPr>
        </p:nvSpPr>
        <p:spPr>
          <a:xfrm>
            <a:off x="838200" y="152400"/>
            <a:ext cx="8153400" cy="4114800"/>
          </a:xfrm>
        </p:spPr>
        <p:txBody>
          <a:bodyPr>
            <a:normAutofit fontScale="70000" lnSpcReduction="20000"/>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2) Bước 2:  Thực hiện tư vấn </a:t>
            </a:r>
          </a:p>
          <a:p>
            <a:pPr>
              <a:lnSpc>
                <a:spcPct val="110000"/>
              </a:lnSpc>
              <a:buFont typeface="Wingdings" panose="05000000000000000000" pitchFamily="2" charset="2"/>
              <a:buNone/>
            </a:pPr>
            <a:r>
              <a:rPr lang="en-US" altLang="en-US" sz="2800" b="1" i="1">
                <a:latin typeface="Times New Roman" panose="02020603050405020304" pitchFamily="18" charset="0"/>
              </a:rPr>
              <a:t>* Cách bắt đầu một cuộc tư vấn:</a:t>
            </a:r>
          </a:p>
          <a:p>
            <a:pPr>
              <a:lnSpc>
                <a:spcPct val="110000"/>
              </a:lnSpc>
            </a:pPr>
            <a:r>
              <a:rPr lang="en-US" altLang="en-US" sz="2800">
                <a:latin typeface="Times New Roman" panose="02020603050405020304" pitchFamily="18" charset="0"/>
              </a:rPr>
              <a:t>Chào hỏi thân mật, mời đối tượng ngồi  </a:t>
            </a:r>
          </a:p>
          <a:p>
            <a:pPr>
              <a:lnSpc>
                <a:spcPct val="110000"/>
              </a:lnSpc>
            </a:pPr>
            <a:r>
              <a:rPr lang="en-US" altLang="en-US" sz="2800">
                <a:latin typeface="Times New Roman" panose="02020603050405020304" pitchFamily="18" charset="0"/>
              </a:rPr>
              <a:t>Giới thiệu và nói chuyện thông thường  </a:t>
            </a:r>
          </a:p>
          <a:p>
            <a:pPr>
              <a:lnSpc>
                <a:spcPct val="110000"/>
              </a:lnSpc>
            </a:pPr>
            <a:r>
              <a:rPr lang="en-US" altLang="en-US" sz="2800">
                <a:latin typeface="Times New Roman" panose="02020603050405020304" pitchFamily="18" charset="0"/>
              </a:rPr>
              <a:t>Thông báo giữ bí mật và sẵn sàng nghe, trả lời</a:t>
            </a:r>
          </a:p>
          <a:p>
            <a:pPr>
              <a:lnSpc>
                <a:spcPct val="110000"/>
              </a:lnSpc>
              <a:buFont typeface="Wingdings" panose="05000000000000000000" pitchFamily="2" charset="2"/>
              <a:buNone/>
            </a:pPr>
            <a:r>
              <a:rPr lang="en-US" altLang="en-US" sz="2800" b="1" i="1">
                <a:latin typeface="Times New Roman" panose="02020603050405020304" pitchFamily="18" charset="0"/>
              </a:rPr>
              <a:t>* Thực hiện tư vấn:	</a:t>
            </a:r>
          </a:p>
          <a:p>
            <a:pPr>
              <a:lnSpc>
                <a:spcPct val="110000"/>
              </a:lnSpc>
            </a:pPr>
            <a:r>
              <a:rPr lang="en-US" altLang="en-US" sz="2800">
                <a:latin typeface="Times New Roman" panose="02020603050405020304" pitchFamily="18" charset="0"/>
              </a:rPr>
              <a:t>Luôn tôn trọng, đồng cảm, khuyến khích  </a:t>
            </a:r>
          </a:p>
          <a:p>
            <a:pPr>
              <a:lnSpc>
                <a:spcPct val="110000"/>
              </a:lnSpc>
            </a:pPr>
            <a:r>
              <a:rPr lang="en-US" altLang="en-US" sz="2800">
                <a:latin typeface="Times New Roman" panose="02020603050405020304" pitchFamily="18" charset="0"/>
              </a:rPr>
              <a:t>Tìm hiểu KT, thái độ, thực hành của đối tượng  </a:t>
            </a:r>
          </a:p>
          <a:p>
            <a:pPr>
              <a:lnSpc>
                <a:spcPct val="110000"/>
              </a:lnSpc>
            </a:pPr>
            <a:r>
              <a:rPr lang="en-US" altLang="en-US" sz="2800">
                <a:latin typeface="Times New Roman" panose="02020603050405020304" pitchFamily="18" charset="0"/>
              </a:rPr>
              <a:t>Nêu câu hỏi và trả lời rõ với từ ngữ dễ hiểu </a:t>
            </a:r>
          </a:p>
          <a:p>
            <a:pPr>
              <a:lnSpc>
                <a:spcPct val="110000"/>
              </a:lnSpc>
            </a:pPr>
            <a:r>
              <a:rPr lang="en-US" altLang="en-US" sz="2800">
                <a:latin typeface="Times New Roman" panose="02020603050405020304" pitchFamily="18" charset="0"/>
              </a:rPr>
              <a:t>Sử dụng phương tiện và vật liệu để giải thích  </a:t>
            </a:r>
          </a:p>
          <a:p>
            <a:pPr>
              <a:lnSpc>
                <a:spcPct val="110000"/>
              </a:lnSpc>
            </a:pPr>
            <a:r>
              <a:rPr lang="en-US" altLang="en-US" sz="2800">
                <a:latin typeface="Times New Roman" panose="02020603050405020304" pitchFamily="18" charset="0"/>
              </a:rPr>
              <a:t>Nhấn mạnh và đưa ra nhiều cách giải quyết vấn đề để đối tượng lựa chọn cách giải quyết </a:t>
            </a:r>
          </a:p>
        </p:txBody>
      </p:sp>
    </p:spTree>
    <p:extLst>
      <p:ext uri="{BB962C8B-B14F-4D97-AF65-F5344CB8AC3E}">
        <p14:creationId xmlns:p14="http://schemas.microsoft.com/office/powerpoint/2010/main" val="897516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45410">
                                            <p:txEl>
                                              <p:pRg st="0" end="0"/>
                                            </p:txEl>
                                          </p:spTgt>
                                        </p:tgtEl>
                                        <p:attrNameLst>
                                          <p:attrName>style.visibility</p:attrName>
                                        </p:attrNameLst>
                                      </p:cBhvr>
                                      <p:to>
                                        <p:strVal val="visible"/>
                                      </p:to>
                                    </p:set>
                                    <p:anim calcmode="lin" valueType="num">
                                      <p:cBhvr>
                                        <p:cTn id="7" dur="500" fill="hold"/>
                                        <p:tgtEl>
                                          <p:spTgt spid="14541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45410">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4541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4541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45410">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45410">
                                            <p:txEl>
                                              <p:pRg st="1" end="1"/>
                                            </p:txEl>
                                          </p:spTgt>
                                        </p:tgtEl>
                                        <p:attrNameLst>
                                          <p:attrName>style.visibility</p:attrName>
                                        </p:attrNameLst>
                                      </p:cBhvr>
                                      <p:to>
                                        <p:strVal val="visible"/>
                                      </p:to>
                                    </p:set>
                                    <p:anim calcmode="lin" valueType="num">
                                      <p:cBhvr>
                                        <p:cTn id="16" dur="500" fill="hold"/>
                                        <p:tgtEl>
                                          <p:spTgt spid="14541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45410">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14541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4541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45410">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45410">
                                            <p:txEl>
                                              <p:pRg st="2" end="2"/>
                                            </p:txEl>
                                          </p:spTgt>
                                        </p:tgtEl>
                                        <p:attrNameLst>
                                          <p:attrName>style.visibility</p:attrName>
                                        </p:attrNameLst>
                                      </p:cBhvr>
                                      <p:to>
                                        <p:strVal val="visible"/>
                                      </p:to>
                                    </p:set>
                                    <p:anim calcmode="lin" valueType="num">
                                      <p:cBhvr>
                                        <p:cTn id="25" dur="500" fill="hold"/>
                                        <p:tgtEl>
                                          <p:spTgt spid="145410">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45410">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145410">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45410">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45410">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45410">
                                            <p:txEl>
                                              <p:pRg st="3" end="3"/>
                                            </p:txEl>
                                          </p:spTgt>
                                        </p:tgtEl>
                                        <p:attrNameLst>
                                          <p:attrName>style.visibility</p:attrName>
                                        </p:attrNameLst>
                                      </p:cBhvr>
                                      <p:to>
                                        <p:strVal val="visible"/>
                                      </p:to>
                                    </p:set>
                                    <p:anim calcmode="lin" valueType="num">
                                      <p:cBhvr>
                                        <p:cTn id="34" dur="500" fill="hold"/>
                                        <p:tgtEl>
                                          <p:spTgt spid="145410">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45410">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145410">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45410">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45410">
                                            <p:txEl>
                                              <p:pRg st="3" end="3"/>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45410">
                                            <p:txEl>
                                              <p:pRg st="4" end="4"/>
                                            </p:txEl>
                                          </p:spTgt>
                                        </p:tgtEl>
                                        <p:attrNameLst>
                                          <p:attrName>style.visibility</p:attrName>
                                        </p:attrNameLst>
                                      </p:cBhvr>
                                      <p:to>
                                        <p:strVal val="visible"/>
                                      </p:to>
                                    </p:set>
                                    <p:anim calcmode="lin" valueType="num">
                                      <p:cBhvr>
                                        <p:cTn id="43" dur="500" fill="hold"/>
                                        <p:tgtEl>
                                          <p:spTgt spid="145410">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145410">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145410">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145410">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145410">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145410">
                                            <p:txEl>
                                              <p:pRg st="5" end="5"/>
                                            </p:txEl>
                                          </p:spTgt>
                                        </p:tgtEl>
                                        <p:attrNameLst>
                                          <p:attrName>style.visibility</p:attrName>
                                        </p:attrNameLst>
                                      </p:cBhvr>
                                      <p:to>
                                        <p:strVal val="visible"/>
                                      </p:to>
                                    </p:set>
                                    <p:anim calcmode="lin" valueType="num">
                                      <p:cBhvr>
                                        <p:cTn id="52" dur="500" fill="hold"/>
                                        <p:tgtEl>
                                          <p:spTgt spid="145410">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145410">
                                            <p:txEl>
                                              <p:pRg st="5" end="5"/>
                                            </p:txEl>
                                          </p:spTgt>
                                        </p:tgtEl>
                                        <p:attrNameLst>
                                          <p:attrName>ppt_y</p:attrName>
                                        </p:attrNameLst>
                                      </p:cBhvr>
                                      <p:tavLst>
                                        <p:tav tm="0">
                                          <p:val>
                                            <p:strVal val="#ppt_y"/>
                                          </p:val>
                                        </p:tav>
                                        <p:tav tm="100000">
                                          <p:val>
                                            <p:strVal val="#ppt_y"/>
                                          </p:val>
                                        </p:tav>
                                      </p:tavLst>
                                    </p:anim>
                                    <p:anim calcmode="lin" valueType="num">
                                      <p:cBhvr>
                                        <p:cTn id="54" dur="500" fill="hold"/>
                                        <p:tgtEl>
                                          <p:spTgt spid="145410">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145410">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145410">
                                            <p:txEl>
                                              <p:pRg st="5" end="5"/>
                                            </p:txEl>
                                          </p:spTgt>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41" presetClass="entr" presetSubtype="0" fill="hold" grpId="0" nodeType="clickEffect">
                                  <p:stCondLst>
                                    <p:cond delay="0"/>
                                  </p:stCondLst>
                                  <p:iterate type="lt">
                                    <p:tmPct val="10000"/>
                                  </p:iterate>
                                  <p:childTnLst>
                                    <p:set>
                                      <p:cBhvr>
                                        <p:cTn id="60" dur="1" fill="hold">
                                          <p:stCondLst>
                                            <p:cond delay="0"/>
                                          </p:stCondLst>
                                        </p:cTn>
                                        <p:tgtEl>
                                          <p:spTgt spid="145410">
                                            <p:txEl>
                                              <p:pRg st="6" end="6"/>
                                            </p:txEl>
                                          </p:spTgt>
                                        </p:tgtEl>
                                        <p:attrNameLst>
                                          <p:attrName>style.visibility</p:attrName>
                                        </p:attrNameLst>
                                      </p:cBhvr>
                                      <p:to>
                                        <p:strVal val="visible"/>
                                      </p:to>
                                    </p:set>
                                    <p:anim calcmode="lin" valueType="num">
                                      <p:cBhvr>
                                        <p:cTn id="61" dur="500" fill="hold"/>
                                        <p:tgtEl>
                                          <p:spTgt spid="145410">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145410">
                                            <p:txEl>
                                              <p:pRg st="6" end="6"/>
                                            </p:txEl>
                                          </p:spTgt>
                                        </p:tgtEl>
                                        <p:attrNameLst>
                                          <p:attrName>ppt_y</p:attrName>
                                        </p:attrNameLst>
                                      </p:cBhvr>
                                      <p:tavLst>
                                        <p:tav tm="0">
                                          <p:val>
                                            <p:strVal val="#ppt_y"/>
                                          </p:val>
                                        </p:tav>
                                        <p:tav tm="100000">
                                          <p:val>
                                            <p:strVal val="#ppt_y"/>
                                          </p:val>
                                        </p:tav>
                                      </p:tavLst>
                                    </p:anim>
                                    <p:anim calcmode="lin" valueType="num">
                                      <p:cBhvr>
                                        <p:cTn id="63" dur="500" fill="hold"/>
                                        <p:tgtEl>
                                          <p:spTgt spid="145410">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145410">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145410">
                                            <p:txEl>
                                              <p:pRg st="6" end="6"/>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1" presetClass="entr" presetSubtype="0" fill="hold" grpId="0" nodeType="clickEffect">
                                  <p:stCondLst>
                                    <p:cond delay="0"/>
                                  </p:stCondLst>
                                  <p:iterate type="lt">
                                    <p:tmPct val="10000"/>
                                  </p:iterate>
                                  <p:childTnLst>
                                    <p:set>
                                      <p:cBhvr>
                                        <p:cTn id="69" dur="1" fill="hold">
                                          <p:stCondLst>
                                            <p:cond delay="0"/>
                                          </p:stCondLst>
                                        </p:cTn>
                                        <p:tgtEl>
                                          <p:spTgt spid="145410">
                                            <p:txEl>
                                              <p:pRg st="7" end="7"/>
                                            </p:txEl>
                                          </p:spTgt>
                                        </p:tgtEl>
                                        <p:attrNameLst>
                                          <p:attrName>style.visibility</p:attrName>
                                        </p:attrNameLst>
                                      </p:cBhvr>
                                      <p:to>
                                        <p:strVal val="visible"/>
                                      </p:to>
                                    </p:set>
                                    <p:anim calcmode="lin" valueType="num">
                                      <p:cBhvr>
                                        <p:cTn id="70" dur="500" fill="hold"/>
                                        <p:tgtEl>
                                          <p:spTgt spid="145410">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145410">
                                            <p:txEl>
                                              <p:pRg st="7" end="7"/>
                                            </p:txEl>
                                          </p:spTgt>
                                        </p:tgtEl>
                                        <p:attrNameLst>
                                          <p:attrName>ppt_y</p:attrName>
                                        </p:attrNameLst>
                                      </p:cBhvr>
                                      <p:tavLst>
                                        <p:tav tm="0">
                                          <p:val>
                                            <p:strVal val="#ppt_y"/>
                                          </p:val>
                                        </p:tav>
                                        <p:tav tm="100000">
                                          <p:val>
                                            <p:strVal val="#ppt_y"/>
                                          </p:val>
                                        </p:tav>
                                      </p:tavLst>
                                    </p:anim>
                                    <p:anim calcmode="lin" valueType="num">
                                      <p:cBhvr>
                                        <p:cTn id="72" dur="500" fill="hold"/>
                                        <p:tgtEl>
                                          <p:spTgt spid="145410">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145410">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145410">
                                            <p:txEl>
                                              <p:pRg st="7" end="7"/>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41" presetClass="entr" presetSubtype="0" fill="hold" grpId="0" nodeType="clickEffect">
                                  <p:stCondLst>
                                    <p:cond delay="0"/>
                                  </p:stCondLst>
                                  <p:iterate type="lt">
                                    <p:tmPct val="10000"/>
                                  </p:iterate>
                                  <p:childTnLst>
                                    <p:set>
                                      <p:cBhvr>
                                        <p:cTn id="78" dur="1" fill="hold">
                                          <p:stCondLst>
                                            <p:cond delay="0"/>
                                          </p:stCondLst>
                                        </p:cTn>
                                        <p:tgtEl>
                                          <p:spTgt spid="145410">
                                            <p:txEl>
                                              <p:pRg st="8" end="8"/>
                                            </p:txEl>
                                          </p:spTgt>
                                        </p:tgtEl>
                                        <p:attrNameLst>
                                          <p:attrName>style.visibility</p:attrName>
                                        </p:attrNameLst>
                                      </p:cBhvr>
                                      <p:to>
                                        <p:strVal val="visible"/>
                                      </p:to>
                                    </p:set>
                                    <p:anim calcmode="lin" valueType="num">
                                      <p:cBhvr>
                                        <p:cTn id="79" dur="500" fill="hold"/>
                                        <p:tgtEl>
                                          <p:spTgt spid="145410">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80" dur="500" fill="hold"/>
                                        <p:tgtEl>
                                          <p:spTgt spid="145410">
                                            <p:txEl>
                                              <p:pRg st="8" end="8"/>
                                            </p:txEl>
                                          </p:spTgt>
                                        </p:tgtEl>
                                        <p:attrNameLst>
                                          <p:attrName>ppt_y</p:attrName>
                                        </p:attrNameLst>
                                      </p:cBhvr>
                                      <p:tavLst>
                                        <p:tav tm="0">
                                          <p:val>
                                            <p:strVal val="#ppt_y"/>
                                          </p:val>
                                        </p:tav>
                                        <p:tav tm="100000">
                                          <p:val>
                                            <p:strVal val="#ppt_y"/>
                                          </p:val>
                                        </p:tav>
                                      </p:tavLst>
                                    </p:anim>
                                    <p:anim calcmode="lin" valueType="num">
                                      <p:cBhvr>
                                        <p:cTn id="81" dur="500" fill="hold"/>
                                        <p:tgtEl>
                                          <p:spTgt spid="145410">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82" dur="500" fill="hold"/>
                                        <p:tgtEl>
                                          <p:spTgt spid="145410">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83" dur="500" tmFilter="0,0; .5, 1; 1, 1"/>
                                        <p:tgtEl>
                                          <p:spTgt spid="145410">
                                            <p:txEl>
                                              <p:pRg st="8" end="8"/>
                                            </p:txEl>
                                          </p:spTgt>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41" presetClass="entr" presetSubtype="0" fill="hold" grpId="0" nodeType="clickEffect">
                                  <p:stCondLst>
                                    <p:cond delay="0"/>
                                  </p:stCondLst>
                                  <p:iterate type="lt">
                                    <p:tmPct val="10000"/>
                                  </p:iterate>
                                  <p:childTnLst>
                                    <p:set>
                                      <p:cBhvr>
                                        <p:cTn id="87" dur="1" fill="hold">
                                          <p:stCondLst>
                                            <p:cond delay="0"/>
                                          </p:stCondLst>
                                        </p:cTn>
                                        <p:tgtEl>
                                          <p:spTgt spid="145410">
                                            <p:txEl>
                                              <p:pRg st="9" end="9"/>
                                            </p:txEl>
                                          </p:spTgt>
                                        </p:tgtEl>
                                        <p:attrNameLst>
                                          <p:attrName>style.visibility</p:attrName>
                                        </p:attrNameLst>
                                      </p:cBhvr>
                                      <p:to>
                                        <p:strVal val="visible"/>
                                      </p:to>
                                    </p:set>
                                    <p:anim calcmode="lin" valueType="num">
                                      <p:cBhvr>
                                        <p:cTn id="88" dur="500" fill="hold"/>
                                        <p:tgtEl>
                                          <p:spTgt spid="145410">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89" dur="500" fill="hold"/>
                                        <p:tgtEl>
                                          <p:spTgt spid="145410">
                                            <p:txEl>
                                              <p:pRg st="9" end="9"/>
                                            </p:txEl>
                                          </p:spTgt>
                                        </p:tgtEl>
                                        <p:attrNameLst>
                                          <p:attrName>ppt_y</p:attrName>
                                        </p:attrNameLst>
                                      </p:cBhvr>
                                      <p:tavLst>
                                        <p:tav tm="0">
                                          <p:val>
                                            <p:strVal val="#ppt_y"/>
                                          </p:val>
                                        </p:tav>
                                        <p:tav tm="100000">
                                          <p:val>
                                            <p:strVal val="#ppt_y"/>
                                          </p:val>
                                        </p:tav>
                                      </p:tavLst>
                                    </p:anim>
                                    <p:anim calcmode="lin" valueType="num">
                                      <p:cBhvr>
                                        <p:cTn id="90" dur="500" fill="hold"/>
                                        <p:tgtEl>
                                          <p:spTgt spid="145410">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91" dur="500" fill="hold"/>
                                        <p:tgtEl>
                                          <p:spTgt spid="145410">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92" dur="500" tmFilter="0,0; .5, 1; 1, 1"/>
                                        <p:tgtEl>
                                          <p:spTgt spid="145410">
                                            <p:txEl>
                                              <p:pRg st="9" end="9"/>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1" presetClass="entr" presetSubtype="0" fill="hold" grpId="0" nodeType="clickEffect">
                                  <p:stCondLst>
                                    <p:cond delay="0"/>
                                  </p:stCondLst>
                                  <p:iterate type="lt">
                                    <p:tmPct val="10000"/>
                                  </p:iterate>
                                  <p:childTnLst>
                                    <p:set>
                                      <p:cBhvr>
                                        <p:cTn id="96" dur="1" fill="hold">
                                          <p:stCondLst>
                                            <p:cond delay="0"/>
                                          </p:stCondLst>
                                        </p:cTn>
                                        <p:tgtEl>
                                          <p:spTgt spid="145410">
                                            <p:txEl>
                                              <p:pRg st="10" end="10"/>
                                            </p:txEl>
                                          </p:spTgt>
                                        </p:tgtEl>
                                        <p:attrNameLst>
                                          <p:attrName>style.visibility</p:attrName>
                                        </p:attrNameLst>
                                      </p:cBhvr>
                                      <p:to>
                                        <p:strVal val="visible"/>
                                      </p:to>
                                    </p:set>
                                    <p:anim calcmode="lin" valueType="num">
                                      <p:cBhvr>
                                        <p:cTn id="97" dur="500" fill="hold"/>
                                        <p:tgtEl>
                                          <p:spTgt spid="145410">
                                            <p:txEl>
                                              <p:pRg st="10" end="10"/>
                                            </p:txEl>
                                          </p:spTgt>
                                        </p:tgtEl>
                                        <p:attrNameLst>
                                          <p:attrName>ppt_x</p:attrName>
                                        </p:attrNameLst>
                                      </p:cBhvr>
                                      <p:tavLst>
                                        <p:tav tm="0">
                                          <p:val>
                                            <p:strVal val="#ppt_x"/>
                                          </p:val>
                                        </p:tav>
                                        <p:tav tm="50000">
                                          <p:val>
                                            <p:strVal val="#ppt_x+.1"/>
                                          </p:val>
                                        </p:tav>
                                        <p:tav tm="100000">
                                          <p:val>
                                            <p:strVal val="#ppt_x"/>
                                          </p:val>
                                        </p:tav>
                                      </p:tavLst>
                                    </p:anim>
                                    <p:anim calcmode="lin" valueType="num">
                                      <p:cBhvr>
                                        <p:cTn id="98" dur="500" fill="hold"/>
                                        <p:tgtEl>
                                          <p:spTgt spid="145410">
                                            <p:txEl>
                                              <p:pRg st="10" end="10"/>
                                            </p:txEl>
                                          </p:spTgt>
                                        </p:tgtEl>
                                        <p:attrNameLst>
                                          <p:attrName>ppt_y</p:attrName>
                                        </p:attrNameLst>
                                      </p:cBhvr>
                                      <p:tavLst>
                                        <p:tav tm="0">
                                          <p:val>
                                            <p:strVal val="#ppt_y"/>
                                          </p:val>
                                        </p:tav>
                                        <p:tav tm="100000">
                                          <p:val>
                                            <p:strVal val="#ppt_y"/>
                                          </p:val>
                                        </p:tav>
                                      </p:tavLst>
                                    </p:anim>
                                    <p:anim calcmode="lin" valueType="num">
                                      <p:cBhvr>
                                        <p:cTn id="99" dur="500" fill="hold"/>
                                        <p:tgtEl>
                                          <p:spTgt spid="145410">
                                            <p:txEl>
                                              <p:pRg st="10" end="1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0" dur="500" fill="hold"/>
                                        <p:tgtEl>
                                          <p:spTgt spid="145410">
                                            <p:txEl>
                                              <p:pRg st="10" end="1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01" dur="500" tmFilter="0,0; .5, 1; 1, 1"/>
                                        <p:tgtEl>
                                          <p:spTgt spid="145410">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0"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body" idx="1"/>
          </p:nvPr>
        </p:nvSpPr>
        <p:spPr>
          <a:xfrm>
            <a:off x="838200" y="457200"/>
            <a:ext cx="8153400" cy="4419600"/>
          </a:xfrm>
        </p:spPr>
        <p:txBody>
          <a:bodyPr/>
          <a:lstStyle/>
          <a:p>
            <a:pPr algn="just">
              <a:lnSpc>
                <a:spcPct val="110000"/>
              </a:lnSpc>
              <a:buFont typeface="Wingdings" panose="05000000000000000000" pitchFamily="2" charset="2"/>
              <a:buNone/>
            </a:pPr>
            <a:r>
              <a:rPr lang="en-US" altLang="en-US" sz="2800" b="1">
                <a:latin typeface="Times New Roman" panose="02020603050405020304" pitchFamily="18" charset="0"/>
              </a:rPr>
              <a:t>3) Bước 3- kết thúc tư vấn</a:t>
            </a:r>
          </a:p>
          <a:p>
            <a:pPr>
              <a:lnSpc>
                <a:spcPct val="110000"/>
              </a:lnSpc>
            </a:pPr>
            <a:r>
              <a:rPr lang="en-US" altLang="en-US" sz="2800">
                <a:latin typeface="Times New Roman" panose="02020603050405020304" pitchFamily="18" charset="0"/>
              </a:rPr>
              <a:t>Nhắc lại nội dung đã thảo luận  </a:t>
            </a:r>
          </a:p>
          <a:p>
            <a:pPr>
              <a:lnSpc>
                <a:spcPct val="110000"/>
              </a:lnSpc>
            </a:pPr>
            <a:r>
              <a:rPr lang="en-US" altLang="en-US" sz="2800">
                <a:latin typeface="Times New Roman" panose="02020603050405020304" pitchFamily="18" charset="0"/>
              </a:rPr>
              <a:t>Động viên và cảm ơn đối tượng  </a:t>
            </a:r>
          </a:p>
          <a:p>
            <a:pPr>
              <a:lnSpc>
                <a:spcPct val="110000"/>
              </a:lnSpc>
            </a:pPr>
            <a:r>
              <a:rPr lang="en-US" altLang="en-US" sz="2800">
                <a:latin typeface="Times New Roman" panose="02020603050405020304" pitchFamily="18" charset="0"/>
              </a:rPr>
              <a:t>Với những đối tượng cần được tiếp tục tư vấn, nên thảo luận để họ chọn thời gian thích hợp  .</a:t>
            </a:r>
          </a:p>
          <a:p>
            <a:pPr>
              <a:lnSpc>
                <a:spcPct val="110000"/>
              </a:lnSpc>
            </a:pPr>
            <a:r>
              <a:rPr lang="en-US" altLang="en-US" sz="2800">
                <a:latin typeface="Times New Roman" panose="02020603050405020304" pitchFamily="18" charset="0"/>
              </a:rPr>
              <a:t>Tạo điều kiện tiếp tục giúp đỡ đối tượng được tư vấn giải quyết vấn đề của họ.  </a:t>
            </a:r>
          </a:p>
          <a:p>
            <a:pPr algn="just">
              <a:lnSpc>
                <a:spcPct val="110000"/>
              </a:lnSpc>
              <a:buFont typeface="Wingdings" panose="05000000000000000000" pitchFamily="2" charset="2"/>
              <a:buNone/>
            </a:pPr>
            <a:r>
              <a:rPr lang="en-US" altLang="en-US" sz="2800" i="1">
                <a:latin typeface="Times New Roman" panose="02020603050405020304" pitchFamily="18" charset="0"/>
              </a:rPr>
              <a:t>(Tham khảo bảng kiểm)</a:t>
            </a:r>
          </a:p>
        </p:txBody>
      </p:sp>
    </p:spTree>
    <p:extLst>
      <p:ext uri="{BB962C8B-B14F-4D97-AF65-F5344CB8AC3E}">
        <p14:creationId xmlns:p14="http://schemas.microsoft.com/office/powerpoint/2010/main" val="4035269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46434">
                                            <p:txEl>
                                              <p:pRg st="0" end="0"/>
                                            </p:txEl>
                                          </p:spTgt>
                                        </p:tgtEl>
                                        <p:attrNameLst>
                                          <p:attrName>style.visibility</p:attrName>
                                        </p:attrNameLst>
                                      </p:cBhvr>
                                      <p:to>
                                        <p:strVal val="visible"/>
                                      </p:to>
                                    </p:set>
                                    <p:anim calcmode="lin" valueType="num">
                                      <p:cBhvr>
                                        <p:cTn id="7" dur="1000" fill="hold"/>
                                        <p:tgtEl>
                                          <p:spTgt spid="14643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4643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4643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146434">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1" presetClass="entr" presetSubtype="0" fill="hold" grpId="0" nodeType="clickEffect">
                                  <p:stCondLst>
                                    <p:cond delay="0"/>
                                  </p:stCondLst>
                                  <p:iterate type="lt">
                                    <p:tmPct val="5000"/>
                                  </p:iterate>
                                  <p:childTnLst>
                                    <p:set>
                                      <p:cBhvr>
                                        <p:cTn id="14" dur="1" fill="hold">
                                          <p:stCondLst>
                                            <p:cond delay="0"/>
                                          </p:stCondLst>
                                        </p:cTn>
                                        <p:tgtEl>
                                          <p:spTgt spid="146434">
                                            <p:txEl>
                                              <p:pRg st="1" end="1"/>
                                            </p:txEl>
                                          </p:spTgt>
                                        </p:tgtEl>
                                        <p:attrNameLst>
                                          <p:attrName>style.visibility</p:attrName>
                                        </p:attrNameLst>
                                      </p:cBhvr>
                                      <p:to>
                                        <p:strVal val="visible"/>
                                      </p:to>
                                    </p:set>
                                    <p:anim calcmode="lin" valueType="num">
                                      <p:cBhvr>
                                        <p:cTn id="15" dur="1000" fill="hold"/>
                                        <p:tgtEl>
                                          <p:spTgt spid="146434">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46434">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46434">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146434">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1" presetClass="entr" presetSubtype="0" fill="hold" grpId="0" nodeType="clickEffect">
                                  <p:stCondLst>
                                    <p:cond delay="0"/>
                                  </p:stCondLst>
                                  <p:iterate type="lt">
                                    <p:tmPct val="5000"/>
                                  </p:iterate>
                                  <p:childTnLst>
                                    <p:set>
                                      <p:cBhvr>
                                        <p:cTn id="22" dur="1" fill="hold">
                                          <p:stCondLst>
                                            <p:cond delay="0"/>
                                          </p:stCondLst>
                                        </p:cTn>
                                        <p:tgtEl>
                                          <p:spTgt spid="146434">
                                            <p:txEl>
                                              <p:pRg st="2" end="2"/>
                                            </p:txEl>
                                          </p:spTgt>
                                        </p:tgtEl>
                                        <p:attrNameLst>
                                          <p:attrName>style.visibility</p:attrName>
                                        </p:attrNameLst>
                                      </p:cBhvr>
                                      <p:to>
                                        <p:strVal val="visible"/>
                                      </p:to>
                                    </p:set>
                                    <p:anim calcmode="lin" valueType="num">
                                      <p:cBhvr>
                                        <p:cTn id="23" dur="1000" fill="hold"/>
                                        <p:tgtEl>
                                          <p:spTgt spid="14643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146434">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146434">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146434">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1" presetClass="entr" presetSubtype="0" fill="hold" grpId="0" nodeType="clickEffect">
                                  <p:stCondLst>
                                    <p:cond delay="0"/>
                                  </p:stCondLst>
                                  <p:iterate type="lt">
                                    <p:tmPct val="5000"/>
                                  </p:iterate>
                                  <p:childTnLst>
                                    <p:set>
                                      <p:cBhvr>
                                        <p:cTn id="30" dur="1" fill="hold">
                                          <p:stCondLst>
                                            <p:cond delay="0"/>
                                          </p:stCondLst>
                                        </p:cTn>
                                        <p:tgtEl>
                                          <p:spTgt spid="146434">
                                            <p:txEl>
                                              <p:pRg st="3" end="3"/>
                                            </p:txEl>
                                          </p:spTgt>
                                        </p:tgtEl>
                                        <p:attrNameLst>
                                          <p:attrName>style.visibility</p:attrName>
                                        </p:attrNameLst>
                                      </p:cBhvr>
                                      <p:to>
                                        <p:strVal val="visible"/>
                                      </p:to>
                                    </p:set>
                                    <p:anim calcmode="lin" valueType="num">
                                      <p:cBhvr>
                                        <p:cTn id="31" dur="1000" fill="hold"/>
                                        <p:tgtEl>
                                          <p:spTgt spid="146434">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146434">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146434">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146434">
                                            <p:txEl>
                                              <p:pRg st="3" end="3"/>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1" presetClass="entr" presetSubtype="0" fill="hold" grpId="0" nodeType="clickEffect">
                                  <p:stCondLst>
                                    <p:cond delay="0"/>
                                  </p:stCondLst>
                                  <p:iterate type="lt">
                                    <p:tmPct val="5000"/>
                                  </p:iterate>
                                  <p:childTnLst>
                                    <p:set>
                                      <p:cBhvr>
                                        <p:cTn id="38" dur="1" fill="hold">
                                          <p:stCondLst>
                                            <p:cond delay="0"/>
                                          </p:stCondLst>
                                        </p:cTn>
                                        <p:tgtEl>
                                          <p:spTgt spid="146434">
                                            <p:txEl>
                                              <p:pRg st="4" end="4"/>
                                            </p:txEl>
                                          </p:spTgt>
                                        </p:tgtEl>
                                        <p:attrNameLst>
                                          <p:attrName>style.visibility</p:attrName>
                                        </p:attrNameLst>
                                      </p:cBhvr>
                                      <p:to>
                                        <p:strVal val="visible"/>
                                      </p:to>
                                    </p:set>
                                    <p:anim calcmode="lin" valueType="num">
                                      <p:cBhvr>
                                        <p:cTn id="39" dur="1000" fill="hold"/>
                                        <p:tgtEl>
                                          <p:spTgt spid="146434">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146434">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146434">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146434">
                                            <p:txEl>
                                              <p:pRg st="4" end="4"/>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1" presetClass="entr" presetSubtype="0" fill="hold" grpId="0" nodeType="clickEffect">
                                  <p:stCondLst>
                                    <p:cond delay="0"/>
                                  </p:stCondLst>
                                  <p:iterate type="lt">
                                    <p:tmPct val="5000"/>
                                  </p:iterate>
                                  <p:childTnLst>
                                    <p:set>
                                      <p:cBhvr>
                                        <p:cTn id="46" dur="1" fill="hold">
                                          <p:stCondLst>
                                            <p:cond delay="0"/>
                                          </p:stCondLst>
                                        </p:cTn>
                                        <p:tgtEl>
                                          <p:spTgt spid="146434">
                                            <p:txEl>
                                              <p:pRg st="5" end="5"/>
                                            </p:txEl>
                                          </p:spTgt>
                                        </p:tgtEl>
                                        <p:attrNameLst>
                                          <p:attrName>style.visibility</p:attrName>
                                        </p:attrNameLst>
                                      </p:cBhvr>
                                      <p:to>
                                        <p:strVal val="visible"/>
                                      </p:to>
                                    </p:set>
                                    <p:anim calcmode="lin" valueType="num">
                                      <p:cBhvr>
                                        <p:cTn id="47" dur="1000" fill="hold"/>
                                        <p:tgtEl>
                                          <p:spTgt spid="146434">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146434">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146434">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14643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4"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lstStyle/>
          <a:p>
            <a:r>
              <a:rPr lang="en-US" b="1">
                <a:solidFill>
                  <a:srgbClr val="FF0000"/>
                </a:solidFill>
              </a:rPr>
              <a:t>XIN TRÂN TRỌNG CẢM ƠN!</a:t>
            </a:r>
          </a:p>
        </p:txBody>
      </p:sp>
      <p:sp>
        <p:nvSpPr>
          <p:cNvPr id="3" name="Slide Number Placeholder 2">
            <a:extLst>
              <a:ext uri="{FF2B5EF4-FFF2-40B4-BE49-F238E27FC236}">
                <a16:creationId xmlns:a16="http://schemas.microsoft.com/office/drawing/2014/main" id="{47AE927C-F2E0-4B64-9777-A70586EB018F}"/>
              </a:ext>
            </a:extLst>
          </p:cNvPr>
          <p:cNvSpPr>
            <a:spLocks noGrp="1"/>
          </p:cNvSpPr>
          <p:nvPr>
            <p:ph type="sldNum" sz="quarter" idx="12"/>
          </p:nvPr>
        </p:nvSpPr>
        <p:spPr/>
        <p:txBody>
          <a:bodyPr/>
          <a:lstStyle/>
          <a:p>
            <a:fld id="{C095D1BB-4319-4CBD-BB20-F7ADE7D39F36}" type="slidenum">
              <a:rPr lang="en-US" smtClean="0"/>
              <a:t>54</a:t>
            </a:fld>
            <a:endParaRPr lang="en-US"/>
          </a:p>
        </p:txBody>
      </p:sp>
    </p:spTree>
    <p:extLst>
      <p:ext uri="{BB962C8B-B14F-4D97-AF65-F5344CB8AC3E}">
        <p14:creationId xmlns:p14="http://schemas.microsoft.com/office/powerpoint/2010/main" val="2082319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92162"/>
          </a:xfrm>
        </p:spPr>
        <p:txBody>
          <a:bodyPr>
            <a:noAutofit/>
          </a:bodyPr>
          <a:lstStyle/>
          <a:p>
            <a:r>
              <a:rPr lang="en-US" sz="3200" b="1" dirty="0" err="1">
                <a:solidFill>
                  <a:srgbClr val="FF0000"/>
                </a:solidFill>
              </a:rPr>
              <a:t>Quy</a:t>
            </a:r>
            <a:r>
              <a:rPr lang="en-US" sz="3200" b="1" dirty="0">
                <a:solidFill>
                  <a:srgbClr val="FF0000"/>
                </a:solidFill>
              </a:rPr>
              <a:t> </a:t>
            </a:r>
            <a:r>
              <a:rPr lang="en-US" sz="3200" b="1" err="1">
                <a:solidFill>
                  <a:srgbClr val="FF0000"/>
                </a:solidFill>
              </a:rPr>
              <a:t>định</a:t>
            </a:r>
            <a:r>
              <a:rPr lang="en-US" sz="3200" b="1">
                <a:solidFill>
                  <a:srgbClr val="FF0000"/>
                </a:solidFill>
              </a:rPr>
              <a:t> nội dung </a:t>
            </a:r>
            <a:r>
              <a:rPr lang="en-US" sz="3200" b="1" dirty="0" err="1">
                <a:solidFill>
                  <a:srgbClr val="FF0000"/>
                </a:solidFill>
              </a:rPr>
              <a:t>truyền</a:t>
            </a:r>
            <a:r>
              <a:rPr lang="en-US" sz="3200" b="1" dirty="0">
                <a:solidFill>
                  <a:srgbClr val="FF0000"/>
                </a:solidFill>
              </a:rPr>
              <a:t> </a:t>
            </a:r>
            <a:r>
              <a:rPr lang="en-US" sz="3200" b="1" dirty="0" err="1">
                <a:solidFill>
                  <a:srgbClr val="FF0000"/>
                </a:solidFill>
              </a:rPr>
              <a:t>thông</a:t>
            </a:r>
            <a:r>
              <a:rPr lang="en-US" sz="3200" b="1" dirty="0">
                <a:solidFill>
                  <a:srgbClr val="FF0000"/>
                </a:solidFill>
              </a:rPr>
              <a:t> </a:t>
            </a:r>
            <a:r>
              <a:rPr lang="en-US" sz="3200" b="1" err="1">
                <a:solidFill>
                  <a:srgbClr val="FF0000"/>
                </a:solidFill>
              </a:rPr>
              <a:t>tại</a:t>
            </a:r>
            <a:r>
              <a:rPr lang="en-US" sz="3200" b="1">
                <a:solidFill>
                  <a:srgbClr val="FF0000"/>
                </a:solidFill>
              </a:rPr>
              <a:t> TTLT số 13</a:t>
            </a:r>
            <a:endParaRPr lang="en-US" sz="32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1295400"/>
            <a:ext cx="8839200" cy="4419600"/>
          </a:xfrm>
        </p:spPr>
        <p:txBody>
          <a:bodyPr>
            <a:noAutofit/>
          </a:bodyPr>
          <a:lstStyle/>
          <a:p>
            <a:pPr marL="0" indent="0" algn="just">
              <a:spcBef>
                <a:spcPts val="600"/>
              </a:spcBef>
              <a:buNone/>
            </a:pPr>
            <a:r>
              <a:rPr lang="en-US" sz="2500" b="1" dirty="0" err="1">
                <a:latin typeface="Arial" panose="020B0604020202020204" pitchFamily="34" charset="0"/>
                <a:cs typeface="Arial" panose="020B0604020202020204" pitchFamily="34" charset="0"/>
              </a:rPr>
              <a:t>Điều</a:t>
            </a:r>
            <a:r>
              <a:rPr lang="en-US" sz="2500" b="1" dirty="0">
                <a:latin typeface="Arial" panose="020B0604020202020204" pitchFamily="34" charset="0"/>
                <a:cs typeface="Arial" panose="020B0604020202020204" pitchFamily="34" charset="0"/>
              </a:rPr>
              <a:t> 10. </a:t>
            </a:r>
            <a:r>
              <a:rPr lang="en-US" sz="2500" b="1" dirty="0" err="1">
                <a:latin typeface="Arial" panose="020B0604020202020204" pitchFamily="34" charset="0"/>
                <a:cs typeface="Arial" panose="020B0604020202020204" pitchFamily="34" charset="0"/>
              </a:rPr>
              <a:t>Tổ</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chức</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các</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hoạt</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động</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truyền</a:t>
            </a:r>
            <a:r>
              <a:rPr lang="en-US" sz="2500" b="1" dirty="0">
                <a:latin typeface="Arial" panose="020B0604020202020204" pitchFamily="34" charset="0"/>
                <a:cs typeface="Arial" panose="020B0604020202020204" pitchFamily="34" charset="0"/>
              </a:rPr>
              <a:t> </a:t>
            </a:r>
            <a:r>
              <a:rPr lang="en-US" sz="2500" b="1" dirty="0" err="1">
                <a:latin typeface="Arial" panose="020B0604020202020204" pitchFamily="34" charset="0"/>
                <a:cs typeface="Arial" panose="020B0604020202020204" pitchFamily="34" charset="0"/>
              </a:rPr>
              <a:t>thông</a:t>
            </a:r>
            <a:r>
              <a:rPr lang="en-US" sz="2500" b="1">
                <a:latin typeface="Arial" panose="020B0604020202020204" pitchFamily="34" charset="0"/>
                <a:cs typeface="Arial" panose="020B0604020202020204" pitchFamily="34" charset="0"/>
              </a:rPr>
              <a:t>, GD sức </a:t>
            </a:r>
            <a:r>
              <a:rPr lang="en-US" sz="2500" b="1" dirty="0" err="1">
                <a:latin typeface="Arial" panose="020B0604020202020204" pitchFamily="34" charset="0"/>
                <a:cs typeface="Arial" panose="020B0604020202020204" pitchFamily="34" charset="0"/>
              </a:rPr>
              <a:t>khỏe</a:t>
            </a:r>
            <a:r>
              <a:rPr lang="en-US" sz="2500" b="1" dirty="0">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a:p>
            <a:pPr marL="0" indent="0" algn="just">
              <a:spcBef>
                <a:spcPts val="600"/>
              </a:spcBef>
              <a:buNone/>
            </a:pPr>
            <a:r>
              <a:rPr lang="en-US" sz="2500" dirty="0">
                <a:latin typeface="Arial" panose="020B0604020202020204" pitchFamily="34" charset="0"/>
                <a:cs typeface="Arial" panose="020B0604020202020204" pitchFamily="34" charset="0"/>
              </a:rPr>
              <a:t>1. </a:t>
            </a:r>
            <a:r>
              <a:rPr lang="en-US" sz="2500" dirty="0" err="1">
                <a:latin typeface="Arial" panose="020B0604020202020204" pitchFamily="34" charset="0"/>
                <a:cs typeface="Arial" panose="020B0604020202020204" pitchFamily="34" charset="0"/>
              </a:rPr>
              <a:t>Biên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soạn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sử</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dụng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các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tài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liệu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truyền</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thông</a:t>
            </a:r>
            <a:r>
              <a:rPr lang="en-US" sz="2500">
                <a:latin typeface="Arial" panose="020B0604020202020204" pitchFamily="34" charset="0"/>
                <a:cs typeface="Arial" panose="020B0604020202020204" pitchFamily="34" charset="0"/>
              </a:rPr>
              <a:t> GDSK.</a:t>
            </a:r>
            <a:endParaRPr lang="en-US" sz="2500" dirty="0">
              <a:latin typeface="Arial" panose="020B0604020202020204" pitchFamily="34" charset="0"/>
              <a:cs typeface="Arial" panose="020B0604020202020204" pitchFamily="34" charset="0"/>
            </a:endParaRPr>
          </a:p>
          <a:p>
            <a:pPr marL="0" indent="0" algn="just">
              <a:spcBef>
                <a:spcPts val="600"/>
              </a:spcBef>
              <a:buNone/>
            </a:pPr>
            <a:r>
              <a:rPr lang="en-US" sz="2500" dirty="0">
                <a:latin typeface="Arial" panose="020B0604020202020204" pitchFamily="34" charset="0"/>
                <a:cs typeface="Arial" panose="020B0604020202020204" pitchFamily="34" charset="0"/>
              </a:rPr>
              <a:t>2. </a:t>
            </a:r>
            <a:r>
              <a:rPr lang="en-US" sz="2500" dirty="0" err="1">
                <a:latin typeface="Arial" panose="020B0604020202020204" pitchFamily="34" charset="0"/>
                <a:cs typeface="Arial" panose="020B0604020202020204" pitchFamily="34" charset="0"/>
              </a:rPr>
              <a:t>Tổ</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chức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truyền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thông</a:t>
            </a:r>
            <a:r>
              <a:rPr lang="en-US" sz="2500">
                <a:latin typeface="Arial" panose="020B0604020202020204" pitchFamily="34" charset="0"/>
                <a:cs typeface="Arial" panose="020B0604020202020204" pitchFamily="34" charset="0"/>
              </a:rPr>
              <a:t>, GDSK cho </a:t>
            </a:r>
            <a:r>
              <a:rPr lang="en-US" sz="2500" dirty="0" err="1">
                <a:latin typeface="Arial" panose="020B0604020202020204" pitchFamily="34" charset="0"/>
                <a:cs typeface="Arial" panose="020B0604020202020204" pitchFamily="34" charset="0"/>
              </a:rPr>
              <a:t>học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và</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mẹ</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hoặc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người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hộ</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về</a:t>
            </a:r>
            <a:r>
              <a:rPr lang="en-US" sz="2500">
                <a:latin typeface="Arial" panose="020B0604020202020204" pitchFamily="34" charset="0"/>
                <a:cs typeface="Arial" panose="020B0604020202020204" pitchFamily="34" charset="0"/>
              </a:rPr>
              <a:t> biện </a:t>
            </a:r>
            <a:r>
              <a:rPr lang="en-US" sz="2500" dirty="0" err="1">
                <a:latin typeface="Arial" panose="020B0604020202020204" pitchFamily="34" charset="0"/>
                <a:cs typeface="Arial" panose="020B0604020202020204" pitchFamily="34" charset="0"/>
              </a:rPr>
              <a:t>pháp</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phòng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dịch</a:t>
            </a:r>
            <a:r>
              <a:rPr lang="en-US" sz="2500">
                <a:latin typeface="Arial" panose="020B0604020202020204" pitchFamily="34" charset="0"/>
                <a:cs typeface="Arial" panose="020B0604020202020204" pitchFamily="34" charset="0"/>
              </a:rPr>
              <a:t>, bệnh, yếu tố nguy c</a:t>
            </a:r>
            <a:r>
              <a:rPr lang="vi-VN" sz="2500">
                <a:latin typeface="Arial" panose="020B0604020202020204" pitchFamily="34" charset="0"/>
                <a:cs typeface="Arial" panose="020B0604020202020204" pitchFamily="34" charset="0"/>
              </a:rPr>
              <a:t>ơ</a:t>
            </a:r>
            <a:r>
              <a:rPr lang="en-US" sz="2500">
                <a:latin typeface="Arial" panose="020B0604020202020204" pitchFamily="34" charset="0"/>
                <a:cs typeface="Arial" panose="020B0604020202020204" pitchFamily="34" charset="0"/>
              </a:rPr>
              <a:t> theo quy định của Bộ </a:t>
            </a:r>
            <a:r>
              <a:rPr lang="en-US" sz="2500" dirty="0">
                <a:latin typeface="Arial" panose="020B0604020202020204" pitchFamily="34" charset="0"/>
                <a:cs typeface="Arial" panose="020B0604020202020204" pitchFamily="34" charset="0"/>
              </a:rPr>
              <a:t>Y </a:t>
            </a:r>
            <a:r>
              <a:rPr lang="en-US" sz="2500" dirty="0" err="1">
                <a:latin typeface="Arial" panose="020B0604020202020204" pitchFamily="34" charset="0"/>
                <a:cs typeface="Arial" panose="020B0604020202020204" pitchFamily="34" charset="0"/>
              </a:rPr>
              <a:t>tế</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Bộ</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Giáo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dục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và</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Đào</a:t>
            </a:r>
            <a:r>
              <a:rPr lang="en-US" sz="2500">
                <a:latin typeface="Arial" panose="020B0604020202020204" pitchFamily="34" charset="0"/>
                <a:cs typeface="Arial" panose="020B0604020202020204" pitchFamily="34" charset="0"/>
              </a:rPr>
              <a:t> tạo.</a:t>
            </a:r>
            <a:endParaRPr lang="en-US" sz="2500" dirty="0">
              <a:latin typeface="Arial" panose="020B0604020202020204" pitchFamily="34" charset="0"/>
              <a:cs typeface="Arial" panose="020B0604020202020204" pitchFamily="34" charset="0"/>
            </a:endParaRPr>
          </a:p>
          <a:p>
            <a:pPr marL="0" indent="0" algn="just">
              <a:spcBef>
                <a:spcPts val="600"/>
              </a:spcBef>
              <a:buNone/>
            </a:pPr>
            <a:r>
              <a:rPr lang="en-US" sz="2500" dirty="0">
                <a:latin typeface="Arial" panose="020B0604020202020204" pitchFamily="34" charset="0"/>
                <a:cs typeface="Arial" panose="020B0604020202020204" pitchFamily="34" charset="0"/>
              </a:rPr>
              <a:t>3. </a:t>
            </a:r>
            <a:r>
              <a:rPr lang="en-US" sz="2500" dirty="0" err="1">
                <a:latin typeface="Arial" panose="020B0604020202020204" pitchFamily="34" charset="0"/>
                <a:cs typeface="Arial" panose="020B0604020202020204" pitchFamily="34" charset="0"/>
              </a:rPr>
              <a:t>Lồng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ghép</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các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nội</a:t>
            </a:r>
            <a:r>
              <a:rPr lang="en-US" sz="2500" dirty="0">
                <a:latin typeface="Arial" panose="020B0604020202020204" pitchFamily="34" charset="0"/>
                <a:cs typeface="Arial" panose="020B0604020202020204" pitchFamily="34" charset="0"/>
              </a:rPr>
              <a:t> </a:t>
            </a:r>
            <a:r>
              <a:rPr lang="en-US" sz="2500">
                <a:latin typeface="Arial" panose="020B0604020202020204" pitchFamily="34" charset="0"/>
                <a:cs typeface="Arial" panose="020B0604020202020204" pitchFamily="34" charset="0"/>
              </a:rPr>
              <a:t>dung GDSK , </a:t>
            </a:r>
            <a:r>
              <a:rPr lang="en-US" sz="2500" dirty="0" err="1">
                <a:latin typeface="Arial" panose="020B0604020202020204" pitchFamily="34" charset="0"/>
                <a:cs typeface="Arial" panose="020B0604020202020204" pitchFamily="34" charset="0"/>
              </a:rPr>
              <a:t>phòng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chống</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bệnh</a:t>
            </a:r>
            <a:r>
              <a:rPr lang="en-US" sz="2500">
                <a:latin typeface="Arial" panose="020B0604020202020204" pitchFamily="34" charset="0"/>
                <a:cs typeface="Arial" panose="020B0604020202020204" pitchFamily="34" charset="0"/>
              </a:rPr>
              <a:t> tật.</a:t>
            </a:r>
            <a:endParaRPr lang="en-US" sz="2500" dirty="0">
              <a:latin typeface="Arial" panose="020B0604020202020204" pitchFamily="34" charset="0"/>
              <a:cs typeface="Arial" panose="020B0604020202020204" pitchFamily="34" charset="0"/>
            </a:endParaRPr>
          </a:p>
          <a:p>
            <a:pPr marL="0" indent="0" algn="just">
              <a:spcBef>
                <a:spcPts val="600"/>
              </a:spcBef>
              <a:buNone/>
            </a:pPr>
            <a:r>
              <a:rPr lang="en-US" sz="2500" dirty="0">
                <a:latin typeface="Arial" panose="020B0604020202020204" pitchFamily="34" charset="0"/>
                <a:cs typeface="Arial" panose="020B0604020202020204" pitchFamily="34" charset="0"/>
              </a:rPr>
              <a:t>4. </a:t>
            </a:r>
            <a:r>
              <a:rPr lang="en-US" sz="2500" dirty="0" err="1">
                <a:latin typeface="Arial" panose="020B0604020202020204" pitchFamily="34" charset="0"/>
                <a:cs typeface="Arial" panose="020B0604020202020204" pitchFamily="34" charset="0"/>
              </a:rPr>
              <a:t>Tổ</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chức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học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thực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hành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các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hành</a:t>
            </a:r>
            <a:r>
              <a:rPr lang="en-US" sz="2500" dirty="0">
                <a:latin typeface="Arial" panose="020B0604020202020204" pitchFamily="34" charset="0"/>
                <a:cs typeface="Arial" panose="020B0604020202020204" pitchFamily="34" charset="0"/>
              </a:rPr>
              <a:t> vi </a:t>
            </a:r>
            <a:r>
              <a:rPr lang="en-US" sz="2500" dirty="0" err="1">
                <a:latin typeface="Arial" panose="020B0604020202020204" pitchFamily="34" charset="0"/>
                <a:cs typeface="Arial" panose="020B0604020202020204" pitchFamily="34" charset="0"/>
              </a:rPr>
              <a:t>vệ</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cá</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nhân</a:t>
            </a:r>
            <a:r>
              <a:rPr lang="en-US" sz="2500">
                <a:latin typeface="Arial" panose="020B0604020202020204" pitchFamily="34" charset="0"/>
                <a:cs typeface="Arial" panose="020B0604020202020204" pitchFamily="34" charset="0"/>
              </a:rPr>
              <a:t>, VSMT, </a:t>
            </a:r>
            <a:r>
              <a:rPr lang="en-US" sz="2500" dirty="0" err="1">
                <a:latin typeface="Arial" panose="020B0604020202020204" pitchFamily="34" charset="0"/>
                <a:cs typeface="Arial" panose="020B0604020202020204" pitchFamily="34" charset="0"/>
              </a:rPr>
              <a:t>phòng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dịch</a:t>
            </a:r>
            <a:r>
              <a:rPr lang="en-US" sz="2500" dirty="0">
                <a:latin typeface="Arial" panose="020B0604020202020204" pitchFamily="34" charset="0"/>
                <a:cs typeface="Arial" panose="020B0604020202020204" pitchFamily="34" charset="0"/>
              </a:rPr>
              <a:t>, </a:t>
            </a:r>
            <a:r>
              <a:rPr lang="en-US" sz="2500" err="1">
                <a:latin typeface="Arial" panose="020B0604020202020204" pitchFamily="34" charset="0"/>
                <a:cs typeface="Arial" panose="020B0604020202020204" pitchFamily="34" charset="0"/>
              </a:rPr>
              <a:t>bệnh</a:t>
            </a:r>
            <a:r>
              <a:rPr lang="en-US" sz="2500">
                <a:latin typeface="Arial" panose="020B0604020202020204" pitchFamily="34" charset="0"/>
                <a:cs typeface="Arial" panose="020B0604020202020204" pitchFamily="34" charset="0"/>
              </a:rPr>
              <a:t> và các yếu tố nguy c</a:t>
            </a:r>
            <a:r>
              <a:rPr lang="vi-VN" sz="2500">
                <a:latin typeface="Arial" panose="020B0604020202020204" pitchFamily="34" charset="0"/>
                <a:cs typeface="Arial" panose="020B0604020202020204" pitchFamily="34" charset="0"/>
              </a:rPr>
              <a:t>ơ</a:t>
            </a:r>
            <a:r>
              <a:rPr lang="en-US" sz="2500">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a:p>
            <a:pPr marL="0" indent="0" algn="just">
              <a:spcBef>
                <a:spcPts val="600"/>
              </a:spcBef>
              <a:buNone/>
            </a:pPr>
            <a:endParaRPr lang="en-US" sz="25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6</a:t>
            </a:fld>
            <a:endParaRPr lang="en-US" dirty="0"/>
          </a:p>
        </p:txBody>
      </p:sp>
    </p:spTree>
    <p:extLst>
      <p:ext uri="{BB962C8B-B14F-4D97-AF65-F5344CB8AC3E}">
        <p14:creationId xmlns:p14="http://schemas.microsoft.com/office/powerpoint/2010/main" val="425304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52400" y="274638"/>
            <a:ext cx="8534400" cy="868362"/>
          </a:xfrm>
        </p:spPr>
        <p:txBody>
          <a:bodyPr>
            <a:noAutofit/>
          </a:bodyPr>
          <a:lstStyle/>
          <a:p>
            <a:r>
              <a:rPr lang="en-US" altLang="en-US" sz="3200" b="1">
                <a:solidFill>
                  <a:srgbClr val="FF0000"/>
                </a:solidFill>
                <a:latin typeface="Times New Roman" panose="02020603050405020304" pitchFamily="18" charset="0"/>
              </a:rPr>
              <a:t>TT- GDSK là một quá trình tác động tâm lý</a:t>
            </a:r>
          </a:p>
        </p:txBody>
      </p:sp>
      <p:sp>
        <p:nvSpPr>
          <p:cNvPr id="33795" name="Rectangle 3"/>
          <p:cNvSpPr>
            <a:spLocks noGrp="1" noChangeArrowheads="1"/>
          </p:cNvSpPr>
          <p:nvPr>
            <p:ph type="body" idx="1"/>
          </p:nvPr>
        </p:nvSpPr>
        <p:spPr>
          <a:xfrm>
            <a:off x="533400" y="1295400"/>
            <a:ext cx="8077200" cy="4114800"/>
          </a:xfrm>
        </p:spPr>
        <p:txBody>
          <a:bodyPr/>
          <a:lstStyle/>
          <a:p>
            <a:pPr>
              <a:buFont typeface="Wingdings" panose="05000000000000000000" pitchFamily="2" charset="2"/>
              <a:buNone/>
            </a:pPr>
            <a:r>
              <a:rPr lang="en-US" altLang="en-US" sz="2800" i="1">
                <a:latin typeface="Times New Roman" panose="02020603050405020304" pitchFamily="18" charset="0"/>
              </a:rPr>
              <a:t>Đối tượng GDSK đạt kết quả tốt với ĐK tâm lý:</a:t>
            </a:r>
          </a:p>
          <a:p>
            <a:pPr algn="just">
              <a:buFont typeface="Wingdings" panose="05000000000000000000" pitchFamily="2" charset="2"/>
              <a:buNone/>
            </a:pPr>
            <a:r>
              <a:rPr lang="en-US" altLang="en-US" sz="2800">
                <a:latin typeface="Times New Roman" panose="02020603050405020304" pitchFamily="18" charset="0"/>
              </a:rPr>
              <a:t> - Thoải mái thể chất cũng như tinh thần </a:t>
            </a:r>
          </a:p>
          <a:p>
            <a:pPr algn="just">
              <a:buFont typeface="Wingdings" panose="05000000000000000000" pitchFamily="2" charset="2"/>
              <a:buNone/>
            </a:pPr>
            <a:r>
              <a:rPr lang="en-US" altLang="en-US" sz="2800">
                <a:latin typeface="Times New Roman" panose="02020603050405020304" pitchFamily="18" charset="0"/>
              </a:rPr>
              <a:t> - Nhận thức rõ được lợi ích thiết thực  </a:t>
            </a:r>
          </a:p>
          <a:p>
            <a:pPr algn="just">
              <a:buFont typeface="Wingdings" panose="05000000000000000000" pitchFamily="2" charset="2"/>
              <a:buNone/>
            </a:pPr>
            <a:r>
              <a:rPr lang="en-US" altLang="en-US" sz="2800">
                <a:latin typeface="Times New Roman" panose="02020603050405020304" pitchFamily="18" charset="0"/>
              </a:rPr>
              <a:t> - Được khuyến khích  </a:t>
            </a:r>
          </a:p>
          <a:p>
            <a:pPr algn="just">
              <a:buFont typeface="Wingdings" panose="05000000000000000000" pitchFamily="2" charset="2"/>
              <a:buNone/>
            </a:pPr>
            <a:r>
              <a:rPr lang="en-US" altLang="en-US" sz="2800">
                <a:latin typeface="Times New Roman" panose="02020603050405020304" pitchFamily="18" charset="0"/>
              </a:rPr>
              <a:t> - Kinh nghiệm cá nhân được khai thác, vận dụng</a:t>
            </a:r>
          </a:p>
          <a:p>
            <a:pPr algn="just">
              <a:buFont typeface="Wingdings" panose="05000000000000000000" pitchFamily="2" charset="2"/>
              <a:buNone/>
            </a:pPr>
            <a:r>
              <a:rPr lang="en-US" altLang="en-US" sz="2800">
                <a:latin typeface="Times New Roman" panose="02020603050405020304" pitchFamily="18" charset="0"/>
              </a:rPr>
              <a:t> - Đối tượng GDSK được biết kết quả thực hành  </a:t>
            </a:r>
          </a:p>
        </p:txBody>
      </p:sp>
    </p:spTree>
    <p:extLst>
      <p:ext uri="{BB962C8B-B14F-4D97-AF65-F5344CB8AC3E}">
        <p14:creationId xmlns:p14="http://schemas.microsoft.com/office/powerpoint/2010/main" val="38416343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p:cTn id="7" dur="1000" fill="hold"/>
                                        <p:tgtEl>
                                          <p:spTgt spid="33794"/>
                                        </p:tgtEl>
                                        <p:attrNameLst>
                                          <p:attrName>ppt_x</p:attrName>
                                        </p:attrNameLst>
                                      </p:cBhvr>
                                      <p:tavLst>
                                        <p:tav tm="0">
                                          <p:val>
                                            <p:strVal val="#ppt_x-.2"/>
                                          </p:val>
                                        </p:tav>
                                        <p:tav tm="100000">
                                          <p:val>
                                            <p:strVal val="#ppt_x"/>
                                          </p:val>
                                        </p:tav>
                                      </p:tavLst>
                                    </p:anim>
                                    <p:anim calcmode="lin" valueType="num">
                                      <p:cBhvr>
                                        <p:cTn id="8" dur="1000" fill="hold"/>
                                        <p:tgtEl>
                                          <p:spTgt spid="3379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79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795">
                                            <p:txEl>
                                              <p:pRg st="0" end="0"/>
                                            </p:txEl>
                                          </p:spTgt>
                                        </p:tgtEl>
                                        <p:attrNameLst>
                                          <p:attrName>style.visibility</p:attrName>
                                        </p:attrNameLst>
                                      </p:cBhvr>
                                      <p:to>
                                        <p:strVal val="visible"/>
                                      </p:to>
                                    </p:set>
                                    <p:anim calcmode="lin" valueType="num">
                                      <p:cBhvr>
                                        <p:cTn id="14" dur="1000" fill="hold"/>
                                        <p:tgtEl>
                                          <p:spTgt spid="3379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37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79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795">
                                            <p:txEl>
                                              <p:pRg st="1" end="1"/>
                                            </p:txEl>
                                          </p:spTgt>
                                        </p:tgtEl>
                                        <p:attrNameLst>
                                          <p:attrName>style.visibility</p:attrName>
                                        </p:attrNameLst>
                                      </p:cBhvr>
                                      <p:to>
                                        <p:strVal val="visible"/>
                                      </p:to>
                                    </p:set>
                                    <p:anim calcmode="lin" valueType="num">
                                      <p:cBhvr>
                                        <p:cTn id="21" dur="1000" fill="hold"/>
                                        <p:tgtEl>
                                          <p:spTgt spid="33795">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337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79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33795">
                                            <p:txEl>
                                              <p:pRg st="2" end="2"/>
                                            </p:txEl>
                                          </p:spTgt>
                                        </p:tgtEl>
                                        <p:attrNameLst>
                                          <p:attrName>style.visibility</p:attrName>
                                        </p:attrNameLst>
                                      </p:cBhvr>
                                      <p:to>
                                        <p:strVal val="visible"/>
                                      </p:to>
                                    </p:set>
                                    <p:anim calcmode="lin" valueType="num">
                                      <p:cBhvr>
                                        <p:cTn id="28" dur="1000" fill="hold"/>
                                        <p:tgtEl>
                                          <p:spTgt spid="33795">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3379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795">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33795">
                                            <p:txEl>
                                              <p:pRg st="3" end="3"/>
                                            </p:txEl>
                                          </p:spTgt>
                                        </p:tgtEl>
                                        <p:attrNameLst>
                                          <p:attrName>style.visibility</p:attrName>
                                        </p:attrNameLst>
                                      </p:cBhvr>
                                      <p:to>
                                        <p:strVal val="visible"/>
                                      </p:to>
                                    </p:set>
                                    <p:anim calcmode="lin" valueType="num">
                                      <p:cBhvr>
                                        <p:cTn id="35" dur="1000" fill="hold"/>
                                        <p:tgtEl>
                                          <p:spTgt spid="33795">
                                            <p:txEl>
                                              <p:pRg st="3" end="3"/>
                                            </p:txEl>
                                          </p:spTgt>
                                        </p:tgtEl>
                                        <p:attrNameLst>
                                          <p:attrName>ppt_x</p:attrName>
                                        </p:attrNameLst>
                                      </p:cBhvr>
                                      <p:tavLst>
                                        <p:tav tm="0">
                                          <p:val>
                                            <p:strVal val="#ppt_x-.2"/>
                                          </p:val>
                                        </p:tav>
                                        <p:tav tm="100000">
                                          <p:val>
                                            <p:strVal val="#ppt_x"/>
                                          </p:val>
                                        </p:tav>
                                      </p:tavLst>
                                    </p:anim>
                                    <p:anim calcmode="lin" valueType="num">
                                      <p:cBhvr>
                                        <p:cTn id="36" dur="1000" fill="hold"/>
                                        <p:tgtEl>
                                          <p:spTgt spid="3379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33795">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33795">
                                            <p:txEl>
                                              <p:pRg st="4" end="4"/>
                                            </p:txEl>
                                          </p:spTgt>
                                        </p:tgtEl>
                                        <p:attrNameLst>
                                          <p:attrName>style.visibility</p:attrName>
                                        </p:attrNameLst>
                                      </p:cBhvr>
                                      <p:to>
                                        <p:strVal val="visible"/>
                                      </p:to>
                                    </p:set>
                                    <p:anim calcmode="lin" valueType="num">
                                      <p:cBhvr>
                                        <p:cTn id="42" dur="1000" fill="hold"/>
                                        <p:tgtEl>
                                          <p:spTgt spid="33795">
                                            <p:txEl>
                                              <p:pRg st="4" end="4"/>
                                            </p:txEl>
                                          </p:spTgt>
                                        </p:tgtEl>
                                        <p:attrNameLst>
                                          <p:attrName>ppt_x</p:attrName>
                                        </p:attrNameLst>
                                      </p:cBhvr>
                                      <p:tavLst>
                                        <p:tav tm="0">
                                          <p:val>
                                            <p:strVal val="#ppt_x-.2"/>
                                          </p:val>
                                        </p:tav>
                                        <p:tav tm="100000">
                                          <p:val>
                                            <p:strVal val="#ppt_x"/>
                                          </p:val>
                                        </p:tav>
                                      </p:tavLst>
                                    </p:anim>
                                    <p:anim calcmode="lin" valueType="num">
                                      <p:cBhvr>
                                        <p:cTn id="43" dur="1000" fill="hold"/>
                                        <p:tgtEl>
                                          <p:spTgt spid="3379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33795">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33795">
                                            <p:txEl>
                                              <p:pRg st="5" end="5"/>
                                            </p:txEl>
                                          </p:spTgt>
                                        </p:tgtEl>
                                        <p:attrNameLst>
                                          <p:attrName>style.visibility</p:attrName>
                                        </p:attrNameLst>
                                      </p:cBhvr>
                                      <p:to>
                                        <p:strVal val="visible"/>
                                      </p:to>
                                    </p:set>
                                    <p:anim calcmode="lin" valueType="num">
                                      <p:cBhvr>
                                        <p:cTn id="49" dur="1000" fill="hold"/>
                                        <p:tgtEl>
                                          <p:spTgt spid="33795">
                                            <p:txEl>
                                              <p:pRg st="5" end="5"/>
                                            </p:txEl>
                                          </p:spTgt>
                                        </p:tgtEl>
                                        <p:attrNameLst>
                                          <p:attrName>ppt_x</p:attrName>
                                        </p:attrNameLst>
                                      </p:cBhvr>
                                      <p:tavLst>
                                        <p:tav tm="0">
                                          <p:val>
                                            <p:strVal val="#ppt_x-.2"/>
                                          </p:val>
                                        </p:tav>
                                        <p:tav tm="100000">
                                          <p:val>
                                            <p:strVal val="#ppt_x"/>
                                          </p:val>
                                        </p:tav>
                                      </p:tavLst>
                                    </p:anim>
                                    <p:anim calcmode="lin" valueType="num">
                                      <p:cBhvr>
                                        <p:cTn id="50" dur="1000" fill="hold"/>
                                        <p:tgtEl>
                                          <p:spTgt spid="33795">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337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1066800" y="609600"/>
            <a:ext cx="7543800" cy="4114800"/>
          </a:xfrm>
        </p:spPr>
        <p:txBody>
          <a:bodyPr>
            <a:normAutofit fontScale="92500" lnSpcReduction="10000"/>
          </a:bodyPr>
          <a:lstStyle/>
          <a:p>
            <a:pPr>
              <a:buFont typeface="Wingdings" panose="05000000000000000000" pitchFamily="2" charset="2"/>
              <a:buNone/>
            </a:pPr>
            <a:r>
              <a:rPr lang="pt-BR" altLang="en-US" sz="2800" b="1">
                <a:latin typeface="Times New Roman" panose="02020603050405020304" pitchFamily="18" charset="0"/>
              </a:rPr>
              <a:t>Giáo </a:t>
            </a:r>
            <a:r>
              <a:rPr lang="pt-BR" altLang="en-US" sz="2800" b="1" dirty="0">
                <a:latin typeface="Times New Roman" panose="02020603050405020304" pitchFamily="18" charset="0"/>
              </a:rPr>
              <a:t>dục sức khoẻ ở trường học</a:t>
            </a:r>
            <a:r>
              <a:rPr lang="en-US" altLang="en-US" sz="2800" b="1" dirty="0">
                <a:latin typeface="Times New Roman" panose="02020603050405020304" pitchFamily="18" charset="0"/>
              </a:rPr>
              <a:t> </a:t>
            </a:r>
            <a:endParaRPr lang="pt-BR" altLang="en-US" sz="2800" b="1" dirty="0">
              <a:latin typeface="Times New Roman" panose="02020603050405020304" pitchFamily="18" charset="0"/>
            </a:endParaRPr>
          </a:p>
          <a:p>
            <a:pPr algn="just"/>
            <a:r>
              <a:rPr lang="pt-BR" altLang="en-US" sz="2800" dirty="0">
                <a:latin typeface="Times New Roman" panose="02020603050405020304" pitchFamily="18" charset="0"/>
              </a:rPr>
              <a:t>Là 1 phần trong chương trình GD chung  .</a:t>
            </a:r>
          </a:p>
          <a:p>
            <a:pPr lvl="1" algn="just">
              <a:buFontTx/>
              <a:buNone/>
            </a:pPr>
            <a:r>
              <a:rPr lang="pt-BR" altLang="en-US" sz="2400" dirty="0">
                <a:latin typeface="Times New Roman" panose="02020603050405020304" pitchFamily="18" charset="0"/>
              </a:rPr>
              <a:t>Tại sao phải GDSK ở trường học?</a:t>
            </a:r>
          </a:p>
          <a:p>
            <a:pPr lvl="1" algn="just"/>
            <a:r>
              <a:rPr lang="pt-BR" altLang="en-US" sz="2400" dirty="0">
                <a:latin typeface="Times New Roman" panose="02020603050405020304" pitchFamily="18" charset="0"/>
              </a:rPr>
              <a:t>Thời gian học ở trường dài. </a:t>
            </a:r>
          </a:p>
          <a:p>
            <a:pPr lvl="1" algn="just"/>
            <a:r>
              <a:rPr lang="pt-BR" altLang="en-US" sz="2400" dirty="0">
                <a:latin typeface="Times New Roman" panose="02020603050405020304" pitchFamily="18" charset="0"/>
              </a:rPr>
              <a:t>Thời kỳ quan trọng với đời sống của mỗi người.</a:t>
            </a:r>
          </a:p>
          <a:p>
            <a:pPr lvl="1" algn="just"/>
            <a:r>
              <a:rPr lang="pt-BR" altLang="en-US" sz="2400" dirty="0">
                <a:latin typeface="Times New Roman" panose="02020603050405020304" pitchFamily="18" charset="0"/>
              </a:rPr>
              <a:t>GĐ phát triển toàn diện: thể chất-nhân cách. </a:t>
            </a:r>
          </a:p>
          <a:p>
            <a:pPr lvl="1" algn="just"/>
            <a:r>
              <a:rPr lang="pt-BR" altLang="en-US" sz="2400" dirty="0">
                <a:latin typeface="Times New Roman" panose="02020603050405020304" pitchFamily="18" charset="0"/>
              </a:rPr>
              <a:t>Thời gian nhạy cảm với tiếp thu kiến thức mới. </a:t>
            </a:r>
          </a:p>
          <a:p>
            <a:pPr lvl="1" algn="just"/>
            <a:r>
              <a:rPr lang="pt-BR" altLang="en-US" sz="2400" dirty="0">
                <a:latin typeface="Times New Roman" panose="02020603050405020304" pitchFamily="18" charset="0"/>
              </a:rPr>
              <a:t>GDSK trường học thường đem lại hiệu quả cao.</a:t>
            </a:r>
            <a:r>
              <a:rPr lang="en-US" altLang="en-US" sz="2400" dirty="0">
                <a:latin typeface="Times New Roman" panose="02020603050405020304" pitchFamily="18" charset="0"/>
              </a:rPr>
              <a:t> </a:t>
            </a:r>
          </a:p>
          <a:p>
            <a:pPr algn="just"/>
            <a:r>
              <a:rPr lang="pt-BR" altLang="en-US" sz="2800" dirty="0">
                <a:latin typeface="Times New Roman" panose="02020603050405020304" pitchFamily="18" charset="0"/>
              </a:rPr>
              <a:t>Mục tiêu chính: trước hết nhằm mang lại cho mỗi học sinh mức độ sức khoẻ cao nhất</a:t>
            </a:r>
            <a:r>
              <a:rPr lang="en-US" altLang="en-US" sz="2800" dirty="0">
                <a:latin typeface="Times New Roman" panose="02020603050405020304" pitchFamily="18" charset="0"/>
              </a:rPr>
              <a:t> </a:t>
            </a:r>
          </a:p>
        </p:txBody>
      </p:sp>
    </p:spTree>
    <p:extLst>
      <p:ext uri="{BB962C8B-B14F-4D97-AF65-F5344CB8AC3E}">
        <p14:creationId xmlns:p14="http://schemas.microsoft.com/office/powerpoint/2010/main" val="1874904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8914">
                                            <p:txEl>
                                              <p:pRg st="0" end="0"/>
                                            </p:txEl>
                                          </p:spTgt>
                                        </p:tgtEl>
                                        <p:attrNameLst>
                                          <p:attrName>style.visibility</p:attrName>
                                        </p:attrNameLst>
                                      </p:cBhvr>
                                      <p:to>
                                        <p:strVal val="visible"/>
                                      </p:to>
                                    </p:set>
                                    <p:animEffect transition="in" filter="checkerboard(across)">
                                      <p:cBhvr>
                                        <p:cTn id="7" dur="500"/>
                                        <p:tgtEl>
                                          <p:spTgt spid="389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8914">
                                            <p:txEl>
                                              <p:pRg st="1" end="1"/>
                                            </p:txEl>
                                          </p:spTgt>
                                        </p:tgtEl>
                                        <p:attrNameLst>
                                          <p:attrName>style.visibility</p:attrName>
                                        </p:attrNameLst>
                                      </p:cBhvr>
                                      <p:to>
                                        <p:strVal val="visible"/>
                                      </p:to>
                                    </p:set>
                                    <p:animEffect transition="in" filter="checkerboard(across)">
                                      <p:cBhvr>
                                        <p:cTn id="12" dur="500"/>
                                        <p:tgtEl>
                                          <p:spTgt spid="389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8914">
                                            <p:txEl>
                                              <p:pRg st="2" end="2"/>
                                            </p:txEl>
                                          </p:spTgt>
                                        </p:tgtEl>
                                        <p:attrNameLst>
                                          <p:attrName>style.visibility</p:attrName>
                                        </p:attrNameLst>
                                      </p:cBhvr>
                                      <p:to>
                                        <p:strVal val="visible"/>
                                      </p:to>
                                    </p:set>
                                    <p:animEffect transition="in" filter="checkerboard(across)">
                                      <p:cBhvr>
                                        <p:cTn id="17" dur="500"/>
                                        <p:tgtEl>
                                          <p:spTgt spid="389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8914">
                                            <p:txEl>
                                              <p:pRg st="3" end="3"/>
                                            </p:txEl>
                                          </p:spTgt>
                                        </p:tgtEl>
                                        <p:attrNameLst>
                                          <p:attrName>style.visibility</p:attrName>
                                        </p:attrNameLst>
                                      </p:cBhvr>
                                      <p:to>
                                        <p:strVal val="visible"/>
                                      </p:to>
                                    </p:set>
                                    <p:animEffect transition="in" filter="checkerboard(across)">
                                      <p:cBhvr>
                                        <p:cTn id="22" dur="500"/>
                                        <p:tgtEl>
                                          <p:spTgt spid="3891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8914">
                                            <p:txEl>
                                              <p:pRg st="4" end="4"/>
                                            </p:txEl>
                                          </p:spTgt>
                                        </p:tgtEl>
                                        <p:attrNameLst>
                                          <p:attrName>style.visibility</p:attrName>
                                        </p:attrNameLst>
                                      </p:cBhvr>
                                      <p:to>
                                        <p:strVal val="visible"/>
                                      </p:to>
                                    </p:set>
                                    <p:animEffect transition="in" filter="checkerboard(across)">
                                      <p:cBhvr>
                                        <p:cTn id="27" dur="500"/>
                                        <p:tgtEl>
                                          <p:spTgt spid="3891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8914">
                                            <p:txEl>
                                              <p:pRg st="5" end="5"/>
                                            </p:txEl>
                                          </p:spTgt>
                                        </p:tgtEl>
                                        <p:attrNameLst>
                                          <p:attrName>style.visibility</p:attrName>
                                        </p:attrNameLst>
                                      </p:cBhvr>
                                      <p:to>
                                        <p:strVal val="visible"/>
                                      </p:to>
                                    </p:set>
                                    <p:animEffect transition="in" filter="checkerboard(across)">
                                      <p:cBhvr>
                                        <p:cTn id="32" dur="500"/>
                                        <p:tgtEl>
                                          <p:spTgt spid="38914">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8914">
                                            <p:txEl>
                                              <p:pRg st="6" end="6"/>
                                            </p:txEl>
                                          </p:spTgt>
                                        </p:tgtEl>
                                        <p:attrNameLst>
                                          <p:attrName>style.visibility</p:attrName>
                                        </p:attrNameLst>
                                      </p:cBhvr>
                                      <p:to>
                                        <p:strVal val="visible"/>
                                      </p:to>
                                    </p:set>
                                    <p:animEffect transition="in" filter="checkerboard(across)">
                                      <p:cBhvr>
                                        <p:cTn id="37" dur="500"/>
                                        <p:tgtEl>
                                          <p:spTgt spid="38914">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8914">
                                            <p:txEl>
                                              <p:pRg st="7" end="7"/>
                                            </p:txEl>
                                          </p:spTgt>
                                        </p:tgtEl>
                                        <p:attrNameLst>
                                          <p:attrName>style.visibility</p:attrName>
                                        </p:attrNameLst>
                                      </p:cBhvr>
                                      <p:to>
                                        <p:strVal val="visible"/>
                                      </p:to>
                                    </p:set>
                                    <p:animEffect transition="in" filter="checkerboard(across)">
                                      <p:cBhvr>
                                        <p:cTn id="42" dur="500"/>
                                        <p:tgtEl>
                                          <p:spTgt spid="38914">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38914">
                                            <p:txEl>
                                              <p:pRg st="8" end="8"/>
                                            </p:txEl>
                                          </p:spTgt>
                                        </p:tgtEl>
                                        <p:attrNameLst>
                                          <p:attrName>style.visibility</p:attrName>
                                        </p:attrNameLst>
                                      </p:cBhvr>
                                      <p:to>
                                        <p:strVal val="visible"/>
                                      </p:to>
                                    </p:set>
                                    <p:animEffect transition="in" filter="checkerboard(across)">
                                      <p:cBhvr>
                                        <p:cTn id="47" dur="500"/>
                                        <p:tgtEl>
                                          <p:spTgt spid="389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800100" y="427037"/>
            <a:ext cx="7543800" cy="609600"/>
          </a:xfrm>
        </p:spPr>
        <p:txBody>
          <a:bodyPr/>
          <a:lstStyle/>
          <a:p>
            <a:r>
              <a:rPr lang="sv-SE" altLang="en-US" sz="3200">
                <a:solidFill>
                  <a:srgbClr val="FF0000"/>
                </a:solidFill>
              </a:rPr>
              <a:t>HÀNH VI CỦA CON NGƯỜI</a:t>
            </a:r>
            <a:r>
              <a:rPr lang="en-US" altLang="en-US" sz="3200">
                <a:solidFill>
                  <a:srgbClr val="FF0000"/>
                </a:solidFill>
              </a:rPr>
              <a:t> </a:t>
            </a:r>
          </a:p>
        </p:txBody>
      </p:sp>
      <p:sp>
        <p:nvSpPr>
          <p:cNvPr id="55299" name="Rectangle 3"/>
          <p:cNvSpPr>
            <a:spLocks noGrp="1" noChangeArrowheads="1"/>
          </p:cNvSpPr>
          <p:nvPr>
            <p:ph type="body" idx="1"/>
          </p:nvPr>
        </p:nvSpPr>
        <p:spPr/>
        <p:txBody>
          <a:bodyPr/>
          <a:lstStyle/>
          <a:p>
            <a:pPr algn="just"/>
            <a:r>
              <a:rPr lang="sv-SE" altLang="en-US" i="1">
                <a:latin typeface="Times New Roman" panose="02020603050405020304" pitchFamily="18" charset="0"/>
              </a:rPr>
              <a:t>Là 1 hành động, hay tập hợp nhiều hành động, mà những hành động này lại chịu ảnh hưởng của nhiều yếu tố bên trong, bên ngoài, chủ quan cũng như khách quan.</a:t>
            </a:r>
            <a:r>
              <a:rPr lang="sv-SE" altLang="en-US">
                <a:latin typeface="Times New Roman" panose="02020603050405020304" pitchFamily="18" charset="0"/>
              </a:rPr>
              <a:t> </a:t>
            </a:r>
          </a:p>
          <a:p>
            <a:pPr algn="just">
              <a:buFont typeface="Wingdings" panose="05000000000000000000" pitchFamily="2" charset="2"/>
              <a:buNone/>
            </a:pPr>
            <a:r>
              <a:rPr lang="sv-SE" altLang="en-US">
                <a:latin typeface="Times New Roman" panose="02020603050405020304" pitchFamily="18" charset="0"/>
              </a:rPr>
              <a:t>   Ví dụ: hành vi tôn trọng pháp luật</a:t>
            </a:r>
          </a:p>
          <a:p>
            <a:pPr algn="just"/>
            <a:r>
              <a:rPr lang="sv-SE" altLang="en-US">
                <a:latin typeface="Times New Roman" panose="02020603050405020304" pitchFamily="18" charset="0"/>
              </a:rPr>
              <a:t>Mỗi hành vi gồm các yếu tố: kiến thức, niềm tin, thái độ và cách thực hành  </a:t>
            </a:r>
            <a:endParaRPr lang="en-US" altLang="en-US">
              <a:latin typeface="Times New Roman" panose="02020603050405020304" pitchFamily="18" charset="0"/>
            </a:endParaRPr>
          </a:p>
        </p:txBody>
      </p:sp>
    </p:spTree>
    <p:extLst>
      <p:ext uri="{BB962C8B-B14F-4D97-AF65-F5344CB8AC3E}">
        <p14:creationId xmlns:p14="http://schemas.microsoft.com/office/powerpoint/2010/main" val="30357020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p:cTn id="7" dur="1000" fill="hold"/>
                                        <p:tgtEl>
                                          <p:spTgt spid="55298"/>
                                        </p:tgtEl>
                                        <p:attrNameLst>
                                          <p:attrName>ppt_x</p:attrName>
                                        </p:attrNameLst>
                                      </p:cBhvr>
                                      <p:tavLst>
                                        <p:tav tm="0">
                                          <p:val>
                                            <p:strVal val="#ppt_x-.2"/>
                                          </p:val>
                                        </p:tav>
                                        <p:tav tm="100000">
                                          <p:val>
                                            <p:strVal val="#ppt_x"/>
                                          </p:val>
                                        </p:tav>
                                      </p:tavLst>
                                    </p:anim>
                                    <p:anim calcmode="lin" valueType="num">
                                      <p:cBhvr>
                                        <p:cTn id="8" dur="1000" fill="hold"/>
                                        <p:tgtEl>
                                          <p:spTgt spid="552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552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1" presetClass="entr" presetSubtype="0" fill="hold" nodeType="clickEffect">
                                  <p:stCondLst>
                                    <p:cond delay="0"/>
                                  </p:stCondLst>
                                  <p:iterate type="lt">
                                    <p:tmPct val="10000"/>
                                  </p:iterate>
                                  <p:childTnLst>
                                    <p:set>
                                      <p:cBhvr>
                                        <p:cTn id="13" dur="1" fill="hold">
                                          <p:stCondLst>
                                            <p:cond delay="0"/>
                                          </p:stCondLst>
                                        </p:cTn>
                                        <p:tgtEl>
                                          <p:spTgt spid="55299">
                                            <p:txEl>
                                              <p:pRg st="0" end="0"/>
                                            </p:txEl>
                                          </p:spTgt>
                                        </p:tgtEl>
                                        <p:attrNameLst>
                                          <p:attrName>style.visibility</p:attrName>
                                        </p:attrNameLst>
                                      </p:cBhvr>
                                      <p:to>
                                        <p:strVal val="visible"/>
                                      </p:to>
                                    </p:set>
                                    <p:anim calcmode="lin" valueType="num">
                                      <p:cBhvr>
                                        <p:cTn id="14" dur="500" fill="hold"/>
                                        <p:tgtEl>
                                          <p:spTgt spid="5529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55299">
                                            <p:txEl>
                                              <p:pRg st="0" end="0"/>
                                            </p:txEl>
                                          </p:spTgt>
                                        </p:tgtEl>
                                        <p:attrNameLst>
                                          <p:attrName>ppt_y</p:attrName>
                                        </p:attrNameLst>
                                      </p:cBhvr>
                                      <p:tavLst>
                                        <p:tav tm="0">
                                          <p:val>
                                            <p:strVal val="#ppt_y"/>
                                          </p:val>
                                        </p:tav>
                                        <p:tav tm="100000">
                                          <p:val>
                                            <p:strVal val="#ppt_y"/>
                                          </p:val>
                                        </p:tav>
                                      </p:tavLst>
                                    </p:anim>
                                    <p:anim calcmode="lin" valueType="num">
                                      <p:cBhvr>
                                        <p:cTn id="16" dur="500" fill="hold"/>
                                        <p:tgtEl>
                                          <p:spTgt spid="5529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5529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55299">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3085</TotalTime>
  <Words>3651</Words>
  <Application>Microsoft Office PowerPoint</Application>
  <PresentationFormat>On-screen Show (4:3)</PresentationFormat>
  <Paragraphs>384</Paragraphs>
  <Slides>54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54</vt:i4>
      </vt:variant>
    </vt:vector>
  </HeadingPairs>
  <TitlesOfParts>
    <vt:vector size="62" baseType="lpstr">
      <vt:lpstr>.VnTime</vt:lpstr>
      <vt:lpstr>Arial</vt:lpstr>
      <vt:lpstr>Arial Narrow</vt:lpstr>
      <vt:lpstr>Calibri</vt:lpstr>
      <vt:lpstr>Tahoma</vt:lpstr>
      <vt:lpstr>Times New Roman</vt:lpstr>
      <vt:lpstr>Wingdings</vt:lpstr>
      <vt:lpstr>Office Theme</vt:lpstr>
      <vt:lpstr>TRUYỀN THÔNG GIÁO DỤC SỨC KHỎE</vt:lpstr>
      <vt:lpstr>NỘI DUNG</vt:lpstr>
      <vt:lpstr>1. KHÁI NIỆM, MỤC ĐÍCH, VỊ TRÍ VÀ VAI TRÒ CỦA TRUYỀN THÔNG - GIÁO DỤC SỨC KHOẺ </vt:lpstr>
      <vt:lpstr>1.2. Mục đích của Truyền thông - Giáo dục sức khoẻ </vt:lpstr>
      <vt:lpstr>1.3. Vai trò của Truyền thông và GD sức khỏe</vt:lpstr>
      <vt:lpstr>Quy định nội dung truyền thông tại TTLT số 13</vt:lpstr>
      <vt:lpstr>TT- GDSK là một quá trình tác động tâm lý</vt:lpstr>
      <vt:lpstr>PowerPoint Presentation</vt:lpstr>
      <vt:lpstr>HÀNH VI CỦA CON NGƯỜI </vt:lpstr>
      <vt:lpstr>2. HÀNH VI SỨC KHOẺ</vt:lpstr>
      <vt:lpstr>2.1. Những hành vi lành mạnh, có lợi cho sức khoẻ </vt:lpstr>
      <vt:lpstr>2.2. Những hành vi không lành mạnh </vt:lpstr>
      <vt:lpstr>2.3. Những hành vi trung gian </vt:lpstr>
      <vt:lpstr>PowerPoint Presentation</vt:lpstr>
      <vt:lpstr>Các bước của quá trình thay đổi hành vi</vt:lpstr>
      <vt:lpstr>PowerPoint Presentation</vt:lpstr>
      <vt:lpstr>Bảng. Phối hợp các phương pháp GDSK để thay đổi hành vi </vt:lpstr>
      <vt:lpstr>3. CÁC KỸ NĂNG TRUYỀN THÔNG GDSK  CẦN RÈN LUYỆN </vt:lpstr>
      <vt:lpstr>3.1. Kỹ năng nói </vt:lpstr>
      <vt:lpstr>3.2. Kỹ năng nêu câu hỏi </vt:lpstr>
      <vt:lpstr>3.3. Kỹ năng nghe</vt:lpstr>
      <vt:lpstr>3.4. Kỹ năng quan sát</vt:lpstr>
      <vt:lpstr>3.5. Kỹ năng thuyết phục </vt:lpstr>
      <vt:lpstr>3.6. Kỹ năng khuyến khích, động viên, khen ngợi </vt:lpstr>
      <vt:lpstr>3.7. Kỹ năng sử dụng tài liệu, hiện vật</vt:lpstr>
      <vt:lpstr>3.8. Một số kỹ năng khác </vt:lpstr>
      <vt:lpstr>1. KHÁI QUÁT VỀ PHƯƠNG PHÁP VÀ PHƯƠNG TIỆN TT-GDSK   </vt:lpstr>
      <vt:lpstr>2. PHƯƠNG TIỆN TT - GDSK</vt:lpstr>
      <vt:lpstr>2.1. Khái niệm:</vt:lpstr>
      <vt:lpstr>2.2. Phân loại: 4 loại   </vt:lpstr>
      <vt:lpstr>PowerPoint Presentation</vt:lpstr>
      <vt:lpstr>3. PHƯƠNG PHÁP  TT- GIÁO DỤC SỨC KHỎE </vt:lpstr>
      <vt:lpstr>3.1. Khái niệm:</vt:lpstr>
      <vt:lpstr>PowerPoint Presentation</vt:lpstr>
      <vt:lpstr>PowerPoint Presentation</vt:lpstr>
      <vt:lpstr>3.2. Các PP TT-GDSK gián tiếp</vt:lpstr>
      <vt:lpstr>3.2. Các PP TT-GDSK trực tiếp</vt:lpstr>
      <vt:lpstr>3.2.1. Tổ chức nói chuyện GDSK</vt:lpstr>
      <vt:lpstr>Khi nào nên tiến hành tổ chức nói chuyện GDSK?</vt:lpstr>
      <vt:lpstr>Các bước tổ chức nói chuyện GDSK  </vt:lpstr>
      <vt:lpstr>PowerPoint Presentation</vt:lpstr>
      <vt:lpstr>PowerPoint Presentation</vt:lpstr>
      <vt:lpstr>3.3.2. Tổ chức thảo luận nhóm GDSK </vt:lpstr>
      <vt:lpstr>Các bước thảo luận nhóm    </vt:lpstr>
      <vt:lpstr>PowerPoint Presentation</vt:lpstr>
      <vt:lpstr>PowerPoint Presentation</vt:lpstr>
      <vt:lpstr>3.3.3. Tư vấn GDSK cho cá nhân   </vt:lpstr>
      <vt:lpstr>* Các nguyên tắc tư vấn  </vt:lpstr>
      <vt:lpstr>PowerPoint Presentation</vt:lpstr>
      <vt:lpstr>PowerPoint Presentation</vt:lpstr>
      <vt:lpstr>PowerPoint Presentation</vt:lpstr>
      <vt:lpstr>PowerPoint Presentation</vt:lpstr>
      <vt:lpstr>PowerPoint Presentation</vt:lpstr>
      <vt:lpstr>XIN TRÂN TRỌNG 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NGHIÊN CỨU VỀ BỮA ĂN  HỌC ĐƯỜNG TẠI CÁC TRƯỜNG TIỂU HỌC TRÊN ĐỊA BÀN HÀ NỘI</dc:title>
  <dc:creator>admin</dc:creator>
  <cp:lastModifiedBy>Admin</cp:lastModifiedBy>
  <cp:revision>533</cp:revision>
  <cp:lastPrinted>2021-07-23T10:32:04Z</cp:lastPrinted>
  <dcterms:created xsi:type="dcterms:W3CDTF">2020-12-22T16:00:29Z</dcterms:created>
  <dcterms:modified xsi:type="dcterms:W3CDTF">2022-12-18T15:20:32Z</dcterms:modified>
</cp:coreProperties>
</file>