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6"/>
  </p:notesMasterIdLst>
  <p:sldIdLst>
    <p:sldId id="256" r:id="rId2"/>
    <p:sldId id="312" r:id="rId3"/>
    <p:sldId id="320" r:id="rId4"/>
    <p:sldId id="313" r:id="rId5"/>
    <p:sldId id="314" r:id="rId6"/>
    <p:sldId id="315" r:id="rId7"/>
    <p:sldId id="316" r:id="rId8"/>
    <p:sldId id="317" r:id="rId9"/>
    <p:sldId id="318" r:id="rId10"/>
    <p:sldId id="319" r:id="rId11"/>
    <p:sldId id="322" r:id="rId12"/>
    <p:sldId id="323" r:id="rId13"/>
    <p:sldId id="324" r:id="rId14"/>
    <p:sldId id="325" r:id="rId15"/>
    <p:sldId id="327" r:id="rId16"/>
    <p:sldId id="334" r:id="rId17"/>
    <p:sldId id="328" r:id="rId18"/>
    <p:sldId id="326" r:id="rId19"/>
    <p:sldId id="329" r:id="rId20"/>
    <p:sldId id="330" r:id="rId21"/>
    <p:sldId id="331" r:id="rId22"/>
    <p:sldId id="332" r:id="rId23"/>
    <p:sldId id="333" r:id="rId24"/>
    <p:sldId id="271" r:id="rId25"/>
  </p:sldIdLst>
  <p:sldSz cx="9144000" cy="6858000" type="screen4x3"/>
  <p:notesSz cx="6797675" cy="98742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DDDDD"/>
    <a:srgbClr val="B2B2B2"/>
    <a:srgbClr val="808080"/>
    <a:srgbClr val="96969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265" autoAdjust="0"/>
    <p:restoredTop sz="99822" autoAdjust="0"/>
  </p:normalViewPr>
  <p:slideViewPr>
    <p:cSldViewPr>
      <p:cViewPr varScale="1">
        <p:scale>
          <a:sx n="73" d="100"/>
          <a:sy n="73" d="100"/>
        </p:scale>
        <p:origin x="312" y="6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5427"/>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50443" y="0"/>
            <a:ext cx="2945659" cy="495427"/>
          </a:xfrm>
          <a:prstGeom prst="rect">
            <a:avLst/>
          </a:prstGeom>
        </p:spPr>
        <p:txBody>
          <a:bodyPr vert="horz" lIns="91440" tIns="45720" rIns="91440" bIns="45720" rtlCol="0"/>
          <a:lstStyle>
            <a:lvl1pPr algn="r">
              <a:defRPr sz="1200"/>
            </a:lvl1pPr>
          </a:lstStyle>
          <a:p>
            <a:fld id="{ACAB7D69-A414-4705-9F38-4DDA2301722A}" type="datetimeFigureOut">
              <a:rPr lang="en-US" smtClean="0"/>
              <a:t>12/18/2022</a:t>
            </a:fld>
            <a:endParaRPr lang="en-US"/>
          </a:p>
        </p:txBody>
      </p:sp>
      <p:sp>
        <p:nvSpPr>
          <p:cNvPr id="4" name="Slide Image Placeholder 3"/>
          <p:cNvSpPr>
            <a:spLocks noGrp="1" noRot="1" noChangeAspect="1"/>
          </p:cNvSpPr>
          <p:nvPr>
            <p:ph type="sldImg" idx="2"/>
          </p:nvPr>
        </p:nvSpPr>
        <p:spPr>
          <a:xfrm>
            <a:off x="1176338" y="1233488"/>
            <a:ext cx="4445000" cy="33337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768" y="4751983"/>
            <a:ext cx="5438140" cy="3887986"/>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378824"/>
            <a:ext cx="2945659" cy="495426"/>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50443" y="9378824"/>
            <a:ext cx="2945659" cy="495426"/>
          </a:xfrm>
          <a:prstGeom prst="rect">
            <a:avLst/>
          </a:prstGeom>
        </p:spPr>
        <p:txBody>
          <a:bodyPr vert="horz" lIns="91440" tIns="45720" rIns="91440" bIns="45720" rtlCol="0" anchor="b"/>
          <a:lstStyle>
            <a:lvl1pPr algn="r">
              <a:defRPr sz="1200"/>
            </a:lvl1pPr>
          </a:lstStyle>
          <a:p>
            <a:fld id="{5B21E78F-0420-4D1F-8E44-96DB7BD27F9D}" type="slidenum">
              <a:rPr lang="en-US" smtClean="0"/>
              <a:t>‹#›</a:t>
            </a:fld>
            <a:endParaRPr lang="en-US"/>
          </a:p>
        </p:txBody>
      </p:sp>
    </p:spTree>
    <p:extLst>
      <p:ext uri="{BB962C8B-B14F-4D97-AF65-F5344CB8AC3E}">
        <p14:creationId xmlns:p14="http://schemas.microsoft.com/office/powerpoint/2010/main" val="15743162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CB8DFFD-56A9-4EAD-B48E-6E27AB37EA42}" type="datetime1">
              <a:rPr lang="en-US" smtClean="0"/>
              <a:t>12/18/2022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95D1BB-4319-4CBD-BB20-F7ADE7D39F36}" type="slidenum">
              <a:rPr lang="en-US" smtClean="0"/>
              <a:t>‹#›</a:t>
            </a:fld>
            <a:endParaRPr lang="en-US"/>
          </a:p>
        </p:txBody>
      </p:sp>
    </p:spTree>
    <p:extLst>
      <p:ext uri="{BB962C8B-B14F-4D97-AF65-F5344CB8AC3E}">
        <p14:creationId xmlns:p14="http://schemas.microsoft.com/office/powerpoint/2010/main" val="9978626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82B4AD6-723B-446B-BB65-169C47913C17}" type="datetime1">
              <a:rPr lang="en-US" smtClean="0"/>
              <a:t>12/18/2022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95D1BB-4319-4CBD-BB20-F7ADE7D39F36}" type="slidenum">
              <a:rPr lang="en-US" smtClean="0"/>
              <a:t>‹#›</a:t>
            </a:fld>
            <a:endParaRPr lang="en-US"/>
          </a:p>
        </p:txBody>
      </p:sp>
    </p:spTree>
    <p:extLst>
      <p:ext uri="{BB962C8B-B14F-4D97-AF65-F5344CB8AC3E}">
        <p14:creationId xmlns:p14="http://schemas.microsoft.com/office/powerpoint/2010/main" val="11429806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40D6713-D4C1-47F4-8944-ED4C2805FBCF}" type="datetime1">
              <a:rPr lang="en-US" smtClean="0"/>
              <a:t>12/18/2022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95D1BB-4319-4CBD-BB20-F7ADE7D39F36}" type="slidenum">
              <a:rPr lang="en-US" smtClean="0"/>
              <a:t>‹#›</a:t>
            </a:fld>
            <a:endParaRPr lang="en-US"/>
          </a:p>
        </p:txBody>
      </p:sp>
    </p:spTree>
    <p:extLst>
      <p:ext uri="{BB962C8B-B14F-4D97-AF65-F5344CB8AC3E}">
        <p14:creationId xmlns:p14="http://schemas.microsoft.com/office/powerpoint/2010/main" val="31352826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B1BEA81-2AF7-455A-9639-17B519FA63E5}" type="datetime1">
              <a:rPr lang="en-US" smtClean="0"/>
              <a:t>12/18/2022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95D1BB-4319-4CBD-BB20-F7ADE7D39F36}" type="slidenum">
              <a:rPr lang="en-US" smtClean="0"/>
              <a:t>‹#›</a:t>
            </a:fld>
            <a:endParaRPr lang="en-US"/>
          </a:p>
        </p:txBody>
      </p:sp>
    </p:spTree>
    <p:extLst>
      <p:ext uri="{BB962C8B-B14F-4D97-AF65-F5344CB8AC3E}">
        <p14:creationId xmlns:p14="http://schemas.microsoft.com/office/powerpoint/2010/main" val="12447592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9B9F6F1-B7CC-4800-80A2-7103EA7B1146}" type="datetime1">
              <a:rPr lang="en-US" smtClean="0"/>
              <a:t>12/18/2022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95D1BB-4319-4CBD-BB20-F7ADE7D39F36}" type="slidenum">
              <a:rPr lang="en-US" smtClean="0"/>
              <a:t>‹#›</a:t>
            </a:fld>
            <a:endParaRPr lang="en-US"/>
          </a:p>
        </p:txBody>
      </p:sp>
    </p:spTree>
    <p:extLst>
      <p:ext uri="{BB962C8B-B14F-4D97-AF65-F5344CB8AC3E}">
        <p14:creationId xmlns:p14="http://schemas.microsoft.com/office/powerpoint/2010/main" val="12104330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101DEE6-B7A0-4141-BB9E-71ED4038A247}" type="datetime1">
              <a:rPr lang="en-US" smtClean="0"/>
              <a:t>12/18/2022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95D1BB-4319-4CBD-BB20-F7ADE7D39F36}" type="slidenum">
              <a:rPr lang="en-US" smtClean="0"/>
              <a:t>‹#›</a:t>
            </a:fld>
            <a:endParaRPr lang="en-US"/>
          </a:p>
        </p:txBody>
      </p:sp>
    </p:spTree>
    <p:extLst>
      <p:ext uri="{BB962C8B-B14F-4D97-AF65-F5344CB8AC3E}">
        <p14:creationId xmlns:p14="http://schemas.microsoft.com/office/powerpoint/2010/main" val="3162769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1B38A40-AE26-4F64-8280-71C69C284D70}" type="datetime1">
              <a:rPr lang="en-US" smtClean="0"/>
              <a:t>12/18/2022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095D1BB-4319-4CBD-BB20-F7ADE7D39F36}" type="slidenum">
              <a:rPr lang="en-US" smtClean="0"/>
              <a:t>‹#›</a:t>
            </a:fld>
            <a:endParaRPr lang="en-US"/>
          </a:p>
        </p:txBody>
      </p:sp>
    </p:spTree>
    <p:extLst>
      <p:ext uri="{BB962C8B-B14F-4D97-AF65-F5344CB8AC3E}">
        <p14:creationId xmlns:p14="http://schemas.microsoft.com/office/powerpoint/2010/main" val="32524555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C2E95BE-ECB1-4477-B282-235081A8C9FC}" type="datetime1">
              <a:rPr lang="en-US" smtClean="0"/>
              <a:t>12/18/2022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095D1BB-4319-4CBD-BB20-F7ADE7D39F36}" type="slidenum">
              <a:rPr lang="en-US" smtClean="0"/>
              <a:t>‹#›</a:t>
            </a:fld>
            <a:endParaRPr lang="en-US"/>
          </a:p>
        </p:txBody>
      </p:sp>
    </p:spTree>
    <p:extLst>
      <p:ext uri="{BB962C8B-B14F-4D97-AF65-F5344CB8AC3E}">
        <p14:creationId xmlns:p14="http://schemas.microsoft.com/office/powerpoint/2010/main" val="8615680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546DB8-CD09-4CA0-8ED0-262BE3CDEC84}" type="datetime1">
              <a:rPr lang="en-US" smtClean="0"/>
              <a:t>12/18/2022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095D1BB-4319-4CBD-BB20-F7ADE7D39F36}" type="slidenum">
              <a:rPr lang="en-US" smtClean="0"/>
              <a:t>‹#›</a:t>
            </a:fld>
            <a:endParaRPr lang="en-US"/>
          </a:p>
        </p:txBody>
      </p:sp>
    </p:spTree>
    <p:extLst>
      <p:ext uri="{BB962C8B-B14F-4D97-AF65-F5344CB8AC3E}">
        <p14:creationId xmlns:p14="http://schemas.microsoft.com/office/powerpoint/2010/main" val="22942688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8CA54DF-D01D-46B0-BC01-288269BEC08E}" type="datetime1">
              <a:rPr lang="en-US" smtClean="0"/>
              <a:t>12/18/2022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95D1BB-4319-4CBD-BB20-F7ADE7D39F36}" type="slidenum">
              <a:rPr lang="en-US" smtClean="0"/>
              <a:t>‹#›</a:t>
            </a:fld>
            <a:endParaRPr lang="en-US"/>
          </a:p>
        </p:txBody>
      </p:sp>
    </p:spTree>
    <p:extLst>
      <p:ext uri="{BB962C8B-B14F-4D97-AF65-F5344CB8AC3E}">
        <p14:creationId xmlns:p14="http://schemas.microsoft.com/office/powerpoint/2010/main" val="40644933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E3D3633-F650-4569-8063-A12A257A774C}" type="datetime1">
              <a:rPr lang="en-US" smtClean="0"/>
              <a:t>12/18/2022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95D1BB-4319-4CBD-BB20-F7ADE7D39F36}" type="slidenum">
              <a:rPr lang="en-US" smtClean="0"/>
              <a:t>‹#›</a:t>
            </a:fld>
            <a:endParaRPr lang="en-US"/>
          </a:p>
        </p:txBody>
      </p:sp>
    </p:spTree>
    <p:extLst>
      <p:ext uri="{BB962C8B-B14F-4D97-AF65-F5344CB8AC3E}">
        <p14:creationId xmlns:p14="http://schemas.microsoft.com/office/powerpoint/2010/main" val="19582280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ltHorz">
          <a:fgClr>
            <a:srgbClr val="DDDDDD"/>
          </a:fgClr>
          <a:bgClr>
            <a:schemeClr val="bg1"/>
          </a:bgClr>
        </a:patt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D6465A-C0A4-4F79-8EB5-B9479AF5D17D}" type="datetime1">
              <a:rPr lang="en-US" smtClean="0"/>
              <a:t>12/18/2022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95D1BB-4319-4CBD-BB20-F7ADE7D39F36}" type="slidenum">
              <a:rPr lang="en-US" smtClean="0"/>
              <a:t>‹#›</a:t>
            </a:fld>
            <a:endParaRPr lang="en-US"/>
          </a:p>
        </p:txBody>
      </p:sp>
    </p:spTree>
    <p:extLst>
      <p:ext uri="{BB962C8B-B14F-4D97-AF65-F5344CB8AC3E}">
        <p14:creationId xmlns:p14="http://schemas.microsoft.com/office/powerpoint/2010/main" val="369678873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1828800"/>
            <a:ext cx="8534400" cy="1584325"/>
          </a:xfrm>
        </p:spPr>
        <p:txBody>
          <a:bodyPr>
            <a:noAutofit/>
          </a:bodyPr>
          <a:lstStyle/>
          <a:p>
            <a:r>
              <a:rPr lang="en-US" sz="3200" b="1" dirty="0">
                <a:solidFill>
                  <a:srgbClr val="FF0000"/>
                </a:solidFill>
                <a:latin typeface="Arial" panose="020B0604020202020204" pitchFamily="34" charset="0"/>
                <a:cs typeface="Arial" panose="020B0604020202020204" pitchFamily="34" charset="0"/>
              </a:rPr>
              <a:t>CÔNG TÁC </a:t>
            </a:r>
            <a:br>
              <a:rPr lang="en-US" sz="3200" b="1" dirty="0">
                <a:solidFill>
                  <a:srgbClr val="FF0000"/>
                </a:solidFill>
                <a:latin typeface="Arial" panose="020B0604020202020204" pitchFamily="34" charset="0"/>
                <a:cs typeface="Arial" panose="020B0604020202020204" pitchFamily="34" charset="0"/>
              </a:rPr>
            </a:br>
            <a:r>
              <a:rPr lang="en-US" sz="3200" b="1" dirty="0">
                <a:solidFill>
                  <a:srgbClr val="FF0000"/>
                </a:solidFill>
                <a:latin typeface="Arial" panose="020B0604020202020204" pitchFamily="34" charset="0"/>
                <a:cs typeface="Arial" panose="020B0604020202020204" pitchFamily="34" charset="0"/>
              </a:rPr>
              <a:t>QUẢN LÝ SỨC KHỎE HỌC SINH</a:t>
            </a:r>
          </a:p>
        </p:txBody>
      </p:sp>
      <p:sp>
        <p:nvSpPr>
          <p:cNvPr id="6" name="Slide Number Placeholder 5">
            <a:extLst>
              <a:ext uri="{FF2B5EF4-FFF2-40B4-BE49-F238E27FC236}">
                <a16:creationId xmlns:a16="http://schemas.microsoft.com/office/drawing/2014/main" id="{C0A842DD-2339-4AA5-8D79-F30442B84699}"/>
              </a:ext>
            </a:extLst>
          </p:cNvPr>
          <p:cNvSpPr>
            <a:spLocks noGrp="1"/>
          </p:cNvSpPr>
          <p:nvPr>
            <p:ph type="sldNum" sz="quarter" idx="12"/>
          </p:nvPr>
        </p:nvSpPr>
        <p:spPr/>
        <p:txBody>
          <a:bodyPr/>
          <a:lstStyle/>
          <a:p>
            <a:fld id="{C095D1BB-4319-4CBD-BB20-F7ADE7D39F36}" type="slidenum">
              <a:rPr lang="en-US" smtClean="0"/>
              <a:t>1</a:t>
            </a:fld>
            <a:endParaRPr lang="en-US"/>
          </a:p>
        </p:txBody>
      </p:sp>
      <p:sp>
        <p:nvSpPr>
          <p:cNvPr id="8" name="Title 1">
            <a:extLst>
              <a:ext uri="{FF2B5EF4-FFF2-40B4-BE49-F238E27FC236}">
                <a16:creationId xmlns:a16="http://schemas.microsoft.com/office/drawing/2014/main" id="{E2E098C4-D38E-4D0A-BE85-852B836A0D7F}"/>
              </a:ext>
            </a:extLst>
          </p:cNvPr>
          <p:cNvSpPr txBox="1">
            <a:spLocks/>
          </p:cNvSpPr>
          <p:nvPr/>
        </p:nvSpPr>
        <p:spPr>
          <a:xfrm>
            <a:off x="533400" y="271204"/>
            <a:ext cx="8153400" cy="5334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400" b="1" dirty="0">
                <a:solidFill>
                  <a:srgbClr val="FF0000"/>
                </a:solidFill>
                <a:latin typeface="Arial" panose="020B0604020202020204" pitchFamily="34" charset="0"/>
                <a:cs typeface="Arial" panose="020B0604020202020204" pitchFamily="34" charset="0"/>
              </a:rPr>
              <a:t>BỘ GIÁO DỤC VÀ ĐÀO TẠO</a:t>
            </a:r>
          </a:p>
        </p:txBody>
      </p:sp>
      <p:cxnSp>
        <p:nvCxnSpPr>
          <p:cNvPr id="12" name="Straight Connector 11">
            <a:extLst>
              <a:ext uri="{FF2B5EF4-FFF2-40B4-BE49-F238E27FC236}">
                <a16:creationId xmlns:a16="http://schemas.microsoft.com/office/drawing/2014/main" id="{E7A6D0C9-CD39-4B29-A8EA-3AC9E70F75B7}"/>
              </a:ext>
            </a:extLst>
          </p:cNvPr>
          <p:cNvCxnSpPr/>
          <p:nvPr/>
        </p:nvCxnSpPr>
        <p:spPr>
          <a:xfrm>
            <a:off x="3581400" y="762000"/>
            <a:ext cx="1981200" cy="0"/>
          </a:xfrm>
          <a:prstGeom prst="line">
            <a:avLst/>
          </a:prstGeom>
          <a:ln w="19050">
            <a:solidFill>
              <a:srgbClr val="FF0000"/>
            </a:solidFill>
          </a:ln>
        </p:spPr>
        <p:style>
          <a:lnRef idx="1">
            <a:schemeClr val="dk1"/>
          </a:lnRef>
          <a:fillRef idx="0">
            <a:schemeClr val="dk1"/>
          </a:fillRef>
          <a:effectRef idx="0">
            <a:schemeClr val="dk1"/>
          </a:effectRef>
          <a:fontRef idx="minor">
            <a:schemeClr val="tx1"/>
          </a:fontRef>
        </p:style>
      </p:cxnSp>
      <p:sp>
        <p:nvSpPr>
          <p:cNvPr id="7" name="TextBox 6"/>
          <p:cNvSpPr txBox="1"/>
          <p:nvPr/>
        </p:nvSpPr>
        <p:spPr>
          <a:xfrm>
            <a:off x="1143000" y="4800600"/>
            <a:ext cx="7696200" cy="1846659"/>
          </a:xfrm>
          <a:prstGeom prst="rect">
            <a:avLst/>
          </a:prstGeom>
          <a:noFill/>
        </p:spPr>
        <p:txBody>
          <a:bodyPr wrap="square" rtlCol="0">
            <a:spAutoFit/>
          </a:bodyPr>
          <a:lstStyle/>
          <a:p>
            <a:pPr algn="ctr"/>
            <a:r>
              <a:rPr lang="en-US" sz="2200" b="1" dirty="0">
                <a:solidFill>
                  <a:srgbClr val="FF0000"/>
                </a:solidFill>
              </a:rPr>
              <a:t>TS.BS </a:t>
            </a:r>
            <a:r>
              <a:rPr lang="en-US" sz="2200" b="1" dirty="0" err="1">
                <a:solidFill>
                  <a:srgbClr val="FF0000"/>
                </a:solidFill>
              </a:rPr>
              <a:t>Lê</a:t>
            </a:r>
            <a:r>
              <a:rPr lang="en-US" sz="2200" b="1" dirty="0">
                <a:solidFill>
                  <a:srgbClr val="FF0000"/>
                </a:solidFill>
              </a:rPr>
              <a:t> </a:t>
            </a:r>
            <a:r>
              <a:rPr lang="en-US" sz="2200" b="1" dirty="0" err="1">
                <a:solidFill>
                  <a:srgbClr val="FF0000"/>
                </a:solidFill>
              </a:rPr>
              <a:t>Văn</a:t>
            </a:r>
            <a:r>
              <a:rPr lang="en-US" sz="2200" b="1" dirty="0">
                <a:solidFill>
                  <a:srgbClr val="FF0000"/>
                </a:solidFill>
              </a:rPr>
              <a:t> </a:t>
            </a:r>
            <a:r>
              <a:rPr lang="en-US" sz="2200" b="1" dirty="0" err="1">
                <a:solidFill>
                  <a:srgbClr val="FF0000"/>
                </a:solidFill>
              </a:rPr>
              <a:t>Tuấn</a:t>
            </a:r>
            <a:r>
              <a:rPr lang="en-US" sz="2200" b="1" dirty="0">
                <a:solidFill>
                  <a:srgbClr val="FF0000"/>
                </a:solidFill>
              </a:rPr>
              <a:t> </a:t>
            </a:r>
          </a:p>
          <a:p>
            <a:pPr algn="ctr"/>
            <a:r>
              <a:rPr lang="en-US" sz="2200" b="1" i="1" dirty="0" err="1"/>
              <a:t>Vụ</a:t>
            </a:r>
            <a:r>
              <a:rPr lang="en-US" sz="2200" b="1" i="1" dirty="0"/>
              <a:t> </a:t>
            </a:r>
            <a:r>
              <a:rPr lang="en-US" sz="2200" b="1" i="1" dirty="0" err="1"/>
              <a:t>Giáo</a:t>
            </a:r>
            <a:r>
              <a:rPr lang="en-US" sz="2200" b="1" i="1" dirty="0"/>
              <a:t> </a:t>
            </a:r>
            <a:r>
              <a:rPr lang="en-US" sz="2200" b="1" i="1" dirty="0" err="1"/>
              <a:t>dục</a:t>
            </a:r>
            <a:r>
              <a:rPr lang="en-US" sz="2200" b="1" i="1" dirty="0"/>
              <a:t> </a:t>
            </a:r>
            <a:r>
              <a:rPr lang="en-US" sz="2200" b="1" i="1" dirty="0" err="1"/>
              <a:t>thể</a:t>
            </a:r>
            <a:r>
              <a:rPr lang="en-US" sz="2200" b="1" i="1" dirty="0"/>
              <a:t> </a:t>
            </a:r>
            <a:r>
              <a:rPr lang="en-US" sz="2200" b="1" i="1" dirty="0" err="1"/>
              <a:t>chất</a:t>
            </a:r>
            <a:r>
              <a:rPr lang="en-US" sz="2200" b="1" i="1" dirty="0"/>
              <a:t>, </a:t>
            </a:r>
            <a:r>
              <a:rPr lang="en-US" sz="2200" b="1" i="1" dirty="0" err="1"/>
              <a:t>Bộ</a:t>
            </a:r>
            <a:r>
              <a:rPr lang="en-US" sz="2200" b="1" i="1" dirty="0"/>
              <a:t> </a:t>
            </a:r>
            <a:r>
              <a:rPr lang="en-US" sz="2200" b="1" i="1" dirty="0" err="1"/>
              <a:t>Giáo</a:t>
            </a:r>
            <a:r>
              <a:rPr lang="en-US" sz="2200" b="1" i="1" dirty="0"/>
              <a:t> </a:t>
            </a:r>
            <a:r>
              <a:rPr lang="en-US" sz="2200" b="1" i="1" dirty="0" err="1"/>
              <a:t>duc</a:t>
            </a:r>
            <a:r>
              <a:rPr lang="en-US" sz="2200" b="1" i="1" dirty="0"/>
              <a:t> </a:t>
            </a:r>
            <a:r>
              <a:rPr lang="en-US" sz="2200" b="1" i="1" dirty="0" err="1"/>
              <a:t>và</a:t>
            </a:r>
            <a:r>
              <a:rPr lang="en-US" sz="2200" b="1" i="1" dirty="0"/>
              <a:t> </a:t>
            </a:r>
            <a:r>
              <a:rPr lang="en-US" sz="2200" b="1" i="1" dirty="0" err="1"/>
              <a:t>Đào</a:t>
            </a:r>
            <a:r>
              <a:rPr lang="en-US" sz="2200" b="1" i="1" dirty="0"/>
              <a:t> </a:t>
            </a:r>
            <a:r>
              <a:rPr lang="en-US" sz="2200" b="1" i="1" dirty="0" err="1" smtClean="0"/>
              <a:t>tạo</a:t>
            </a:r>
            <a:endParaRPr lang="en-US" sz="2200" b="1" i="1" dirty="0" smtClean="0"/>
          </a:p>
          <a:p>
            <a:pPr algn="ctr"/>
            <a:r>
              <a:rPr lang="en-US" sz="2400" b="1" i="1" dirty="0">
                <a:solidFill>
                  <a:srgbClr val="FF0000"/>
                </a:solidFill>
              </a:rPr>
              <a:t>ĐT: 0915.218.464</a:t>
            </a:r>
          </a:p>
          <a:p>
            <a:pPr algn="ctr"/>
            <a:r>
              <a:rPr lang="en-US" sz="2400" b="1" i="1">
                <a:solidFill>
                  <a:srgbClr val="FF0000"/>
                </a:solidFill>
              </a:rPr>
              <a:t>Email: lvtuan@moet.edu.vn</a:t>
            </a:r>
          </a:p>
          <a:p>
            <a:pPr algn="ctr"/>
            <a:endParaRPr lang="en-US" sz="2200" b="1" i="1" dirty="0"/>
          </a:p>
        </p:txBody>
      </p:sp>
    </p:spTree>
    <p:extLst>
      <p:ext uri="{BB962C8B-B14F-4D97-AF65-F5344CB8AC3E}">
        <p14:creationId xmlns:p14="http://schemas.microsoft.com/office/powerpoint/2010/main" val="10920752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8229600" cy="792162"/>
          </a:xfrm>
        </p:spPr>
        <p:txBody>
          <a:bodyPr>
            <a:normAutofit fontScale="90000"/>
          </a:bodyPr>
          <a:lstStyle/>
          <a:p>
            <a:r>
              <a:rPr lang="vi-VN" sz="3200" b="1" i="1" dirty="0">
                <a:solidFill>
                  <a:srgbClr val="FF0000"/>
                </a:solidFill>
              </a:rPr>
              <a:t>Bước </a:t>
            </a:r>
            <a:r>
              <a:rPr lang="en-US" sz="3200" b="1" i="1" dirty="0">
                <a:solidFill>
                  <a:srgbClr val="FF0000"/>
                </a:solidFill>
              </a:rPr>
              <a:t>5</a:t>
            </a:r>
            <a:r>
              <a:rPr lang="vi-VN" sz="3200" b="1" i="1" dirty="0">
                <a:solidFill>
                  <a:srgbClr val="FF0000"/>
                </a:solidFill>
              </a:rPr>
              <a:t>. Bảo vệ kế hoạch, chuẩn bị triển khai, điều chỉnh kế hoạch</a:t>
            </a:r>
            <a:endParaRPr lang="en-US" sz="3200" b="1" i="1" dirty="0">
              <a:solidFill>
                <a:srgbClr val="FF0000"/>
              </a:solidFill>
            </a:endParaRPr>
          </a:p>
        </p:txBody>
      </p:sp>
      <p:sp>
        <p:nvSpPr>
          <p:cNvPr id="3" name="Content Placeholder 2"/>
          <p:cNvSpPr>
            <a:spLocks noGrp="1"/>
          </p:cNvSpPr>
          <p:nvPr>
            <p:ph idx="1"/>
          </p:nvPr>
        </p:nvSpPr>
        <p:spPr>
          <a:xfrm>
            <a:off x="533400" y="1219200"/>
            <a:ext cx="8229600" cy="4343400"/>
          </a:xfrm>
        </p:spPr>
        <p:txBody>
          <a:bodyPr>
            <a:normAutofit/>
          </a:bodyPr>
          <a:lstStyle/>
          <a:p>
            <a:pPr algn="just"/>
            <a:r>
              <a:rPr lang="pt-BR" dirty="0"/>
              <a:t>Bản kế hoạch y tế trường học sau khi xây dựng xong phải được người có thẩm quyền phê duyệt (Hiệu trưởng nhà trường). Bản kế hoạch đã được phê duyệt là căn cứ để triển khai trong suốt năm học tại nhà trường.</a:t>
            </a:r>
            <a:endParaRPr lang="en-US" dirty="0"/>
          </a:p>
        </p:txBody>
      </p:sp>
      <p:sp>
        <p:nvSpPr>
          <p:cNvPr id="4" name="Slide Number Placeholder 3">
            <a:extLst>
              <a:ext uri="{FF2B5EF4-FFF2-40B4-BE49-F238E27FC236}">
                <a16:creationId xmlns:a16="http://schemas.microsoft.com/office/drawing/2014/main" id="{4A7D80FA-530E-480C-82F5-18C1CE6E40AF}"/>
              </a:ext>
            </a:extLst>
          </p:cNvPr>
          <p:cNvSpPr>
            <a:spLocks noGrp="1"/>
          </p:cNvSpPr>
          <p:nvPr>
            <p:ph type="sldNum" sz="quarter" idx="12"/>
          </p:nvPr>
        </p:nvSpPr>
        <p:spPr/>
        <p:txBody>
          <a:bodyPr/>
          <a:lstStyle/>
          <a:p>
            <a:fld id="{C095D1BB-4319-4CBD-BB20-F7ADE7D39F36}" type="slidenum">
              <a:rPr lang="en-US" smtClean="0"/>
              <a:t>10</a:t>
            </a:fld>
            <a:endParaRPr lang="en-US" dirty="0"/>
          </a:p>
        </p:txBody>
      </p:sp>
    </p:spTree>
    <p:extLst>
      <p:ext uri="{BB962C8B-B14F-4D97-AF65-F5344CB8AC3E}">
        <p14:creationId xmlns:p14="http://schemas.microsoft.com/office/powerpoint/2010/main" val="36177235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990600"/>
            <a:ext cx="7315200" cy="4343400"/>
          </a:xfrm>
        </p:spPr>
        <p:txBody>
          <a:bodyPr>
            <a:normAutofit/>
          </a:bodyPr>
          <a:lstStyle/>
          <a:p>
            <a:r>
              <a:rPr lang="vi-VN" dirty="0"/>
              <a:t>Mục tiêu</a:t>
            </a:r>
            <a:r>
              <a:rPr lang="en-US" dirty="0"/>
              <a:t> </a:t>
            </a:r>
            <a:r>
              <a:rPr lang="en-US" dirty="0" err="1"/>
              <a:t>chung</a:t>
            </a:r>
            <a:endParaRPr lang="en-US" dirty="0"/>
          </a:p>
          <a:p>
            <a:r>
              <a:rPr lang="en-US"/>
              <a:t>Các </a:t>
            </a:r>
            <a:r>
              <a:rPr lang="en-US" dirty="0" err="1"/>
              <a:t>mục</a:t>
            </a:r>
            <a:r>
              <a:rPr lang="en-US" dirty="0"/>
              <a:t> </a:t>
            </a:r>
            <a:r>
              <a:rPr lang="en-US" dirty="0" err="1"/>
              <a:t>tiêu</a:t>
            </a:r>
            <a:r>
              <a:rPr lang="en-US" dirty="0"/>
              <a:t> </a:t>
            </a:r>
            <a:r>
              <a:rPr lang="en-US" dirty="0" err="1"/>
              <a:t>cụ</a:t>
            </a:r>
            <a:r>
              <a:rPr lang="en-US" dirty="0"/>
              <a:t> </a:t>
            </a:r>
            <a:r>
              <a:rPr lang="en-US" dirty="0" err="1"/>
              <a:t>thể</a:t>
            </a:r>
            <a:endParaRPr lang="en-US" dirty="0"/>
          </a:p>
          <a:p>
            <a:r>
              <a:rPr lang="vi-VN"/>
              <a:t>Các </a:t>
            </a:r>
            <a:r>
              <a:rPr lang="vi-VN" dirty="0"/>
              <a:t>chỉ tiêu  </a:t>
            </a:r>
            <a:endParaRPr lang="en-US" dirty="0"/>
          </a:p>
        </p:txBody>
      </p:sp>
      <p:sp>
        <p:nvSpPr>
          <p:cNvPr id="4" name="Slide Number Placeholder 3">
            <a:extLst>
              <a:ext uri="{FF2B5EF4-FFF2-40B4-BE49-F238E27FC236}">
                <a16:creationId xmlns:a16="http://schemas.microsoft.com/office/drawing/2014/main" id="{4A7D80FA-530E-480C-82F5-18C1CE6E40AF}"/>
              </a:ext>
            </a:extLst>
          </p:cNvPr>
          <p:cNvSpPr>
            <a:spLocks noGrp="1"/>
          </p:cNvSpPr>
          <p:nvPr>
            <p:ph type="sldNum" sz="quarter" idx="12"/>
          </p:nvPr>
        </p:nvSpPr>
        <p:spPr/>
        <p:txBody>
          <a:bodyPr/>
          <a:lstStyle/>
          <a:p>
            <a:fld id="{C095D1BB-4319-4CBD-BB20-F7ADE7D39F36}" type="slidenum">
              <a:rPr lang="en-US" smtClean="0"/>
              <a:t>11</a:t>
            </a:fld>
            <a:endParaRPr lang="en-US" dirty="0"/>
          </a:p>
        </p:txBody>
      </p:sp>
      <p:sp>
        <p:nvSpPr>
          <p:cNvPr id="6" name="Title 1"/>
          <p:cNvSpPr>
            <a:spLocks noGrp="1"/>
          </p:cNvSpPr>
          <p:nvPr>
            <p:ph type="title"/>
          </p:nvPr>
        </p:nvSpPr>
        <p:spPr>
          <a:xfrm>
            <a:off x="381000" y="228600"/>
            <a:ext cx="8610600" cy="792162"/>
          </a:xfrm>
        </p:spPr>
        <p:txBody>
          <a:bodyPr>
            <a:noAutofit/>
          </a:bodyPr>
          <a:lstStyle/>
          <a:p>
            <a:r>
              <a:rPr lang="en-US" sz="3200" b="1" dirty="0">
                <a:solidFill>
                  <a:srgbClr val="FF0000"/>
                </a:solidFill>
                <a:latin typeface="Arial" panose="020B0604020202020204" pitchFamily="34" charset="0"/>
                <a:cs typeface="Arial" panose="020B0604020202020204" pitchFamily="34" charset="0"/>
              </a:rPr>
              <a:t>II. MỤC TIÊU VÀ CÁC CHỈ TIÊU KẾ HOẠCH </a:t>
            </a:r>
            <a:r>
              <a:rPr lang="en-US" sz="3200" b="1" dirty="0"/>
              <a:t> </a:t>
            </a:r>
            <a:endParaRPr lang="en-US"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980641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990600"/>
            <a:ext cx="7315200" cy="3124200"/>
          </a:xfrm>
        </p:spPr>
        <p:txBody>
          <a:bodyPr>
            <a:normAutofit fontScale="47500" lnSpcReduction="20000"/>
          </a:bodyPr>
          <a:lstStyle/>
          <a:p>
            <a:pPr>
              <a:buFont typeface="Wingdings" panose="05000000000000000000" pitchFamily="2" charset="2"/>
              <a:buChar char="ü"/>
            </a:pPr>
            <a:r>
              <a:rPr lang="vi-VN" sz="4400" dirty="0">
                <a:latin typeface="Arial" panose="020B0604020202020204" pitchFamily="34" charset="0"/>
                <a:cs typeface="Arial" panose="020B0604020202020204" pitchFamily="34" charset="0"/>
              </a:rPr>
              <a:t>1. Công tác quản lý sức khoẻ học sinh</a:t>
            </a:r>
            <a:r>
              <a:rPr lang="en-US" sz="4400" dirty="0">
                <a:latin typeface="Arial" panose="020B0604020202020204" pitchFamily="34" charset="0"/>
                <a:cs typeface="Arial" panose="020B0604020202020204" pitchFamily="34" charset="0"/>
              </a:rPr>
              <a:t>.</a:t>
            </a:r>
          </a:p>
          <a:p>
            <a:pPr>
              <a:buFont typeface="Wingdings" panose="05000000000000000000" pitchFamily="2" charset="2"/>
              <a:buChar char="ü"/>
            </a:pPr>
            <a:r>
              <a:rPr lang="en-US" sz="4400" dirty="0">
                <a:latin typeface="Arial" panose="020B0604020202020204" pitchFamily="34" charset="0"/>
                <a:cs typeface="Arial" panose="020B0604020202020204" pitchFamily="34" charset="0"/>
              </a:rPr>
              <a:t>2. </a:t>
            </a:r>
            <a:r>
              <a:rPr lang="vi-VN" sz="4400" dirty="0">
                <a:latin typeface="Arial" panose="020B0604020202020204" pitchFamily="34" charset="0"/>
                <a:cs typeface="Arial" panose="020B0604020202020204" pitchFamily="34" charset="0"/>
              </a:rPr>
              <a:t>Công tác sơ cấp cứu ban đầu tại trường</a:t>
            </a:r>
            <a:r>
              <a:rPr lang="en-US" sz="4400" dirty="0">
                <a:latin typeface="Arial" panose="020B0604020202020204" pitchFamily="34" charset="0"/>
                <a:cs typeface="Arial" panose="020B0604020202020204" pitchFamily="34" charset="0"/>
              </a:rPr>
              <a:t>.</a:t>
            </a:r>
          </a:p>
          <a:p>
            <a:pPr>
              <a:buFont typeface="Wingdings" panose="05000000000000000000" pitchFamily="2" charset="2"/>
              <a:buChar char="ü"/>
            </a:pPr>
            <a:r>
              <a:rPr lang="en-US" sz="4400" dirty="0">
                <a:latin typeface="Arial" panose="020B0604020202020204" pitchFamily="34" charset="0"/>
                <a:cs typeface="Arial" panose="020B0604020202020204" pitchFamily="34" charset="0"/>
              </a:rPr>
              <a:t>3</a:t>
            </a:r>
            <a:r>
              <a:rPr lang="vi-VN" sz="4400" dirty="0">
                <a:latin typeface="Arial" panose="020B0604020202020204" pitchFamily="34" charset="0"/>
                <a:cs typeface="Arial" panose="020B0604020202020204" pitchFamily="34" charset="0"/>
              </a:rPr>
              <a:t>. Công tác phòng</a:t>
            </a:r>
            <a:r>
              <a:rPr lang="en-US" sz="4400" dirty="0">
                <a:latin typeface="Arial" panose="020B0604020202020204" pitchFamily="34" charset="0"/>
                <a:cs typeface="Arial" panose="020B0604020202020204" pitchFamily="34" charset="0"/>
              </a:rPr>
              <a:t>,</a:t>
            </a:r>
            <a:r>
              <a:rPr lang="vi-VN" sz="4400" dirty="0">
                <a:latin typeface="Arial" panose="020B0604020202020204" pitchFamily="34" charset="0"/>
                <a:cs typeface="Arial" panose="020B0604020202020204" pitchFamily="34" charset="0"/>
              </a:rPr>
              <a:t> chống dịch bệnh</a:t>
            </a:r>
            <a:r>
              <a:rPr lang="en-US" sz="4400" dirty="0">
                <a:latin typeface="Arial" panose="020B0604020202020204" pitchFamily="34" charset="0"/>
                <a:cs typeface="Arial" panose="020B0604020202020204" pitchFamily="34" charset="0"/>
              </a:rPr>
              <a:t>, </a:t>
            </a:r>
            <a:r>
              <a:rPr lang="en-US" sz="4400" dirty="0" err="1">
                <a:latin typeface="Arial" panose="020B0604020202020204" pitchFamily="34" charset="0"/>
                <a:cs typeface="Arial" panose="020B0604020202020204" pitchFamily="34" charset="0"/>
              </a:rPr>
              <a:t>bệnh</a:t>
            </a:r>
            <a:r>
              <a:rPr lang="en-US" sz="4400" dirty="0">
                <a:latin typeface="Arial" panose="020B0604020202020204" pitchFamily="34" charset="0"/>
                <a:cs typeface="Arial" panose="020B0604020202020204" pitchFamily="34" charset="0"/>
              </a:rPr>
              <a:t> </a:t>
            </a:r>
            <a:r>
              <a:rPr lang="en-US" sz="4400" dirty="0" err="1">
                <a:latin typeface="Arial" panose="020B0604020202020204" pitchFamily="34" charset="0"/>
                <a:cs typeface="Arial" panose="020B0604020202020204" pitchFamily="34" charset="0"/>
              </a:rPr>
              <a:t>học</a:t>
            </a:r>
            <a:r>
              <a:rPr lang="en-US" sz="4400" dirty="0">
                <a:latin typeface="Arial" panose="020B0604020202020204" pitchFamily="34" charset="0"/>
                <a:cs typeface="Arial" panose="020B0604020202020204" pitchFamily="34" charset="0"/>
              </a:rPr>
              <a:t> </a:t>
            </a:r>
            <a:r>
              <a:rPr lang="en-US" sz="4400" dirty="0" err="1">
                <a:latin typeface="Arial" panose="020B0604020202020204" pitchFamily="34" charset="0"/>
                <a:cs typeface="Arial" panose="020B0604020202020204" pitchFamily="34" charset="0"/>
              </a:rPr>
              <a:t>đường</a:t>
            </a:r>
            <a:r>
              <a:rPr lang="en-US" sz="4400" dirty="0">
                <a:latin typeface="Arial" panose="020B0604020202020204" pitchFamily="34" charset="0"/>
                <a:cs typeface="Arial" panose="020B0604020202020204" pitchFamily="34" charset="0"/>
              </a:rPr>
              <a:t>.</a:t>
            </a:r>
          </a:p>
          <a:p>
            <a:pPr>
              <a:buFont typeface="Wingdings" panose="05000000000000000000" pitchFamily="2" charset="2"/>
              <a:buChar char="ü"/>
            </a:pPr>
            <a:r>
              <a:rPr lang="vi-VN" sz="4400" dirty="0">
                <a:latin typeface="Arial" panose="020B0604020202020204" pitchFamily="34" charset="0"/>
                <a:cs typeface="Arial" panose="020B0604020202020204" pitchFamily="34" charset="0"/>
              </a:rPr>
              <a:t>4. Công tác truyền thông</a:t>
            </a:r>
            <a:r>
              <a:rPr lang="en-US" sz="4400" dirty="0">
                <a:latin typeface="Arial" panose="020B0604020202020204" pitchFamily="34" charset="0"/>
                <a:cs typeface="Arial" panose="020B0604020202020204" pitchFamily="34" charset="0"/>
              </a:rPr>
              <a:t>, </a:t>
            </a:r>
            <a:r>
              <a:rPr lang="vi-VN" sz="4400" dirty="0">
                <a:latin typeface="Arial" panose="020B0604020202020204" pitchFamily="34" charset="0"/>
                <a:cs typeface="Arial" panose="020B0604020202020204" pitchFamily="34" charset="0"/>
              </a:rPr>
              <a:t>giáo dục sức khoẻ</a:t>
            </a:r>
            <a:r>
              <a:rPr lang="en-US" sz="4400" dirty="0">
                <a:latin typeface="Arial" panose="020B0604020202020204" pitchFamily="34" charset="0"/>
                <a:cs typeface="Arial" panose="020B0604020202020204" pitchFamily="34" charset="0"/>
              </a:rPr>
              <a:t>.</a:t>
            </a:r>
          </a:p>
          <a:p>
            <a:pPr>
              <a:buFont typeface="Wingdings" panose="05000000000000000000" pitchFamily="2" charset="2"/>
              <a:buChar char="ü"/>
            </a:pPr>
            <a:r>
              <a:rPr lang="en-US" sz="4400" dirty="0">
                <a:latin typeface="Arial" panose="020B0604020202020204" pitchFamily="34" charset="0"/>
                <a:cs typeface="Arial" panose="020B0604020202020204" pitchFamily="34" charset="0"/>
              </a:rPr>
              <a:t>5</a:t>
            </a:r>
            <a:r>
              <a:rPr lang="vi-VN" sz="4400" dirty="0">
                <a:latin typeface="Arial" panose="020B0604020202020204" pitchFamily="34" charset="0"/>
                <a:cs typeface="Arial" panose="020B0604020202020204" pitchFamily="34" charset="0"/>
              </a:rPr>
              <a:t>. Công tác </a:t>
            </a:r>
            <a:r>
              <a:rPr lang="en-US" sz="4400" dirty="0" err="1">
                <a:latin typeface="Arial" panose="020B0604020202020204" pitchFamily="34" charset="0"/>
                <a:cs typeface="Arial" panose="020B0604020202020204" pitchFamily="34" charset="0"/>
              </a:rPr>
              <a:t>nước</a:t>
            </a:r>
            <a:r>
              <a:rPr lang="en-US" sz="4400" dirty="0">
                <a:latin typeface="Arial" panose="020B0604020202020204" pitchFamily="34" charset="0"/>
                <a:cs typeface="Arial" panose="020B0604020202020204" pitchFamily="34" charset="0"/>
              </a:rPr>
              <a:t> </a:t>
            </a:r>
            <a:r>
              <a:rPr lang="en-US" sz="4400" dirty="0" err="1">
                <a:latin typeface="Arial" panose="020B0604020202020204" pitchFamily="34" charset="0"/>
                <a:cs typeface="Arial" panose="020B0604020202020204" pitchFamily="34" charset="0"/>
              </a:rPr>
              <a:t>sạch</a:t>
            </a:r>
            <a:r>
              <a:rPr lang="en-US" sz="4400" dirty="0">
                <a:latin typeface="Arial" panose="020B0604020202020204" pitchFamily="34" charset="0"/>
                <a:cs typeface="Arial" panose="020B0604020202020204" pitchFamily="34" charset="0"/>
              </a:rPr>
              <a:t> - </a:t>
            </a:r>
            <a:r>
              <a:rPr lang="vi-VN" sz="4400" dirty="0">
                <a:latin typeface="Arial" panose="020B0604020202020204" pitchFamily="34" charset="0"/>
                <a:cs typeface="Arial" panose="020B0604020202020204" pitchFamily="34" charset="0"/>
              </a:rPr>
              <a:t>vệ sinh môi trường</a:t>
            </a:r>
            <a:r>
              <a:rPr lang="en-US" sz="4400" dirty="0">
                <a:latin typeface="Arial" panose="020B0604020202020204" pitchFamily="34" charset="0"/>
                <a:cs typeface="Arial" panose="020B0604020202020204" pitchFamily="34" charset="0"/>
              </a:rPr>
              <a:t>.</a:t>
            </a:r>
          </a:p>
          <a:p>
            <a:pPr>
              <a:buFont typeface="Wingdings" panose="05000000000000000000" pitchFamily="2" charset="2"/>
              <a:buChar char="ü"/>
            </a:pPr>
            <a:r>
              <a:rPr lang="en-US" sz="4400" dirty="0">
                <a:latin typeface="Arial" panose="020B0604020202020204" pitchFamily="34" charset="0"/>
                <a:cs typeface="Arial" panose="020B0604020202020204" pitchFamily="34" charset="0"/>
              </a:rPr>
              <a:t>6</a:t>
            </a:r>
            <a:r>
              <a:rPr lang="vi-VN" sz="4400" dirty="0">
                <a:latin typeface="Arial" panose="020B0604020202020204" pitchFamily="34" charset="0"/>
                <a:cs typeface="Arial" panose="020B0604020202020204" pitchFamily="34" charset="0"/>
              </a:rPr>
              <a:t>. Thực hiện các chương trình y tế trong trường học.</a:t>
            </a:r>
            <a:endParaRPr lang="en-US" sz="4400" dirty="0">
              <a:latin typeface="Arial" panose="020B0604020202020204" pitchFamily="34" charset="0"/>
              <a:cs typeface="Arial" panose="020B0604020202020204" pitchFamily="34" charset="0"/>
            </a:endParaRPr>
          </a:p>
          <a:p>
            <a:pPr>
              <a:buFont typeface="Wingdings" panose="05000000000000000000" pitchFamily="2" charset="2"/>
              <a:buChar char="ü"/>
            </a:pPr>
            <a:r>
              <a:rPr lang="en-US" sz="4400" dirty="0">
                <a:latin typeface="Arial" panose="020B0604020202020204" pitchFamily="34" charset="0"/>
                <a:cs typeface="Arial" panose="020B0604020202020204" pitchFamily="34" charset="0"/>
              </a:rPr>
              <a:t>7</a:t>
            </a:r>
            <a:r>
              <a:rPr lang="vi-VN" sz="4400" dirty="0">
                <a:latin typeface="Arial" panose="020B0604020202020204" pitchFamily="34" charset="0"/>
                <a:cs typeface="Arial" panose="020B0604020202020204" pitchFamily="34" charset="0"/>
              </a:rPr>
              <a:t>. Đảm bảo điều kiện cơ sở vật chất</a:t>
            </a:r>
            <a:r>
              <a:rPr lang="en-US" sz="4400" dirty="0">
                <a:latin typeface="Arial" panose="020B0604020202020204" pitchFamily="34" charset="0"/>
                <a:cs typeface="Arial" panose="020B0604020202020204" pitchFamily="34" charset="0"/>
              </a:rPr>
              <a:t>.</a:t>
            </a:r>
          </a:p>
          <a:p>
            <a:pPr>
              <a:buFont typeface="Wingdings" panose="05000000000000000000" pitchFamily="2" charset="2"/>
              <a:buChar char="ü"/>
            </a:pPr>
            <a:r>
              <a:rPr lang="en-US" sz="4400" dirty="0">
                <a:latin typeface="Arial" panose="020B0604020202020204" pitchFamily="34" charset="0"/>
                <a:cs typeface="Arial" panose="020B0604020202020204" pitchFamily="34" charset="0"/>
              </a:rPr>
              <a:t>8</a:t>
            </a:r>
            <a:r>
              <a:rPr lang="vi-VN" sz="4400" dirty="0">
                <a:latin typeface="Arial" panose="020B0604020202020204" pitchFamily="34" charset="0"/>
                <a:cs typeface="Arial" panose="020B0604020202020204" pitchFamily="34" charset="0"/>
              </a:rPr>
              <a:t>. </a:t>
            </a:r>
            <a:r>
              <a:rPr lang="en-US" sz="4400" dirty="0" err="1">
                <a:latin typeface="Arial" panose="020B0604020202020204" pitchFamily="34" charset="0"/>
                <a:cs typeface="Arial" panose="020B0604020202020204" pitchFamily="34" charset="0"/>
              </a:rPr>
              <a:t>Đảm</a:t>
            </a:r>
            <a:r>
              <a:rPr lang="en-US" sz="4400" dirty="0">
                <a:latin typeface="Arial" panose="020B0604020202020204" pitchFamily="34" charset="0"/>
                <a:cs typeface="Arial" panose="020B0604020202020204" pitchFamily="34" charset="0"/>
              </a:rPr>
              <a:t> </a:t>
            </a:r>
            <a:r>
              <a:rPr lang="en-US" sz="4400" dirty="0" err="1">
                <a:latin typeface="Arial" panose="020B0604020202020204" pitchFamily="34" charset="0"/>
                <a:cs typeface="Arial" panose="020B0604020202020204" pitchFamily="34" charset="0"/>
              </a:rPr>
              <a:t>bảo</a:t>
            </a:r>
            <a:r>
              <a:rPr lang="en-US" sz="4400" dirty="0">
                <a:latin typeface="Arial" panose="020B0604020202020204" pitchFamily="34" charset="0"/>
                <a:cs typeface="Arial" panose="020B0604020202020204" pitchFamily="34" charset="0"/>
              </a:rPr>
              <a:t> d</a:t>
            </a:r>
            <a:r>
              <a:rPr lang="vi-VN" sz="4400" dirty="0">
                <a:latin typeface="Arial" panose="020B0604020202020204" pitchFamily="34" charset="0"/>
                <a:cs typeface="Arial" panose="020B0604020202020204" pitchFamily="34" charset="0"/>
              </a:rPr>
              <a:t>inh dưỡng</a:t>
            </a:r>
            <a:r>
              <a:rPr lang="en-US" sz="4400" dirty="0">
                <a:latin typeface="Arial" panose="020B0604020202020204" pitchFamily="34" charset="0"/>
                <a:cs typeface="Arial" panose="020B0604020202020204" pitchFamily="34" charset="0"/>
              </a:rPr>
              <a:t> </a:t>
            </a:r>
            <a:r>
              <a:rPr lang="en-US" sz="4400" dirty="0" err="1">
                <a:latin typeface="Arial" panose="020B0604020202020204" pitchFamily="34" charset="0"/>
                <a:cs typeface="Arial" panose="020B0604020202020204" pitchFamily="34" charset="0"/>
              </a:rPr>
              <a:t>hợp</a:t>
            </a:r>
            <a:r>
              <a:rPr lang="en-US" sz="4400" dirty="0">
                <a:latin typeface="Arial" panose="020B0604020202020204" pitchFamily="34" charset="0"/>
                <a:cs typeface="Arial" panose="020B0604020202020204" pitchFamily="34" charset="0"/>
              </a:rPr>
              <a:t> </a:t>
            </a:r>
            <a:r>
              <a:rPr lang="en-US" sz="4400" dirty="0" err="1">
                <a:latin typeface="Arial" panose="020B0604020202020204" pitchFamily="34" charset="0"/>
                <a:cs typeface="Arial" panose="020B0604020202020204" pitchFamily="34" charset="0"/>
              </a:rPr>
              <a:t>lý</a:t>
            </a:r>
            <a:r>
              <a:rPr lang="en-US" sz="4400" dirty="0">
                <a:latin typeface="Arial" panose="020B0604020202020204" pitchFamily="34" charset="0"/>
                <a:cs typeface="Arial" panose="020B0604020202020204" pitchFamily="34" charset="0"/>
              </a:rPr>
              <a:t>, a</a:t>
            </a:r>
            <a:r>
              <a:rPr lang="vi-VN" sz="4400" dirty="0">
                <a:latin typeface="Arial" panose="020B0604020202020204" pitchFamily="34" charset="0"/>
                <a:cs typeface="Arial" panose="020B0604020202020204" pitchFamily="34" charset="0"/>
              </a:rPr>
              <a:t>n toàn thực phẩm</a:t>
            </a:r>
            <a:r>
              <a:rPr lang="en-US" sz="4400" dirty="0">
                <a:latin typeface="Arial" panose="020B0604020202020204" pitchFamily="34" charset="0"/>
                <a:cs typeface="Arial" panose="020B0604020202020204" pitchFamily="34" charset="0"/>
              </a:rPr>
              <a:t>, </a:t>
            </a:r>
            <a:r>
              <a:rPr lang="en-US" sz="4400" dirty="0" err="1">
                <a:latin typeface="Arial" panose="020B0604020202020204" pitchFamily="34" charset="0"/>
                <a:cs typeface="Arial" panose="020B0604020202020204" pitchFamily="34" charset="0"/>
              </a:rPr>
              <a:t>tổ</a:t>
            </a:r>
            <a:r>
              <a:rPr lang="en-US" sz="4400" dirty="0">
                <a:latin typeface="Arial" panose="020B0604020202020204" pitchFamily="34" charset="0"/>
                <a:cs typeface="Arial" panose="020B0604020202020204" pitchFamily="34" charset="0"/>
              </a:rPr>
              <a:t> </a:t>
            </a:r>
            <a:r>
              <a:rPr lang="en-US" sz="4400" dirty="0" err="1">
                <a:latin typeface="Arial" panose="020B0604020202020204" pitchFamily="34" charset="0"/>
                <a:cs typeface="Arial" panose="020B0604020202020204" pitchFamily="34" charset="0"/>
              </a:rPr>
              <a:t>chức</a:t>
            </a:r>
            <a:r>
              <a:rPr lang="en-US" sz="4400" dirty="0">
                <a:latin typeface="Arial" panose="020B0604020202020204" pitchFamily="34" charset="0"/>
                <a:cs typeface="Arial" panose="020B0604020202020204" pitchFamily="34" charset="0"/>
              </a:rPr>
              <a:t> </a:t>
            </a:r>
            <a:r>
              <a:rPr lang="en-US" sz="4400" dirty="0" err="1">
                <a:latin typeface="Arial" panose="020B0604020202020204" pitchFamily="34" charset="0"/>
                <a:cs typeface="Arial" panose="020B0604020202020204" pitchFamily="34" charset="0"/>
              </a:rPr>
              <a:t>bữa</a:t>
            </a:r>
            <a:r>
              <a:rPr lang="en-US" sz="4400" dirty="0">
                <a:latin typeface="Arial" panose="020B0604020202020204" pitchFamily="34" charset="0"/>
                <a:cs typeface="Arial" panose="020B0604020202020204" pitchFamily="34" charset="0"/>
              </a:rPr>
              <a:t> </a:t>
            </a:r>
            <a:r>
              <a:rPr lang="en-US" sz="4400" dirty="0" err="1">
                <a:latin typeface="Arial" panose="020B0604020202020204" pitchFamily="34" charset="0"/>
                <a:cs typeface="Arial" panose="020B0604020202020204" pitchFamily="34" charset="0"/>
              </a:rPr>
              <a:t>ăn</a:t>
            </a:r>
            <a:r>
              <a:rPr lang="en-US" sz="4400" dirty="0">
                <a:latin typeface="Arial" panose="020B0604020202020204" pitchFamily="34" charset="0"/>
                <a:cs typeface="Arial" panose="020B0604020202020204" pitchFamily="34" charset="0"/>
              </a:rPr>
              <a:t> </a:t>
            </a:r>
            <a:r>
              <a:rPr lang="en-US" sz="4400" dirty="0" err="1">
                <a:latin typeface="Arial" panose="020B0604020202020204" pitchFamily="34" charset="0"/>
                <a:cs typeface="Arial" panose="020B0604020202020204" pitchFamily="34" charset="0"/>
              </a:rPr>
              <a:t>học</a:t>
            </a:r>
            <a:r>
              <a:rPr lang="en-US" sz="4400" dirty="0">
                <a:latin typeface="Arial" panose="020B0604020202020204" pitchFamily="34" charset="0"/>
                <a:cs typeface="Arial" panose="020B0604020202020204" pitchFamily="34" charset="0"/>
              </a:rPr>
              <a:t> </a:t>
            </a:r>
            <a:r>
              <a:rPr lang="en-US" sz="4400" dirty="0" err="1">
                <a:latin typeface="Arial" panose="020B0604020202020204" pitchFamily="34" charset="0"/>
                <a:cs typeface="Arial" panose="020B0604020202020204" pitchFamily="34" charset="0"/>
              </a:rPr>
              <a:t>đường</a:t>
            </a:r>
            <a:r>
              <a:rPr lang="en-US" sz="4400" dirty="0">
                <a:latin typeface="Arial" panose="020B0604020202020204" pitchFamily="34" charset="0"/>
                <a:cs typeface="Arial" panose="020B0604020202020204" pitchFamily="34" charset="0"/>
              </a:rPr>
              <a:t>.</a:t>
            </a:r>
          </a:p>
          <a:p>
            <a:pPr marL="0" indent="0">
              <a:buNone/>
            </a:pPr>
            <a:endParaRPr lang="en-US" dirty="0"/>
          </a:p>
        </p:txBody>
      </p:sp>
      <p:sp>
        <p:nvSpPr>
          <p:cNvPr id="4" name="Slide Number Placeholder 3">
            <a:extLst>
              <a:ext uri="{FF2B5EF4-FFF2-40B4-BE49-F238E27FC236}">
                <a16:creationId xmlns:a16="http://schemas.microsoft.com/office/drawing/2014/main" id="{4A7D80FA-530E-480C-82F5-18C1CE6E40AF}"/>
              </a:ext>
            </a:extLst>
          </p:cNvPr>
          <p:cNvSpPr>
            <a:spLocks noGrp="1"/>
          </p:cNvSpPr>
          <p:nvPr>
            <p:ph type="sldNum" sz="quarter" idx="12"/>
          </p:nvPr>
        </p:nvSpPr>
        <p:spPr/>
        <p:txBody>
          <a:bodyPr/>
          <a:lstStyle/>
          <a:p>
            <a:fld id="{C095D1BB-4319-4CBD-BB20-F7ADE7D39F36}" type="slidenum">
              <a:rPr lang="en-US" smtClean="0"/>
              <a:t>12</a:t>
            </a:fld>
            <a:endParaRPr lang="en-US" dirty="0"/>
          </a:p>
        </p:txBody>
      </p:sp>
      <p:sp>
        <p:nvSpPr>
          <p:cNvPr id="6" name="Title 1"/>
          <p:cNvSpPr>
            <a:spLocks noGrp="1"/>
          </p:cNvSpPr>
          <p:nvPr>
            <p:ph type="title"/>
          </p:nvPr>
        </p:nvSpPr>
        <p:spPr>
          <a:xfrm>
            <a:off x="381000" y="228600"/>
            <a:ext cx="8610600" cy="792162"/>
          </a:xfrm>
        </p:spPr>
        <p:txBody>
          <a:bodyPr>
            <a:noAutofit/>
          </a:bodyPr>
          <a:lstStyle/>
          <a:p>
            <a:r>
              <a:rPr lang="en-US" sz="3200" b="1" dirty="0">
                <a:solidFill>
                  <a:srgbClr val="FF0000"/>
                </a:solidFill>
                <a:latin typeface="Arial" panose="020B0604020202020204" pitchFamily="34" charset="0"/>
                <a:cs typeface="Arial" panose="020B0604020202020204" pitchFamily="34" charset="0"/>
              </a:rPr>
              <a:t>III. CÁC NỘI DUNG HOẠT ĐỘNG</a:t>
            </a:r>
            <a:endParaRPr lang="en-US" sz="3200" dirty="0">
              <a:latin typeface="Arial" panose="020B0604020202020204" pitchFamily="34" charset="0"/>
              <a:cs typeface="Arial" panose="020B0604020202020204" pitchFamily="34" charset="0"/>
            </a:endParaRPr>
          </a:p>
        </p:txBody>
      </p:sp>
      <p:sp>
        <p:nvSpPr>
          <p:cNvPr id="5" name="Title 1"/>
          <p:cNvSpPr txBox="1">
            <a:spLocks/>
          </p:cNvSpPr>
          <p:nvPr/>
        </p:nvSpPr>
        <p:spPr>
          <a:xfrm>
            <a:off x="152400" y="3810000"/>
            <a:ext cx="8610600" cy="79216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dirty="0">
                <a:solidFill>
                  <a:srgbClr val="FF0000"/>
                </a:solidFill>
                <a:latin typeface="Arial" panose="020B0604020202020204" pitchFamily="34" charset="0"/>
                <a:cs typeface="Arial" panose="020B0604020202020204" pitchFamily="34" charset="0"/>
              </a:rPr>
              <a:t>IV. NGUỒN LỰC CHỦ YẾU</a:t>
            </a:r>
            <a:endParaRPr lang="en-US" sz="3200" dirty="0">
              <a:latin typeface="Arial" panose="020B0604020202020204" pitchFamily="34" charset="0"/>
              <a:cs typeface="Arial" panose="020B0604020202020204" pitchFamily="34" charset="0"/>
            </a:endParaRPr>
          </a:p>
        </p:txBody>
      </p:sp>
      <p:sp>
        <p:nvSpPr>
          <p:cNvPr id="7" name="Content Placeholder 2"/>
          <p:cNvSpPr txBox="1">
            <a:spLocks/>
          </p:cNvSpPr>
          <p:nvPr/>
        </p:nvSpPr>
        <p:spPr>
          <a:xfrm>
            <a:off x="457200" y="4343400"/>
            <a:ext cx="7315200" cy="31242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err="1"/>
              <a:t>Nhân</a:t>
            </a:r>
            <a:r>
              <a:rPr lang="en-US" dirty="0"/>
              <a:t> </a:t>
            </a:r>
            <a:r>
              <a:rPr lang="en-US" dirty="0" err="1"/>
              <a:t>lực</a:t>
            </a:r>
            <a:r>
              <a:rPr lang="en-US" dirty="0"/>
              <a:t>, </a:t>
            </a:r>
            <a:r>
              <a:rPr lang="en-US" dirty="0" err="1"/>
              <a:t>kinh</a:t>
            </a:r>
            <a:r>
              <a:rPr lang="en-US" dirty="0"/>
              <a:t> </a:t>
            </a:r>
            <a:r>
              <a:rPr lang="en-US" dirty="0" err="1"/>
              <a:t>phí</a:t>
            </a:r>
            <a:r>
              <a:rPr lang="en-US" dirty="0"/>
              <a:t>, </a:t>
            </a:r>
            <a:r>
              <a:rPr lang="en-US" dirty="0" err="1"/>
              <a:t>phương</a:t>
            </a:r>
            <a:r>
              <a:rPr lang="en-US" dirty="0"/>
              <a:t> </a:t>
            </a:r>
            <a:r>
              <a:rPr lang="en-US" dirty="0" err="1"/>
              <a:t>tiện,Tài</a:t>
            </a:r>
            <a:r>
              <a:rPr lang="en-US" dirty="0"/>
              <a:t> </a:t>
            </a:r>
            <a:r>
              <a:rPr lang="en-US" dirty="0" err="1"/>
              <a:t>liệu</a:t>
            </a:r>
            <a:r>
              <a:rPr lang="en-US" dirty="0"/>
              <a:t> </a:t>
            </a:r>
            <a:r>
              <a:rPr lang="en-US" dirty="0" err="1"/>
              <a:t>truyền</a:t>
            </a:r>
            <a:r>
              <a:rPr lang="en-US" dirty="0"/>
              <a:t> </a:t>
            </a:r>
            <a:r>
              <a:rPr lang="en-US" dirty="0" err="1"/>
              <a:t>thông</a:t>
            </a:r>
            <a:r>
              <a:rPr lang="en-US" dirty="0"/>
              <a:t>,…</a:t>
            </a:r>
          </a:p>
        </p:txBody>
      </p:sp>
    </p:spTree>
    <p:extLst>
      <p:ext uri="{BB962C8B-B14F-4D97-AF65-F5344CB8AC3E}">
        <p14:creationId xmlns:p14="http://schemas.microsoft.com/office/powerpoint/2010/main" val="39537264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685800"/>
            <a:ext cx="8382000" cy="4343400"/>
          </a:xfrm>
        </p:spPr>
        <p:txBody>
          <a:bodyPr>
            <a:normAutofit/>
          </a:bodyPr>
          <a:lstStyle/>
          <a:p>
            <a:pPr marL="0" indent="0">
              <a:buNone/>
            </a:pPr>
            <a:r>
              <a:rPr lang="en-US" sz="2400" b="1" i="1" dirty="0" err="1"/>
              <a:t>Hoạt</a:t>
            </a:r>
            <a:r>
              <a:rPr lang="en-US" sz="2400" b="1" i="1" dirty="0"/>
              <a:t> </a:t>
            </a:r>
            <a:r>
              <a:rPr lang="en-US" sz="2400" b="1" i="1" dirty="0" err="1"/>
              <a:t>động</a:t>
            </a:r>
            <a:r>
              <a:rPr lang="vi-VN" sz="2400" b="1" i="1" dirty="0"/>
              <a:t> 1</a:t>
            </a:r>
            <a:r>
              <a:rPr lang="en-US" sz="2400" b="1" i="1" dirty="0"/>
              <a:t>. </a:t>
            </a:r>
            <a:r>
              <a:rPr lang="vi-VN" sz="2400" b="1" i="1" dirty="0"/>
              <a:t>Công tác quản lý sức khoẻ </a:t>
            </a:r>
            <a:r>
              <a:rPr lang="vi-VN" sz="2800" b="1" i="1" dirty="0"/>
              <a:t>học sinh</a:t>
            </a:r>
            <a:endParaRPr lang="en-US" sz="2800" b="1" i="1" dirty="0"/>
          </a:p>
          <a:p>
            <a:pPr marL="0" indent="0">
              <a:buNone/>
            </a:pPr>
            <a:endParaRPr lang="en-US" b="1" i="1" dirty="0"/>
          </a:p>
          <a:p>
            <a:pPr marL="0" indent="0">
              <a:buNone/>
            </a:pPr>
            <a:endParaRPr lang="en-US" b="1" i="1" dirty="0"/>
          </a:p>
          <a:p>
            <a:pPr marL="0" indent="0">
              <a:buNone/>
            </a:pPr>
            <a:endParaRPr lang="en-US" b="1" i="1" dirty="0"/>
          </a:p>
          <a:p>
            <a:pPr marL="0" indent="0">
              <a:buNone/>
            </a:pPr>
            <a:endParaRPr lang="en-US" b="1" i="1"/>
          </a:p>
          <a:p>
            <a:pPr marL="0" indent="0">
              <a:buNone/>
            </a:pPr>
            <a:endParaRPr lang="en-US" sz="1400" b="1" i="1"/>
          </a:p>
          <a:p>
            <a:pPr marL="0" indent="0">
              <a:buNone/>
            </a:pPr>
            <a:r>
              <a:rPr lang="en-US" sz="2600" b="1" i="1"/>
              <a:t>Hoạt động </a:t>
            </a:r>
            <a:r>
              <a:rPr lang="en-US" sz="2600" b="1" i="1" dirty="0"/>
              <a:t>2. </a:t>
            </a:r>
            <a:r>
              <a:rPr lang="vi-VN" sz="2600" b="1" i="1" dirty="0"/>
              <a:t>Công tác sơ cấp cứu ban đầu tại trường</a:t>
            </a:r>
            <a:endParaRPr lang="en-US" sz="2600" dirty="0"/>
          </a:p>
          <a:p>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4A7D80FA-530E-480C-82F5-18C1CE6E40AF}"/>
              </a:ext>
            </a:extLst>
          </p:cNvPr>
          <p:cNvSpPr>
            <a:spLocks noGrp="1"/>
          </p:cNvSpPr>
          <p:nvPr>
            <p:ph type="sldNum" sz="quarter" idx="12"/>
          </p:nvPr>
        </p:nvSpPr>
        <p:spPr/>
        <p:txBody>
          <a:bodyPr/>
          <a:lstStyle/>
          <a:p>
            <a:fld id="{C095D1BB-4319-4CBD-BB20-F7ADE7D39F36}" type="slidenum">
              <a:rPr lang="en-US" smtClean="0"/>
              <a:t>13</a:t>
            </a:fld>
            <a:endParaRPr lang="en-US" dirty="0"/>
          </a:p>
        </p:txBody>
      </p:sp>
      <p:sp>
        <p:nvSpPr>
          <p:cNvPr id="6" name="Title 1"/>
          <p:cNvSpPr>
            <a:spLocks noGrp="1"/>
          </p:cNvSpPr>
          <p:nvPr>
            <p:ph type="title"/>
          </p:nvPr>
        </p:nvSpPr>
        <p:spPr>
          <a:xfrm>
            <a:off x="381000" y="0"/>
            <a:ext cx="8610600" cy="792162"/>
          </a:xfrm>
        </p:spPr>
        <p:txBody>
          <a:bodyPr>
            <a:noAutofit/>
          </a:bodyPr>
          <a:lstStyle/>
          <a:p>
            <a:r>
              <a:rPr lang="en-US" sz="3200" b="1" dirty="0">
                <a:solidFill>
                  <a:srgbClr val="FF0000"/>
                </a:solidFill>
                <a:latin typeface="Arial" panose="020B0604020202020204" pitchFamily="34" charset="0"/>
                <a:cs typeface="Arial" panose="020B0604020202020204" pitchFamily="34" charset="0"/>
              </a:rPr>
              <a:t>v. </a:t>
            </a:r>
            <a:r>
              <a:rPr lang="en-US" sz="3000" b="1" dirty="0" err="1">
                <a:solidFill>
                  <a:srgbClr val="FF0000"/>
                </a:solidFill>
              </a:rPr>
              <a:t>Bảng</a:t>
            </a:r>
            <a:r>
              <a:rPr lang="en-US" sz="3000" b="1" dirty="0">
                <a:solidFill>
                  <a:srgbClr val="FF0000"/>
                </a:solidFill>
              </a:rPr>
              <a:t> k</a:t>
            </a:r>
            <a:r>
              <a:rPr lang="vi-VN" sz="3000" b="1" dirty="0">
                <a:solidFill>
                  <a:srgbClr val="FF0000"/>
                </a:solidFill>
              </a:rPr>
              <a:t>ế hoạch thực hiện</a:t>
            </a:r>
            <a:r>
              <a:rPr lang="en-US" sz="3000" b="1" dirty="0">
                <a:solidFill>
                  <a:srgbClr val="FF0000"/>
                </a:solidFill>
              </a:rPr>
              <a:t> </a:t>
            </a:r>
            <a:r>
              <a:rPr lang="en-US" sz="3000" b="1" dirty="0" err="1">
                <a:solidFill>
                  <a:srgbClr val="FF0000"/>
                </a:solidFill>
              </a:rPr>
              <a:t>đối</a:t>
            </a:r>
            <a:r>
              <a:rPr lang="en-US" sz="3000" b="1" dirty="0">
                <a:solidFill>
                  <a:srgbClr val="FF0000"/>
                </a:solidFill>
              </a:rPr>
              <a:t> </a:t>
            </a:r>
            <a:r>
              <a:rPr lang="en-US" sz="3000" b="1" dirty="0" err="1">
                <a:solidFill>
                  <a:srgbClr val="FF0000"/>
                </a:solidFill>
              </a:rPr>
              <a:t>với</a:t>
            </a:r>
            <a:r>
              <a:rPr lang="vi-VN" sz="3000" b="1" dirty="0">
                <a:solidFill>
                  <a:srgbClr val="FF0000"/>
                </a:solidFill>
              </a:rPr>
              <a:t> từng </a:t>
            </a:r>
            <a:r>
              <a:rPr lang="en-US" sz="3000" b="1" dirty="0" err="1">
                <a:solidFill>
                  <a:srgbClr val="FF0000"/>
                </a:solidFill>
              </a:rPr>
              <a:t>hoạt</a:t>
            </a:r>
            <a:r>
              <a:rPr lang="en-US" sz="3000" b="1" dirty="0">
                <a:solidFill>
                  <a:srgbClr val="FF0000"/>
                </a:solidFill>
              </a:rPr>
              <a:t> </a:t>
            </a:r>
            <a:r>
              <a:rPr lang="en-US" sz="3000" b="1" dirty="0" err="1">
                <a:solidFill>
                  <a:srgbClr val="FF0000"/>
                </a:solidFill>
              </a:rPr>
              <a:t>động</a:t>
            </a:r>
            <a:r>
              <a:rPr lang="en-US" sz="3000" b="1" dirty="0">
                <a:solidFill>
                  <a:srgbClr val="FF0000"/>
                </a:solidFill>
                <a:latin typeface="Arial" panose="020B0604020202020204" pitchFamily="34" charset="0"/>
                <a:cs typeface="Arial" panose="020B0604020202020204" pitchFamily="34" charset="0"/>
              </a:rPr>
              <a:t> </a:t>
            </a:r>
            <a:r>
              <a:rPr lang="en-US" sz="3000" b="1" dirty="0">
                <a:solidFill>
                  <a:srgbClr val="FF0000"/>
                </a:solidFill>
              </a:rPr>
              <a:t> </a:t>
            </a:r>
            <a:endParaRPr lang="en-US" sz="3000" dirty="0">
              <a:solidFill>
                <a:srgbClr val="FF0000"/>
              </a:solidFill>
              <a:latin typeface="Arial" panose="020B0604020202020204" pitchFamily="34" charset="0"/>
              <a:cs typeface="Arial" panose="020B0604020202020204"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val="3894541462"/>
              </p:ext>
            </p:extLst>
          </p:nvPr>
        </p:nvGraphicFramePr>
        <p:xfrm>
          <a:off x="457200" y="1219200"/>
          <a:ext cx="8153402" cy="2476341"/>
        </p:xfrm>
        <a:graphic>
          <a:graphicData uri="http://schemas.openxmlformats.org/drawingml/2006/table">
            <a:tbl>
              <a:tblPr firstRow="1" firstCol="1" lastRow="1" lastCol="1" bandRow="1" bandCol="1">
                <a:tableStyleId>{5C22544A-7EE6-4342-B048-85BDC9FD1C3A}</a:tableStyleId>
              </a:tblPr>
              <a:tblGrid>
                <a:gridCol w="1198551">
                  <a:extLst>
                    <a:ext uri="{9D8B030D-6E8A-4147-A177-3AD203B41FA5}">
                      <a16:colId xmlns:a16="http://schemas.microsoft.com/office/drawing/2014/main" val="2980570477"/>
                    </a:ext>
                  </a:extLst>
                </a:gridCol>
                <a:gridCol w="994715">
                  <a:extLst>
                    <a:ext uri="{9D8B030D-6E8A-4147-A177-3AD203B41FA5}">
                      <a16:colId xmlns:a16="http://schemas.microsoft.com/office/drawing/2014/main" val="2084580962"/>
                    </a:ext>
                  </a:extLst>
                </a:gridCol>
                <a:gridCol w="994715">
                  <a:extLst>
                    <a:ext uri="{9D8B030D-6E8A-4147-A177-3AD203B41FA5}">
                      <a16:colId xmlns:a16="http://schemas.microsoft.com/office/drawing/2014/main" val="2421345848"/>
                    </a:ext>
                  </a:extLst>
                </a:gridCol>
                <a:gridCol w="750113">
                  <a:extLst>
                    <a:ext uri="{9D8B030D-6E8A-4147-A177-3AD203B41FA5}">
                      <a16:colId xmlns:a16="http://schemas.microsoft.com/office/drawing/2014/main" val="502496880"/>
                    </a:ext>
                  </a:extLst>
                </a:gridCol>
                <a:gridCol w="1237686">
                  <a:extLst>
                    <a:ext uri="{9D8B030D-6E8A-4147-A177-3AD203B41FA5}">
                      <a16:colId xmlns:a16="http://schemas.microsoft.com/office/drawing/2014/main" val="2499639104"/>
                    </a:ext>
                  </a:extLst>
                </a:gridCol>
                <a:gridCol w="816971">
                  <a:extLst>
                    <a:ext uri="{9D8B030D-6E8A-4147-A177-3AD203B41FA5}">
                      <a16:colId xmlns:a16="http://schemas.microsoft.com/office/drawing/2014/main" val="4047899041"/>
                    </a:ext>
                  </a:extLst>
                </a:gridCol>
                <a:gridCol w="1306175">
                  <a:extLst>
                    <a:ext uri="{9D8B030D-6E8A-4147-A177-3AD203B41FA5}">
                      <a16:colId xmlns:a16="http://schemas.microsoft.com/office/drawing/2014/main" val="902160124"/>
                    </a:ext>
                  </a:extLst>
                </a:gridCol>
                <a:gridCol w="854476">
                  <a:extLst>
                    <a:ext uri="{9D8B030D-6E8A-4147-A177-3AD203B41FA5}">
                      <a16:colId xmlns:a16="http://schemas.microsoft.com/office/drawing/2014/main" val="2775475055"/>
                    </a:ext>
                  </a:extLst>
                </a:gridCol>
              </a:tblGrid>
              <a:tr h="353763">
                <a:tc rowSpan="2">
                  <a:txBody>
                    <a:bodyPr/>
                    <a:lstStyle/>
                    <a:p>
                      <a:pPr marL="0" indent="0" algn="ctr">
                        <a:spcAft>
                          <a:spcPts val="0"/>
                        </a:spcAft>
                      </a:pPr>
                      <a:r>
                        <a:rPr lang="en-US" sz="2000" dirty="0" err="1">
                          <a:effectLst/>
                          <a:latin typeface="Arial" panose="020B0604020202020204" pitchFamily="34" charset="0"/>
                          <a:cs typeface="Arial" panose="020B0604020202020204" pitchFamily="34" charset="0"/>
                        </a:rPr>
                        <a:t>Công</a:t>
                      </a:r>
                      <a:r>
                        <a:rPr lang="en-US" sz="2000" dirty="0">
                          <a:effectLst/>
                          <a:latin typeface="Arial" panose="020B0604020202020204" pitchFamily="34" charset="0"/>
                          <a:cs typeface="Arial" panose="020B0604020202020204" pitchFamily="34" charset="0"/>
                        </a:rPr>
                        <a:t> </a:t>
                      </a:r>
                      <a:r>
                        <a:rPr lang="en-US" sz="2000" dirty="0" err="1">
                          <a:effectLst/>
                          <a:latin typeface="Arial" panose="020B0604020202020204" pitchFamily="34" charset="0"/>
                          <a:cs typeface="Arial" panose="020B0604020202020204" pitchFamily="34" charset="0"/>
                        </a:rPr>
                        <a:t>việc</a:t>
                      </a:r>
                      <a:r>
                        <a:rPr lang="en-US" sz="2000" dirty="0">
                          <a:effectLst/>
                          <a:latin typeface="Arial" panose="020B0604020202020204" pitchFamily="34" charset="0"/>
                          <a:cs typeface="Arial" panose="020B0604020202020204" pitchFamily="34" charset="0"/>
                        </a:rPr>
                        <a:t> </a:t>
                      </a:r>
                      <a:r>
                        <a:rPr lang="en-US" sz="2000" dirty="0" err="1">
                          <a:effectLst/>
                          <a:latin typeface="Arial" panose="020B0604020202020204" pitchFamily="34" charset="0"/>
                          <a:cs typeface="Arial" panose="020B0604020202020204" pitchFamily="34" charset="0"/>
                        </a:rPr>
                        <a:t>cụ</a:t>
                      </a:r>
                      <a:r>
                        <a:rPr lang="en-US" sz="2000" dirty="0">
                          <a:effectLst/>
                          <a:latin typeface="Arial" panose="020B0604020202020204" pitchFamily="34" charset="0"/>
                          <a:cs typeface="Arial" panose="020B0604020202020204" pitchFamily="34" charset="0"/>
                        </a:rPr>
                        <a:t> </a:t>
                      </a:r>
                      <a:r>
                        <a:rPr lang="en-US" sz="2000" dirty="0" err="1">
                          <a:effectLst/>
                          <a:latin typeface="Arial" panose="020B0604020202020204" pitchFamily="34" charset="0"/>
                          <a:cs typeface="Arial" panose="020B0604020202020204" pitchFamily="34" charset="0"/>
                        </a:rPr>
                        <a:t>thể</a:t>
                      </a:r>
                      <a:endParaRPr lang="en-US" sz="2000" dirty="0">
                        <a:effectLst/>
                        <a:latin typeface="Arial" panose="020B0604020202020204" pitchFamily="34" charset="0"/>
                        <a:ea typeface="Calibri" panose="020F0502020204030204" pitchFamily="34" charset="0"/>
                        <a:cs typeface="Arial" panose="020B0604020202020204" pitchFamily="34" charset="0"/>
                      </a:endParaRPr>
                    </a:p>
                  </a:txBody>
                  <a:tcPr marL="66842" marR="66842" marT="0" marB="0" anchor="ctr"/>
                </a:tc>
                <a:tc gridSpan="2">
                  <a:txBody>
                    <a:bodyPr/>
                    <a:lstStyle/>
                    <a:p>
                      <a:pPr marL="502920" indent="-274320" algn="ctr">
                        <a:spcAft>
                          <a:spcPts val="0"/>
                        </a:spcAft>
                      </a:pPr>
                      <a:r>
                        <a:rPr lang="vi-VN" sz="2000" dirty="0">
                          <a:effectLst/>
                          <a:latin typeface="Arial" panose="020B0604020202020204" pitchFamily="34" charset="0"/>
                          <a:cs typeface="Arial" panose="020B0604020202020204" pitchFamily="34" charset="0"/>
                        </a:rPr>
                        <a:t>Thời gian</a:t>
                      </a:r>
                      <a:endParaRPr lang="en-US" sz="2000" dirty="0">
                        <a:effectLst/>
                        <a:latin typeface="Arial" panose="020B0604020202020204" pitchFamily="34" charset="0"/>
                        <a:ea typeface="Calibri" panose="020F0502020204030204" pitchFamily="34" charset="0"/>
                        <a:cs typeface="Arial" panose="020B0604020202020204" pitchFamily="34" charset="0"/>
                      </a:endParaRPr>
                    </a:p>
                  </a:txBody>
                  <a:tcPr marL="66842" marR="66842" marT="0" marB="0" anchor="ctr"/>
                </a:tc>
                <a:tc hMerge="1">
                  <a:txBody>
                    <a:bodyPr/>
                    <a:lstStyle/>
                    <a:p>
                      <a:endParaRPr lang="en-US"/>
                    </a:p>
                  </a:txBody>
                  <a:tcPr/>
                </a:tc>
                <a:tc rowSpan="2">
                  <a:txBody>
                    <a:bodyPr/>
                    <a:lstStyle/>
                    <a:p>
                      <a:pPr marL="0" indent="0" algn="ctr">
                        <a:spcAft>
                          <a:spcPts val="0"/>
                        </a:spcAft>
                      </a:pPr>
                      <a:r>
                        <a:rPr lang="vi-VN" sz="2000">
                          <a:effectLst/>
                          <a:latin typeface="Arial" panose="020B0604020202020204" pitchFamily="34" charset="0"/>
                          <a:cs typeface="Arial" panose="020B0604020202020204" pitchFamily="34" charset="0"/>
                        </a:rPr>
                        <a:t>Địa điểm</a:t>
                      </a:r>
                      <a:endParaRPr lang="en-US" sz="2000">
                        <a:effectLst/>
                        <a:latin typeface="Arial" panose="020B0604020202020204" pitchFamily="34" charset="0"/>
                        <a:ea typeface="Calibri" panose="020F0502020204030204" pitchFamily="34" charset="0"/>
                        <a:cs typeface="Arial" panose="020B0604020202020204" pitchFamily="34" charset="0"/>
                      </a:endParaRPr>
                    </a:p>
                  </a:txBody>
                  <a:tcPr marL="66842" marR="66842" marT="0" marB="0" anchor="ctr"/>
                </a:tc>
                <a:tc rowSpan="2">
                  <a:txBody>
                    <a:bodyPr/>
                    <a:lstStyle/>
                    <a:p>
                      <a:pPr marL="0" indent="0" algn="ctr">
                        <a:spcAft>
                          <a:spcPts val="0"/>
                        </a:spcAft>
                      </a:pPr>
                      <a:r>
                        <a:rPr lang="vi-VN" sz="2000">
                          <a:effectLst/>
                          <a:latin typeface="Arial" panose="020B0604020202020204" pitchFamily="34" charset="0"/>
                          <a:cs typeface="Arial" panose="020B0604020202020204" pitchFamily="34" charset="0"/>
                        </a:rPr>
                        <a:t>Người thực hiện, phối hợp</a:t>
                      </a:r>
                      <a:endParaRPr lang="en-US" sz="2000">
                        <a:effectLst/>
                        <a:latin typeface="Arial" panose="020B0604020202020204" pitchFamily="34" charset="0"/>
                        <a:ea typeface="Calibri" panose="020F0502020204030204" pitchFamily="34" charset="0"/>
                        <a:cs typeface="Arial" panose="020B0604020202020204" pitchFamily="34" charset="0"/>
                      </a:endParaRPr>
                    </a:p>
                  </a:txBody>
                  <a:tcPr marL="66842" marR="66842" marT="0" marB="0" anchor="ctr"/>
                </a:tc>
                <a:tc rowSpan="2">
                  <a:txBody>
                    <a:bodyPr/>
                    <a:lstStyle/>
                    <a:p>
                      <a:pPr marL="0" indent="0" algn="ctr">
                        <a:spcAft>
                          <a:spcPts val="0"/>
                        </a:spcAft>
                      </a:pPr>
                      <a:r>
                        <a:rPr lang="vi-VN" sz="2000">
                          <a:effectLst/>
                          <a:latin typeface="Arial" panose="020B0604020202020204" pitchFamily="34" charset="0"/>
                          <a:cs typeface="Arial" panose="020B0604020202020204" pitchFamily="34" charset="0"/>
                        </a:rPr>
                        <a:t>Kinh phí</a:t>
                      </a:r>
                      <a:endParaRPr lang="en-US" sz="2000">
                        <a:effectLst/>
                        <a:latin typeface="Arial" panose="020B0604020202020204" pitchFamily="34" charset="0"/>
                        <a:ea typeface="Calibri" panose="020F0502020204030204" pitchFamily="34" charset="0"/>
                        <a:cs typeface="Arial" panose="020B0604020202020204" pitchFamily="34" charset="0"/>
                      </a:endParaRPr>
                    </a:p>
                  </a:txBody>
                  <a:tcPr marL="66842" marR="66842" marT="0" marB="0" anchor="ctr"/>
                </a:tc>
                <a:tc rowSpan="2">
                  <a:txBody>
                    <a:bodyPr/>
                    <a:lstStyle/>
                    <a:p>
                      <a:pPr marL="0" indent="0" algn="ctr">
                        <a:spcAft>
                          <a:spcPts val="0"/>
                        </a:spcAft>
                      </a:pPr>
                      <a:r>
                        <a:rPr lang="vi-VN" sz="2000">
                          <a:effectLst/>
                          <a:latin typeface="Arial" panose="020B0604020202020204" pitchFamily="34" charset="0"/>
                          <a:cs typeface="Arial" panose="020B0604020202020204" pitchFamily="34" charset="0"/>
                        </a:rPr>
                        <a:t>Vật tư, </a:t>
                      </a:r>
                      <a:r>
                        <a:rPr lang="en-US" sz="2000">
                          <a:effectLst/>
                          <a:latin typeface="Arial" panose="020B0604020202020204" pitchFamily="34" charset="0"/>
                          <a:cs typeface="Arial" panose="020B0604020202020204" pitchFamily="34" charset="0"/>
                        </a:rPr>
                        <a:t>phương tiện, </a:t>
                      </a:r>
                      <a:r>
                        <a:rPr lang="vi-VN" sz="2000">
                          <a:effectLst/>
                          <a:latin typeface="Arial" panose="020B0604020202020204" pitchFamily="34" charset="0"/>
                          <a:cs typeface="Arial" panose="020B0604020202020204" pitchFamily="34" charset="0"/>
                        </a:rPr>
                        <a:t>trang thiết bị </a:t>
                      </a:r>
                      <a:r>
                        <a:rPr lang="en-US" sz="2000">
                          <a:effectLst/>
                          <a:latin typeface="Arial" panose="020B0604020202020204" pitchFamily="34" charset="0"/>
                          <a:cs typeface="Arial" panose="020B0604020202020204" pitchFamily="34" charset="0"/>
                        </a:rPr>
                        <a:t>y tế</a:t>
                      </a:r>
                      <a:endParaRPr lang="en-US" sz="2000">
                        <a:effectLst/>
                        <a:latin typeface="Arial" panose="020B0604020202020204" pitchFamily="34" charset="0"/>
                        <a:ea typeface="Calibri" panose="020F0502020204030204" pitchFamily="34" charset="0"/>
                        <a:cs typeface="Arial" panose="020B0604020202020204" pitchFamily="34" charset="0"/>
                      </a:endParaRPr>
                    </a:p>
                  </a:txBody>
                  <a:tcPr marL="66842" marR="66842" marT="0" marB="0" anchor="ctr"/>
                </a:tc>
                <a:tc rowSpan="2">
                  <a:txBody>
                    <a:bodyPr/>
                    <a:lstStyle/>
                    <a:p>
                      <a:pPr marL="0" indent="0" algn="ctr">
                        <a:spcAft>
                          <a:spcPts val="0"/>
                        </a:spcAft>
                      </a:pPr>
                      <a:r>
                        <a:rPr lang="vi-VN" sz="2000">
                          <a:effectLst/>
                          <a:latin typeface="Arial" panose="020B0604020202020204" pitchFamily="34" charset="0"/>
                          <a:cs typeface="Arial" panose="020B0604020202020204" pitchFamily="34" charset="0"/>
                        </a:rPr>
                        <a:t>Dự kiến kết quả</a:t>
                      </a:r>
                      <a:endParaRPr lang="en-US" sz="2000">
                        <a:effectLst/>
                        <a:latin typeface="Arial" panose="020B0604020202020204" pitchFamily="34" charset="0"/>
                        <a:ea typeface="Calibri" panose="020F0502020204030204" pitchFamily="34" charset="0"/>
                        <a:cs typeface="Arial" panose="020B0604020202020204" pitchFamily="34" charset="0"/>
                      </a:endParaRPr>
                    </a:p>
                  </a:txBody>
                  <a:tcPr marL="66842" marR="66842" marT="0" marB="0" anchor="ctr"/>
                </a:tc>
                <a:extLst>
                  <a:ext uri="{0D108BD9-81ED-4DB2-BD59-A6C34878D82A}">
                    <a16:rowId xmlns:a16="http://schemas.microsoft.com/office/drawing/2014/main" val="2848093468"/>
                  </a:ext>
                </a:extLst>
              </a:tr>
              <a:tr h="1768815">
                <a:tc vMerge="1">
                  <a:txBody>
                    <a:bodyPr/>
                    <a:lstStyle/>
                    <a:p>
                      <a:endParaRPr lang="en-US"/>
                    </a:p>
                  </a:txBody>
                  <a:tcPr/>
                </a:tc>
                <a:tc>
                  <a:txBody>
                    <a:bodyPr/>
                    <a:lstStyle/>
                    <a:p>
                      <a:pPr marL="0" indent="0" algn="ctr">
                        <a:spcAft>
                          <a:spcPts val="0"/>
                        </a:spcAft>
                      </a:pPr>
                      <a:r>
                        <a:rPr lang="vi-VN" sz="2000">
                          <a:effectLst/>
                          <a:latin typeface="Arial" panose="020B0604020202020204" pitchFamily="34" charset="0"/>
                          <a:cs typeface="Arial" panose="020B0604020202020204" pitchFamily="34" charset="0"/>
                        </a:rPr>
                        <a:t>Bắt đầu</a:t>
                      </a:r>
                      <a:endParaRPr lang="en-US" sz="2000">
                        <a:effectLst/>
                        <a:latin typeface="Arial" panose="020B0604020202020204" pitchFamily="34" charset="0"/>
                        <a:ea typeface="Calibri" panose="020F0502020204030204" pitchFamily="34" charset="0"/>
                        <a:cs typeface="Arial" panose="020B0604020202020204" pitchFamily="34" charset="0"/>
                      </a:endParaRPr>
                    </a:p>
                  </a:txBody>
                  <a:tcPr marL="66842" marR="66842" marT="0" marB="0" anchor="ctr"/>
                </a:tc>
                <a:tc>
                  <a:txBody>
                    <a:bodyPr/>
                    <a:lstStyle/>
                    <a:p>
                      <a:pPr marL="0" indent="0" algn="ctr">
                        <a:spcAft>
                          <a:spcPts val="0"/>
                        </a:spcAft>
                      </a:pPr>
                      <a:r>
                        <a:rPr lang="vi-VN" sz="2000">
                          <a:effectLst/>
                          <a:latin typeface="Arial" panose="020B0604020202020204" pitchFamily="34" charset="0"/>
                          <a:cs typeface="Arial" panose="020B0604020202020204" pitchFamily="34" charset="0"/>
                        </a:rPr>
                        <a:t>Kết thúc</a:t>
                      </a:r>
                      <a:endParaRPr lang="en-US" sz="2000">
                        <a:effectLst/>
                        <a:latin typeface="Arial" panose="020B0604020202020204" pitchFamily="34" charset="0"/>
                        <a:ea typeface="Calibri" panose="020F0502020204030204" pitchFamily="34" charset="0"/>
                        <a:cs typeface="Arial" panose="020B0604020202020204" pitchFamily="34" charset="0"/>
                      </a:endParaRPr>
                    </a:p>
                  </a:txBody>
                  <a:tcPr marL="66842" marR="66842" marT="0" marB="0" anchor="ct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33263323"/>
                  </a:ext>
                </a:extLst>
              </a:tr>
              <a:tr h="353763">
                <a:tc>
                  <a:txBody>
                    <a:bodyPr/>
                    <a:lstStyle/>
                    <a:p>
                      <a:pPr marL="502920" indent="-274320" algn="just">
                        <a:spcAft>
                          <a:spcPts val="0"/>
                        </a:spcAft>
                      </a:pPr>
                      <a:r>
                        <a:rPr lang="vi-VN" sz="1200">
                          <a:effectLst/>
                        </a:rPr>
                        <a:t>1…..</a:t>
                      </a:r>
                      <a:endParaRPr lang="en-US" sz="1100">
                        <a:effectLst/>
                        <a:latin typeface="Times New Roman" panose="02020603050405020304" pitchFamily="18" charset="0"/>
                        <a:ea typeface="Calibri" panose="020F0502020204030204" pitchFamily="34" charset="0"/>
                      </a:endParaRPr>
                    </a:p>
                  </a:txBody>
                  <a:tcPr marL="66842" marR="66842" marT="0" marB="0"/>
                </a:tc>
                <a:tc>
                  <a:txBody>
                    <a:bodyPr/>
                    <a:lstStyle/>
                    <a:p>
                      <a:pPr marL="502920" indent="-274320" algn="just">
                        <a:spcAft>
                          <a:spcPts val="0"/>
                        </a:spcAft>
                      </a:pPr>
                      <a:r>
                        <a:rPr lang="vi-VN" sz="1200">
                          <a:effectLst/>
                        </a:rPr>
                        <a:t> </a:t>
                      </a:r>
                      <a:endParaRPr lang="en-US" sz="1100">
                        <a:effectLst/>
                        <a:latin typeface="Times New Roman" panose="02020603050405020304" pitchFamily="18" charset="0"/>
                        <a:ea typeface="Calibri" panose="020F0502020204030204" pitchFamily="34" charset="0"/>
                      </a:endParaRPr>
                    </a:p>
                  </a:txBody>
                  <a:tcPr marL="66842" marR="66842" marT="0" marB="0"/>
                </a:tc>
                <a:tc>
                  <a:txBody>
                    <a:bodyPr/>
                    <a:lstStyle/>
                    <a:p>
                      <a:pPr marL="502920" indent="-274320" algn="just">
                        <a:spcAft>
                          <a:spcPts val="0"/>
                        </a:spcAft>
                      </a:pPr>
                      <a:r>
                        <a:rPr lang="vi-VN" sz="1200">
                          <a:effectLst/>
                        </a:rPr>
                        <a:t> </a:t>
                      </a:r>
                      <a:endParaRPr lang="en-US" sz="1100">
                        <a:effectLst/>
                        <a:latin typeface="Times New Roman" panose="02020603050405020304" pitchFamily="18" charset="0"/>
                        <a:ea typeface="Calibri" panose="020F0502020204030204" pitchFamily="34" charset="0"/>
                      </a:endParaRPr>
                    </a:p>
                  </a:txBody>
                  <a:tcPr marL="66842" marR="66842" marT="0" marB="0"/>
                </a:tc>
                <a:tc>
                  <a:txBody>
                    <a:bodyPr/>
                    <a:lstStyle/>
                    <a:p>
                      <a:pPr marL="502920" indent="-274320" algn="just">
                        <a:spcAft>
                          <a:spcPts val="0"/>
                        </a:spcAft>
                      </a:pPr>
                      <a:r>
                        <a:rPr lang="vi-VN" sz="1200">
                          <a:effectLst/>
                        </a:rPr>
                        <a:t> </a:t>
                      </a:r>
                      <a:endParaRPr lang="en-US" sz="1100">
                        <a:effectLst/>
                        <a:latin typeface="Times New Roman" panose="02020603050405020304" pitchFamily="18" charset="0"/>
                        <a:ea typeface="Calibri" panose="020F0502020204030204" pitchFamily="34" charset="0"/>
                      </a:endParaRPr>
                    </a:p>
                  </a:txBody>
                  <a:tcPr marL="66842" marR="66842" marT="0" marB="0"/>
                </a:tc>
                <a:tc>
                  <a:txBody>
                    <a:bodyPr/>
                    <a:lstStyle/>
                    <a:p>
                      <a:pPr marL="502920" indent="-274320" algn="just">
                        <a:spcAft>
                          <a:spcPts val="0"/>
                        </a:spcAft>
                      </a:pPr>
                      <a:r>
                        <a:rPr lang="vi-VN" sz="1200">
                          <a:effectLst/>
                        </a:rPr>
                        <a:t> </a:t>
                      </a:r>
                      <a:endParaRPr lang="en-US" sz="1100">
                        <a:effectLst/>
                        <a:latin typeface="Times New Roman" panose="02020603050405020304" pitchFamily="18" charset="0"/>
                        <a:ea typeface="Calibri" panose="020F0502020204030204" pitchFamily="34" charset="0"/>
                      </a:endParaRPr>
                    </a:p>
                  </a:txBody>
                  <a:tcPr marL="66842" marR="66842" marT="0" marB="0"/>
                </a:tc>
                <a:tc>
                  <a:txBody>
                    <a:bodyPr/>
                    <a:lstStyle/>
                    <a:p>
                      <a:pPr marL="502920" indent="-274320" algn="just">
                        <a:spcAft>
                          <a:spcPts val="0"/>
                        </a:spcAft>
                      </a:pPr>
                      <a:r>
                        <a:rPr lang="vi-VN" sz="1200">
                          <a:effectLst/>
                        </a:rPr>
                        <a:t> </a:t>
                      </a:r>
                      <a:endParaRPr lang="en-US" sz="1100">
                        <a:effectLst/>
                        <a:latin typeface="Times New Roman" panose="02020603050405020304" pitchFamily="18" charset="0"/>
                        <a:ea typeface="Calibri" panose="020F0502020204030204" pitchFamily="34" charset="0"/>
                      </a:endParaRPr>
                    </a:p>
                  </a:txBody>
                  <a:tcPr marL="66842" marR="66842" marT="0" marB="0"/>
                </a:tc>
                <a:tc>
                  <a:txBody>
                    <a:bodyPr/>
                    <a:lstStyle/>
                    <a:p>
                      <a:pPr marL="502920" indent="-274320" algn="just">
                        <a:spcAft>
                          <a:spcPts val="0"/>
                        </a:spcAft>
                      </a:pPr>
                      <a:r>
                        <a:rPr lang="vi-VN" sz="1200">
                          <a:effectLst/>
                        </a:rPr>
                        <a:t> </a:t>
                      </a:r>
                      <a:endParaRPr lang="en-US" sz="1100">
                        <a:effectLst/>
                        <a:latin typeface="Times New Roman" panose="02020603050405020304" pitchFamily="18" charset="0"/>
                        <a:ea typeface="Calibri" panose="020F0502020204030204" pitchFamily="34" charset="0"/>
                      </a:endParaRPr>
                    </a:p>
                  </a:txBody>
                  <a:tcPr marL="66842" marR="66842" marT="0" marB="0"/>
                </a:tc>
                <a:tc>
                  <a:txBody>
                    <a:bodyPr/>
                    <a:lstStyle/>
                    <a:p>
                      <a:pPr marL="502920" indent="-274320" algn="just">
                        <a:spcAft>
                          <a:spcPts val="0"/>
                        </a:spcAft>
                      </a:pPr>
                      <a:r>
                        <a:rPr lang="vi-VN" sz="1200" dirty="0">
                          <a:effectLst/>
                        </a:rPr>
                        <a:t> </a:t>
                      </a:r>
                      <a:endParaRPr lang="en-US" sz="1100" dirty="0">
                        <a:effectLst/>
                        <a:latin typeface="Times New Roman" panose="02020603050405020304" pitchFamily="18" charset="0"/>
                        <a:ea typeface="Calibri" panose="020F0502020204030204" pitchFamily="34" charset="0"/>
                      </a:endParaRPr>
                    </a:p>
                  </a:txBody>
                  <a:tcPr marL="66842" marR="66842" marT="0" marB="0"/>
                </a:tc>
                <a:extLst>
                  <a:ext uri="{0D108BD9-81ED-4DB2-BD59-A6C34878D82A}">
                    <a16:rowId xmlns:a16="http://schemas.microsoft.com/office/drawing/2014/main" val="2670933619"/>
                  </a:ext>
                </a:extLst>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951243823"/>
              </p:ext>
            </p:extLst>
          </p:nvPr>
        </p:nvGraphicFramePr>
        <p:xfrm>
          <a:off x="457200" y="4343400"/>
          <a:ext cx="8153402" cy="2476341"/>
        </p:xfrm>
        <a:graphic>
          <a:graphicData uri="http://schemas.openxmlformats.org/drawingml/2006/table">
            <a:tbl>
              <a:tblPr firstRow="1" firstCol="1" lastRow="1" lastCol="1" bandRow="1" bandCol="1">
                <a:tableStyleId>{5C22544A-7EE6-4342-B048-85BDC9FD1C3A}</a:tableStyleId>
              </a:tblPr>
              <a:tblGrid>
                <a:gridCol w="1198551">
                  <a:extLst>
                    <a:ext uri="{9D8B030D-6E8A-4147-A177-3AD203B41FA5}">
                      <a16:colId xmlns:a16="http://schemas.microsoft.com/office/drawing/2014/main" val="2980570477"/>
                    </a:ext>
                  </a:extLst>
                </a:gridCol>
                <a:gridCol w="994715">
                  <a:extLst>
                    <a:ext uri="{9D8B030D-6E8A-4147-A177-3AD203B41FA5}">
                      <a16:colId xmlns:a16="http://schemas.microsoft.com/office/drawing/2014/main" val="2084580962"/>
                    </a:ext>
                  </a:extLst>
                </a:gridCol>
                <a:gridCol w="994715">
                  <a:extLst>
                    <a:ext uri="{9D8B030D-6E8A-4147-A177-3AD203B41FA5}">
                      <a16:colId xmlns:a16="http://schemas.microsoft.com/office/drawing/2014/main" val="2421345848"/>
                    </a:ext>
                  </a:extLst>
                </a:gridCol>
                <a:gridCol w="750113">
                  <a:extLst>
                    <a:ext uri="{9D8B030D-6E8A-4147-A177-3AD203B41FA5}">
                      <a16:colId xmlns:a16="http://schemas.microsoft.com/office/drawing/2014/main" val="502496880"/>
                    </a:ext>
                  </a:extLst>
                </a:gridCol>
                <a:gridCol w="1237686">
                  <a:extLst>
                    <a:ext uri="{9D8B030D-6E8A-4147-A177-3AD203B41FA5}">
                      <a16:colId xmlns:a16="http://schemas.microsoft.com/office/drawing/2014/main" val="2499639104"/>
                    </a:ext>
                  </a:extLst>
                </a:gridCol>
                <a:gridCol w="816971">
                  <a:extLst>
                    <a:ext uri="{9D8B030D-6E8A-4147-A177-3AD203B41FA5}">
                      <a16:colId xmlns:a16="http://schemas.microsoft.com/office/drawing/2014/main" val="4047899041"/>
                    </a:ext>
                  </a:extLst>
                </a:gridCol>
                <a:gridCol w="1306175">
                  <a:extLst>
                    <a:ext uri="{9D8B030D-6E8A-4147-A177-3AD203B41FA5}">
                      <a16:colId xmlns:a16="http://schemas.microsoft.com/office/drawing/2014/main" val="902160124"/>
                    </a:ext>
                  </a:extLst>
                </a:gridCol>
                <a:gridCol w="854476">
                  <a:extLst>
                    <a:ext uri="{9D8B030D-6E8A-4147-A177-3AD203B41FA5}">
                      <a16:colId xmlns:a16="http://schemas.microsoft.com/office/drawing/2014/main" val="2775475055"/>
                    </a:ext>
                  </a:extLst>
                </a:gridCol>
              </a:tblGrid>
              <a:tr h="353763">
                <a:tc rowSpan="2">
                  <a:txBody>
                    <a:bodyPr/>
                    <a:lstStyle/>
                    <a:p>
                      <a:pPr marL="0" indent="0" algn="ctr">
                        <a:spcAft>
                          <a:spcPts val="0"/>
                        </a:spcAft>
                      </a:pPr>
                      <a:r>
                        <a:rPr lang="en-US" sz="1900" dirty="0" err="1">
                          <a:effectLst/>
                          <a:latin typeface="Arial" panose="020B0604020202020204" pitchFamily="34" charset="0"/>
                          <a:cs typeface="Arial" panose="020B0604020202020204" pitchFamily="34" charset="0"/>
                        </a:rPr>
                        <a:t>Công</a:t>
                      </a:r>
                      <a:r>
                        <a:rPr lang="en-US" sz="1900" dirty="0">
                          <a:effectLst/>
                          <a:latin typeface="Arial" panose="020B0604020202020204" pitchFamily="34" charset="0"/>
                          <a:cs typeface="Arial" panose="020B0604020202020204" pitchFamily="34" charset="0"/>
                        </a:rPr>
                        <a:t> </a:t>
                      </a:r>
                      <a:r>
                        <a:rPr lang="en-US" sz="1900" dirty="0" err="1">
                          <a:effectLst/>
                          <a:latin typeface="Arial" panose="020B0604020202020204" pitchFamily="34" charset="0"/>
                          <a:cs typeface="Arial" panose="020B0604020202020204" pitchFamily="34" charset="0"/>
                        </a:rPr>
                        <a:t>việc</a:t>
                      </a:r>
                      <a:r>
                        <a:rPr lang="en-US" sz="1900" dirty="0">
                          <a:effectLst/>
                          <a:latin typeface="Arial" panose="020B0604020202020204" pitchFamily="34" charset="0"/>
                          <a:cs typeface="Arial" panose="020B0604020202020204" pitchFamily="34" charset="0"/>
                        </a:rPr>
                        <a:t> </a:t>
                      </a:r>
                      <a:r>
                        <a:rPr lang="en-US" sz="1900" dirty="0" err="1">
                          <a:effectLst/>
                          <a:latin typeface="Arial" panose="020B0604020202020204" pitchFamily="34" charset="0"/>
                          <a:cs typeface="Arial" panose="020B0604020202020204" pitchFamily="34" charset="0"/>
                        </a:rPr>
                        <a:t>cụ</a:t>
                      </a:r>
                      <a:r>
                        <a:rPr lang="en-US" sz="1900" dirty="0">
                          <a:effectLst/>
                          <a:latin typeface="Arial" panose="020B0604020202020204" pitchFamily="34" charset="0"/>
                          <a:cs typeface="Arial" panose="020B0604020202020204" pitchFamily="34" charset="0"/>
                        </a:rPr>
                        <a:t> </a:t>
                      </a:r>
                      <a:r>
                        <a:rPr lang="en-US" sz="1900" dirty="0" err="1">
                          <a:effectLst/>
                          <a:latin typeface="Arial" panose="020B0604020202020204" pitchFamily="34" charset="0"/>
                          <a:cs typeface="Arial" panose="020B0604020202020204" pitchFamily="34" charset="0"/>
                        </a:rPr>
                        <a:t>thể</a:t>
                      </a:r>
                      <a:endParaRPr lang="en-US" sz="1900" dirty="0">
                        <a:effectLst/>
                        <a:latin typeface="Arial" panose="020B0604020202020204" pitchFamily="34" charset="0"/>
                        <a:ea typeface="Calibri" panose="020F0502020204030204" pitchFamily="34" charset="0"/>
                        <a:cs typeface="Arial" panose="020B0604020202020204" pitchFamily="34" charset="0"/>
                      </a:endParaRPr>
                    </a:p>
                  </a:txBody>
                  <a:tcPr marL="66842" marR="66842" marT="0" marB="0" anchor="ctr"/>
                </a:tc>
                <a:tc gridSpan="2">
                  <a:txBody>
                    <a:bodyPr/>
                    <a:lstStyle/>
                    <a:p>
                      <a:pPr marL="0" indent="0" algn="ctr">
                        <a:spcAft>
                          <a:spcPts val="0"/>
                        </a:spcAft>
                      </a:pPr>
                      <a:r>
                        <a:rPr lang="vi-VN" sz="1900" dirty="0">
                          <a:effectLst/>
                        </a:rPr>
                        <a:t>Thời gian</a:t>
                      </a:r>
                      <a:endParaRPr lang="en-US" sz="1900" dirty="0">
                        <a:effectLst/>
                        <a:latin typeface="Times New Roman" panose="02020603050405020304" pitchFamily="18" charset="0"/>
                        <a:ea typeface="Calibri" panose="020F0502020204030204" pitchFamily="34" charset="0"/>
                      </a:endParaRPr>
                    </a:p>
                  </a:txBody>
                  <a:tcPr marL="66842" marR="66842" marT="0" marB="0" anchor="ctr"/>
                </a:tc>
                <a:tc hMerge="1">
                  <a:txBody>
                    <a:bodyPr/>
                    <a:lstStyle/>
                    <a:p>
                      <a:endParaRPr lang="en-US"/>
                    </a:p>
                  </a:txBody>
                  <a:tcPr/>
                </a:tc>
                <a:tc rowSpan="2">
                  <a:txBody>
                    <a:bodyPr/>
                    <a:lstStyle/>
                    <a:p>
                      <a:pPr marL="0" indent="0" algn="ctr">
                        <a:spcAft>
                          <a:spcPts val="0"/>
                        </a:spcAft>
                      </a:pPr>
                      <a:r>
                        <a:rPr lang="vi-VN" sz="1900">
                          <a:effectLst/>
                          <a:latin typeface="Arial" panose="020B0604020202020204" pitchFamily="34" charset="0"/>
                          <a:cs typeface="Arial" panose="020B0604020202020204" pitchFamily="34" charset="0"/>
                        </a:rPr>
                        <a:t>Địa điểm</a:t>
                      </a:r>
                      <a:endParaRPr lang="en-US" sz="1900">
                        <a:effectLst/>
                        <a:latin typeface="Arial" panose="020B0604020202020204" pitchFamily="34" charset="0"/>
                        <a:ea typeface="Calibri" panose="020F0502020204030204" pitchFamily="34" charset="0"/>
                        <a:cs typeface="Arial" panose="020B0604020202020204" pitchFamily="34" charset="0"/>
                      </a:endParaRPr>
                    </a:p>
                  </a:txBody>
                  <a:tcPr marL="66842" marR="66842" marT="0" marB="0" anchor="ctr"/>
                </a:tc>
                <a:tc rowSpan="2">
                  <a:txBody>
                    <a:bodyPr/>
                    <a:lstStyle/>
                    <a:p>
                      <a:pPr marL="0" indent="0" algn="ctr">
                        <a:spcAft>
                          <a:spcPts val="0"/>
                        </a:spcAft>
                      </a:pPr>
                      <a:r>
                        <a:rPr lang="vi-VN" sz="1900">
                          <a:effectLst/>
                          <a:latin typeface="Arial" panose="020B0604020202020204" pitchFamily="34" charset="0"/>
                          <a:cs typeface="Arial" panose="020B0604020202020204" pitchFamily="34" charset="0"/>
                        </a:rPr>
                        <a:t>Người thực hiện, phối hợp</a:t>
                      </a:r>
                      <a:endParaRPr lang="en-US" sz="1900">
                        <a:effectLst/>
                        <a:latin typeface="Arial" panose="020B0604020202020204" pitchFamily="34" charset="0"/>
                        <a:ea typeface="Calibri" panose="020F0502020204030204" pitchFamily="34" charset="0"/>
                        <a:cs typeface="Arial" panose="020B0604020202020204" pitchFamily="34" charset="0"/>
                      </a:endParaRPr>
                    </a:p>
                  </a:txBody>
                  <a:tcPr marL="66842" marR="66842" marT="0" marB="0" anchor="ctr"/>
                </a:tc>
                <a:tc rowSpan="2">
                  <a:txBody>
                    <a:bodyPr/>
                    <a:lstStyle/>
                    <a:p>
                      <a:pPr marL="0" indent="0" algn="ctr">
                        <a:spcAft>
                          <a:spcPts val="0"/>
                        </a:spcAft>
                      </a:pPr>
                      <a:r>
                        <a:rPr lang="vi-VN" sz="1900">
                          <a:effectLst/>
                          <a:latin typeface="Arial" panose="020B0604020202020204" pitchFamily="34" charset="0"/>
                          <a:cs typeface="Arial" panose="020B0604020202020204" pitchFamily="34" charset="0"/>
                        </a:rPr>
                        <a:t>Kinh phí</a:t>
                      </a:r>
                      <a:endParaRPr lang="en-US" sz="1900">
                        <a:effectLst/>
                        <a:latin typeface="Arial" panose="020B0604020202020204" pitchFamily="34" charset="0"/>
                        <a:ea typeface="Calibri" panose="020F0502020204030204" pitchFamily="34" charset="0"/>
                        <a:cs typeface="Arial" panose="020B0604020202020204" pitchFamily="34" charset="0"/>
                      </a:endParaRPr>
                    </a:p>
                  </a:txBody>
                  <a:tcPr marL="66842" marR="66842" marT="0" marB="0" anchor="ctr"/>
                </a:tc>
                <a:tc rowSpan="2">
                  <a:txBody>
                    <a:bodyPr/>
                    <a:lstStyle/>
                    <a:p>
                      <a:pPr marL="0" indent="0" algn="ctr">
                        <a:spcAft>
                          <a:spcPts val="0"/>
                        </a:spcAft>
                      </a:pPr>
                      <a:r>
                        <a:rPr lang="vi-VN" sz="1900">
                          <a:effectLst/>
                          <a:latin typeface="Arial" panose="020B0604020202020204" pitchFamily="34" charset="0"/>
                          <a:cs typeface="Arial" panose="020B0604020202020204" pitchFamily="34" charset="0"/>
                        </a:rPr>
                        <a:t>Vật tư, </a:t>
                      </a:r>
                      <a:r>
                        <a:rPr lang="en-US" sz="1900">
                          <a:effectLst/>
                          <a:latin typeface="Arial" panose="020B0604020202020204" pitchFamily="34" charset="0"/>
                          <a:cs typeface="Arial" panose="020B0604020202020204" pitchFamily="34" charset="0"/>
                        </a:rPr>
                        <a:t>phương tiện, </a:t>
                      </a:r>
                      <a:r>
                        <a:rPr lang="vi-VN" sz="1900">
                          <a:effectLst/>
                          <a:latin typeface="Arial" panose="020B0604020202020204" pitchFamily="34" charset="0"/>
                          <a:cs typeface="Arial" panose="020B0604020202020204" pitchFamily="34" charset="0"/>
                        </a:rPr>
                        <a:t>trang thiết bị </a:t>
                      </a:r>
                      <a:r>
                        <a:rPr lang="en-US" sz="1900">
                          <a:effectLst/>
                          <a:latin typeface="Arial" panose="020B0604020202020204" pitchFamily="34" charset="0"/>
                          <a:cs typeface="Arial" panose="020B0604020202020204" pitchFamily="34" charset="0"/>
                        </a:rPr>
                        <a:t>y tế</a:t>
                      </a:r>
                      <a:endParaRPr lang="en-US" sz="1900">
                        <a:effectLst/>
                        <a:latin typeface="Arial" panose="020B0604020202020204" pitchFamily="34" charset="0"/>
                        <a:ea typeface="Calibri" panose="020F0502020204030204" pitchFamily="34" charset="0"/>
                        <a:cs typeface="Arial" panose="020B0604020202020204" pitchFamily="34" charset="0"/>
                      </a:endParaRPr>
                    </a:p>
                  </a:txBody>
                  <a:tcPr marL="66842" marR="66842" marT="0" marB="0" anchor="ctr"/>
                </a:tc>
                <a:tc rowSpan="2">
                  <a:txBody>
                    <a:bodyPr/>
                    <a:lstStyle/>
                    <a:p>
                      <a:pPr marL="0" indent="0" algn="ctr">
                        <a:spcAft>
                          <a:spcPts val="0"/>
                        </a:spcAft>
                      </a:pPr>
                      <a:r>
                        <a:rPr lang="vi-VN" sz="1900">
                          <a:effectLst/>
                          <a:latin typeface="Arial" panose="020B0604020202020204" pitchFamily="34" charset="0"/>
                          <a:cs typeface="Arial" panose="020B0604020202020204" pitchFamily="34" charset="0"/>
                        </a:rPr>
                        <a:t>Dự kiến kết quả</a:t>
                      </a:r>
                      <a:endParaRPr lang="en-US" sz="1900">
                        <a:effectLst/>
                        <a:latin typeface="Arial" panose="020B0604020202020204" pitchFamily="34" charset="0"/>
                        <a:ea typeface="Calibri" panose="020F0502020204030204" pitchFamily="34" charset="0"/>
                        <a:cs typeface="Arial" panose="020B0604020202020204" pitchFamily="34" charset="0"/>
                      </a:endParaRPr>
                    </a:p>
                  </a:txBody>
                  <a:tcPr marL="66842" marR="66842" marT="0" marB="0" anchor="ctr"/>
                </a:tc>
                <a:extLst>
                  <a:ext uri="{0D108BD9-81ED-4DB2-BD59-A6C34878D82A}">
                    <a16:rowId xmlns:a16="http://schemas.microsoft.com/office/drawing/2014/main" val="2848093468"/>
                  </a:ext>
                </a:extLst>
              </a:tr>
              <a:tr h="1768815">
                <a:tc vMerge="1">
                  <a:txBody>
                    <a:bodyPr/>
                    <a:lstStyle/>
                    <a:p>
                      <a:endParaRPr lang="en-US"/>
                    </a:p>
                  </a:txBody>
                  <a:tcPr/>
                </a:tc>
                <a:tc>
                  <a:txBody>
                    <a:bodyPr/>
                    <a:lstStyle/>
                    <a:p>
                      <a:pPr marL="0" indent="0" algn="ctr">
                        <a:spcAft>
                          <a:spcPts val="0"/>
                        </a:spcAft>
                      </a:pPr>
                      <a:r>
                        <a:rPr lang="vi-VN" sz="1900">
                          <a:effectLst/>
                          <a:latin typeface="Arial" panose="020B0604020202020204" pitchFamily="34" charset="0"/>
                          <a:cs typeface="Arial" panose="020B0604020202020204" pitchFamily="34" charset="0"/>
                        </a:rPr>
                        <a:t>Bắt đầu</a:t>
                      </a:r>
                      <a:endParaRPr lang="en-US" sz="1900">
                        <a:effectLst/>
                        <a:latin typeface="Arial" panose="020B0604020202020204" pitchFamily="34" charset="0"/>
                        <a:ea typeface="Calibri" panose="020F0502020204030204" pitchFamily="34" charset="0"/>
                        <a:cs typeface="Arial" panose="020B0604020202020204" pitchFamily="34" charset="0"/>
                      </a:endParaRPr>
                    </a:p>
                  </a:txBody>
                  <a:tcPr marL="66842" marR="66842" marT="0" marB="0" anchor="ctr"/>
                </a:tc>
                <a:tc>
                  <a:txBody>
                    <a:bodyPr/>
                    <a:lstStyle/>
                    <a:p>
                      <a:pPr marL="0" indent="0" algn="ctr">
                        <a:spcAft>
                          <a:spcPts val="0"/>
                        </a:spcAft>
                      </a:pPr>
                      <a:r>
                        <a:rPr lang="vi-VN" sz="1900">
                          <a:effectLst/>
                          <a:latin typeface="Arial" panose="020B0604020202020204" pitchFamily="34" charset="0"/>
                          <a:cs typeface="Arial" panose="020B0604020202020204" pitchFamily="34" charset="0"/>
                        </a:rPr>
                        <a:t>Kết thúc</a:t>
                      </a:r>
                      <a:endParaRPr lang="en-US" sz="1900">
                        <a:effectLst/>
                        <a:latin typeface="Arial" panose="020B0604020202020204" pitchFamily="34" charset="0"/>
                        <a:ea typeface="Calibri" panose="020F0502020204030204" pitchFamily="34" charset="0"/>
                        <a:cs typeface="Arial" panose="020B0604020202020204" pitchFamily="34" charset="0"/>
                      </a:endParaRPr>
                    </a:p>
                  </a:txBody>
                  <a:tcPr marL="66842" marR="66842" marT="0" marB="0" anchor="ct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33263323"/>
                  </a:ext>
                </a:extLst>
              </a:tr>
              <a:tr h="353763">
                <a:tc>
                  <a:txBody>
                    <a:bodyPr/>
                    <a:lstStyle/>
                    <a:p>
                      <a:pPr marL="502920" indent="-274320" algn="just">
                        <a:spcAft>
                          <a:spcPts val="0"/>
                        </a:spcAft>
                      </a:pPr>
                      <a:r>
                        <a:rPr lang="vi-VN" sz="1200">
                          <a:effectLst/>
                        </a:rPr>
                        <a:t>1…..</a:t>
                      </a:r>
                      <a:endParaRPr lang="en-US" sz="1100">
                        <a:effectLst/>
                        <a:latin typeface="Times New Roman" panose="02020603050405020304" pitchFamily="18" charset="0"/>
                        <a:ea typeface="Calibri" panose="020F0502020204030204" pitchFamily="34" charset="0"/>
                      </a:endParaRPr>
                    </a:p>
                  </a:txBody>
                  <a:tcPr marL="66842" marR="66842" marT="0" marB="0"/>
                </a:tc>
                <a:tc>
                  <a:txBody>
                    <a:bodyPr/>
                    <a:lstStyle/>
                    <a:p>
                      <a:pPr marL="502920" indent="-274320" algn="just">
                        <a:spcAft>
                          <a:spcPts val="0"/>
                        </a:spcAft>
                      </a:pPr>
                      <a:r>
                        <a:rPr lang="vi-VN" sz="1200">
                          <a:effectLst/>
                        </a:rPr>
                        <a:t> </a:t>
                      </a:r>
                      <a:endParaRPr lang="en-US" sz="1100">
                        <a:effectLst/>
                        <a:latin typeface="Times New Roman" panose="02020603050405020304" pitchFamily="18" charset="0"/>
                        <a:ea typeface="Calibri" panose="020F0502020204030204" pitchFamily="34" charset="0"/>
                      </a:endParaRPr>
                    </a:p>
                  </a:txBody>
                  <a:tcPr marL="66842" marR="66842" marT="0" marB="0"/>
                </a:tc>
                <a:tc>
                  <a:txBody>
                    <a:bodyPr/>
                    <a:lstStyle/>
                    <a:p>
                      <a:pPr marL="502920" indent="-274320" algn="just">
                        <a:spcAft>
                          <a:spcPts val="0"/>
                        </a:spcAft>
                      </a:pPr>
                      <a:r>
                        <a:rPr lang="vi-VN" sz="1200">
                          <a:effectLst/>
                        </a:rPr>
                        <a:t> </a:t>
                      </a:r>
                      <a:endParaRPr lang="en-US" sz="1100">
                        <a:effectLst/>
                        <a:latin typeface="Times New Roman" panose="02020603050405020304" pitchFamily="18" charset="0"/>
                        <a:ea typeface="Calibri" panose="020F0502020204030204" pitchFamily="34" charset="0"/>
                      </a:endParaRPr>
                    </a:p>
                  </a:txBody>
                  <a:tcPr marL="66842" marR="66842" marT="0" marB="0"/>
                </a:tc>
                <a:tc>
                  <a:txBody>
                    <a:bodyPr/>
                    <a:lstStyle/>
                    <a:p>
                      <a:pPr marL="502920" indent="-274320" algn="just">
                        <a:spcAft>
                          <a:spcPts val="0"/>
                        </a:spcAft>
                      </a:pPr>
                      <a:r>
                        <a:rPr lang="vi-VN" sz="1200">
                          <a:effectLst/>
                        </a:rPr>
                        <a:t> </a:t>
                      </a:r>
                      <a:endParaRPr lang="en-US" sz="1100">
                        <a:effectLst/>
                        <a:latin typeface="Times New Roman" panose="02020603050405020304" pitchFamily="18" charset="0"/>
                        <a:ea typeface="Calibri" panose="020F0502020204030204" pitchFamily="34" charset="0"/>
                      </a:endParaRPr>
                    </a:p>
                  </a:txBody>
                  <a:tcPr marL="66842" marR="66842" marT="0" marB="0"/>
                </a:tc>
                <a:tc>
                  <a:txBody>
                    <a:bodyPr/>
                    <a:lstStyle/>
                    <a:p>
                      <a:pPr marL="502920" indent="-274320" algn="just">
                        <a:spcAft>
                          <a:spcPts val="0"/>
                        </a:spcAft>
                      </a:pPr>
                      <a:r>
                        <a:rPr lang="vi-VN" sz="1200">
                          <a:effectLst/>
                        </a:rPr>
                        <a:t> </a:t>
                      </a:r>
                      <a:endParaRPr lang="en-US" sz="1100">
                        <a:effectLst/>
                        <a:latin typeface="Times New Roman" panose="02020603050405020304" pitchFamily="18" charset="0"/>
                        <a:ea typeface="Calibri" panose="020F0502020204030204" pitchFamily="34" charset="0"/>
                      </a:endParaRPr>
                    </a:p>
                  </a:txBody>
                  <a:tcPr marL="66842" marR="66842" marT="0" marB="0"/>
                </a:tc>
                <a:tc>
                  <a:txBody>
                    <a:bodyPr/>
                    <a:lstStyle/>
                    <a:p>
                      <a:pPr marL="502920" indent="-274320" algn="just">
                        <a:spcAft>
                          <a:spcPts val="0"/>
                        </a:spcAft>
                      </a:pPr>
                      <a:r>
                        <a:rPr lang="vi-VN" sz="1200">
                          <a:effectLst/>
                        </a:rPr>
                        <a:t> </a:t>
                      </a:r>
                      <a:endParaRPr lang="en-US" sz="1100">
                        <a:effectLst/>
                        <a:latin typeface="Times New Roman" panose="02020603050405020304" pitchFamily="18" charset="0"/>
                        <a:ea typeface="Calibri" panose="020F0502020204030204" pitchFamily="34" charset="0"/>
                      </a:endParaRPr>
                    </a:p>
                  </a:txBody>
                  <a:tcPr marL="66842" marR="66842" marT="0" marB="0"/>
                </a:tc>
                <a:tc>
                  <a:txBody>
                    <a:bodyPr/>
                    <a:lstStyle/>
                    <a:p>
                      <a:pPr marL="502920" indent="-274320" algn="just">
                        <a:spcAft>
                          <a:spcPts val="0"/>
                        </a:spcAft>
                      </a:pPr>
                      <a:r>
                        <a:rPr lang="vi-VN" sz="1200">
                          <a:effectLst/>
                        </a:rPr>
                        <a:t> </a:t>
                      </a:r>
                      <a:endParaRPr lang="en-US" sz="1100">
                        <a:effectLst/>
                        <a:latin typeface="Times New Roman" panose="02020603050405020304" pitchFamily="18" charset="0"/>
                        <a:ea typeface="Calibri" panose="020F0502020204030204" pitchFamily="34" charset="0"/>
                      </a:endParaRPr>
                    </a:p>
                  </a:txBody>
                  <a:tcPr marL="66842" marR="66842" marT="0" marB="0"/>
                </a:tc>
                <a:tc>
                  <a:txBody>
                    <a:bodyPr/>
                    <a:lstStyle/>
                    <a:p>
                      <a:pPr marL="502920" indent="-274320" algn="just">
                        <a:spcAft>
                          <a:spcPts val="0"/>
                        </a:spcAft>
                      </a:pPr>
                      <a:r>
                        <a:rPr lang="vi-VN" sz="1200" dirty="0">
                          <a:effectLst/>
                        </a:rPr>
                        <a:t> </a:t>
                      </a:r>
                      <a:endParaRPr lang="en-US" sz="1100" dirty="0">
                        <a:effectLst/>
                        <a:latin typeface="Times New Roman" panose="02020603050405020304" pitchFamily="18" charset="0"/>
                        <a:ea typeface="Calibri" panose="020F0502020204030204" pitchFamily="34" charset="0"/>
                      </a:endParaRPr>
                    </a:p>
                  </a:txBody>
                  <a:tcPr marL="66842" marR="66842" marT="0" marB="0"/>
                </a:tc>
                <a:extLst>
                  <a:ext uri="{0D108BD9-81ED-4DB2-BD59-A6C34878D82A}">
                    <a16:rowId xmlns:a16="http://schemas.microsoft.com/office/drawing/2014/main" val="2670933619"/>
                  </a:ext>
                </a:extLst>
              </a:tr>
            </a:tbl>
          </a:graphicData>
        </a:graphic>
      </p:graphicFrame>
    </p:spTree>
    <p:extLst>
      <p:ext uri="{BB962C8B-B14F-4D97-AF65-F5344CB8AC3E}">
        <p14:creationId xmlns:p14="http://schemas.microsoft.com/office/powerpoint/2010/main" val="42913907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47800"/>
            <a:ext cx="7772400" cy="4343400"/>
          </a:xfrm>
        </p:spPr>
        <p:txBody>
          <a:bodyPr>
            <a:normAutofit/>
          </a:bodyPr>
          <a:lstStyle/>
          <a:p>
            <a:pPr marL="0" indent="0">
              <a:buNone/>
            </a:pPr>
            <a:r>
              <a:rPr lang="en-US" b="1" dirty="0"/>
              <a:t>1. </a:t>
            </a:r>
            <a:r>
              <a:rPr lang="vi-VN" b="1" dirty="0"/>
              <a:t>Báo cáo định kỳ, báo cáo đột xuất</a:t>
            </a:r>
            <a:endParaRPr lang="en-US" dirty="0"/>
          </a:p>
          <a:p>
            <a:pPr algn="just"/>
            <a:r>
              <a:rPr lang="vi-VN" dirty="0"/>
              <a:t>Thực hiện báo cáo định kỳ hoạt động y tế trong năm học theo mẫu báo cáo quy định chậm nhất vào ngày 30/5 về </a:t>
            </a:r>
            <a:r>
              <a:rPr lang="en-US" dirty="0"/>
              <a:t>t</a:t>
            </a:r>
            <a:r>
              <a:rPr lang="vi-VN" dirty="0"/>
              <a:t>rạm </a:t>
            </a:r>
            <a:r>
              <a:rPr lang="en-US" dirty="0"/>
              <a:t>y</a:t>
            </a:r>
            <a:r>
              <a:rPr lang="vi-VN" dirty="0"/>
              <a:t> tế xã và </a:t>
            </a:r>
            <a:r>
              <a:rPr lang="en-US" dirty="0"/>
              <a:t>p</a:t>
            </a:r>
            <a:r>
              <a:rPr lang="vi-VN" dirty="0"/>
              <a:t>hòng </a:t>
            </a:r>
            <a:r>
              <a:rPr lang="en-US" dirty="0"/>
              <a:t>GDĐT</a:t>
            </a:r>
            <a:r>
              <a:rPr lang="vi-VN" dirty="0"/>
              <a:t> trên địa bàn</a:t>
            </a:r>
            <a:r>
              <a:rPr lang="en-US" dirty="0"/>
              <a:t> (</a:t>
            </a:r>
            <a:r>
              <a:rPr lang="vi-VN" dirty="0"/>
              <a:t>t</a:t>
            </a:r>
            <a:r>
              <a:rPr lang="en-US" dirty="0" err="1"/>
              <a:t>heo</a:t>
            </a:r>
            <a:r>
              <a:rPr lang="en-US" dirty="0"/>
              <a:t> </a:t>
            </a:r>
            <a:r>
              <a:rPr lang="vi-VN" dirty="0"/>
              <a:t>Thông tư liên tịch số 13/2016/TTLT-BYT-BGDĐT</a:t>
            </a:r>
            <a:r>
              <a:rPr lang="en-US" dirty="0"/>
              <a:t>).</a:t>
            </a:r>
          </a:p>
        </p:txBody>
      </p:sp>
      <p:sp>
        <p:nvSpPr>
          <p:cNvPr id="4" name="Slide Number Placeholder 3">
            <a:extLst>
              <a:ext uri="{FF2B5EF4-FFF2-40B4-BE49-F238E27FC236}">
                <a16:creationId xmlns:a16="http://schemas.microsoft.com/office/drawing/2014/main" id="{4A7D80FA-530E-480C-82F5-18C1CE6E40AF}"/>
              </a:ext>
            </a:extLst>
          </p:cNvPr>
          <p:cNvSpPr>
            <a:spLocks noGrp="1"/>
          </p:cNvSpPr>
          <p:nvPr>
            <p:ph type="sldNum" sz="quarter" idx="12"/>
          </p:nvPr>
        </p:nvSpPr>
        <p:spPr/>
        <p:txBody>
          <a:bodyPr/>
          <a:lstStyle/>
          <a:p>
            <a:fld id="{C095D1BB-4319-4CBD-BB20-F7ADE7D39F36}" type="slidenum">
              <a:rPr lang="en-US" smtClean="0"/>
              <a:t>14</a:t>
            </a:fld>
            <a:endParaRPr lang="en-US" dirty="0"/>
          </a:p>
        </p:txBody>
      </p:sp>
      <p:sp>
        <p:nvSpPr>
          <p:cNvPr id="6" name="Title 1"/>
          <p:cNvSpPr>
            <a:spLocks noGrp="1"/>
          </p:cNvSpPr>
          <p:nvPr>
            <p:ph type="title"/>
          </p:nvPr>
        </p:nvSpPr>
        <p:spPr>
          <a:xfrm>
            <a:off x="381000" y="228600"/>
            <a:ext cx="8610600" cy="792162"/>
          </a:xfrm>
        </p:spPr>
        <p:txBody>
          <a:bodyPr>
            <a:noAutofit/>
          </a:bodyPr>
          <a:lstStyle/>
          <a:p>
            <a:r>
              <a:rPr lang="en-US" sz="3200" b="1" dirty="0">
                <a:solidFill>
                  <a:srgbClr val="FF0000"/>
                </a:solidFill>
                <a:latin typeface="Arial" panose="020B0604020202020204" pitchFamily="34" charset="0"/>
                <a:cs typeface="Arial" panose="020B0604020202020204" pitchFamily="34" charset="0"/>
              </a:rPr>
              <a:t>II. </a:t>
            </a:r>
            <a:r>
              <a:rPr lang="en-US" sz="3200" b="1" dirty="0" err="1">
                <a:solidFill>
                  <a:srgbClr val="FF0000"/>
                </a:solidFill>
                <a:latin typeface="Arial" panose="020B0604020202020204" pitchFamily="34" charset="0"/>
                <a:cs typeface="Arial" panose="020B0604020202020204" pitchFamily="34" charset="0"/>
              </a:rPr>
              <a:t>Xây</a:t>
            </a:r>
            <a:r>
              <a:rPr lang="en-US" sz="3200" b="1" dirty="0">
                <a:solidFill>
                  <a:srgbClr val="FF0000"/>
                </a:solidFill>
                <a:latin typeface="Arial" panose="020B0604020202020204" pitchFamily="34" charset="0"/>
                <a:cs typeface="Arial" panose="020B0604020202020204" pitchFamily="34" charset="0"/>
              </a:rPr>
              <a:t> </a:t>
            </a:r>
            <a:r>
              <a:rPr lang="en-US" sz="3200" b="1" dirty="0" err="1">
                <a:solidFill>
                  <a:srgbClr val="FF0000"/>
                </a:solidFill>
                <a:latin typeface="Arial" panose="020B0604020202020204" pitchFamily="34" charset="0"/>
                <a:cs typeface="Arial" panose="020B0604020202020204" pitchFamily="34" charset="0"/>
              </a:rPr>
              <a:t>dựng</a:t>
            </a:r>
            <a:r>
              <a:rPr lang="en-US" sz="3200" b="1" dirty="0">
                <a:solidFill>
                  <a:srgbClr val="FF0000"/>
                </a:solidFill>
                <a:latin typeface="Arial" panose="020B0604020202020204" pitchFamily="34" charset="0"/>
                <a:cs typeface="Arial" panose="020B0604020202020204" pitchFamily="34" charset="0"/>
              </a:rPr>
              <a:t> </a:t>
            </a:r>
            <a:r>
              <a:rPr lang="en-US" sz="3200" b="1" dirty="0" err="1">
                <a:solidFill>
                  <a:srgbClr val="FF0000"/>
                </a:solidFill>
                <a:latin typeface="Arial" panose="020B0604020202020204" pitchFamily="34" charset="0"/>
                <a:cs typeface="Arial" panose="020B0604020202020204" pitchFamily="34" charset="0"/>
              </a:rPr>
              <a:t>báo</a:t>
            </a:r>
            <a:r>
              <a:rPr lang="en-US" sz="3200" b="1" dirty="0">
                <a:solidFill>
                  <a:srgbClr val="FF0000"/>
                </a:solidFill>
                <a:latin typeface="Arial" panose="020B0604020202020204" pitchFamily="34" charset="0"/>
                <a:cs typeface="Arial" panose="020B0604020202020204" pitchFamily="34" charset="0"/>
              </a:rPr>
              <a:t> </a:t>
            </a:r>
            <a:r>
              <a:rPr lang="en-US" sz="3200" b="1" dirty="0" err="1">
                <a:solidFill>
                  <a:srgbClr val="FF0000"/>
                </a:solidFill>
                <a:latin typeface="Arial" panose="020B0604020202020204" pitchFamily="34" charset="0"/>
                <a:cs typeface="Arial" panose="020B0604020202020204" pitchFamily="34" charset="0"/>
              </a:rPr>
              <a:t>cáo</a:t>
            </a:r>
            <a:r>
              <a:rPr lang="en-US" sz="3200" b="1" dirty="0">
                <a:solidFill>
                  <a:srgbClr val="FF0000"/>
                </a:solidFill>
                <a:latin typeface="Arial" panose="020B0604020202020204" pitchFamily="34" charset="0"/>
                <a:cs typeface="Arial" panose="020B0604020202020204" pitchFamily="34" charset="0"/>
              </a:rPr>
              <a:t>, </a:t>
            </a:r>
            <a:r>
              <a:rPr lang="en-US" sz="3200" b="1" dirty="0" err="1">
                <a:solidFill>
                  <a:srgbClr val="FF0000"/>
                </a:solidFill>
                <a:latin typeface="Arial" panose="020B0604020202020204" pitchFamily="34" charset="0"/>
                <a:cs typeface="Arial" panose="020B0604020202020204" pitchFamily="34" charset="0"/>
              </a:rPr>
              <a:t>đánh</a:t>
            </a:r>
            <a:r>
              <a:rPr lang="en-US" sz="3200" b="1" dirty="0">
                <a:solidFill>
                  <a:srgbClr val="FF0000"/>
                </a:solidFill>
                <a:latin typeface="Arial" panose="020B0604020202020204" pitchFamily="34" charset="0"/>
                <a:cs typeface="Arial" panose="020B0604020202020204" pitchFamily="34" charset="0"/>
              </a:rPr>
              <a:t> </a:t>
            </a:r>
            <a:r>
              <a:rPr lang="en-US" sz="3200" b="1" dirty="0" err="1">
                <a:solidFill>
                  <a:srgbClr val="FF0000"/>
                </a:solidFill>
                <a:latin typeface="Arial" panose="020B0604020202020204" pitchFamily="34" charset="0"/>
                <a:cs typeface="Arial" panose="020B0604020202020204" pitchFamily="34" charset="0"/>
              </a:rPr>
              <a:t>giá</a:t>
            </a:r>
            <a:r>
              <a:rPr lang="en-US" sz="3200" b="1" dirty="0">
                <a:solidFill>
                  <a:srgbClr val="FF0000"/>
                </a:solidFill>
                <a:latin typeface="Arial" panose="020B0604020202020204" pitchFamily="34" charset="0"/>
                <a:cs typeface="Arial" panose="020B0604020202020204" pitchFamily="34" charset="0"/>
              </a:rPr>
              <a:t> </a:t>
            </a:r>
            <a:r>
              <a:rPr lang="en-US" sz="3200" b="1" dirty="0" err="1">
                <a:solidFill>
                  <a:srgbClr val="FF0000"/>
                </a:solidFill>
                <a:latin typeface="Arial" panose="020B0604020202020204" pitchFamily="34" charset="0"/>
                <a:cs typeface="Arial" panose="020B0604020202020204" pitchFamily="34" charset="0"/>
              </a:rPr>
              <a:t>về</a:t>
            </a:r>
            <a:r>
              <a:rPr lang="en-US" sz="3200" b="1" dirty="0">
                <a:solidFill>
                  <a:srgbClr val="FF0000"/>
                </a:solidFill>
                <a:latin typeface="Arial" panose="020B0604020202020204" pitchFamily="34" charset="0"/>
                <a:cs typeface="Arial" panose="020B0604020202020204" pitchFamily="34" charset="0"/>
              </a:rPr>
              <a:t> </a:t>
            </a:r>
            <a:r>
              <a:rPr lang="en-US" sz="3200" b="1" dirty="0" err="1">
                <a:solidFill>
                  <a:srgbClr val="FF0000"/>
                </a:solidFill>
                <a:latin typeface="Arial" panose="020B0604020202020204" pitchFamily="34" charset="0"/>
                <a:cs typeface="Arial" panose="020B0604020202020204" pitchFamily="34" charset="0"/>
              </a:rPr>
              <a:t>công</a:t>
            </a:r>
            <a:r>
              <a:rPr lang="en-US" sz="3200" b="1" dirty="0">
                <a:solidFill>
                  <a:srgbClr val="FF0000"/>
                </a:solidFill>
                <a:latin typeface="Arial" panose="020B0604020202020204" pitchFamily="34" charset="0"/>
                <a:cs typeface="Arial" panose="020B0604020202020204" pitchFamily="34" charset="0"/>
              </a:rPr>
              <a:t> </a:t>
            </a:r>
            <a:r>
              <a:rPr lang="en-US" sz="3200" b="1" dirty="0" err="1">
                <a:solidFill>
                  <a:srgbClr val="FF0000"/>
                </a:solidFill>
                <a:latin typeface="Arial" panose="020B0604020202020204" pitchFamily="34" charset="0"/>
                <a:cs typeface="Arial" panose="020B0604020202020204" pitchFamily="34" charset="0"/>
              </a:rPr>
              <a:t>tác</a:t>
            </a:r>
            <a:r>
              <a:rPr lang="en-US" sz="3200" b="1" dirty="0">
                <a:solidFill>
                  <a:srgbClr val="FF0000"/>
                </a:solidFill>
                <a:latin typeface="Arial" panose="020B0604020202020204" pitchFamily="34" charset="0"/>
                <a:cs typeface="Arial" panose="020B0604020202020204" pitchFamily="34" charset="0"/>
              </a:rPr>
              <a:t> y </a:t>
            </a:r>
            <a:r>
              <a:rPr lang="en-US" sz="3200" b="1" dirty="0" err="1">
                <a:solidFill>
                  <a:srgbClr val="FF0000"/>
                </a:solidFill>
                <a:latin typeface="Arial" panose="020B0604020202020204" pitchFamily="34" charset="0"/>
                <a:cs typeface="Arial" panose="020B0604020202020204" pitchFamily="34" charset="0"/>
              </a:rPr>
              <a:t>tế</a:t>
            </a:r>
            <a:r>
              <a:rPr lang="en-US" sz="3200" b="1" dirty="0">
                <a:solidFill>
                  <a:srgbClr val="FF0000"/>
                </a:solidFill>
                <a:latin typeface="Arial" panose="020B0604020202020204" pitchFamily="34" charset="0"/>
                <a:cs typeface="Arial" panose="020B0604020202020204" pitchFamily="34" charset="0"/>
              </a:rPr>
              <a:t> </a:t>
            </a:r>
            <a:r>
              <a:rPr lang="en-US" sz="3200" b="1" dirty="0" err="1">
                <a:solidFill>
                  <a:srgbClr val="FF0000"/>
                </a:solidFill>
                <a:latin typeface="Arial" panose="020B0604020202020204" pitchFamily="34" charset="0"/>
                <a:cs typeface="Arial" panose="020B0604020202020204" pitchFamily="34" charset="0"/>
              </a:rPr>
              <a:t>trường</a:t>
            </a:r>
            <a:r>
              <a:rPr lang="en-US" sz="3200" b="1" dirty="0">
                <a:solidFill>
                  <a:srgbClr val="FF0000"/>
                </a:solidFill>
                <a:latin typeface="Arial" panose="020B0604020202020204" pitchFamily="34" charset="0"/>
                <a:cs typeface="Arial" panose="020B0604020202020204" pitchFamily="34" charset="0"/>
              </a:rPr>
              <a:t> </a:t>
            </a:r>
            <a:r>
              <a:rPr lang="en-US" sz="3200" b="1" dirty="0" err="1">
                <a:solidFill>
                  <a:srgbClr val="FF0000"/>
                </a:solidFill>
                <a:latin typeface="Arial" panose="020B0604020202020204" pitchFamily="34" charset="0"/>
                <a:cs typeface="Arial" panose="020B0604020202020204" pitchFamily="34" charset="0"/>
              </a:rPr>
              <a:t>học</a:t>
            </a:r>
            <a:endParaRPr lang="en-US" sz="32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519467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838200"/>
            <a:ext cx="8763000" cy="4953000"/>
          </a:xfrm>
        </p:spPr>
        <p:txBody>
          <a:bodyPr>
            <a:noAutofit/>
          </a:bodyPr>
          <a:lstStyle/>
          <a:p>
            <a:pPr marL="0" indent="0">
              <a:buNone/>
            </a:pPr>
            <a:r>
              <a:rPr lang="vi-VN" sz="2000" b="1" dirty="0">
                <a:latin typeface="Arial" panose="020B0604020202020204" pitchFamily="34" charset="0"/>
                <a:cs typeface="Arial" panose="020B0604020202020204" pitchFamily="34" charset="0"/>
              </a:rPr>
              <a:t>2. Đánh giá công tác y tế trường học</a:t>
            </a:r>
            <a:endParaRPr lang="en-US" sz="2000" dirty="0">
              <a:latin typeface="Arial" panose="020B0604020202020204" pitchFamily="34" charset="0"/>
              <a:cs typeface="Arial" panose="020B0604020202020204" pitchFamily="34" charset="0"/>
            </a:endParaRPr>
          </a:p>
          <a:p>
            <a:pPr algn="just"/>
            <a:r>
              <a:rPr lang="vi-VN" sz="2000" dirty="0">
                <a:latin typeface="Arial" panose="020B0604020202020204" pitchFamily="34" charset="0"/>
                <a:cs typeface="Arial" panose="020B0604020202020204" pitchFamily="34" charset="0"/>
              </a:rPr>
              <a:t>Nhân viên y tế trường học tham mưu cho </a:t>
            </a:r>
            <a:r>
              <a:rPr lang="en-US" sz="2000" dirty="0" err="1">
                <a:latin typeface="Arial" panose="020B0604020202020204" pitchFamily="34" charset="0"/>
                <a:cs typeface="Arial" panose="020B0604020202020204" pitchFamily="34" charset="0"/>
              </a:rPr>
              <a:t>lãnh</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đạo</a:t>
            </a:r>
            <a:r>
              <a:rPr lang="vi-VN" sz="2000" dirty="0">
                <a:latin typeface="Arial" panose="020B0604020202020204" pitchFamily="34" charset="0"/>
                <a:cs typeface="Arial" panose="020B0604020202020204" pitchFamily="34" charset="0"/>
              </a:rPr>
              <a:t> trường</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học</a:t>
            </a:r>
            <a:r>
              <a:rPr lang="vi-VN" sz="2000" dirty="0">
                <a:latin typeface="Arial" panose="020B0604020202020204" pitchFamily="34" charset="0"/>
                <a:cs typeface="Arial" panose="020B0604020202020204" pitchFamily="34" charset="0"/>
              </a:rPr>
              <a:t> tự tổ chức đánh giá kết quả thực hiện công tác y tế trường học vào cuối mỗi năm học</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theo</a:t>
            </a:r>
            <a:r>
              <a:rPr lang="en-US" sz="2000" dirty="0">
                <a:latin typeface="Arial" panose="020B0604020202020204" pitchFamily="34" charset="0"/>
                <a:cs typeface="Arial" panose="020B0604020202020204" pitchFamily="34" charset="0"/>
              </a:rPr>
              <a:t> </a:t>
            </a:r>
            <a:r>
              <a:rPr lang="vi-VN" sz="2000" dirty="0">
                <a:latin typeface="Arial" panose="020B0604020202020204" pitchFamily="34" charset="0"/>
                <a:cs typeface="Arial" panose="020B0604020202020204" pitchFamily="34" charset="0"/>
              </a:rPr>
              <a:t>biểu mẫu áp dụng đối với từng cấp học đự</a:t>
            </a:r>
            <a:r>
              <a:rPr lang="en-GB" sz="2000" dirty="0">
                <a:latin typeface="Arial" panose="020B0604020202020204" pitchFamily="34" charset="0"/>
                <a:cs typeface="Arial" panose="020B0604020202020204" pitchFamily="34" charset="0"/>
              </a:rPr>
              <a:t>ơ</a:t>
            </a:r>
            <a:r>
              <a:rPr lang="vi-VN" sz="2000" dirty="0">
                <a:latin typeface="Arial" panose="020B0604020202020204" pitchFamily="34" charset="0"/>
                <a:cs typeface="Arial" panose="020B0604020202020204" pitchFamily="34" charset="0"/>
              </a:rPr>
              <a:t>c quy định tại các Phụ lục của Thông tư liên tịch số 13/2016/TTLT-BYT-BGDĐT ngày 12/5/2016 quy định về công tác y tế trường học.</a:t>
            </a:r>
            <a:endParaRPr lang="en-US" sz="2000" dirty="0">
              <a:latin typeface="Arial" panose="020B0604020202020204" pitchFamily="34" charset="0"/>
              <a:cs typeface="Arial" panose="020B0604020202020204" pitchFamily="34" charset="0"/>
            </a:endParaRPr>
          </a:p>
          <a:p>
            <a:pPr algn="just"/>
            <a:r>
              <a:rPr lang="nl-NL" sz="2000" dirty="0">
                <a:latin typeface="Arial" panose="020B0604020202020204" pitchFamily="34" charset="0"/>
                <a:cs typeface="Arial" panose="020B0604020202020204" pitchFamily="34" charset="0"/>
              </a:rPr>
              <a:t>­­­­­­­­­­­a) Nguyên tắc chấm điểm: </a:t>
            </a:r>
            <a:endParaRPr lang="en-US" sz="2000" dirty="0">
              <a:latin typeface="Arial" panose="020B0604020202020204" pitchFamily="34" charset="0"/>
              <a:cs typeface="Arial" panose="020B0604020202020204" pitchFamily="34" charset="0"/>
            </a:endParaRPr>
          </a:p>
          <a:p>
            <a:pPr algn="just"/>
            <a:r>
              <a:rPr lang="nl-NL" sz="2000" dirty="0">
                <a:latin typeface="Arial" panose="020B0604020202020204" pitchFamily="34" charset="0"/>
                <a:cs typeface="Arial" panose="020B0604020202020204" pitchFamily="34" charset="0"/>
              </a:rPr>
              <a:t>Chỉ chấm điểm với các tiêu chí có thực hiện. Các nội dung không quy định bắt buộc thực hiện </a:t>
            </a:r>
            <a:r>
              <a:rPr lang="vi-VN" sz="2000" dirty="0">
                <a:latin typeface="Arial" panose="020B0604020202020204" pitchFamily="34" charset="0"/>
                <a:cs typeface="Arial" panose="020B0604020202020204" pitchFamily="34" charset="0"/>
              </a:rPr>
              <a:t>đối với nhà trường </a:t>
            </a:r>
            <a:r>
              <a:rPr lang="nl-NL" sz="2000" dirty="0">
                <a:latin typeface="Arial" panose="020B0604020202020204" pitchFamily="34" charset="0"/>
                <a:cs typeface="Arial" panose="020B0604020202020204" pitchFamily="34" charset="0"/>
              </a:rPr>
              <a:t>thì trừ điểm chuẩn và tổng điểm. Thực hiện đầy đủ tiêu chí được 100% mức điểm chuẩn, thực hiện chưa đầy đủ được 50% mức điểm chuẩn</a:t>
            </a:r>
            <a:endParaRPr lang="en-US" sz="2000" dirty="0">
              <a:latin typeface="Arial" panose="020B0604020202020204" pitchFamily="34" charset="0"/>
              <a:cs typeface="Arial" panose="020B0604020202020204" pitchFamily="34" charset="0"/>
            </a:endParaRPr>
          </a:p>
          <a:p>
            <a:pPr algn="just"/>
            <a:r>
              <a:rPr lang="nl-NL" sz="2000">
                <a:latin typeface="Arial" panose="020B0604020202020204" pitchFamily="34" charset="0"/>
                <a:cs typeface="Arial" panose="020B0604020202020204" pitchFamily="34" charset="0"/>
              </a:rPr>
              <a:t>.</a:t>
            </a:r>
            <a:endParaRPr lang="en-US" sz="2000"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4A7D80FA-530E-480C-82F5-18C1CE6E40AF}"/>
              </a:ext>
            </a:extLst>
          </p:cNvPr>
          <p:cNvSpPr>
            <a:spLocks noGrp="1"/>
          </p:cNvSpPr>
          <p:nvPr>
            <p:ph type="sldNum" sz="quarter" idx="12"/>
          </p:nvPr>
        </p:nvSpPr>
        <p:spPr/>
        <p:txBody>
          <a:bodyPr/>
          <a:lstStyle/>
          <a:p>
            <a:fld id="{C095D1BB-4319-4CBD-BB20-F7ADE7D39F36}" type="slidenum">
              <a:rPr lang="en-US" smtClean="0"/>
              <a:t>15</a:t>
            </a:fld>
            <a:endParaRPr lang="en-US" dirty="0"/>
          </a:p>
        </p:txBody>
      </p:sp>
    </p:spTree>
    <p:extLst>
      <p:ext uri="{BB962C8B-B14F-4D97-AF65-F5344CB8AC3E}">
        <p14:creationId xmlns:p14="http://schemas.microsoft.com/office/powerpoint/2010/main" val="4186583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763000" cy="4953000"/>
          </a:xfrm>
        </p:spPr>
        <p:txBody>
          <a:bodyPr>
            <a:noAutofit/>
          </a:bodyPr>
          <a:lstStyle/>
          <a:p>
            <a:pPr marL="0" indent="0" algn="just">
              <a:buNone/>
            </a:pPr>
            <a:r>
              <a:rPr lang="nl-NL" sz="2000" b="1" i="1">
                <a:latin typeface="Arial" panose="020B0604020202020204" pitchFamily="34" charset="0"/>
                <a:cs typeface="Arial" panose="020B0604020202020204" pitchFamily="34" charset="0"/>
              </a:rPr>
              <a:t>- </a:t>
            </a:r>
            <a:r>
              <a:rPr lang="nl-NL" sz="2000" b="1" i="1" dirty="0">
                <a:latin typeface="Arial" panose="020B0604020202020204" pitchFamily="34" charset="0"/>
                <a:cs typeface="Arial" panose="020B0604020202020204" pitchFamily="34" charset="0"/>
              </a:rPr>
              <a:t>Các nhóm tiêu chí bắt buộc gồm:</a:t>
            </a:r>
            <a:endParaRPr lang="en-US" sz="2000" b="1" i="1" dirty="0">
              <a:latin typeface="Arial" panose="020B0604020202020204" pitchFamily="34" charset="0"/>
              <a:cs typeface="Arial" panose="020B0604020202020204" pitchFamily="34" charset="0"/>
            </a:endParaRPr>
          </a:p>
          <a:p>
            <a:pPr algn="just"/>
            <a:r>
              <a:rPr lang="nl-NL" sz="2000">
                <a:latin typeface="Arial" panose="020B0604020202020204" pitchFamily="34" charset="0"/>
                <a:cs typeface="Arial" panose="020B0604020202020204" pitchFamily="34" charset="0"/>
              </a:rPr>
              <a:t>Bảo </a:t>
            </a:r>
            <a:r>
              <a:rPr lang="nl-NL" sz="2000" dirty="0">
                <a:latin typeface="Arial" panose="020B0604020202020204" pitchFamily="34" charset="0"/>
                <a:cs typeface="Arial" panose="020B0604020202020204" pitchFamily="34" charset="0"/>
              </a:rPr>
              <a:t>đảm </a:t>
            </a:r>
            <a:r>
              <a:rPr lang="vi-VN" sz="2000" dirty="0">
                <a:latin typeface="Arial" panose="020B0604020202020204" pitchFamily="34" charset="0"/>
                <a:cs typeface="Arial" panose="020B0604020202020204" pitchFamily="34" charset="0"/>
              </a:rPr>
              <a:t>các </a:t>
            </a:r>
            <a:r>
              <a:rPr lang="nl-NL" sz="2000" dirty="0">
                <a:latin typeface="Arial" panose="020B0604020202020204" pitchFamily="34" charset="0"/>
                <a:cs typeface="Arial" panose="020B0604020202020204" pitchFamily="34" charset="0"/>
              </a:rPr>
              <a:t>điều kiện về cơ sở vật chất, nước sạch - vệ sinh môi tường, an toàn thực phẩm và chăm sóc sức khỏe học sinh (32 điểm trở lên).</a:t>
            </a:r>
            <a:endParaRPr lang="en-US" sz="2000" dirty="0">
              <a:latin typeface="Arial" panose="020B0604020202020204" pitchFamily="34" charset="0"/>
              <a:cs typeface="Arial" panose="020B0604020202020204" pitchFamily="34" charset="0"/>
            </a:endParaRPr>
          </a:p>
          <a:p>
            <a:pPr algn="just"/>
            <a:r>
              <a:rPr lang="nl-NL" sz="2000">
                <a:latin typeface="Arial" panose="020B0604020202020204" pitchFamily="34" charset="0"/>
                <a:cs typeface="Arial" panose="020B0604020202020204" pitchFamily="34" charset="0"/>
              </a:rPr>
              <a:t>Bảo </a:t>
            </a:r>
            <a:r>
              <a:rPr lang="nl-NL" sz="2000" dirty="0">
                <a:latin typeface="Arial" panose="020B0604020202020204" pitchFamily="34" charset="0"/>
                <a:cs typeface="Arial" panose="020B0604020202020204" pitchFamily="34" charset="0"/>
              </a:rPr>
              <a:t>đảm môi trường thực thi chính sách và xây dựng các mối quan hệ xã hội trong trường học, liên kết cộng đồng (8 điểm trở lên).</a:t>
            </a:r>
            <a:endParaRPr lang="en-US" sz="2000" dirty="0">
              <a:latin typeface="Arial" panose="020B0604020202020204" pitchFamily="34" charset="0"/>
              <a:cs typeface="Arial" panose="020B0604020202020204" pitchFamily="34" charset="0"/>
            </a:endParaRPr>
          </a:p>
          <a:p>
            <a:r>
              <a:rPr lang="nl-NL" sz="2000">
                <a:latin typeface="Arial" panose="020B0604020202020204" pitchFamily="34" charset="0"/>
                <a:cs typeface="Arial" panose="020B0604020202020204" pitchFamily="34" charset="0"/>
              </a:rPr>
              <a:t>Tổ </a:t>
            </a:r>
            <a:r>
              <a:rPr lang="nl-NL" sz="2000" dirty="0">
                <a:latin typeface="Arial" panose="020B0604020202020204" pitchFamily="34" charset="0"/>
                <a:cs typeface="Arial" panose="020B0604020202020204" pitchFamily="34" charset="0"/>
              </a:rPr>
              <a:t>chức các hoạt động quản lý, bảo vệ và chăm sóc sức khỏe học sinh (16 điểm trở lên).</a:t>
            </a:r>
            <a:endParaRPr lang="en-US" sz="2000" dirty="0">
              <a:latin typeface="Arial" panose="020B0604020202020204" pitchFamily="34" charset="0"/>
              <a:cs typeface="Arial" panose="020B0604020202020204" pitchFamily="34" charset="0"/>
            </a:endParaRPr>
          </a:p>
          <a:p>
            <a:r>
              <a:rPr lang="nl-NL" sz="2000">
                <a:latin typeface="Arial" panose="020B0604020202020204" pitchFamily="34" charset="0"/>
                <a:cs typeface="Arial" panose="020B0604020202020204" pitchFamily="34" charset="0"/>
              </a:rPr>
              <a:t>Tổ </a:t>
            </a:r>
            <a:r>
              <a:rPr lang="nl-NL" sz="2000" dirty="0">
                <a:latin typeface="Arial" panose="020B0604020202020204" pitchFamily="34" charset="0"/>
                <a:cs typeface="Arial" panose="020B0604020202020204" pitchFamily="34" charset="0"/>
              </a:rPr>
              <a:t>chức các hoạt động truyền thông</a:t>
            </a:r>
            <a:r>
              <a:rPr lang="nl-NL" sz="2000">
                <a:latin typeface="Arial" panose="020B0604020202020204" pitchFamily="34" charset="0"/>
                <a:cs typeface="Arial" panose="020B0604020202020204" pitchFamily="34" charset="0"/>
              </a:rPr>
              <a:t>, GDSK (</a:t>
            </a:r>
            <a:r>
              <a:rPr lang="nl-NL" sz="2000" dirty="0">
                <a:latin typeface="Arial" panose="020B0604020202020204" pitchFamily="34" charset="0"/>
                <a:cs typeface="Arial" panose="020B0604020202020204" pitchFamily="34" charset="0"/>
              </a:rPr>
              <a:t>12 điểm trở lên).</a:t>
            </a:r>
            <a:endParaRPr lang="en-US" sz="2000" dirty="0">
              <a:latin typeface="Arial" panose="020B0604020202020204" pitchFamily="34" charset="0"/>
              <a:cs typeface="Arial" panose="020B0604020202020204" pitchFamily="34" charset="0"/>
            </a:endParaRPr>
          </a:p>
          <a:p>
            <a:pPr marL="0" indent="0">
              <a:buNone/>
            </a:pPr>
            <a:r>
              <a:rPr lang="nl-NL" sz="2000" b="1" dirty="0">
                <a:latin typeface="Arial" panose="020B0604020202020204" pitchFamily="34" charset="0"/>
                <a:cs typeface="Arial" panose="020B0604020202020204" pitchFamily="34" charset="0"/>
              </a:rPr>
              <a:t>b) Đánh giá kết quả</a:t>
            </a:r>
            <a:r>
              <a:rPr lang="nl-NL" sz="2000" b="1">
                <a:latin typeface="Arial" panose="020B0604020202020204" pitchFamily="34" charset="0"/>
                <a:cs typeface="Arial" panose="020B0604020202020204" pitchFamily="34" charset="0"/>
              </a:rPr>
              <a:t>: </a:t>
            </a:r>
            <a:r>
              <a:rPr lang="nl-NL" sz="2000">
                <a:latin typeface="Arial" panose="020B0604020202020204" pitchFamily="34" charset="0"/>
                <a:cs typeface="Arial" panose="020B0604020202020204" pitchFamily="34" charset="0"/>
              </a:rPr>
              <a:t>Tổng </a:t>
            </a:r>
            <a:r>
              <a:rPr lang="nl-NL" sz="2000" dirty="0">
                <a:latin typeface="Arial" panose="020B0604020202020204" pitchFamily="34" charset="0"/>
                <a:cs typeface="Arial" panose="020B0604020202020204" pitchFamily="34" charset="0"/>
              </a:rPr>
              <a:t>điểm tối đa là 100 điểm.</a:t>
            </a:r>
            <a:endParaRPr lang="en-US" sz="2000" dirty="0">
              <a:latin typeface="Arial" panose="020B0604020202020204" pitchFamily="34" charset="0"/>
              <a:cs typeface="Arial" panose="020B0604020202020204" pitchFamily="34" charset="0"/>
            </a:endParaRPr>
          </a:p>
          <a:p>
            <a:r>
              <a:rPr lang="nl-NL" sz="2000" i="1">
                <a:latin typeface="Arial" panose="020B0604020202020204" pitchFamily="34" charset="0"/>
                <a:cs typeface="Arial" panose="020B0604020202020204" pitchFamily="34" charset="0"/>
              </a:rPr>
              <a:t>Trường </a:t>
            </a:r>
            <a:r>
              <a:rPr lang="nl-NL" sz="2000" i="1" dirty="0">
                <a:latin typeface="Arial" panose="020B0604020202020204" pitchFamily="34" charset="0"/>
                <a:cs typeface="Arial" panose="020B0604020202020204" pitchFamily="34" charset="0"/>
              </a:rPr>
              <a:t>đạt loại Tốt:</a:t>
            </a:r>
            <a:r>
              <a:rPr lang="nl-NL" sz="2000" dirty="0">
                <a:latin typeface="Arial" panose="020B0604020202020204" pitchFamily="34" charset="0"/>
                <a:cs typeface="Arial" panose="020B0604020202020204" pitchFamily="34" charset="0"/>
              </a:rPr>
              <a:t> có tổng mức điểm đạt </a:t>
            </a:r>
            <a:r>
              <a:rPr lang="nl-NL" sz="2000" u="sng" dirty="0">
                <a:latin typeface="Arial" panose="020B0604020202020204" pitchFamily="34" charset="0"/>
                <a:cs typeface="Arial" panose="020B0604020202020204" pitchFamily="34" charset="0"/>
              </a:rPr>
              <a:t>&gt;</a:t>
            </a:r>
            <a:r>
              <a:rPr lang="nl-NL" sz="2000" dirty="0">
                <a:latin typeface="Arial" panose="020B0604020202020204" pitchFamily="34" charset="0"/>
                <a:cs typeface="Arial" panose="020B0604020202020204" pitchFamily="34" charset="0"/>
              </a:rPr>
              <a:t> 90 điểm và đạt từ </a:t>
            </a:r>
            <a:r>
              <a:rPr lang="nl-NL" sz="2000" u="sng" dirty="0">
                <a:latin typeface="Arial" panose="020B0604020202020204" pitchFamily="34" charset="0"/>
                <a:cs typeface="Arial" panose="020B0604020202020204" pitchFamily="34" charset="0"/>
              </a:rPr>
              <a:t>&gt;</a:t>
            </a:r>
            <a:r>
              <a:rPr lang="nl-NL" sz="2000" dirty="0">
                <a:latin typeface="Arial" panose="020B0604020202020204" pitchFamily="34" charset="0"/>
                <a:cs typeface="Arial" panose="020B0604020202020204" pitchFamily="34" charset="0"/>
              </a:rPr>
              <a:t> 80% điểm chuẩn của từng nhóm tiêu chí bắt buộc.</a:t>
            </a:r>
            <a:endParaRPr lang="en-US" sz="2000" dirty="0">
              <a:latin typeface="Arial" panose="020B0604020202020204" pitchFamily="34" charset="0"/>
              <a:cs typeface="Arial" panose="020B0604020202020204" pitchFamily="34" charset="0"/>
            </a:endParaRPr>
          </a:p>
          <a:p>
            <a:r>
              <a:rPr lang="nl-NL" sz="2000" i="1">
                <a:latin typeface="Arial" panose="020B0604020202020204" pitchFamily="34" charset="0"/>
                <a:cs typeface="Arial" panose="020B0604020202020204" pitchFamily="34" charset="0"/>
              </a:rPr>
              <a:t>Trường </a:t>
            </a:r>
            <a:r>
              <a:rPr lang="nl-NL" sz="2000" i="1" dirty="0">
                <a:latin typeface="Arial" panose="020B0604020202020204" pitchFamily="34" charset="0"/>
                <a:cs typeface="Arial" panose="020B0604020202020204" pitchFamily="34" charset="0"/>
              </a:rPr>
              <a:t>đạt loại Khá:</a:t>
            </a:r>
            <a:r>
              <a:rPr lang="nl-NL" sz="2000" dirty="0">
                <a:latin typeface="Arial" panose="020B0604020202020204" pitchFamily="34" charset="0"/>
                <a:cs typeface="Arial" panose="020B0604020202020204" pitchFamily="34" charset="0"/>
              </a:rPr>
              <a:t> từ 70 - &lt;90% tổng mức điểm chuẩn; Có một trong các nhóm tiêu chí bắt buộc không đạt 70% mức điểm chuẩn.</a:t>
            </a:r>
            <a:endParaRPr lang="en-US" sz="2000" dirty="0">
              <a:latin typeface="Arial" panose="020B0604020202020204" pitchFamily="34" charset="0"/>
              <a:cs typeface="Arial" panose="020B0604020202020204" pitchFamily="34" charset="0"/>
            </a:endParaRPr>
          </a:p>
          <a:p>
            <a:r>
              <a:rPr lang="nl-NL" sz="2000" i="1">
                <a:latin typeface="Arial" panose="020B0604020202020204" pitchFamily="34" charset="0"/>
                <a:cs typeface="Arial" panose="020B0604020202020204" pitchFamily="34" charset="0"/>
              </a:rPr>
              <a:t>Trường </a:t>
            </a:r>
            <a:r>
              <a:rPr lang="nl-NL" sz="2000" i="1" dirty="0">
                <a:latin typeface="Arial" panose="020B0604020202020204" pitchFamily="34" charset="0"/>
                <a:cs typeface="Arial" panose="020B0604020202020204" pitchFamily="34" charset="0"/>
              </a:rPr>
              <a:t>đạt loại Trung bình:</a:t>
            </a:r>
            <a:r>
              <a:rPr lang="nl-NL" sz="2000" dirty="0">
                <a:latin typeface="Arial" panose="020B0604020202020204" pitchFamily="34" charset="0"/>
                <a:cs typeface="Arial" panose="020B0604020202020204" pitchFamily="34" charset="0"/>
              </a:rPr>
              <a:t> từ 50 - &lt;70% tổng mức điểm chuẩn; Có một trong các nhóm tiêu chí bắt buộc không đạt 50% mức điểm chuẩn.</a:t>
            </a:r>
            <a:endParaRPr lang="en-US" sz="2000" dirty="0">
              <a:latin typeface="Arial" panose="020B0604020202020204" pitchFamily="34" charset="0"/>
              <a:cs typeface="Arial" panose="020B0604020202020204" pitchFamily="34" charset="0"/>
            </a:endParaRPr>
          </a:p>
          <a:p>
            <a:r>
              <a:rPr lang="nl-NL" sz="2000" i="1">
                <a:latin typeface="Arial" panose="020B0604020202020204" pitchFamily="34" charset="0"/>
                <a:cs typeface="Arial" panose="020B0604020202020204" pitchFamily="34" charset="0"/>
              </a:rPr>
              <a:t>Trường </a:t>
            </a:r>
            <a:r>
              <a:rPr lang="nl-NL" sz="2000" i="1" dirty="0">
                <a:latin typeface="Arial" panose="020B0604020202020204" pitchFamily="34" charset="0"/>
                <a:cs typeface="Arial" panose="020B0604020202020204" pitchFamily="34" charset="0"/>
              </a:rPr>
              <a:t>Không đạt:</a:t>
            </a:r>
            <a:r>
              <a:rPr lang="nl-NL" sz="2000" dirty="0">
                <a:latin typeface="Arial" panose="020B0604020202020204" pitchFamily="34" charset="0"/>
                <a:cs typeface="Arial" panose="020B0604020202020204" pitchFamily="34" charset="0"/>
              </a:rPr>
              <a:t> có dưới 50% tổng mức điểm chuẩn.</a:t>
            </a:r>
            <a:endParaRPr lang="en-US" sz="2000"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4A7D80FA-530E-480C-82F5-18C1CE6E40AF}"/>
              </a:ext>
            </a:extLst>
          </p:cNvPr>
          <p:cNvSpPr>
            <a:spLocks noGrp="1"/>
          </p:cNvSpPr>
          <p:nvPr>
            <p:ph type="sldNum" sz="quarter" idx="12"/>
          </p:nvPr>
        </p:nvSpPr>
        <p:spPr/>
        <p:txBody>
          <a:bodyPr/>
          <a:lstStyle/>
          <a:p>
            <a:fld id="{C095D1BB-4319-4CBD-BB20-F7ADE7D39F36}" type="slidenum">
              <a:rPr lang="en-US" smtClean="0"/>
              <a:t>16</a:t>
            </a:fld>
            <a:endParaRPr lang="en-US" dirty="0"/>
          </a:p>
        </p:txBody>
      </p:sp>
    </p:spTree>
    <p:extLst>
      <p:ext uri="{BB962C8B-B14F-4D97-AF65-F5344CB8AC3E}">
        <p14:creationId xmlns:p14="http://schemas.microsoft.com/office/powerpoint/2010/main" val="8843067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81000"/>
            <a:ext cx="8382000" cy="4953000"/>
          </a:xfrm>
        </p:spPr>
        <p:txBody>
          <a:bodyPr>
            <a:normAutofit/>
          </a:bodyPr>
          <a:lstStyle/>
          <a:p>
            <a:r>
              <a:rPr lang="nl-NL" b="1" dirty="0"/>
              <a:t>3. Kết quả đánh giá và xếp loại 	</a:t>
            </a:r>
            <a:endParaRPr lang="en-US" dirty="0"/>
          </a:p>
          <a:p>
            <a:r>
              <a:rPr lang="nl-NL" dirty="0"/>
              <a:t>3.1. Tổng điểm đạt: .............điểm</a:t>
            </a:r>
            <a:endParaRPr lang="en-US" dirty="0"/>
          </a:p>
          <a:p>
            <a:r>
              <a:rPr lang="nl-NL" dirty="0"/>
              <a:t>3.2. Các tiêu chí bắt buộc: Đạt □    Không đạt □</a:t>
            </a:r>
            <a:endParaRPr lang="en-US" dirty="0"/>
          </a:p>
          <a:p>
            <a:r>
              <a:rPr lang="nl-NL" dirty="0"/>
              <a:t>3.3 Xếp loại</a:t>
            </a:r>
            <a:r>
              <a:rPr lang="nl-NL"/>
              <a:t>:       </a:t>
            </a:r>
            <a:r>
              <a:rPr lang="nl-NL" dirty="0"/>
              <a:t>Tốt □    Khá □    Trung bình □   Không đạt □</a:t>
            </a:r>
            <a:endParaRPr lang="en-US" dirty="0"/>
          </a:p>
        </p:txBody>
      </p:sp>
      <p:sp>
        <p:nvSpPr>
          <p:cNvPr id="4" name="Slide Number Placeholder 3">
            <a:extLst>
              <a:ext uri="{FF2B5EF4-FFF2-40B4-BE49-F238E27FC236}">
                <a16:creationId xmlns:a16="http://schemas.microsoft.com/office/drawing/2014/main" id="{4A7D80FA-530E-480C-82F5-18C1CE6E40AF}"/>
              </a:ext>
            </a:extLst>
          </p:cNvPr>
          <p:cNvSpPr>
            <a:spLocks noGrp="1"/>
          </p:cNvSpPr>
          <p:nvPr>
            <p:ph type="sldNum" sz="quarter" idx="12"/>
          </p:nvPr>
        </p:nvSpPr>
        <p:spPr/>
        <p:txBody>
          <a:bodyPr/>
          <a:lstStyle/>
          <a:p>
            <a:fld id="{C095D1BB-4319-4CBD-BB20-F7ADE7D39F36}" type="slidenum">
              <a:rPr lang="en-US" smtClean="0"/>
              <a:t>17</a:t>
            </a:fld>
            <a:endParaRPr lang="en-US" dirty="0"/>
          </a:p>
        </p:txBody>
      </p:sp>
    </p:spTree>
    <p:extLst>
      <p:ext uri="{BB962C8B-B14F-4D97-AF65-F5344CB8AC3E}">
        <p14:creationId xmlns:p14="http://schemas.microsoft.com/office/powerpoint/2010/main" val="41111902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600200"/>
            <a:ext cx="8229600" cy="4343400"/>
          </a:xfrm>
        </p:spPr>
        <p:txBody>
          <a:bodyPr>
            <a:normAutofit lnSpcReduction="10000"/>
          </a:bodyPr>
          <a:lstStyle/>
          <a:p>
            <a:pPr algn="just"/>
            <a:r>
              <a:rPr lang="pt-BR" dirty="0"/>
              <a:t>Thực hiện kiểm tra sức khỏe cho học sinh vào đầu năm học (đo chiều cao và cân nặng đối với trẻ dưới 36 tháng tuổi; đo chiều cao, cân nặng, huyết áp, nhịp tim, thị lực đối với trẻ từ 36 tháng tuổi trở lên)</a:t>
            </a:r>
          </a:p>
          <a:p>
            <a:pPr algn="just"/>
            <a:r>
              <a:rPr lang="pt-BR" dirty="0"/>
              <a:t>Có đo chiều cao, cân nặng, ghi biểu đồ tăng trưởng, theo dõi sự phát triển thể lực cho trẻ em dưới 24 tháng tuổi mỗi tháng một lần, trẻ em trên 24 tháng tuổi mỗi quý một lần</a:t>
            </a:r>
            <a:endParaRPr lang="en-US" dirty="0"/>
          </a:p>
        </p:txBody>
      </p:sp>
      <p:sp>
        <p:nvSpPr>
          <p:cNvPr id="4" name="Slide Number Placeholder 3">
            <a:extLst>
              <a:ext uri="{FF2B5EF4-FFF2-40B4-BE49-F238E27FC236}">
                <a16:creationId xmlns:a16="http://schemas.microsoft.com/office/drawing/2014/main" id="{4A7D80FA-530E-480C-82F5-18C1CE6E40AF}"/>
              </a:ext>
            </a:extLst>
          </p:cNvPr>
          <p:cNvSpPr>
            <a:spLocks noGrp="1"/>
          </p:cNvSpPr>
          <p:nvPr>
            <p:ph type="sldNum" sz="quarter" idx="12"/>
          </p:nvPr>
        </p:nvSpPr>
        <p:spPr/>
        <p:txBody>
          <a:bodyPr/>
          <a:lstStyle/>
          <a:p>
            <a:fld id="{C095D1BB-4319-4CBD-BB20-F7ADE7D39F36}" type="slidenum">
              <a:rPr lang="en-US" smtClean="0"/>
              <a:t>18</a:t>
            </a:fld>
            <a:endParaRPr lang="en-US" dirty="0"/>
          </a:p>
        </p:txBody>
      </p:sp>
      <p:sp>
        <p:nvSpPr>
          <p:cNvPr id="6" name="Title 1"/>
          <p:cNvSpPr>
            <a:spLocks noGrp="1"/>
          </p:cNvSpPr>
          <p:nvPr>
            <p:ph type="title"/>
          </p:nvPr>
        </p:nvSpPr>
        <p:spPr>
          <a:xfrm>
            <a:off x="381000" y="609600"/>
            <a:ext cx="8610600" cy="792162"/>
          </a:xfrm>
        </p:spPr>
        <p:txBody>
          <a:bodyPr>
            <a:noAutofit/>
          </a:bodyPr>
          <a:lstStyle/>
          <a:p>
            <a:r>
              <a:rPr lang="en-US" sz="3200" b="1" dirty="0">
                <a:solidFill>
                  <a:srgbClr val="FF0000"/>
                </a:solidFill>
                <a:latin typeface="Arial" panose="020B0604020202020204" pitchFamily="34" charset="0"/>
                <a:cs typeface="Arial" panose="020B0604020202020204" pitchFamily="34" charset="0"/>
              </a:rPr>
              <a:t>III. </a:t>
            </a:r>
            <a:r>
              <a:rPr lang="en-US" sz="3200" b="1" dirty="0" err="1">
                <a:solidFill>
                  <a:srgbClr val="FF0000"/>
                </a:solidFill>
                <a:latin typeface="Arial" panose="020B0604020202020204" pitchFamily="34" charset="0"/>
                <a:cs typeface="Arial" panose="020B0604020202020204" pitchFamily="34" charset="0"/>
              </a:rPr>
              <a:t>Các</a:t>
            </a:r>
            <a:r>
              <a:rPr lang="en-US" sz="3200" b="1" dirty="0">
                <a:solidFill>
                  <a:srgbClr val="FF0000"/>
                </a:solidFill>
                <a:latin typeface="Arial" panose="020B0604020202020204" pitchFamily="34" charset="0"/>
                <a:cs typeface="Arial" panose="020B0604020202020204" pitchFamily="34" charset="0"/>
              </a:rPr>
              <a:t> </a:t>
            </a:r>
            <a:r>
              <a:rPr lang="en-US" sz="3200" b="1" dirty="0" err="1">
                <a:solidFill>
                  <a:srgbClr val="FF0000"/>
                </a:solidFill>
                <a:latin typeface="Arial" panose="020B0604020202020204" pitchFamily="34" charset="0"/>
                <a:cs typeface="Arial" panose="020B0604020202020204" pitchFamily="34" charset="0"/>
              </a:rPr>
              <a:t>nội</a:t>
            </a:r>
            <a:r>
              <a:rPr lang="en-US" sz="3200" b="1" dirty="0">
                <a:solidFill>
                  <a:srgbClr val="FF0000"/>
                </a:solidFill>
                <a:latin typeface="Arial" panose="020B0604020202020204" pitchFamily="34" charset="0"/>
                <a:cs typeface="Arial" panose="020B0604020202020204" pitchFamily="34" charset="0"/>
              </a:rPr>
              <a:t> dung </a:t>
            </a:r>
            <a:r>
              <a:rPr lang="en-US" sz="3200" b="1" dirty="0" err="1">
                <a:solidFill>
                  <a:srgbClr val="FF0000"/>
                </a:solidFill>
                <a:latin typeface="Arial" panose="020B0604020202020204" pitchFamily="34" charset="0"/>
                <a:cs typeface="Arial" panose="020B0604020202020204" pitchFamily="34" charset="0"/>
              </a:rPr>
              <a:t>và</a:t>
            </a:r>
            <a:r>
              <a:rPr lang="en-US" sz="3200" b="1" dirty="0">
                <a:solidFill>
                  <a:srgbClr val="FF0000"/>
                </a:solidFill>
                <a:latin typeface="Arial" panose="020B0604020202020204" pitchFamily="34" charset="0"/>
                <a:cs typeface="Arial" panose="020B0604020202020204" pitchFamily="34" charset="0"/>
              </a:rPr>
              <a:t> </a:t>
            </a:r>
            <a:r>
              <a:rPr lang="en-US" sz="3200" b="1" dirty="0" err="1">
                <a:solidFill>
                  <a:srgbClr val="FF0000"/>
                </a:solidFill>
                <a:latin typeface="Arial" panose="020B0604020202020204" pitchFamily="34" charset="0"/>
                <a:cs typeface="Arial" panose="020B0604020202020204" pitchFamily="34" charset="0"/>
              </a:rPr>
              <a:t>phương</a:t>
            </a:r>
            <a:r>
              <a:rPr lang="en-US" sz="3200" b="1" dirty="0">
                <a:solidFill>
                  <a:srgbClr val="FF0000"/>
                </a:solidFill>
                <a:latin typeface="Arial" panose="020B0604020202020204" pitchFamily="34" charset="0"/>
                <a:cs typeface="Arial" panose="020B0604020202020204" pitchFamily="34" charset="0"/>
              </a:rPr>
              <a:t> </a:t>
            </a:r>
            <a:r>
              <a:rPr lang="en-US" sz="3200" b="1" dirty="0" err="1">
                <a:solidFill>
                  <a:srgbClr val="FF0000"/>
                </a:solidFill>
                <a:latin typeface="Arial" panose="020B0604020202020204" pitchFamily="34" charset="0"/>
                <a:cs typeface="Arial" panose="020B0604020202020204" pitchFamily="34" charset="0"/>
              </a:rPr>
              <a:t>pháp</a:t>
            </a:r>
            <a:r>
              <a:rPr lang="en-US" sz="3200" b="1" dirty="0">
                <a:solidFill>
                  <a:srgbClr val="FF0000"/>
                </a:solidFill>
                <a:latin typeface="Arial" panose="020B0604020202020204" pitchFamily="34" charset="0"/>
                <a:cs typeface="Arial" panose="020B0604020202020204" pitchFamily="34" charset="0"/>
              </a:rPr>
              <a:t> </a:t>
            </a:r>
            <a:r>
              <a:rPr lang="en-US" sz="3200" b="1" dirty="0" err="1">
                <a:solidFill>
                  <a:srgbClr val="FF0000"/>
                </a:solidFill>
                <a:latin typeface="Arial" panose="020B0604020202020204" pitchFamily="34" charset="0"/>
                <a:cs typeface="Arial" panose="020B0604020202020204" pitchFamily="34" charset="0"/>
              </a:rPr>
              <a:t>quản</a:t>
            </a:r>
            <a:r>
              <a:rPr lang="en-US" sz="3200" b="1" dirty="0">
                <a:solidFill>
                  <a:srgbClr val="FF0000"/>
                </a:solidFill>
                <a:latin typeface="Arial" panose="020B0604020202020204" pitchFamily="34" charset="0"/>
                <a:cs typeface="Arial" panose="020B0604020202020204" pitchFamily="34" charset="0"/>
              </a:rPr>
              <a:t> </a:t>
            </a:r>
            <a:r>
              <a:rPr lang="en-US" sz="3200" b="1" dirty="0" err="1">
                <a:solidFill>
                  <a:srgbClr val="FF0000"/>
                </a:solidFill>
                <a:latin typeface="Arial" panose="020B0604020202020204" pitchFamily="34" charset="0"/>
                <a:cs typeface="Arial" panose="020B0604020202020204" pitchFamily="34" charset="0"/>
              </a:rPr>
              <a:t>lý</a:t>
            </a:r>
            <a:r>
              <a:rPr lang="en-US" sz="3200" b="1" dirty="0">
                <a:solidFill>
                  <a:srgbClr val="FF0000"/>
                </a:solidFill>
                <a:latin typeface="Arial" panose="020B0604020202020204" pitchFamily="34" charset="0"/>
                <a:cs typeface="Arial" panose="020B0604020202020204" pitchFamily="34" charset="0"/>
              </a:rPr>
              <a:t> </a:t>
            </a:r>
            <a:r>
              <a:rPr lang="en-US" sz="3200" b="1" dirty="0" err="1">
                <a:solidFill>
                  <a:srgbClr val="FF0000"/>
                </a:solidFill>
                <a:latin typeface="Arial" panose="020B0604020202020204" pitchFamily="34" charset="0"/>
                <a:cs typeface="Arial" panose="020B0604020202020204" pitchFamily="34" charset="0"/>
              </a:rPr>
              <a:t>hồ</a:t>
            </a:r>
            <a:r>
              <a:rPr lang="en-US" sz="3200" b="1" dirty="0">
                <a:solidFill>
                  <a:srgbClr val="FF0000"/>
                </a:solidFill>
                <a:latin typeface="Arial" panose="020B0604020202020204" pitchFamily="34" charset="0"/>
                <a:cs typeface="Arial" panose="020B0604020202020204" pitchFamily="34" charset="0"/>
              </a:rPr>
              <a:t> </a:t>
            </a:r>
            <a:r>
              <a:rPr lang="en-US" sz="3200" b="1" err="1">
                <a:solidFill>
                  <a:srgbClr val="FF0000"/>
                </a:solidFill>
                <a:latin typeface="Arial" panose="020B0604020202020204" pitchFamily="34" charset="0"/>
                <a:cs typeface="Arial" panose="020B0604020202020204" pitchFamily="34" charset="0"/>
              </a:rPr>
              <a:t>sơ</a:t>
            </a:r>
            <a:r>
              <a:rPr lang="en-US" sz="3200" b="1">
                <a:solidFill>
                  <a:srgbClr val="FF0000"/>
                </a:solidFill>
                <a:latin typeface="Arial" panose="020B0604020202020204" pitchFamily="34" charset="0"/>
                <a:cs typeface="Arial" panose="020B0604020202020204" pitchFamily="34" charset="0"/>
              </a:rPr>
              <a:t> SK của </a:t>
            </a:r>
            <a:r>
              <a:rPr lang="en-US" sz="3200" b="1" dirty="0" err="1">
                <a:solidFill>
                  <a:srgbClr val="FF0000"/>
                </a:solidFill>
                <a:latin typeface="Arial" panose="020B0604020202020204" pitchFamily="34" charset="0"/>
                <a:cs typeface="Arial" panose="020B0604020202020204" pitchFamily="34" charset="0"/>
              </a:rPr>
              <a:t>học</a:t>
            </a:r>
            <a:r>
              <a:rPr lang="en-US" sz="3200" b="1" dirty="0">
                <a:solidFill>
                  <a:srgbClr val="FF0000"/>
                </a:solidFill>
                <a:latin typeface="Arial" panose="020B0604020202020204" pitchFamily="34" charset="0"/>
                <a:cs typeface="Arial" panose="020B0604020202020204" pitchFamily="34" charset="0"/>
              </a:rPr>
              <a:t> </a:t>
            </a:r>
            <a:r>
              <a:rPr lang="en-US" sz="3200" b="1" dirty="0" err="1">
                <a:solidFill>
                  <a:srgbClr val="FF0000"/>
                </a:solidFill>
                <a:latin typeface="Arial" panose="020B0604020202020204" pitchFamily="34" charset="0"/>
                <a:cs typeface="Arial" panose="020B0604020202020204" pitchFamily="34" charset="0"/>
              </a:rPr>
              <a:t>sinh</a:t>
            </a:r>
            <a:r>
              <a:rPr lang="en-US" sz="3200" b="1" dirty="0">
                <a:solidFill>
                  <a:srgbClr val="FF0000"/>
                </a:solidFill>
                <a:latin typeface="Arial" panose="020B0604020202020204" pitchFamily="34" charset="0"/>
                <a:cs typeface="Arial" panose="020B0604020202020204" pitchFamily="34" charset="0"/>
              </a:rPr>
              <a:t> </a:t>
            </a:r>
            <a:r>
              <a:rPr lang="en-US" sz="3200" b="1" dirty="0" err="1">
                <a:solidFill>
                  <a:srgbClr val="FF0000"/>
                </a:solidFill>
                <a:latin typeface="Arial" panose="020B0604020202020204" pitchFamily="34" charset="0"/>
                <a:cs typeface="Arial" panose="020B0604020202020204" pitchFamily="34" charset="0"/>
              </a:rPr>
              <a:t>trong</a:t>
            </a:r>
            <a:r>
              <a:rPr lang="en-US" sz="3200" b="1" dirty="0">
                <a:solidFill>
                  <a:srgbClr val="FF0000"/>
                </a:solidFill>
                <a:latin typeface="Arial" panose="020B0604020202020204" pitchFamily="34" charset="0"/>
                <a:cs typeface="Arial" panose="020B0604020202020204" pitchFamily="34" charset="0"/>
              </a:rPr>
              <a:t> </a:t>
            </a:r>
            <a:r>
              <a:rPr lang="en-US" sz="3200" b="1" dirty="0" err="1">
                <a:solidFill>
                  <a:srgbClr val="FF0000"/>
                </a:solidFill>
                <a:latin typeface="Arial" panose="020B0604020202020204" pitchFamily="34" charset="0"/>
                <a:cs typeface="Arial" panose="020B0604020202020204" pitchFamily="34" charset="0"/>
              </a:rPr>
              <a:t>trường</a:t>
            </a:r>
            <a:r>
              <a:rPr lang="en-US" sz="3200" b="1" dirty="0">
                <a:solidFill>
                  <a:srgbClr val="FF0000"/>
                </a:solidFill>
                <a:latin typeface="Arial" panose="020B0604020202020204" pitchFamily="34" charset="0"/>
                <a:cs typeface="Arial" panose="020B0604020202020204" pitchFamily="34" charset="0"/>
              </a:rPr>
              <a:t> </a:t>
            </a:r>
            <a:r>
              <a:rPr lang="en-US" sz="3200" b="1" dirty="0" err="1">
                <a:solidFill>
                  <a:srgbClr val="FF0000"/>
                </a:solidFill>
                <a:latin typeface="Arial" panose="020B0604020202020204" pitchFamily="34" charset="0"/>
                <a:cs typeface="Arial" panose="020B0604020202020204" pitchFamily="34" charset="0"/>
              </a:rPr>
              <a:t>học</a:t>
            </a:r>
            <a:endParaRPr lang="en-US" sz="32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002906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600200"/>
            <a:ext cx="7924800" cy="4343400"/>
          </a:xfrm>
        </p:spPr>
        <p:txBody>
          <a:bodyPr>
            <a:normAutofit fontScale="92500" lnSpcReduction="20000"/>
          </a:bodyPr>
          <a:lstStyle/>
          <a:p>
            <a:pPr algn="just"/>
            <a:r>
              <a:rPr lang="pt-BR" dirty="0"/>
              <a:t>Có theo dõi sức khỏe học sinh, suy dinh dưỡng, thừa cân, béo phì, bệnh răng miệng, dấu hiệu bất thường và các bệnh tật khác để xử trí, chuyển đến cơ sở khám bệnh, chữa bệnh theo quy định và áp dụng chế độ học tập, rèn luyện phù hợp với tình trạng sức khỏe.</a:t>
            </a:r>
          </a:p>
          <a:p>
            <a:pPr algn="just"/>
            <a:r>
              <a:rPr lang="pt-BR" dirty="0"/>
              <a:t>Có phối hợp với các cơ sở y tế có đủ điều kiện để tổ chức khám, điều trị theo các chuyên khoa cho học sinh</a:t>
            </a:r>
          </a:p>
          <a:p>
            <a:pPr algn="just"/>
            <a:r>
              <a:rPr lang="pt-BR" dirty="0"/>
              <a:t>Thực hiện sơ cứu, cấp cứu (nếu có) theo quy định của Bộ Y tế</a:t>
            </a:r>
          </a:p>
          <a:p>
            <a:pPr algn="just"/>
            <a:endParaRPr lang="en-US" dirty="0"/>
          </a:p>
        </p:txBody>
      </p:sp>
      <p:sp>
        <p:nvSpPr>
          <p:cNvPr id="4" name="Slide Number Placeholder 3">
            <a:extLst>
              <a:ext uri="{FF2B5EF4-FFF2-40B4-BE49-F238E27FC236}">
                <a16:creationId xmlns:a16="http://schemas.microsoft.com/office/drawing/2014/main" id="{4A7D80FA-530E-480C-82F5-18C1CE6E40AF}"/>
              </a:ext>
            </a:extLst>
          </p:cNvPr>
          <p:cNvSpPr>
            <a:spLocks noGrp="1"/>
          </p:cNvSpPr>
          <p:nvPr>
            <p:ph type="sldNum" sz="quarter" idx="12"/>
          </p:nvPr>
        </p:nvSpPr>
        <p:spPr/>
        <p:txBody>
          <a:bodyPr/>
          <a:lstStyle/>
          <a:p>
            <a:fld id="{C095D1BB-4319-4CBD-BB20-F7ADE7D39F36}" type="slidenum">
              <a:rPr lang="en-US" smtClean="0"/>
              <a:t>19</a:t>
            </a:fld>
            <a:endParaRPr lang="en-US" dirty="0"/>
          </a:p>
        </p:txBody>
      </p:sp>
      <p:sp>
        <p:nvSpPr>
          <p:cNvPr id="6" name="Title 1"/>
          <p:cNvSpPr>
            <a:spLocks noGrp="1"/>
          </p:cNvSpPr>
          <p:nvPr>
            <p:ph type="title"/>
          </p:nvPr>
        </p:nvSpPr>
        <p:spPr>
          <a:xfrm>
            <a:off x="304800" y="381000"/>
            <a:ext cx="8610600" cy="792162"/>
          </a:xfrm>
        </p:spPr>
        <p:txBody>
          <a:bodyPr>
            <a:noAutofit/>
          </a:bodyPr>
          <a:lstStyle/>
          <a:p>
            <a:r>
              <a:rPr lang="en-US" sz="3200" b="1" dirty="0">
                <a:solidFill>
                  <a:srgbClr val="FF0000"/>
                </a:solidFill>
                <a:latin typeface="Arial" panose="020B0604020202020204" pitchFamily="34" charset="0"/>
                <a:cs typeface="Arial" panose="020B0604020202020204" pitchFamily="34" charset="0"/>
              </a:rPr>
              <a:t>III. </a:t>
            </a:r>
            <a:r>
              <a:rPr lang="en-US" sz="3200" b="1" dirty="0" err="1">
                <a:solidFill>
                  <a:srgbClr val="FF0000"/>
                </a:solidFill>
                <a:latin typeface="Arial" panose="020B0604020202020204" pitchFamily="34" charset="0"/>
                <a:cs typeface="Arial" panose="020B0604020202020204" pitchFamily="34" charset="0"/>
              </a:rPr>
              <a:t>Các</a:t>
            </a:r>
            <a:r>
              <a:rPr lang="en-US" sz="3200" b="1" dirty="0">
                <a:solidFill>
                  <a:srgbClr val="FF0000"/>
                </a:solidFill>
                <a:latin typeface="Arial" panose="020B0604020202020204" pitchFamily="34" charset="0"/>
                <a:cs typeface="Arial" panose="020B0604020202020204" pitchFamily="34" charset="0"/>
              </a:rPr>
              <a:t> </a:t>
            </a:r>
            <a:r>
              <a:rPr lang="en-US" sz="3200" b="1" dirty="0" err="1">
                <a:solidFill>
                  <a:srgbClr val="FF0000"/>
                </a:solidFill>
                <a:latin typeface="Arial" panose="020B0604020202020204" pitchFamily="34" charset="0"/>
                <a:cs typeface="Arial" panose="020B0604020202020204" pitchFamily="34" charset="0"/>
              </a:rPr>
              <a:t>nội</a:t>
            </a:r>
            <a:r>
              <a:rPr lang="en-US" sz="3200" b="1" dirty="0">
                <a:solidFill>
                  <a:srgbClr val="FF0000"/>
                </a:solidFill>
                <a:latin typeface="Arial" panose="020B0604020202020204" pitchFamily="34" charset="0"/>
                <a:cs typeface="Arial" panose="020B0604020202020204" pitchFamily="34" charset="0"/>
              </a:rPr>
              <a:t> dung </a:t>
            </a:r>
            <a:r>
              <a:rPr lang="en-US" sz="3200" b="1" dirty="0" err="1">
                <a:solidFill>
                  <a:srgbClr val="FF0000"/>
                </a:solidFill>
                <a:latin typeface="Arial" panose="020B0604020202020204" pitchFamily="34" charset="0"/>
                <a:cs typeface="Arial" panose="020B0604020202020204" pitchFamily="34" charset="0"/>
              </a:rPr>
              <a:t>quản</a:t>
            </a:r>
            <a:r>
              <a:rPr lang="en-US" sz="3200" b="1" dirty="0">
                <a:solidFill>
                  <a:srgbClr val="FF0000"/>
                </a:solidFill>
                <a:latin typeface="Arial" panose="020B0604020202020204" pitchFamily="34" charset="0"/>
                <a:cs typeface="Arial" panose="020B0604020202020204" pitchFamily="34" charset="0"/>
              </a:rPr>
              <a:t> </a:t>
            </a:r>
            <a:r>
              <a:rPr lang="en-US" sz="3200" b="1" dirty="0" err="1">
                <a:solidFill>
                  <a:srgbClr val="FF0000"/>
                </a:solidFill>
                <a:latin typeface="Arial" panose="020B0604020202020204" pitchFamily="34" charset="0"/>
                <a:cs typeface="Arial" panose="020B0604020202020204" pitchFamily="34" charset="0"/>
              </a:rPr>
              <a:t>lý</a:t>
            </a:r>
            <a:r>
              <a:rPr lang="en-US" sz="3200" b="1" dirty="0">
                <a:solidFill>
                  <a:srgbClr val="FF0000"/>
                </a:solidFill>
                <a:latin typeface="Arial" panose="020B0604020202020204" pitchFamily="34" charset="0"/>
                <a:cs typeface="Arial" panose="020B0604020202020204" pitchFamily="34" charset="0"/>
              </a:rPr>
              <a:t> </a:t>
            </a:r>
            <a:r>
              <a:rPr lang="en-US" sz="3200" b="1" dirty="0" err="1">
                <a:solidFill>
                  <a:srgbClr val="FF0000"/>
                </a:solidFill>
                <a:latin typeface="Arial" panose="020B0604020202020204" pitchFamily="34" charset="0"/>
                <a:cs typeface="Arial" panose="020B0604020202020204" pitchFamily="34" charset="0"/>
              </a:rPr>
              <a:t>hồ</a:t>
            </a:r>
            <a:r>
              <a:rPr lang="en-US" sz="3200" b="1" dirty="0">
                <a:solidFill>
                  <a:srgbClr val="FF0000"/>
                </a:solidFill>
                <a:latin typeface="Arial" panose="020B0604020202020204" pitchFamily="34" charset="0"/>
                <a:cs typeface="Arial" panose="020B0604020202020204" pitchFamily="34" charset="0"/>
              </a:rPr>
              <a:t> </a:t>
            </a:r>
            <a:r>
              <a:rPr lang="en-US" sz="3200" b="1" dirty="0" err="1">
                <a:solidFill>
                  <a:srgbClr val="FF0000"/>
                </a:solidFill>
                <a:latin typeface="Arial" panose="020B0604020202020204" pitchFamily="34" charset="0"/>
                <a:cs typeface="Arial" panose="020B0604020202020204" pitchFamily="34" charset="0"/>
              </a:rPr>
              <a:t>sơ</a:t>
            </a:r>
            <a:r>
              <a:rPr lang="en-US" sz="3200" b="1" dirty="0">
                <a:solidFill>
                  <a:srgbClr val="FF0000"/>
                </a:solidFill>
                <a:latin typeface="Arial" panose="020B0604020202020204" pitchFamily="34" charset="0"/>
                <a:cs typeface="Arial" panose="020B0604020202020204" pitchFamily="34" charset="0"/>
              </a:rPr>
              <a:t> </a:t>
            </a:r>
            <a:r>
              <a:rPr lang="en-US" sz="3200" b="1" dirty="0" err="1">
                <a:solidFill>
                  <a:srgbClr val="FF0000"/>
                </a:solidFill>
                <a:latin typeface="Arial" panose="020B0604020202020204" pitchFamily="34" charset="0"/>
                <a:cs typeface="Arial" panose="020B0604020202020204" pitchFamily="34" charset="0"/>
              </a:rPr>
              <a:t>sức</a:t>
            </a:r>
            <a:r>
              <a:rPr lang="en-US" sz="3200" b="1" dirty="0">
                <a:solidFill>
                  <a:srgbClr val="FF0000"/>
                </a:solidFill>
                <a:latin typeface="Arial" panose="020B0604020202020204" pitchFamily="34" charset="0"/>
                <a:cs typeface="Arial" panose="020B0604020202020204" pitchFamily="34" charset="0"/>
              </a:rPr>
              <a:t> </a:t>
            </a:r>
            <a:r>
              <a:rPr lang="en-US" sz="3200" b="1" dirty="0" err="1">
                <a:solidFill>
                  <a:srgbClr val="FF0000"/>
                </a:solidFill>
                <a:latin typeface="Arial" panose="020B0604020202020204" pitchFamily="34" charset="0"/>
                <a:cs typeface="Arial" panose="020B0604020202020204" pitchFamily="34" charset="0"/>
              </a:rPr>
              <a:t>khỏe</a:t>
            </a:r>
            <a:r>
              <a:rPr lang="en-US" sz="3200" b="1" dirty="0">
                <a:solidFill>
                  <a:srgbClr val="FF0000"/>
                </a:solidFill>
                <a:latin typeface="Arial" panose="020B0604020202020204" pitchFamily="34" charset="0"/>
                <a:cs typeface="Arial" panose="020B0604020202020204" pitchFamily="34" charset="0"/>
              </a:rPr>
              <a:t> </a:t>
            </a:r>
            <a:r>
              <a:rPr lang="en-US" sz="3200" b="1" dirty="0" err="1">
                <a:solidFill>
                  <a:srgbClr val="FF0000"/>
                </a:solidFill>
                <a:latin typeface="Arial" panose="020B0604020202020204" pitchFamily="34" charset="0"/>
                <a:cs typeface="Arial" panose="020B0604020202020204" pitchFamily="34" charset="0"/>
              </a:rPr>
              <a:t>của</a:t>
            </a:r>
            <a:r>
              <a:rPr lang="en-US" sz="3200" b="1" dirty="0">
                <a:solidFill>
                  <a:srgbClr val="FF0000"/>
                </a:solidFill>
                <a:latin typeface="Arial" panose="020B0604020202020204" pitchFamily="34" charset="0"/>
                <a:cs typeface="Arial" panose="020B0604020202020204" pitchFamily="34" charset="0"/>
              </a:rPr>
              <a:t> </a:t>
            </a:r>
            <a:r>
              <a:rPr lang="en-US" sz="3200" b="1" dirty="0" err="1">
                <a:solidFill>
                  <a:srgbClr val="FF0000"/>
                </a:solidFill>
                <a:latin typeface="Arial" panose="020B0604020202020204" pitchFamily="34" charset="0"/>
                <a:cs typeface="Arial" panose="020B0604020202020204" pitchFamily="34" charset="0"/>
              </a:rPr>
              <a:t>học</a:t>
            </a:r>
            <a:r>
              <a:rPr lang="en-US" sz="3200" b="1" dirty="0">
                <a:solidFill>
                  <a:srgbClr val="FF0000"/>
                </a:solidFill>
                <a:latin typeface="Arial" panose="020B0604020202020204" pitchFamily="34" charset="0"/>
                <a:cs typeface="Arial" panose="020B0604020202020204" pitchFamily="34" charset="0"/>
              </a:rPr>
              <a:t> </a:t>
            </a:r>
            <a:r>
              <a:rPr lang="en-US" sz="3200" b="1" dirty="0" err="1">
                <a:solidFill>
                  <a:srgbClr val="FF0000"/>
                </a:solidFill>
                <a:latin typeface="Arial" panose="020B0604020202020204" pitchFamily="34" charset="0"/>
                <a:cs typeface="Arial" panose="020B0604020202020204" pitchFamily="34" charset="0"/>
              </a:rPr>
              <a:t>sinh</a:t>
            </a:r>
            <a:r>
              <a:rPr lang="en-US" sz="3200" b="1" dirty="0">
                <a:solidFill>
                  <a:srgbClr val="FF0000"/>
                </a:solidFill>
                <a:latin typeface="Arial" panose="020B0604020202020204" pitchFamily="34" charset="0"/>
                <a:cs typeface="Arial" panose="020B0604020202020204" pitchFamily="34" charset="0"/>
              </a:rPr>
              <a:t> </a:t>
            </a:r>
            <a:r>
              <a:rPr lang="en-US" sz="3200" b="1" dirty="0" err="1">
                <a:solidFill>
                  <a:srgbClr val="FF0000"/>
                </a:solidFill>
                <a:latin typeface="Arial" panose="020B0604020202020204" pitchFamily="34" charset="0"/>
                <a:cs typeface="Arial" panose="020B0604020202020204" pitchFamily="34" charset="0"/>
              </a:rPr>
              <a:t>trong</a:t>
            </a:r>
            <a:r>
              <a:rPr lang="en-US" sz="3200" b="1" dirty="0">
                <a:solidFill>
                  <a:srgbClr val="FF0000"/>
                </a:solidFill>
                <a:latin typeface="Arial" panose="020B0604020202020204" pitchFamily="34" charset="0"/>
                <a:cs typeface="Arial" panose="020B0604020202020204" pitchFamily="34" charset="0"/>
              </a:rPr>
              <a:t> </a:t>
            </a:r>
            <a:r>
              <a:rPr lang="en-US" sz="3200" b="1" dirty="0" err="1">
                <a:solidFill>
                  <a:srgbClr val="FF0000"/>
                </a:solidFill>
                <a:latin typeface="Arial" panose="020B0604020202020204" pitchFamily="34" charset="0"/>
                <a:cs typeface="Arial" panose="020B0604020202020204" pitchFamily="34" charset="0"/>
              </a:rPr>
              <a:t>trường</a:t>
            </a:r>
            <a:r>
              <a:rPr lang="en-US" sz="3200" b="1" dirty="0">
                <a:solidFill>
                  <a:srgbClr val="FF0000"/>
                </a:solidFill>
                <a:latin typeface="Arial" panose="020B0604020202020204" pitchFamily="34" charset="0"/>
                <a:cs typeface="Arial" panose="020B0604020202020204" pitchFamily="34" charset="0"/>
              </a:rPr>
              <a:t> </a:t>
            </a:r>
            <a:r>
              <a:rPr lang="en-US" sz="3200" b="1" dirty="0" err="1">
                <a:solidFill>
                  <a:srgbClr val="FF0000"/>
                </a:solidFill>
                <a:latin typeface="Arial" panose="020B0604020202020204" pitchFamily="34" charset="0"/>
                <a:cs typeface="Arial" panose="020B0604020202020204" pitchFamily="34" charset="0"/>
              </a:rPr>
              <a:t>học</a:t>
            </a:r>
            <a:r>
              <a:rPr lang="en-US" sz="3200" b="1" dirty="0">
                <a:solidFill>
                  <a:srgbClr val="FF0000"/>
                </a:solidFill>
                <a:latin typeface="Arial" panose="020B0604020202020204" pitchFamily="34" charset="0"/>
                <a:cs typeface="Arial" panose="020B0604020202020204" pitchFamily="34" charset="0"/>
              </a:rPr>
              <a:t> (</a:t>
            </a:r>
            <a:r>
              <a:rPr lang="en-US" sz="3200" b="1" dirty="0" err="1">
                <a:solidFill>
                  <a:srgbClr val="FF0000"/>
                </a:solidFill>
                <a:latin typeface="Arial" panose="020B0604020202020204" pitchFamily="34" charset="0"/>
                <a:cs typeface="Arial" panose="020B0604020202020204" pitchFamily="34" charset="0"/>
              </a:rPr>
              <a:t>tiếp</a:t>
            </a:r>
            <a:r>
              <a:rPr lang="en-US" sz="3200" b="1" dirty="0">
                <a:solidFill>
                  <a:srgbClr val="FF0000"/>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17152090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457200"/>
            <a:ext cx="8229600" cy="792162"/>
          </a:xfrm>
        </p:spPr>
        <p:txBody>
          <a:bodyPr>
            <a:normAutofit/>
          </a:bodyPr>
          <a:lstStyle/>
          <a:p>
            <a:r>
              <a:rPr lang="en-US" sz="4000" b="1">
                <a:solidFill>
                  <a:srgbClr val="FF0000"/>
                </a:solidFill>
                <a:latin typeface="Arial" panose="020B0604020202020204" pitchFamily="34" charset="0"/>
                <a:cs typeface="Arial" panose="020B0604020202020204" pitchFamily="34" charset="0"/>
              </a:rPr>
              <a:t>NỘI DUNG</a:t>
            </a:r>
            <a:endParaRPr lang="en-US" sz="400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533400" y="1371600"/>
            <a:ext cx="8229600" cy="4343400"/>
          </a:xfrm>
        </p:spPr>
        <p:txBody>
          <a:bodyPr>
            <a:normAutofit fontScale="77500" lnSpcReduction="20000"/>
          </a:bodyPr>
          <a:lstStyle/>
          <a:p>
            <a:pPr marL="0" indent="0">
              <a:spcBef>
                <a:spcPts val="1200"/>
              </a:spcBef>
              <a:buNone/>
            </a:pPr>
            <a:r>
              <a:rPr lang="en-US" b="1" dirty="0">
                <a:latin typeface="Arial" panose="020B0604020202020204" pitchFamily="34" charset="0"/>
                <a:cs typeface="Arial" panose="020B0604020202020204" pitchFamily="34" charset="0"/>
              </a:rPr>
              <a:t>1. </a:t>
            </a:r>
            <a:r>
              <a:rPr lang="en-US" b="1" dirty="0" err="1">
                <a:latin typeface="Arial" panose="020B0604020202020204" pitchFamily="34" charset="0"/>
                <a:cs typeface="Arial" panose="020B0604020202020204" pitchFamily="34" charset="0"/>
              </a:rPr>
              <a:t>Xây</a:t>
            </a:r>
            <a:r>
              <a:rPr lang="en-US" b="1" dirty="0">
                <a:latin typeface="Arial" panose="020B0604020202020204" pitchFamily="34" charset="0"/>
                <a:cs typeface="Arial" panose="020B0604020202020204" pitchFamily="34" charset="0"/>
              </a:rPr>
              <a:t> </a:t>
            </a:r>
            <a:r>
              <a:rPr lang="en-US" b="1" dirty="0" err="1">
                <a:latin typeface="Arial" panose="020B0604020202020204" pitchFamily="34" charset="0"/>
                <a:cs typeface="Arial" panose="020B0604020202020204" pitchFamily="34" charset="0"/>
              </a:rPr>
              <a:t>dựng</a:t>
            </a:r>
            <a:r>
              <a:rPr lang="en-US" b="1" dirty="0">
                <a:latin typeface="Arial" panose="020B0604020202020204" pitchFamily="34" charset="0"/>
                <a:cs typeface="Arial" panose="020B0604020202020204" pitchFamily="34" charset="0"/>
              </a:rPr>
              <a:t> </a:t>
            </a:r>
            <a:r>
              <a:rPr lang="en-US" b="1" dirty="0" err="1">
                <a:latin typeface="Arial" panose="020B0604020202020204" pitchFamily="34" charset="0"/>
                <a:cs typeface="Arial" panose="020B0604020202020204" pitchFamily="34" charset="0"/>
              </a:rPr>
              <a:t>kế</a:t>
            </a:r>
            <a:r>
              <a:rPr lang="en-US" b="1" dirty="0">
                <a:latin typeface="Arial" panose="020B0604020202020204" pitchFamily="34" charset="0"/>
                <a:cs typeface="Arial" panose="020B0604020202020204" pitchFamily="34" charset="0"/>
              </a:rPr>
              <a:t> </a:t>
            </a:r>
            <a:r>
              <a:rPr lang="en-US" b="1" dirty="0" err="1">
                <a:latin typeface="Arial" panose="020B0604020202020204" pitchFamily="34" charset="0"/>
                <a:cs typeface="Arial" panose="020B0604020202020204" pitchFamily="34" charset="0"/>
              </a:rPr>
              <a:t>hoạch</a:t>
            </a:r>
            <a:r>
              <a:rPr lang="en-US" b="1" dirty="0">
                <a:latin typeface="Arial" panose="020B0604020202020204" pitchFamily="34" charset="0"/>
                <a:cs typeface="Arial" panose="020B0604020202020204" pitchFamily="34" charset="0"/>
              </a:rPr>
              <a:t> </a:t>
            </a:r>
            <a:r>
              <a:rPr lang="en-US" b="1" dirty="0" err="1">
                <a:latin typeface="Arial" panose="020B0604020202020204" pitchFamily="34" charset="0"/>
                <a:cs typeface="Arial" panose="020B0604020202020204" pitchFamily="34" charset="0"/>
              </a:rPr>
              <a:t>về</a:t>
            </a:r>
            <a:r>
              <a:rPr lang="en-US" b="1" dirty="0">
                <a:latin typeface="Arial" panose="020B0604020202020204" pitchFamily="34" charset="0"/>
                <a:cs typeface="Arial" panose="020B0604020202020204" pitchFamily="34" charset="0"/>
              </a:rPr>
              <a:t> </a:t>
            </a:r>
            <a:r>
              <a:rPr lang="en-US" b="1" dirty="0" err="1">
                <a:latin typeface="Arial" panose="020B0604020202020204" pitchFamily="34" charset="0"/>
                <a:cs typeface="Arial" panose="020B0604020202020204" pitchFamily="34" charset="0"/>
              </a:rPr>
              <a:t>công</a:t>
            </a:r>
            <a:r>
              <a:rPr lang="en-US" b="1" dirty="0">
                <a:latin typeface="Arial" panose="020B0604020202020204" pitchFamily="34" charset="0"/>
                <a:cs typeface="Arial" panose="020B0604020202020204" pitchFamily="34" charset="0"/>
              </a:rPr>
              <a:t> </a:t>
            </a:r>
            <a:r>
              <a:rPr lang="en-US" b="1" dirty="0" err="1">
                <a:latin typeface="Arial" panose="020B0604020202020204" pitchFamily="34" charset="0"/>
                <a:cs typeface="Arial" panose="020B0604020202020204" pitchFamily="34" charset="0"/>
              </a:rPr>
              <a:t>tác</a:t>
            </a:r>
            <a:r>
              <a:rPr lang="en-US" b="1" dirty="0">
                <a:latin typeface="Arial" panose="020B0604020202020204" pitchFamily="34" charset="0"/>
                <a:cs typeface="Arial" panose="020B0604020202020204" pitchFamily="34" charset="0"/>
              </a:rPr>
              <a:t> y </a:t>
            </a:r>
            <a:r>
              <a:rPr lang="en-US" b="1" dirty="0" err="1">
                <a:latin typeface="Arial" panose="020B0604020202020204" pitchFamily="34" charset="0"/>
                <a:cs typeface="Arial" panose="020B0604020202020204" pitchFamily="34" charset="0"/>
              </a:rPr>
              <a:t>tế</a:t>
            </a:r>
            <a:r>
              <a:rPr lang="en-US" b="1" dirty="0">
                <a:latin typeface="Arial" panose="020B0604020202020204" pitchFamily="34" charset="0"/>
                <a:cs typeface="Arial" panose="020B0604020202020204" pitchFamily="34" charset="0"/>
              </a:rPr>
              <a:t> </a:t>
            </a:r>
            <a:r>
              <a:rPr lang="en-US" b="1" dirty="0" err="1">
                <a:latin typeface="Arial" panose="020B0604020202020204" pitchFamily="34" charset="0"/>
                <a:cs typeface="Arial" panose="020B0604020202020204" pitchFamily="34" charset="0"/>
              </a:rPr>
              <a:t>trường</a:t>
            </a:r>
            <a:r>
              <a:rPr lang="en-US" b="1" dirty="0">
                <a:latin typeface="Arial" panose="020B0604020202020204" pitchFamily="34" charset="0"/>
                <a:cs typeface="Arial" panose="020B0604020202020204" pitchFamily="34" charset="0"/>
              </a:rPr>
              <a:t> </a:t>
            </a:r>
            <a:r>
              <a:rPr lang="en-US" b="1" dirty="0" err="1">
                <a:latin typeface="Arial" panose="020B0604020202020204" pitchFamily="34" charset="0"/>
                <a:cs typeface="Arial" panose="020B0604020202020204" pitchFamily="34" charset="0"/>
              </a:rPr>
              <a:t>học</a:t>
            </a:r>
            <a:endParaRPr lang="en-US" b="1" dirty="0">
              <a:latin typeface="Arial" panose="020B0604020202020204" pitchFamily="34" charset="0"/>
              <a:cs typeface="Arial" panose="020B0604020202020204" pitchFamily="34" charset="0"/>
            </a:endParaRPr>
          </a:p>
          <a:p>
            <a:pPr>
              <a:spcBef>
                <a:spcPts val="1200"/>
              </a:spcBef>
              <a:buFont typeface="Wingdings" panose="05000000000000000000" pitchFamily="2" charset="2"/>
              <a:buChar char="Ø"/>
            </a:pPr>
            <a:r>
              <a:rPr lang="en-US">
                <a:latin typeface="Arial" panose="020B0604020202020204" pitchFamily="34" charset="0"/>
                <a:cs typeface="Arial" panose="020B0604020202020204" pitchFamily="34" charset="0"/>
              </a:rPr>
              <a:t>Mục </a:t>
            </a:r>
            <a:r>
              <a:rPr lang="en-US" dirty="0" err="1">
                <a:latin typeface="Arial" panose="020B0604020202020204" pitchFamily="34" charset="0"/>
                <a:cs typeface="Arial" panose="020B0604020202020204" pitchFamily="34" charset="0"/>
              </a:rPr>
              <a:t>đích</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và</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cách</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lựa</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chọn</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các</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vấn</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đề</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ưu</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tiên</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trong</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xây</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dựng</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kế</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hoạch</a:t>
            </a:r>
            <a:r>
              <a:rPr lang="en-US" dirty="0">
                <a:latin typeface="Arial" panose="020B0604020202020204" pitchFamily="34" charset="0"/>
                <a:cs typeface="Arial" panose="020B0604020202020204" pitchFamily="34" charset="0"/>
              </a:rPr>
              <a:t>.</a:t>
            </a:r>
          </a:p>
          <a:p>
            <a:pPr>
              <a:spcBef>
                <a:spcPts val="1200"/>
              </a:spcBef>
              <a:buFont typeface="Wingdings" panose="05000000000000000000" pitchFamily="2" charset="2"/>
              <a:buChar char="Ø"/>
            </a:pPr>
            <a:r>
              <a:rPr lang="en-US">
                <a:latin typeface="Arial" panose="020B0604020202020204" pitchFamily="34" charset="0"/>
                <a:cs typeface="Arial" panose="020B0604020202020204" pitchFamily="34" charset="0"/>
              </a:rPr>
              <a:t>Các </a:t>
            </a:r>
            <a:r>
              <a:rPr lang="en-US" dirty="0" err="1">
                <a:latin typeface="Arial" panose="020B0604020202020204" pitchFamily="34" charset="0"/>
                <a:cs typeface="Arial" panose="020B0604020202020204" pitchFamily="34" charset="0"/>
              </a:rPr>
              <a:t>bước</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xây</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dựng</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kế</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hoạch</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về</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công</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tác</a:t>
            </a:r>
            <a:r>
              <a:rPr lang="en-US" dirty="0">
                <a:latin typeface="Arial" panose="020B0604020202020204" pitchFamily="34" charset="0"/>
                <a:cs typeface="Arial" panose="020B0604020202020204" pitchFamily="34" charset="0"/>
              </a:rPr>
              <a:t> y </a:t>
            </a:r>
            <a:r>
              <a:rPr lang="en-US" dirty="0" err="1">
                <a:latin typeface="Arial" panose="020B0604020202020204" pitchFamily="34" charset="0"/>
                <a:cs typeface="Arial" panose="020B0604020202020204" pitchFamily="34" charset="0"/>
              </a:rPr>
              <a:t>tế</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trường</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học</a:t>
            </a:r>
            <a:r>
              <a:rPr lang="en-US" dirty="0">
                <a:latin typeface="Arial" panose="020B0604020202020204" pitchFamily="34" charset="0"/>
                <a:cs typeface="Arial" panose="020B0604020202020204" pitchFamily="34" charset="0"/>
              </a:rPr>
              <a:t>.</a:t>
            </a:r>
          </a:p>
          <a:p>
            <a:pPr marL="0" indent="0">
              <a:spcBef>
                <a:spcPts val="1200"/>
              </a:spcBef>
              <a:buNone/>
            </a:pPr>
            <a:r>
              <a:rPr lang="en-US" b="1" dirty="0">
                <a:latin typeface="Arial" panose="020B0604020202020204" pitchFamily="34" charset="0"/>
                <a:cs typeface="Arial" panose="020B0604020202020204" pitchFamily="34" charset="0"/>
              </a:rPr>
              <a:t>2. </a:t>
            </a:r>
            <a:r>
              <a:rPr lang="en-US" b="1" dirty="0" err="1">
                <a:latin typeface="Arial" panose="020B0604020202020204" pitchFamily="34" charset="0"/>
                <a:cs typeface="Arial" panose="020B0604020202020204" pitchFamily="34" charset="0"/>
              </a:rPr>
              <a:t>Xây</a:t>
            </a:r>
            <a:r>
              <a:rPr lang="en-US" b="1" dirty="0">
                <a:latin typeface="Arial" panose="020B0604020202020204" pitchFamily="34" charset="0"/>
                <a:cs typeface="Arial" panose="020B0604020202020204" pitchFamily="34" charset="0"/>
              </a:rPr>
              <a:t> </a:t>
            </a:r>
            <a:r>
              <a:rPr lang="en-US" b="1" dirty="0" err="1">
                <a:latin typeface="Arial" panose="020B0604020202020204" pitchFamily="34" charset="0"/>
                <a:cs typeface="Arial" panose="020B0604020202020204" pitchFamily="34" charset="0"/>
              </a:rPr>
              <a:t>dựng</a:t>
            </a:r>
            <a:r>
              <a:rPr lang="en-US" b="1" dirty="0">
                <a:latin typeface="Arial" panose="020B0604020202020204" pitchFamily="34" charset="0"/>
                <a:cs typeface="Arial" panose="020B0604020202020204" pitchFamily="34" charset="0"/>
              </a:rPr>
              <a:t> </a:t>
            </a:r>
            <a:r>
              <a:rPr lang="en-US" b="1" dirty="0" err="1">
                <a:latin typeface="Arial" panose="020B0604020202020204" pitchFamily="34" charset="0"/>
                <a:cs typeface="Arial" panose="020B0604020202020204" pitchFamily="34" charset="0"/>
              </a:rPr>
              <a:t>báo</a:t>
            </a:r>
            <a:r>
              <a:rPr lang="en-US" b="1" dirty="0">
                <a:latin typeface="Arial" panose="020B0604020202020204" pitchFamily="34" charset="0"/>
                <a:cs typeface="Arial" panose="020B0604020202020204" pitchFamily="34" charset="0"/>
              </a:rPr>
              <a:t> </a:t>
            </a:r>
            <a:r>
              <a:rPr lang="en-US" b="1" dirty="0" err="1">
                <a:latin typeface="Arial" panose="020B0604020202020204" pitchFamily="34" charset="0"/>
                <a:cs typeface="Arial" panose="020B0604020202020204" pitchFamily="34" charset="0"/>
              </a:rPr>
              <a:t>cáo</a:t>
            </a:r>
            <a:r>
              <a:rPr lang="en-US" b="1" dirty="0">
                <a:latin typeface="Arial" panose="020B0604020202020204" pitchFamily="34" charset="0"/>
                <a:cs typeface="Arial" panose="020B0604020202020204" pitchFamily="34" charset="0"/>
              </a:rPr>
              <a:t>, </a:t>
            </a:r>
            <a:r>
              <a:rPr lang="en-US" b="1" dirty="0" err="1">
                <a:latin typeface="Arial" panose="020B0604020202020204" pitchFamily="34" charset="0"/>
                <a:cs typeface="Arial" panose="020B0604020202020204" pitchFamily="34" charset="0"/>
              </a:rPr>
              <a:t>đánh</a:t>
            </a:r>
            <a:r>
              <a:rPr lang="en-US" b="1" dirty="0">
                <a:latin typeface="Arial" panose="020B0604020202020204" pitchFamily="34" charset="0"/>
                <a:cs typeface="Arial" panose="020B0604020202020204" pitchFamily="34" charset="0"/>
              </a:rPr>
              <a:t> </a:t>
            </a:r>
            <a:r>
              <a:rPr lang="en-US" b="1" dirty="0" err="1">
                <a:latin typeface="Arial" panose="020B0604020202020204" pitchFamily="34" charset="0"/>
                <a:cs typeface="Arial" panose="020B0604020202020204" pitchFamily="34" charset="0"/>
              </a:rPr>
              <a:t>giá</a:t>
            </a:r>
            <a:r>
              <a:rPr lang="en-US" b="1" dirty="0">
                <a:latin typeface="Arial" panose="020B0604020202020204" pitchFamily="34" charset="0"/>
                <a:cs typeface="Arial" panose="020B0604020202020204" pitchFamily="34" charset="0"/>
              </a:rPr>
              <a:t> </a:t>
            </a:r>
            <a:r>
              <a:rPr lang="en-US" b="1" dirty="0" err="1">
                <a:latin typeface="Arial" panose="020B0604020202020204" pitchFamily="34" charset="0"/>
                <a:cs typeface="Arial" panose="020B0604020202020204" pitchFamily="34" charset="0"/>
              </a:rPr>
              <a:t>về</a:t>
            </a:r>
            <a:r>
              <a:rPr lang="en-US" b="1" dirty="0">
                <a:latin typeface="Arial" panose="020B0604020202020204" pitchFamily="34" charset="0"/>
                <a:cs typeface="Arial" panose="020B0604020202020204" pitchFamily="34" charset="0"/>
              </a:rPr>
              <a:t> </a:t>
            </a:r>
            <a:r>
              <a:rPr lang="en-US" b="1" dirty="0" err="1">
                <a:latin typeface="Arial" panose="020B0604020202020204" pitchFamily="34" charset="0"/>
                <a:cs typeface="Arial" panose="020B0604020202020204" pitchFamily="34" charset="0"/>
              </a:rPr>
              <a:t>công</a:t>
            </a:r>
            <a:r>
              <a:rPr lang="en-US" b="1" dirty="0">
                <a:latin typeface="Arial" panose="020B0604020202020204" pitchFamily="34" charset="0"/>
                <a:cs typeface="Arial" panose="020B0604020202020204" pitchFamily="34" charset="0"/>
              </a:rPr>
              <a:t> </a:t>
            </a:r>
            <a:r>
              <a:rPr lang="en-US" b="1" dirty="0" err="1">
                <a:latin typeface="Arial" panose="020B0604020202020204" pitchFamily="34" charset="0"/>
                <a:cs typeface="Arial" panose="020B0604020202020204" pitchFamily="34" charset="0"/>
              </a:rPr>
              <a:t>tác</a:t>
            </a:r>
            <a:r>
              <a:rPr lang="en-US" b="1" dirty="0">
                <a:latin typeface="Arial" panose="020B0604020202020204" pitchFamily="34" charset="0"/>
                <a:cs typeface="Arial" panose="020B0604020202020204" pitchFamily="34" charset="0"/>
              </a:rPr>
              <a:t> y </a:t>
            </a:r>
            <a:r>
              <a:rPr lang="en-US" b="1" dirty="0" err="1">
                <a:latin typeface="Arial" panose="020B0604020202020204" pitchFamily="34" charset="0"/>
                <a:cs typeface="Arial" panose="020B0604020202020204" pitchFamily="34" charset="0"/>
              </a:rPr>
              <a:t>tế</a:t>
            </a:r>
            <a:r>
              <a:rPr lang="en-US" b="1" dirty="0">
                <a:latin typeface="Arial" panose="020B0604020202020204" pitchFamily="34" charset="0"/>
                <a:cs typeface="Arial" panose="020B0604020202020204" pitchFamily="34" charset="0"/>
              </a:rPr>
              <a:t> </a:t>
            </a:r>
            <a:r>
              <a:rPr lang="en-US" b="1" dirty="0" err="1">
                <a:latin typeface="Arial" panose="020B0604020202020204" pitchFamily="34" charset="0"/>
                <a:cs typeface="Arial" panose="020B0604020202020204" pitchFamily="34" charset="0"/>
              </a:rPr>
              <a:t>trường</a:t>
            </a:r>
            <a:r>
              <a:rPr lang="en-US" b="1" dirty="0">
                <a:latin typeface="Arial" panose="020B0604020202020204" pitchFamily="34" charset="0"/>
                <a:cs typeface="Arial" panose="020B0604020202020204" pitchFamily="34" charset="0"/>
              </a:rPr>
              <a:t> </a:t>
            </a:r>
            <a:r>
              <a:rPr lang="en-US" b="1" dirty="0" err="1">
                <a:latin typeface="Arial" panose="020B0604020202020204" pitchFamily="34" charset="0"/>
                <a:cs typeface="Arial" panose="020B0604020202020204" pitchFamily="34" charset="0"/>
              </a:rPr>
              <a:t>học</a:t>
            </a:r>
            <a:r>
              <a:rPr lang="en-US" b="1" dirty="0">
                <a:latin typeface="Arial" panose="020B0604020202020204" pitchFamily="34" charset="0"/>
                <a:cs typeface="Arial" panose="020B0604020202020204" pitchFamily="34" charset="0"/>
              </a:rPr>
              <a:t>:</a:t>
            </a:r>
          </a:p>
          <a:p>
            <a:pPr>
              <a:spcBef>
                <a:spcPts val="1200"/>
              </a:spcBef>
              <a:buFont typeface="Wingdings" panose="05000000000000000000" pitchFamily="2" charset="2"/>
              <a:buChar char="Ø"/>
            </a:pPr>
            <a:r>
              <a:rPr lang="en-US">
                <a:latin typeface="Arial" panose="020B0604020202020204" pitchFamily="34" charset="0"/>
                <a:cs typeface="Arial" panose="020B0604020202020204" pitchFamily="34" charset="0"/>
              </a:rPr>
              <a:t>Mục </a:t>
            </a:r>
            <a:r>
              <a:rPr lang="en-US" dirty="0" err="1">
                <a:latin typeface="Arial" panose="020B0604020202020204" pitchFamily="34" charset="0"/>
                <a:cs typeface="Arial" panose="020B0604020202020204" pitchFamily="34" charset="0"/>
              </a:rPr>
              <a:t>đích</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nội</a:t>
            </a:r>
            <a:r>
              <a:rPr lang="en-US" dirty="0">
                <a:latin typeface="Arial" panose="020B0604020202020204" pitchFamily="34" charset="0"/>
                <a:cs typeface="Arial" panose="020B0604020202020204" pitchFamily="34" charset="0"/>
              </a:rPr>
              <a:t> dung </a:t>
            </a:r>
            <a:r>
              <a:rPr lang="en-US" dirty="0" err="1">
                <a:latin typeface="Arial" panose="020B0604020202020204" pitchFamily="34" charset="0"/>
                <a:cs typeface="Arial" panose="020B0604020202020204" pitchFamily="34" charset="0"/>
              </a:rPr>
              <a:t>và</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phương</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pháp</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xây</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dựng</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báo</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cáo</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đánh</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giá</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về</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công</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tác</a:t>
            </a:r>
            <a:r>
              <a:rPr lang="en-US" dirty="0">
                <a:latin typeface="Arial" panose="020B0604020202020204" pitchFamily="34" charset="0"/>
                <a:cs typeface="Arial" panose="020B0604020202020204" pitchFamily="34" charset="0"/>
              </a:rPr>
              <a:t> y </a:t>
            </a:r>
            <a:r>
              <a:rPr lang="en-US" dirty="0" err="1">
                <a:latin typeface="Arial" panose="020B0604020202020204" pitchFamily="34" charset="0"/>
                <a:cs typeface="Arial" panose="020B0604020202020204" pitchFamily="34" charset="0"/>
              </a:rPr>
              <a:t>tế</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trường</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học</a:t>
            </a:r>
            <a:r>
              <a:rPr lang="en-US" dirty="0">
                <a:latin typeface="Arial" panose="020B0604020202020204" pitchFamily="34" charset="0"/>
                <a:cs typeface="Arial" panose="020B0604020202020204" pitchFamily="34" charset="0"/>
              </a:rPr>
              <a:t>.</a:t>
            </a:r>
          </a:p>
          <a:p>
            <a:pPr marL="0" indent="0">
              <a:spcBef>
                <a:spcPts val="1200"/>
              </a:spcBef>
              <a:buNone/>
            </a:pPr>
            <a:r>
              <a:rPr lang="en-US" b="1" dirty="0">
                <a:latin typeface="Arial" panose="020B0604020202020204" pitchFamily="34" charset="0"/>
                <a:cs typeface="Arial" panose="020B0604020202020204" pitchFamily="34" charset="0"/>
              </a:rPr>
              <a:t>3. </a:t>
            </a:r>
            <a:r>
              <a:rPr lang="en-US" b="1" dirty="0" err="1">
                <a:latin typeface="Arial" panose="020B0604020202020204" pitchFamily="34" charset="0"/>
                <a:cs typeface="Arial" panose="020B0604020202020204" pitchFamily="34" charset="0"/>
              </a:rPr>
              <a:t>Các</a:t>
            </a:r>
            <a:r>
              <a:rPr lang="en-US" b="1" dirty="0">
                <a:latin typeface="Arial" panose="020B0604020202020204" pitchFamily="34" charset="0"/>
                <a:cs typeface="Arial" panose="020B0604020202020204" pitchFamily="34" charset="0"/>
              </a:rPr>
              <a:t> </a:t>
            </a:r>
            <a:r>
              <a:rPr lang="en-US" b="1" dirty="0" err="1">
                <a:latin typeface="Arial" panose="020B0604020202020204" pitchFamily="34" charset="0"/>
                <a:cs typeface="Arial" panose="020B0604020202020204" pitchFamily="34" charset="0"/>
              </a:rPr>
              <a:t>nội</a:t>
            </a:r>
            <a:r>
              <a:rPr lang="en-US" b="1" dirty="0">
                <a:latin typeface="Arial" panose="020B0604020202020204" pitchFamily="34" charset="0"/>
                <a:cs typeface="Arial" panose="020B0604020202020204" pitchFamily="34" charset="0"/>
              </a:rPr>
              <a:t> dung </a:t>
            </a:r>
            <a:r>
              <a:rPr lang="en-US" b="1" dirty="0" err="1">
                <a:latin typeface="Arial" panose="020B0604020202020204" pitchFamily="34" charset="0"/>
                <a:cs typeface="Arial" panose="020B0604020202020204" pitchFamily="34" charset="0"/>
              </a:rPr>
              <a:t>và</a:t>
            </a:r>
            <a:r>
              <a:rPr lang="en-US" b="1" dirty="0">
                <a:latin typeface="Arial" panose="020B0604020202020204" pitchFamily="34" charset="0"/>
                <a:cs typeface="Arial" panose="020B0604020202020204" pitchFamily="34" charset="0"/>
              </a:rPr>
              <a:t> </a:t>
            </a:r>
            <a:r>
              <a:rPr lang="en-US" b="1" dirty="0" err="1">
                <a:latin typeface="Arial" panose="020B0604020202020204" pitchFamily="34" charset="0"/>
                <a:cs typeface="Arial" panose="020B0604020202020204" pitchFamily="34" charset="0"/>
              </a:rPr>
              <a:t>phương</a:t>
            </a:r>
            <a:r>
              <a:rPr lang="en-US" b="1" dirty="0">
                <a:latin typeface="Arial" panose="020B0604020202020204" pitchFamily="34" charset="0"/>
                <a:cs typeface="Arial" panose="020B0604020202020204" pitchFamily="34" charset="0"/>
              </a:rPr>
              <a:t> </a:t>
            </a:r>
            <a:r>
              <a:rPr lang="en-US" b="1" dirty="0" err="1">
                <a:latin typeface="Arial" panose="020B0604020202020204" pitchFamily="34" charset="0"/>
                <a:cs typeface="Arial" panose="020B0604020202020204" pitchFamily="34" charset="0"/>
              </a:rPr>
              <a:t>pháp</a:t>
            </a:r>
            <a:r>
              <a:rPr lang="en-US" b="1" dirty="0">
                <a:latin typeface="Arial" panose="020B0604020202020204" pitchFamily="34" charset="0"/>
                <a:cs typeface="Arial" panose="020B0604020202020204" pitchFamily="34" charset="0"/>
              </a:rPr>
              <a:t> </a:t>
            </a:r>
            <a:r>
              <a:rPr lang="en-US" b="1" dirty="0" err="1">
                <a:latin typeface="Arial" panose="020B0604020202020204" pitchFamily="34" charset="0"/>
                <a:cs typeface="Arial" panose="020B0604020202020204" pitchFamily="34" charset="0"/>
              </a:rPr>
              <a:t>quản</a:t>
            </a:r>
            <a:r>
              <a:rPr lang="en-US" b="1" dirty="0">
                <a:latin typeface="Arial" panose="020B0604020202020204" pitchFamily="34" charset="0"/>
                <a:cs typeface="Arial" panose="020B0604020202020204" pitchFamily="34" charset="0"/>
              </a:rPr>
              <a:t> </a:t>
            </a:r>
            <a:r>
              <a:rPr lang="en-US" b="1" dirty="0" err="1">
                <a:latin typeface="Arial" panose="020B0604020202020204" pitchFamily="34" charset="0"/>
                <a:cs typeface="Arial" panose="020B0604020202020204" pitchFamily="34" charset="0"/>
              </a:rPr>
              <a:t>lý</a:t>
            </a:r>
            <a:r>
              <a:rPr lang="en-US" b="1" dirty="0">
                <a:latin typeface="Arial" panose="020B0604020202020204" pitchFamily="34" charset="0"/>
                <a:cs typeface="Arial" panose="020B0604020202020204" pitchFamily="34" charset="0"/>
              </a:rPr>
              <a:t> </a:t>
            </a:r>
            <a:r>
              <a:rPr lang="en-US" b="1" dirty="0" err="1">
                <a:latin typeface="Arial" panose="020B0604020202020204" pitchFamily="34" charset="0"/>
                <a:cs typeface="Arial" panose="020B0604020202020204" pitchFamily="34" charset="0"/>
              </a:rPr>
              <a:t>hồ</a:t>
            </a:r>
            <a:r>
              <a:rPr lang="en-US" b="1" dirty="0">
                <a:latin typeface="Arial" panose="020B0604020202020204" pitchFamily="34" charset="0"/>
                <a:cs typeface="Arial" panose="020B0604020202020204" pitchFamily="34" charset="0"/>
              </a:rPr>
              <a:t> </a:t>
            </a:r>
            <a:r>
              <a:rPr lang="en-US" b="1" dirty="0" err="1">
                <a:latin typeface="Arial" panose="020B0604020202020204" pitchFamily="34" charset="0"/>
                <a:cs typeface="Arial" panose="020B0604020202020204" pitchFamily="34" charset="0"/>
              </a:rPr>
              <a:t>sơ</a:t>
            </a:r>
            <a:r>
              <a:rPr lang="en-US" b="1" dirty="0">
                <a:latin typeface="Arial" panose="020B0604020202020204" pitchFamily="34" charset="0"/>
                <a:cs typeface="Arial" panose="020B0604020202020204" pitchFamily="34" charset="0"/>
              </a:rPr>
              <a:t> </a:t>
            </a:r>
            <a:r>
              <a:rPr lang="en-US" b="1" dirty="0" err="1">
                <a:latin typeface="Arial" panose="020B0604020202020204" pitchFamily="34" charset="0"/>
                <a:cs typeface="Arial" panose="020B0604020202020204" pitchFamily="34" charset="0"/>
              </a:rPr>
              <a:t>sức</a:t>
            </a:r>
            <a:r>
              <a:rPr lang="en-US" b="1" dirty="0">
                <a:latin typeface="Arial" panose="020B0604020202020204" pitchFamily="34" charset="0"/>
                <a:cs typeface="Arial" panose="020B0604020202020204" pitchFamily="34" charset="0"/>
              </a:rPr>
              <a:t> </a:t>
            </a:r>
            <a:r>
              <a:rPr lang="en-US" b="1" dirty="0" err="1">
                <a:latin typeface="Arial" panose="020B0604020202020204" pitchFamily="34" charset="0"/>
                <a:cs typeface="Arial" panose="020B0604020202020204" pitchFamily="34" charset="0"/>
              </a:rPr>
              <a:t>khỏe</a:t>
            </a:r>
            <a:r>
              <a:rPr lang="en-US" b="1" dirty="0">
                <a:latin typeface="Arial" panose="020B0604020202020204" pitchFamily="34" charset="0"/>
                <a:cs typeface="Arial" panose="020B0604020202020204" pitchFamily="34" charset="0"/>
              </a:rPr>
              <a:t> </a:t>
            </a:r>
            <a:r>
              <a:rPr lang="en-US" b="1" dirty="0" err="1">
                <a:latin typeface="Arial" panose="020B0604020202020204" pitchFamily="34" charset="0"/>
                <a:cs typeface="Arial" panose="020B0604020202020204" pitchFamily="34" charset="0"/>
              </a:rPr>
              <a:t>của</a:t>
            </a:r>
            <a:r>
              <a:rPr lang="en-US" b="1" dirty="0">
                <a:latin typeface="Arial" panose="020B0604020202020204" pitchFamily="34" charset="0"/>
                <a:cs typeface="Arial" panose="020B0604020202020204" pitchFamily="34" charset="0"/>
              </a:rPr>
              <a:t> </a:t>
            </a:r>
            <a:r>
              <a:rPr lang="en-US" b="1" dirty="0" err="1">
                <a:latin typeface="Arial" panose="020B0604020202020204" pitchFamily="34" charset="0"/>
                <a:cs typeface="Arial" panose="020B0604020202020204" pitchFamily="34" charset="0"/>
              </a:rPr>
              <a:t>học</a:t>
            </a:r>
            <a:r>
              <a:rPr lang="en-US" b="1" dirty="0">
                <a:latin typeface="Arial" panose="020B0604020202020204" pitchFamily="34" charset="0"/>
                <a:cs typeface="Arial" panose="020B0604020202020204" pitchFamily="34" charset="0"/>
              </a:rPr>
              <a:t> </a:t>
            </a:r>
            <a:r>
              <a:rPr lang="en-US" b="1" dirty="0" err="1">
                <a:latin typeface="Arial" panose="020B0604020202020204" pitchFamily="34" charset="0"/>
                <a:cs typeface="Arial" panose="020B0604020202020204" pitchFamily="34" charset="0"/>
              </a:rPr>
              <a:t>sinh</a:t>
            </a:r>
            <a:r>
              <a:rPr lang="en-US" b="1" dirty="0">
                <a:latin typeface="Arial" panose="020B0604020202020204" pitchFamily="34" charset="0"/>
                <a:cs typeface="Arial" panose="020B0604020202020204" pitchFamily="34" charset="0"/>
              </a:rPr>
              <a:t> </a:t>
            </a:r>
            <a:r>
              <a:rPr lang="en-US" b="1" dirty="0" err="1">
                <a:latin typeface="Arial" panose="020B0604020202020204" pitchFamily="34" charset="0"/>
                <a:cs typeface="Arial" panose="020B0604020202020204" pitchFamily="34" charset="0"/>
              </a:rPr>
              <a:t>trong</a:t>
            </a:r>
            <a:r>
              <a:rPr lang="en-US" b="1" dirty="0">
                <a:latin typeface="Arial" panose="020B0604020202020204" pitchFamily="34" charset="0"/>
                <a:cs typeface="Arial" panose="020B0604020202020204" pitchFamily="34" charset="0"/>
              </a:rPr>
              <a:t> </a:t>
            </a:r>
            <a:r>
              <a:rPr lang="en-US" b="1" dirty="0" err="1">
                <a:latin typeface="Arial" panose="020B0604020202020204" pitchFamily="34" charset="0"/>
                <a:cs typeface="Arial" panose="020B0604020202020204" pitchFamily="34" charset="0"/>
              </a:rPr>
              <a:t>trường</a:t>
            </a:r>
            <a:r>
              <a:rPr lang="en-US" b="1" dirty="0">
                <a:latin typeface="Arial" panose="020B0604020202020204" pitchFamily="34" charset="0"/>
                <a:cs typeface="Arial" panose="020B0604020202020204" pitchFamily="34" charset="0"/>
              </a:rPr>
              <a:t> </a:t>
            </a:r>
            <a:r>
              <a:rPr lang="en-US" b="1" dirty="0" err="1">
                <a:latin typeface="Arial" panose="020B0604020202020204" pitchFamily="34" charset="0"/>
                <a:cs typeface="Arial" panose="020B0604020202020204" pitchFamily="34" charset="0"/>
              </a:rPr>
              <a:t>học</a:t>
            </a:r>
            <a:r>
              <a:rPr lang="en-US" b="1" dirty="0">
                <a:latin typeface="Arial" panose="020B0604020202020204" pitchFamily="34" charset="0"/>
                <a:cs typeface="Arial" panose="020B0604020202020204" pitchFamily="34" charset="0"/>
              </a:rPr>
              <a:t>.</a:t>
            </a:r>
          </a:p>
          <a:p>
            <a:pPr>
              <a:spcBef>
                <a:spcPts val="1200"/>
              </a:spcBef>
              <a:buFont typeface="Wingdings" panose="05000000000000000000" pitchFamily="2" charset="2"/>
              <a:buChar char="Ø"/>
            </a:pPr>
            <a:endParaRPr lang="vi-VN" sz="2800" dirty="0">
              <a:latin typeface="Arial" panose="020B0604020202020204" pitchFamily="34" charset="0"/>
              <a:cs typeface="Arial" panose="020B0604020202020204" pitchFamily="34" charset="0"/>
            </a:endParaRPr>
          </a:p>
          <a:p>
            <a:pPr algn="just">
              <a:spcBef>
                <a:spcPts val="1200"/>
              </a:spcBef>
              <a:buFont typeface="Wingdings" panose="05000000000000000000" pitchFamily="2" charset="2"/>
              <a:buChar char="Ø"/>
            </a:pPr>
            <a:endParaRPr lang="pt-BR" b="1" i="1" dirty="0">
              <a:latin typeface="Arial" panose="020B0604020202020204" pitchFamily="34" charset="0"/>
              <a:cs typeface="Arial" panose="020B0604020202020204" pitchFamily="34" charset="0"/>
            </a:endParaRPr>
          </a:p>
          <a:p>
            <a:pPr algn="just">
              <a:spcBef>
                <a:spcPts val="1200"/>
              </a:spcBef>
              <a:buFont typeface="Wingdings" panose="05000000000000000000" pitchFamily="2" charset="2"/>
              <a:buChar char="Ø"/>
            </a:pPr>
            <a:endParaRPr lang="en-US"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4A7D80FA-530E-480C-82F5-18C1CE6E40AF}"/>
              </a:ext>
            </a:extLst>
          </p:cNvPr>
          <p:cNvSpPr>
            <a:spLocks noGrp="1"/>
          </p:cNvSpPr>
          <p:nvPr>
            <p:ph type="sldNum" sz="quarter" idx="12"/>
          </p:nvPr>
        </p:nvSpPr>
        <p:spPr/>
        <p:txBody>
          <a:bodyPr/>
          <a:lstStyle/>
          <a:p>
            <a:fld id="{C095D1BB-4319-4CBD-BB20-F7ADE7D39F36}" type="slidenum">
              <a:rPr lang="en-US" smtClean="0"/>
              <a:t>2</a:t>
            </a:fld>
            <a:endParaRPr lang="en-US" dirty="0"/>
          </a:p>
        </p:txBody>
      </p:sp>
    </p:spTree>
    <p:extLst>
      <p:ext uri="{BB962C8B-B14F-4D97-AF65-F5344CB8AC3E}">
        <p14:creationId xmlns:p14="http://schemas.microsoft.com/office/powerpoint/2010/main" val="22319423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600200"/>
            <a:ext cx="8229600" cy="4343400"/>
          </a:xfrm>
        </p:spPr>
        <p:txBody>
          <a:bodyPr>
            <a:normAutofit fontScale="92500" lnSpcReduction="10000"/>
          </a:bodyPr>
          <a:lstStyle/>
          <a:p>
            <a:pPr algn="just"/>
            <a:r>
              <a:rPr lang="pt-BR" dirty="0"/>
              <a:t>Có tư vấn cho giáo viên, cha mẹ hoặc người giám hộ của học sinh về các vấn đề liên quan đến bệnh tật, phát triển thể chất và tinh thần của học sinh; hướng dẫn cho học sinh tự chăm sóc sức khỏe; trường hợp trong trường học có học sinh khuyết tật thì tư vấn, hỗ trợ cho học sinh khuyết tật hoà nhập</a:t>
            </a:r>
          </a:p>
          <a:p>
            <a:pPr algn="just"/>
            <a:r>
              <a:rPr lang="pt-BR" dirty="0"/>
              <a:t>Có hướng dẫn tổ chức bữa ăn học đường bảo đảm dinh dưỡng hợp lý, đa dạng thực phẩm, phù hợp với đối tượng và lứa tuổi</a:t>
            </a:r>
            <a:endParaRPr lang="en-US" dirty="0"/>
          </a:p>
        </p:txBody>
      </p:sp>
      <p:sp>
        <p:nvSpPr>
          <p:cNvPr id="4" name="Slide Number Placeholder 3">
            <a:extLst>
              <a:ext uri="{FF2B5EF4-FFF2-40B4-BE49-F238E27FC236}">
                <a16:creationId xmlns:a16="http://schemas.microsoft.com/office/drawing/2014/main" id="{4A7D80FA-530E-480C-82F5-18C1CE6E40AF}"/>
              </a:ext>
            </a:extLst>
          </p:cNvPr>
          <p:cNvSpPr>
            <a:spLocks noGrp="1"/>
          </p:cNvSpPr>
          <p:nvPr>
            <p:ph type="sldNum" sz="quarter" idx="12"/>
          </p:nvPr>
        </p:nvSpPr>
        <p:spPr/>
        <p:txBody>
          <a:bodyPr/>
          <a:lstStyle/>
          <a:p>
            <a:fld id="{C095D1BB-4319-4CBD-BB20-F7ADE7D39F36}" type="slidenum">
              <a:rPr lang="en-US" smtClean="0"/>
              <a:t>20</a:t>
            </a:fld>
            <a:endParaRPr lang="en-US" dirty="0"/>
          </a:p>
        </p:txBody>
      </p:sp>
      <p:sp>
        <p:nvSpPr>
          <p:cNvPr id="6" name="Title 1"/>
          <p:cNvSpPr>
            <a:spLocks noGrp="1"/>
          </p:cNvSpPr>
          <p:nvPr>
            <p:ph type="title"/>
          </p:nvPr>
        </p:nvSpPr>
        <p:spPr>
          <a:xfrm>
            <a:off x="304800" y="381000"/>
            <a:ext cx="8610600" cy="792162"/>
          </a:xfrm>
        </p:spPr>
        <p:txBody>
          <a:bodyPr>
            <a:noAutofit/>
          </a:bodyPr>
          <a:lstStyle/>
          <a:p>
            <a:r>
              <a:rPr lang="en-US" sz="3200" b="1" dirty="0">
                <a:solidFill>
                  <a:srgbClr val="FF0000"/>
                </a:solidFill>
                <a:latin typeface="Arial" panose="020B0604020202020204" pitchFamily="34" charset="0"/>
                <a:cs typeface="Arial" panose="020B0604020202020204" pitchFamily="34" charset="0"/>
              </a:rPr>
              <a:t>III. </a:t>
            </a:r>
            <a:r>
              <a:rPr lang="en-US" sz="3200" b="1" dirty="0" err="1">
                <a:solidFill>
                  <a:srgbClr val="FF0000"/>
                </a:solidFill>
                <a:latin typeface="Arial" panose="020B0604020202020204" pitchFamily="34" charset="0"/>
                <a:cs typeface="Arial" panose="020B0604020202020204" pitchFamily="34" charset="0"/>
              </a:rPr>
              <a:t>Các</a:t>
            </a:r>
            <a:r>
              <a:rPr lang="en-US" sz="3200" b="1" dirty="0">
                <a:solidFill>
                  <a:srgbClr val="FF0000"/>
                </a:solidFill>
                <a:latin typeface="Arial" panose="020B0604020202020204" pitchFamily="34" charset="0"/>
                <a:cs typeface="Arial" panose="020B0604020202020204" pitchFamily="34" charset="0"/>
              </a:rPr>
              <a:t> </a:t>
            </a:r>
            <a:r>
              <a:rPr lang="en-US" sz="3200" b="1" dirty="0" err="1">
                <a:solidFill>
                  <a:srgbClr val="FF0000"/>
                </a:solidFill>
                <a:latin typeface="Arial" panose="020B0604020202020204" pitchFamily="34" charset="0"/>
                <a:cs typeface="Arial" panose="020B0604020202020204" pitchFamily="34" charset="0"/>
              </a:rPr>
              <a:t>nội</a:t>
            </a:r>
            <a:r>
              <a:rPr lang="en-US" sz="3200" b="1" dirty="0">
                <a:solidFill>
                  <a:srgbClr val="FF0000"/>
                </a:solidFill>
                <a:latin typeface="Arial" panose="020B0604020202020204" pitchFamily="34" charset="0"/>
                <a:cs typeface="Arial" panose="020B0604020202020204" pitchFamily="34" charset="0"/>
              </a:rPr>
              <a:t> dung </a:t>
            </a:r>
            <a:r>
              <a:rPr lang="en-US" sz="3200" b="1" dirty="0" err="1">
                <a:solidFill>
                  <a:srgbClr val="FF0000"/>
                </a:solidFill>
                <a:latin typeface="Arial" panose="020B0604020202020204" pitchFamily="34" charset="0"/>
                <a:cs typeface="Arial" panose="020B0604020202020204" pitchFamily="34" charset="0"/>
              </a:rPr>
              <a:t>quản</a:t>
            </a:r>
            <a:r>
              <a:rPr lang="en-US" sz="3200" b="1" dirty="0">
                <a:solidFill>
                  <a:srgbClr val="FF0000"/>
                </a:solidFill>
                <a:latin typeface="Arial" panose="020B0604020202020204" pitchFamily="34" charset="0"/>
                <a:cs typeface="Arial" panose="020B0604020202020204" pitchFamily="34" charset="0"/>
              </a:rPr>
              <a:t> </a:t>
            </a:r>
            <a:r>
              <a:rPr lang="en-US" sz="3200" b="1" dirty="0" err="1">
                <a:solidFill>
                  <a:srgbClr val="FF0000"/>
                </a:solidFill>
                <a:latin typeface="Arial" panose="020B0604020202020204" pitchFamily="34" charset="0"/>
                <a:cs typeface="Arial" panose="020B0604020202020204" pitchFamily="34" charset="0"/>
              </a:rPr>
              <a:t>lý</a:t>
            </a:r>
            <a:r>
              <a:rPr lang="en-US" sz="3200" b="1" dirty="0">
                <a:solidFill>
                  <a:srgbClr val="FF0000"/>
                </a:solidFill>
                <a:latin typeface="Arial" panose="020B0604020202020204" pitchFamily="34" charset="0"/>
                <a:cs typeface="Arial" panose="020B0604020202020204" pitchFamily="34" charset="0"/>
              </a:rPr>
              <a:t> </a:t>
            </a:r>
            <a:r>
              <a:rPr lang="en-US" sz="3200" b="1" dirty="0" err="1">
                <a:solidFill>
                  <a:srgbClr val="FF0000"/>
                </a:solidFill>
                <a:latin typeface="Arial" panose="020B0604020202020204" pitchFamily="34" charset="0"/>
                <a:cs typeface="Arial" panose="020B0604020202020204" pitchFamily="34" charset="0"/>
              </a:rPr>
              <a:t>hồ</a:t>
            </a:r>
            <a:r>
              <a:rPr lang="en-US" sz="3200" b="1" dirty="0">
                <a:solidFill>
                  <a:srgbClr val="FF0000"/>
                </a:solidFill>
                <a:latin typeface="Arial" panose="020B0604020202020204" pitchFamily="34" charset="0"/>
                <a:cs typeface="Arial" panose="020B0604020202020204" pitchFamily="34" charset="0"/>
              </a:rPr>
              <a:t> </a:t>
            </a:r>
            <a:r>
              <a:rPr lang="en-US" sz="3200" b="1" dirty="0" err="1">
                <a:solidFill>
                  <a:srgbClr val="FF0000"/>
                </a:solidFill>
                <a:latin typeface="Arial" panose="020B0604020202020204" pitchFamily="34" charset="0"/>
                <a:cs typeface="Arial" panose="020B0604020202020204" pitchFamily="34" charset="0"/>
              </a:rPr>
              <a:t>sơ</a:t>
            </a:r>
            <a:r>
              <a:rPr lang="en-US" sz="3200" b="1" dirty="0">
                <a:solidFill>
                  <a:srgbClr val="FF0000"/>
                </a:solidFill>
                <a:latin typeface="Arial" panose="020B0604020202020204" pitchFamily="34" charset="0"/>
                <a:cs typeface="Arial" panose="020B0604020202020204" pitchFamily="34" charset="0"/>
              </a:rPr>
              <a:t> </a:t>
            </a:r>
            <a:r>
              <a:rPr lang="en-US" sz="3200" b="1" dirty="0" err="1">
                <a:solidFill>
                  <a:srgbClr val="FF0000"/>
                </a:solidFill>
                <a:latin typeface="Arial" panose="020B0604020202020204" pitchFamily="34" charset="0"/>
                <a:cs typeface="Arial" panose="020B0604020202020204" pitchFamily="34" charset="0"/>
              </a:rPr>
              <a:t>sức</a:t>
            </a:r>
            <a:r>
              <a:rPr lang="en-US" sz="3200" b="1" dirty="0">
                <a:solidFill>
                  <a:srgbClr val="FF0000"/>
                </a:solidFill>
                <a:latin typeface="Arial" panose="020B0604020202020204" pitchFamily="34" charset="0"/>
                <a:cs typeface="Arial" panose="020B0604020202020204" pitchFamily="34" charset="0"/>
              </a:rPr>
              <a:t> </a:t>
            </a:r>
            <a:r>
              <a:rPr lang="en-US" sz="3200" b="1" dirty="0" err="1">
                <a:solidFill>
                  <a:srgbClr val="FF0000"/>
                </a:solidFill>
                <a:latin typeface="Arial" panose="020B0604020202020204" pitchFamily="34" charset="0"/>
                <a:cs typeface="Arial" panose="020B0604020202020204" pitchFamily="34" charset="0"/>
              </a:rPr>
              <a:t>khỏe</a:t>
            </a:r>
            <a:r>
              <a:rPr lang="en-US" sz="3200" b="1" dirty="0">
                <a:solidFill>
                  <a:srgbClr val="FF0000"/>
                </a:solidFill>
                <a:latin typeface="Arial" panose="020B0604020202020204" pitchFamily="34" charset="0"/>
                <a:cs typeface="Arial" panose="020B0604020202020204" pitchFamily="34" charset="0"/>
              </a:rPr>
              <a:t> </a:t>
            </a:r>
            <a:r>
              <a:rPr lang="en-US" sz="3200" b="1" dirty="0" err="1">
                <a:solidFill>
                  <a:srgbClr val="FF0000"/>
                </a:solidFill>
                <a:latin typeface="Arial" panose="020B0604020202020204" pitchFamily="34" charset="0"/>
                <a:cs typeface="Arial" panose="020B0604020202020204" pitchFamily="34" charset="0"/>
              </a:rPr>
              <a:t>của</a:t>
            </a:r>
            <a:r>
              <a:rPr lang="en-US" sz="3200" b="1" dirty="0">
                <a:solidFill>
                  <a:srgbClr val="FF0000"/>
                </a:solidFill>
                <a:latin typeface="Arial" panose="020B0604020202020204" pitchFamily="34" charset="0"/>
                <a:cs typeface="Arial" panose="020B0604020202020204" pitchFamily="34" charset="0"/>
              </a:rPr>
              <a:t> </a:t>
            </a:r>
            <a:r>
              <a:rPr lang="en-US" sz="3200" b="1" dirty="0" err="1">
                <a:solidFill>
                  <a:srgbClr val="FF0000"/>
                </a:solidFill>
                <a:latin typeface="Arial" panose="020B0604020202020204" pitchFamily="34" charset="0"/>
                <a:cs typeface="Arial" panose="020B0604020202020204" pitchFamily="34" charset="0"/>
              </a:rPr>
              <a:t>học</a:t>
            </a:r>
            <a:r>
              <a:rPr lang="en-US" sz="3200" b="1" dirty="0">
                <a:solidFill>
                  <a:srgbClr val="FF0000"/>
                </a:solidFill>
                <a:latin typeface="Arial" panose="020B0604020202020204" pitchFamily="34" charset="0"/>
                <a:cs typeface="Arial" panose="020B0604020202020204" pitchFamily="34" charset="0"/>
              </a:rPr>
              <a:t> </a:t>
            </a:r>
            <a:r>
              <a:rPr lang="en-US" sz="3200" b="1" dirty="0" err="1">
                <a:solidFill>
                  <a:srgbClr val="FF0000"/>
                </a:solidFill>
                <a:latin typeface="Arial" panose="020B0604020202020204" pitchFamily="34" charset="0"/>
                <a:cs typeface="Arial" panose="020B0604020202020204" pitchFamily="34" charset="0"/>
              </a:rPr>
              <a:t>sinh</a:t>
            </a:r>
            <a:r>
              <a:rPr lang="en-US" sz="3200" b="1" dirty="0">
                <a:solidFill>
                  <a:srgbClr val="FF0000"/>
                </a:solidFill>
                <a:latin typeface="Arial" panose="020B0604020202020204" pitchFamily="34" charset="0"/>
                <a:cs typeface="Arial" panose="020B0604020202020204" pitchFamily="34" charset="0"/>
              </a:rPr>
              <a:t> </a:t>
            </a:r>
            <a:r>
              <a:rPr lang="en-US" sz="3200" b="1" dirty="0" err="1">
                <a:solidFill>
                  <a:srgbClr val="FF0000"/>
                </a:solidFill>
                <a:latin typeface="Arial" panose="020B0604020202020204" pitchFamily="34" charset="0"/>
                <a:cs typeface="Arial" panose="020B0604020202020204" pitchFamily="34" charset="0"/>
              </a:rPr>
              <a:t>trong</a:t>
            </a:r>
            <a:r>
              <a:rPr lang="en-US" sz="3200" b="1" dirty="0">
                <a:solidFill>
                  <a:srgbClr val="FF0000"/>
                </a:solidFill>
                <a:latin typeface="Arial" panose="020B0604020202020204" pitchFamily="34" charset="0"/>
                <a:cs typeface="Arial" panose="020B0604020202020204" pitchFamily="34" charset="0"/>
              </a:rPr>
              <a:t> </a:t>
            </a:r>
            <a:r>
              <a:rPr lang="en-US" sz="3200" b="1" dirty="0" err="1">
                <a:solidFill>
                  <a:srgbClr val="FF0000"/>
                </a:solidFill>
                <a:latin typeface="Arial" panose="020B0604020202020204" pitchFamily="34" charset="0"/>
                <a:cs typeface="Arial" panose="020B0604020202020204" pitchFamily="34" charset="0"/>
              </a:rPr>
              <a:t>trường</a:t>
            </a:r>
            <a:r>
              <a:rPr lang="en-US" sz="3200" b="1" dirty="0">
                <a:solidFill>
                  <a:srgbClr val="FF0000"/>
                </a:solidFill>
                <a:latin typeface="Arial" panose="020B0604020202020204" pitchFamily="34" charset="0"/>
                <a:cs typeface="Arial" panose="020B0604020202020204" pitchFamily="34" charset="0"/>
              </a:rPr>
              <a:t> </a:t>
            </a:r>
            <a:r>
              <a:rPr lang="en-US" sz="3200" b="1" dirty="0" err="1">
                <a:solidFill>
                  <a:srgbClr val="FF0000"/>
                </a:solidFill>
                <a:latin typeface="Arial" panose="020B0604020202020204" pitchFamily="34" charset="0"/>
                <a:cs typeface="Arial" panose="020B0604020202020204" pitchFamily="34" charset="0"/>
              </a:rPr>
              <a:t>học</a:t>
            </a:r>
            <a:r>
              <a:rPr lang="en-US" sz="3200" b="1" dirty="0">
                <a:solidFill>
                  <a:srgbClr val="FF0000"/>
                </a:solidFill>
                <a:latin typeface="Arial" panose="020B0604020202020204" pitchFamily="34" charset="0"/>
                <a:cs typeface="Arial" panose="020B0604020202020204" pitchFamily="34" charset="0"/>
              </a:rPr>
              <a:t> (</a:t>
            </a:r>
            <a:r>
              <a:rPr lang="en-US" sz="3200" b="1" dirty="0" err="1">
                <a:solidFill>
                  <a:srgbClr val="FF0000"/>
                </a:solidFill>
                <a:latin typeface="Arial" panose="020B0604020202020204" pitchFamily="34" charset="0"/>
                <a:cs typeface="Arial" panose="020B0604020202020204" pitchFamily="34" charset="0"/>
              </a:rPr>
              <a:t>tiếp</a:t>
            </a:r>
            <a:r>
              <a:rPr lang="en-US" sz="3200" b="1" dirty="0">
                <a:solidFill>
                  <a:srgbClr val="FF0000"/>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3171860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600200"/>
            <a:ext cx="8077200" cy="4343400"/>
          </a:xfrm>
        </p:spPr>
        <p:txBody>
          <a:bodyPr>
            <a:normAutofit/>
          </a:bodyPr>
          <a:lstStyle/>
          <a:p>
            <a:pPr algn="just"/>
            <a:r>
              <a:rPr lang="pt-BR" dirty="0"/>
              <a:t>Có phối hợp với cơ sở y tế địa phương trong việc tổ chức các chiến dịch tiêm chủng, uống vắc xin phòng bệnh cho học sinh</a:t>
            </a:r>
          </a:p>
          <a:p>
            <a:pPr algn="just"/>
            <a:r>
              <a:rPr lang="pt-BR" dirty="0"/>
              <a:t>Có thông báo định kỳ tối thiểu 01 lần/năm học và khi cần thiết về tình hình sức khoẻ của học sinh cho cha mẹ hoặc người giám hộ của học sinh</a:t>
            </a:r>
            <a:endParaRPr lang="en-US" dirty="0"/>
          </a:p>
        </p:txBody>
      </p:sp>
      <p:sp>
        <p:nvSpPr>
          <p:cNvPr id="4" name="Slide Number Placeholder 3">
            <a:extLst>
              <a:ext uri="{FF2B5EF4-FFF2-40B4-BE49-F238E27FC236}">
                <a16:creationId xmlns:a16="http://schemas.microsoft.com/office/drawing/2014/main" id="{4A7D80FA-530E-480C-82F5-18C1CE6E40AF}"/>
              </a:ext>
            </a:extLst>
          </p:cNvPr>
          <p:cNvSpPr>
            <a:spLocks noGrp="1"/>
          </p:cNvSpPr>
          <p:nvPr>
            <p:ph type="sldNum" sz="quarter" idx="12"/>
          </p:nvPr>
        </p:nvSpPr>
        <p:spPr/>
        <p:txBody>
          <a:bodyPr/>
          <a:lstStyle/>
          <a:p>
            <a:fld id="{C095D1BB-4319-4CBD-BB20-F7ADE7D39F36}" type="slidenum">
              <a:rPr lang="en-US" smtClean="0"/>
              <a:t>21</a:t>
            </a:fld>
            <a:endParaRPr lang="en-US" dirty="0"/>
          </a:p>
        </p:txBody>
      </p:sp>
      <p:sp>
        <p:nvSpPr>
          <p:cNvPr id="6" name="Title 1"/>
          <p:cNvSpPr>
            <a:spLocks noGrp="1"/>
          </p:cNvSpPr>
          <p:nvPr>
            <p:ph type="title"/>
          </p:nvPr>
        </p:nvSpPr>
        <p:spPr>
          <a:xfrm>
            <a:off x="304800" y="381000"/>
            <a:ext cx="8610600" cy="792162"/>
          </a:xfrm>
        </p:spPr>
        <p:txBody>
          <a:bodyPr>
            <a:noAutofit/>
          </a:bodyPr>
          <a:lstStyle/>
          <a:p>
            <a:r>
              <a:rPr lang="en-US" sz="3200" b="1" dirty="0">
                <a:solidFill>
                  <a:srgbClr val="FF0000"/>
                </a:solidFill>
                <a:latin typeface="Arial" panose="020B0604020202020204" pitchFamily="34" charset="0"/>
                <a:cs typeface="Arial" panose="020B0604020202020204" pitchFamily="34" charset="0"/>
              </a:rPr>
              <a:t>III. </a:t>
            </a:r>
            <a:r>
              <a:rPr lang="en-US" sz="3200" b="1" dirty="0" err="1">
                <a:solidFill>
                  <a:srgbClr val="FF0000"/>
                </a:solidFill>
                <a:latin typeface="Arial" panose="020B0604020202020204" pitchFamily="34" charset="0"/>
                <a:cs typeface="Arial" panose="020B0604020202020204" pitchFamily="34" charset="0"/>
              </a:rPr>
              <a:t>Các</a:t>
            </a:r>
            <a:r>
              <a:rPr lang="en-US" sz="3200" b="1" dirty="0">
                <a:solidFill>
                  <a:srgbClr val="FF0000"/>
                </a:solidFill>
                <a:latin typeface="Arial" panose="020B0604020202020204" pitchFamily="34" charset="0"/>
                <a:cs typeface="Arial" panose="020B0604020202020204" pitchFamily="34" charset="0"/>
              </a:rPr>
              <a:t> </a:t>
            </a:r>
            <a:r>
              <a:rPr lang="en-US" sz="3200" b="1" dirty="0" err="1">
                <a:solidFill>
                  <a:srgbClr val="FF0000"/>
                </a:solidFill>
                <a:latin typeface="Arial" panose="020B0604020202020204" pitchFamily="34" charset="0"/>
                <a:cs typeface="Arial" panose="020B0604020202020204" pitchFamily="34" charset="0"/>
              </a:rPr>
              <a:t>nội</a:t>
            </a:r>
            <a:r>
              <a:rPr lang="en-US" sz="3200" b="1" dirty="0">
                <a:solidFill>
                  <a:srgbClr val="FF0000"/>
                </a:solidFill>
                <a:latin typeface="Arial" panose="020B0604020202020204" pitchFamily="34" charset="0"/>
                <a:cs typeface="Arial" panose="020B0604020202020204" pitchFamily="34" charset="0"/>
              </a:rPr>
              <a:t> dung </a:t>
            </a:r>
            <a:r>
              <a:rPr lang="en-US" sz="3200" b="1" dirty="0" err="1">
                <a:solidFill>
                  <a:srgbClr val="FF0000"/>
                </a:solidFill>
                <a:latin typeface="Arial" panose="020B0604020202020204" pitchFamily="34" charset="0"/>
                <a:cs typeface="Arial" panose="020B0604020202020204" pitchFamily="34" charset="0"/>
              </a:rPr>
              <a:t>quản</a:t>
            </a:r>
            <a:r>
              <a:rPr lang="en-US" sz="3200" b="1" dirty="0">
                <a:solidFill>
                  <a:srgbClr val="FF0000"/>
                </a:solidFill>
                <a:latin typeface="Arial" panose="020B0604020202020204" pitchFamily="34" charset="0"/>
                <a:cs typeface="Arial" panose="020B0604020202020204" pitchFamily="34" charset="0"/>
              </a:rPr>
              <a:t> </a:t>
            </a:r>
            <a:r>
              <a:rPr lang="en-US" sz="3200" b="1" dirty="0" err="1">
                <a:solidFill>
                  <a:srgbClr val="FF0000"/>
                </a:solidFill>
                <a:latin typeface="Arial" panose="020B0604020202020204" pitchFamily="34" charset="0"/>
                <a:cs typeface="Arial" panose="020B0604020202020204" pitchFamily="34" charset="0"/>
              </a:rPr>
              <a:t>lý</a:t>
            </a:r>
            <a:r>
              <a:rPr lang="en-US" sz="3200" b="1" dirty="0">
                <a:solidFill>
                  <a:srgbClr val="FF0000"/>
                </a:solidFill>
                <a:latin typeface="Arial" panose="020B0604020202020204" pitchFamily="34" charset="0"/>
                <a:cs typeface="Arial" panose="020B0604020202020204" pitchFamily="34" charset="0"/>
              </a:rPr>
              <a:t> </a:t>
            </a:r>
            <a:r>
              <a:rPr lang="en-US" sz="3200" b="1" dirty="0" err="1">
                <a:solidFill>
                  <a:srgbClr val="FF0000"/>
                </a:solidFill>
                <a:latin typeface="Arial" panose="020B0604020202020204" pitchFamily="34" charset="0"/>
                <a:cs typeface="Arial" panose="020B0604020202020204" pitchFamily="34" charset="0"/>
              </a:rPr>
              <a:t>hồ</a:t>
            </a:r>
            <a:r>
              <a:rPr lang="en-US" sz="3200" b="1" dirty="0">
                <a:solidFill>
                  <a:srgbClr val="FF0000"/>
                </a:solidFill>
                <a:latin typeface="Arial" panose="020B0604020202020204" pitchFamily="34" charset="0"/>
                <a:cs typeface="Arial" panose="020B0604020202020204" pitchFamily="34" charset="0"/>
              </a:rPr>
              <a:t> </a:t>
            </a:r>
            <a:r>
              <a:rPr lang="en-US" sz="3200" b="1" dirty="0" err="1">
                <a:solidFill>
                  <a:srgbClr val="FF0000"/>
                </a:solidFill>
                <a:latin typeface="Arial" panose="020B0604020202020204" pitchFamily="34" charset="0"/>
                <a:cs typeface="Arial" panose="020B0604020202020204" pitchFamily="34" charset="0"/>
              </a:rPr>
              <a:t>sơ</a:t>
            </a:r>
            <a:r>
              <a:rPr lang="en-US" sz="3200" b="1" dirty="0">
                <a:solidFill>
                  <a:srgbClr val="FF0000"/>
                </a:solidFill>
                <a:latin typeface="Arial" panose="020B0604020202020204" pitchFamily="34" charset="0"/>
                <a:cs typeface="Arial" panose="020B0604020202020204" pitchFamily="34" charset="0"/>
              </a:rPr>
              <a:t> </a:t>
            </a:r>
            <a:r>
              <a:rPr lang="en-US" sz="3200" b="1" dirty="0" err="1">
                <a:solidFill>
                  <a:srgbClr val="FF0000"/>
                </a:solidFill>
                <a:latin typeface="Arial" panose="020B0604020202020204" pitchFamily="34" charset="0"/>
                <a:cs typeface="Arial" panose="020B0604020202020204" pitchFamily="34" charset="0"/>
              </a:rPr>
              <a:t>sức</a:t>
            </a:r>
            <a:r>
              <a:rPr lang="en-US" sz="3200" b="1" dirty="0">
                <a:solidFill>
                  <a:srgbClr val="FF0000"/>
                </a:solidFill>
                <a:latin typeface="Arial" panose="020B0604020202020204" pitchFamily="34" charset="0"/>
                <a:cs typeface="Arial" panose="020B0604020202020204" pitchFamily="34" charset="0"/>
              </a:rPr>
              <a:t> </a:t>
            </a:r>
            <a:r>
              <a:rPr lang="en-US" sz="3200" b="1" dirty="0" err="1">
                <a:solidFill>
                  <a:srgbClr val="FF0000"/>
                </a:solidFill>
                <a:latin typeface="Arial" panose="020B0604020202020204" pitchFamily="34" charset="0"/>
                <a:cs typeface="Arial" panose="020B0604020202020204" pitchFamily="34" charset="0"/>
              </a:rPr>
              <a:t>khỏe</a:t>
            </a:r>
            <a:r>
              <a:rPr lang="en-US" sz="3200" b="1" dirty="0">
                <a:solidFill>
                  <a:srgbClr val="FF0000"/>
                </a:solidFill>
                <a:latin typeface="Arial" panose="020B0604020202020204" pitchFamily="34" charset="0"/>
                <a:cs typeface="Arial" panose="020B0604020202020204" pitchFamily="34" charset="0"/>
              </a:rPr>
              <a:t> </a:t>
            </a:r>
            <a:r>
              <a:rPr lang="en-US" sz="3200" b="1" dirty="0" err="1">
                <a:solidFill>
                  <a:srgbClr val="FF0000"/>
                </a:solidFill>
                <a:latin typeface="Arial" panose="020B0604020202020204" pitchFamily="34" charset="0"/>
                <a:cs typeface="Arial" panose="020B0604020202020204" pitchFamily="34" charset="0"/>
              </a:rPr>
              <a:t>của</a:t>
            </a:r>
            <a:r>
              <a:rPr lang="en-US" sz="3200" b="1" dirty="0">
                <a:solidFill>
                  <a:srgbClr val="FF0000"/>
                </a:solidFill>
                <a:latin typeface="Arial" panose="020B0604020202020204" pitchFamily="34" charset="0"/>
                <a:cs typeface="Arial" panose="020B0604020202020204" pitchFamily="34" charset="0"/>
              </a:rPr>
              <a:t> </a:t>
            </a:r>
            <a:r>
              <a:rPr lang="en-US" sz="3200" b="1" dirty="0" err="1">
                <a:solidFill>
                  <a:srgbClr val="FF0000"/>
                </a:solidFill>
                <a:latin typeface="Arial" panose="020B0604020202020204" pitchFamily="34" charset="0"/>
                <a:cs typeface="Arial" panose="020B0604020202020204" pitchFamily="34" charset="0"/>
              </a:rPr>
              <a:t>học</a:t>
            </a:r>
            <a:r>
              <a:rPr lang="en-US" sz="3200" b="1" dirty="0">
                <a:solidFill>
                  <a:srgbClr val="FF0000"/>
                </a:solidFill>
                <a:latin typeface="Arial" panose="020B0604020202020204" pitchFamily="34" charset="0"/>
                <a:cs typeface="Arial" panose="020B0604020202020204" pitchFamily="34" charset="0"/>
              </a:rPr>
              <a:t> </a:t>
            </a:r>
            <a:r>
              <a:rPr lang="en-US" sz="3200" b="1" dirty="0" err="1">
                <a:solidFill>
                  <a:srgbClr val="FF0000"/>
                </a:solidFill>
                <a:latin typeface="Arial" panose="020B0604020202020204" pitchFamily="34" charset="0"/>
                <a:cs typeface="Arial" panose="020B0604020202020204" pitchFamily="34" charset="0"/>
              </a:rPr>
              <a:t>sinh</a:t>
            </a:r>
            <a:r>
              <a:rPr lang="en-US" sz="3200" b="1" dirty="0">
                <a:solidFill>
                  <a:srgbClr val="FF0000"/>
                </a:solidFill>
                <a:latin typeface="Arial" panose="020B0604020202020204" pitchFamily="34" charset="0"/>
                <a:cs typeface="Arial" panose="020B0604020202020204" pitchFamily="34" charset="0"/>
              </a:rPr>
              <a:t> </a:t>
            </a:r>
            <a:r>
              <a:rPr lang="en-US" sz="3200" b="1" dirty="0" err="1">
                <a:solidFill>
                  <a:srgbClr val="FF0000"/>
                </a:solidFill>
                <a:latin typeface="Arial" panose="020B0604020202020204" pitchFamily="34" charset="0"/>
                <a:cs typeface="Arial" panose="020B0604020202020204" pitchFamily="34" charset="0"/>
              </a:rPr>
              <a:t>trong</a:t>
            </a:r>
            <a:r>
              <a:rPr lang="en-US" sz="3200" b="1" dirty="0">
                <a:solidFill>
                  <a:srgbClr val="FF0000"/>
                </a:solidFill>
                <a:latin typeface="Arial" panose="020B0604020202020204" pitchFamily="34" charset="0"/>
                <a:cs typeface="Arial" panose="020B0604020202020204" pitchFamily="34" charset="0"/>
              </a:rPr>
              <a:t> </a:t>
            </a:r>
            <a:r>
              <a:rPr lang="en-US" sz="3200" b="1" dirty="0" err="1">
                <a:solidFill>
                  <a:srgbClr val="FF0000"/>
                </a:solidFill>
                <a:latin typeface="Arial" panose="020B0604020202020204" pitchFamily="34" charset="0"/>
                <a:cs typeface="Arial" panose="020B0604020202020204" pitchFamily="34" charset="0"/>
              </a:rPr>
              <a:t>trường</a:t>
            </a:r>
            <a:r>
              <a:rPr lang="en-US" sz="3200" b="1" dirty="0">
                <a:solidFill>
                  <a:srgbClr val="FF0000"/>
                </a:solidFill>
                <a:latin typeface="Arial" panose="020B0604020202020204" pitchFamily="34" charset="0"/>
                <a:cs typeface="Arial" panose="020B0604020202020204" pitchFamily="34" charset="0"/>
              </a:rPr>
              <a:t> </a:t>
            </a:r>
            <a:r>
              <a:rPr lang="en-US" sz="3200" b="1" dirty="0" err="1">
                <a:solidFill>
                  <a:srgbClr val="FF0000"/>
                </a:solidFill>
                <a:latin typeface="Arial" panose="020B0604020202020204" pitchFamily="34" charset="0"/>
                <a:cs typeface="Arial" panose="020B0604020202020204" pitchFamily="34" charset="0"/>
              </a:rPr>
              <a:t>học</a:t>
            </a:r>
            <a:r>
              <a:rPr lang="en-US" sz="3200" b="1" dirty="0">
                <a:solidFill>
                  <a:srgbClr val="FF0000"/>
                </a:solidFill>
                <a:latin typeface="Arial" panose="020B0604020202020204" pitchFamily="34" charset="0"/>
                <a:cs typeface="Arial" panose="020B0604020202020204" pitchFamily="34" charset="0"/>
              </a:rPr>
              <a:t> (</a:t>
            </a:r>
            <a:r>
              <a:rPr lang="en-US" sz="3200" b="1" dirty="0" err="1">
                <a:solidFill>
                  <a:srgbClr val="FF0000"/>
                </a:solidFill>
                <a:latin typeface="Arial" panose="020B0604020202020204" pitchFamily="34" charset="0"/>
                <a:cs typeface="Arial" panose="020B0604020202020204" pitchFamily="34" charset="0"/>
              </a:rPr>
              <a:t>tiếp</a:t>
            </a:r>
            <a:r>
              <a:rPr lang="en-US" sz="3200" b="1" dirty="0">
                <a:solidFill>
                  <a:srgbClr val="FF0000"/>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277553758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343400"/>
          </a:xfrm>
        </p:spPr>
        <p:txBody>
          <a:bodyPr>
            <a:normAutofit/>
          </a:bodyPr>
          <a:lstStyle/>
          <a:p>
            <a:pPr algn="just"/>
            <a:r>
              <a:rPr lang="pt-BR" dirty="0"/>
              <a:t>Có ghi chép đầy đủ vào sổ khám bệnh, sổ theo dõi sức khỏe học sinh, sổ theo dõi tổng hợp tình trạng sức khỏe học sinh</a:t>
            </a:r>
          </a:p>
          <a:p>
            <a:pPr algn="just"/>
            <a:r>
              <a:rPr lang="pt-BR" dirty="0"/>
              <a:t>Thường xuyên kiểm tra, giám sát các điều kiện học tập, vệ sinh trường lớp, an toàn thực phẩm, cung cấp nước uống, xà phòng rửa tay</a:t>
            </a:r>
            <a:endParaRPr lang="en-US" dirty="0"/>
          </a:p>
        </p:txBody>
      </p:sp>
      <p:sp>
        <p:nvSpPr>
          <p:cNvPr id="4" name="Slide Number Placeholder 3">
            <a:extLst>
              <a:ext uri="{FF2B5EF4-FFF2-40B4-BE49-F238E27FC236}">
                <a16:creationId xmlns:a16="http://schemas.microsoft.com/office/drawing/2014/main" id="{4A7D80FA-530E-480C-82F5-18C1CE6E40AF}"/>
              </a:ext>
            </a:extLst>
          </p:cNvPr>
          <p:cNvSpPr>
            <a:spLocks noGrp="1"/>
          </p:cNvSpPr>
          <p:nvPr>
            <p:ph type="sldNum" sz="quarter" idx="12"/>
          </p:nvPr>
        </p:nvSpPr>
        <p:spPr/>
        <p:txBody>
          <a:bodyPr/>
          <a:lstStyle/>
          <a:p>
            <a:fld id="{C095D1BB-4319-4CBD-BB20-F7ADE7D39F36}" type="slidenum">
              <a:rPr lang="en-US" smtClean="0"/>
              <a:t>22</a:t>
            </a:fld>
            <a:endParaRPr lang="en-US" dirty="0"/>
          </a:p>
        </p:txBody>
      </p:sp>
      <p:sp>
        <p:nvSpPr>
          <p:cNvPr id="6" name="Title 1"/>
          <p:cNvSpPr>
            <a:spLocks noGrp="1"/>
          </p:cNvSpPr>
          <p:nvPr>
            <p:ph type="title"/>
          </p:nvPr>
        </p:nvSpPr>
        <p:spPr>
          <a:xfrm>
            <a:off x="304800" y="381000"/>
            <a:ext cx="8610600" cy="792162"/>
          </a:xfrm>
        </p:spPr>
        <p:txBody>
          <a:bodyPr>
            <a:noAutofit/>
          </a:bodyPr>
          <a:lstStyle/>
          <a:p>
            <a:r>
              <a:rPr lang="en-US" sz="3200" b="1" dirty="0">
                <a:solidFill>
                  <a:srgbClr val="FF0000"/>
                </a:solidFill>
                <a:latin typeface="Arial" panose="020B0604020202020204" pitchFamily="34" charset="0"/>
                <a:cs typeface="Arial" panose="020B0604020202020204" pitchFamily="34" charset="0"/>
              </a:rPr>
              <a:t>III. </a:t>
            </a:r>
            <a:r>
              <a:rPr lang="en-US" sz="3200" b="1" dirty="0" err="1">
                <a:solidFill>
                  <a:srgbClr val="FF0000"/>
                </a:solidFill>
                <a:latin typeface="Arial" panose="020B0604020202020204" pitchFamily="34" charset="0"/>
                <a:cs typeface="Arial" panose="020B0604020202020204" pitchFamily="34" charset="0"/>
              </a:rPr>
              <a:t>Các</a:t>
            </a:r>
            <a:r>
              <a:rPr lang="en-US" sz="3200" b="1" dirty="0">
                <a:solidFill>
                  <a:srgbClr val="FF0000"/>
                </a:solidFill>
                <a:latin typeface="Arial" panose="020B0604020202020204" pitchFamily="34" charset="0"/>
                <a:cs typeface="Arial" panose="020B0604020202020204" pitchFamily="34" charset="0"/>
              </a:rPr>
              <a:t> </a:t>
            </a:r>
            <a:r>
              <a:rPr lang="en-US" sz="3200" b="1" dirty="0" err="1">
                <a:solidFill>
                  <a:srgbClr val="FF0000"/>
                </a:solidFill>
                <a:latin typeface="Arial" panose="020B0604020202020204" pitchFamily="34" charset="0"/>
                <a:cs typeface="Arial" panose="020B0604020202020204" pitchFamily="34" charset="0"/>
              </a:rPr>
              <a:t>nội</a:t>
            </a:r>
            <a:r>
              <a:rPr lang="en-US" sz="3200" b="1" dirty="0">
                <a:solidFill>
                  <a:srgbClr val="FF0000"/>
                </a:solidFill>
                <a:latin typeface="Arial" panose="020B0604020202020204" pitchFamily="34" charset="0"/>
                <a:cs typeface="Arial" panose="020B0604020202020204" pitchFamily="34" charset="0"/>
              </a:rPr>
              <a:t> dung </a:t>
            </a:r>
            <a:r>
              <a:rPr lang="en-US" sz="3200" b="1" dirty="0" err="1">
                <a:solidFill>
                  <a:srgbClr val="FF0000"/>
                </a:solidFill>
                <a:latin typeface="Arial" panose="020B0604020202020204" pitchFamily="34" charset="0"/>
                <a:cs typeface="Arial" panose="020B0604020202020204" pitchFamily="34" charset="0"/>
              </a:rPr>
              <a:t>quản</a:t>
            </a:r>
            <a:r>
              <a:rPr lang="en-US" sz="3200" b="1" dirty="0">
                <a:solidFill>
                  <a:srgbClr val="FF0000"/>
                </a:solidFill>
                <a:latin typeface="Arial" panose="020B0604020202020204" pitchFamily="34" charset="0"/>
                <a:cs typeface="Arial" panose="020B0604020202020204" pitchFamily="34" charset="0"/>
              </a:rPr>
              <a:t> </a:t>
            </a:r>
            <a:r>
              <a:rPr lang="en-US" sz="3200" b="1" dirty="0" err="1">
                <a:solidFill>
                  <a:srgbClr val="FF0000"/>
                </a:solidFill>
                <a:latin typeface="Arial" panose="020B0604020202020204" pitchFamily="34" charset="0"/>
                <a:cs typeface="Arial" panose="020B0604020202020204" pitchFamily="34" charset="0"/>
              </a:rPr>
              <a:t>lý</a:t>
            </a:r>
            <a:r>
              <a:rPr lang="en-US" sz="3200" b="1" dirty="0">
                <a:solidFill>
                  <a:srgbClr val="FF0000"/>
                </a:solidFill>
                <a:latin typeface="Arial" panose="020B0604020202020204" pitchFamily="34" charset="0"/>
                <a:cs typeface="Arial" panose="020B0604020202020204" pitchFamily="34" charset="0"/>
              </a:rPr>
              <a:t> </a:t>
            </a:r>
            <a:r>
              <a:rPr lang="en-US" sz="3200" b="1" dirty="0" err="1">
                <a:solidFill>
                  <a:srgbClr val="FF0000"/>
                </a:solidFill>
                <a:latin typeface="Arial" panose="020B0604020202020204" pitchFamily="34" charset="0"/>
                <a:cs typeface="Arial" panose="020B0604020202020204" pitchFamily="34" charset="0"/>
              </a:rPr>
              <a:t>hồ</a:t>
            </a:r>
            <a:r>
              <a:rPr lang="en-US" sz="3200" b="1" dirty="0">
                <a:solidFill>
                  <a:srgbClr val="FF0000"/>
                </a:solidFill>
                <a:latin typeface="Arial" panose="020B0604020202020204" pitchFamily="34" charset="0"/>
                <a:cs typeface="Arial" panose="020B0604020202020204" pitchFamily="34" charset="0"/>
              </a:rPr>
              <a:t> </a:t>
            </a:r>
            <a:r>
              <a:rPr lang="en-US" sz="3200" b="1" dirty="0" err="1">
                <a:solidFill>
                  <a:srgbClr val="FF0000"/>
                </a:solidFill>
                <a:latin typeface="Arial" panose="020B0604020202020204" pitchFamily="34" charset="0"/>
                <a:cs typeface="Arial" panose="020B0604020202020204" pitchFamily="34" charset="0"/>
              </a:rPr>
              <a:t>sơ</a:t>
            </a:r>
            <a:r>
              <a:rPr lang="en-US" sz="3200" b="1" dirty="0">
                <a:solidFill>
                  <a:srgbClr val="FF0000"/>
                </a:solidFill>
                <a:latin typeface="Arial" panose="020B0604020202020204" pitchFamily="34" charset="0"/>
                <a:cs typeface="Arial" panose="020B0604020202020204" pitchFamily="34" charset="0"/>
              </a:rPr>
              <a:t> </a:t>
            </a:r>
            <a:r>
              <a:rPr lang="en-US" sz="3200" b="1" dirty="0" err="1">
                <a:solidFill>
                  <a:srgbClr val="FF0000"/>
                </a:solidFill>
                <a:latin typeface="Arial" panose="020B0604020202020204" pitchFamily="34" charset="0"/>
                <a:cs typeface="Arial" panose="020B0604020202020204" pitchFamily="34" charset="0"/>
              </a:rPr>
              <a:t>sức</a:t>
            </a:r>
            <a:r>
              <a:rPr lang="en-US" sz="3200" b="1" dirty="0">
                <a:solidFill>
                  <a:srgbClr val="FF0000"/>
                </a:solidFill>
                <a:latin typeface="Arial" panose="020B0604020202020204" pitchFamily="34" charset="0"/>
                <a:cs typeface="Arial" panose="020B0604020202020204" pitchFamily="34" charset="0"/>
              </a:rPr>
              <a:t> </a:t>
            </a:r>
            <a:r>
              <a:rPr lang="en-US" sz="3200" b="1" dirty="0" err="1">
                <a:solidFill>
                  <a:srgbClr val="FF0000"/>
                </a:solidFill>
                <a:latin typeface="Arial" panose="020B0604020202020204" pitchFamily="34" charset="0"/>
                <a:cs typeface="Arial" panose="020B0604020202020204" pitchFamily="34" charset="0"/>
              </a:rPr>
              <a:t>khỏe</a:t>
            </a:r>
            <a:r>
              <a:rPr lang="en-US" sz="3200" b="1" dirty="0">
                <a:solidFill>
                  <a:srgbClr val="FF0000"/>
                </a:solidFill>
                <a:latin typeface="Arial" panose="020B0604020202020204" pitchFamily="34" charset="0"/>
                <a:cs typeface="Arial" panose="020B0604020202020204" pitchFamily="34" charset="0"/>
              </a:rPr>
              <a:t> </a:t>
            </a:r>
            <a:r>
              <a:rPr lang="en-US" sz="3200" b="1" dirty="0" err="1">
                <a:solidFill>
                  <a:srgbClr val="FF0000"/>
                </a:solidFill>
                <a:latin typeface="Arial" panose="020B0604020202020204" pitchFamily="34" charset="0"/>
                <a:cs typeface="Arial" panose="020B0604020202020204" pitchFamily="34" charset="0"/>
              </a:rPr>
              <a:t>của</a:t>
            </a:r>
            <a:r>
              <a:rPr lang="en-US" sz="3200" b="1" dirty="0">
                <a:solidFill>
                  <a:srgbClr val="FF0000"/>
                </a:solidFill>
                <a:latin typeface="Arial" panose="020B0604020202020204" pitchFamily="34" charset="0"/>
                <a:cs typeface="Arial" panose="020B0604020202020204" pitchFamily="34" charset="0"/>
              </a:rPr>
              <a:t> </a:t>
            </a:r>
            <a:r>
              <a:rPr lang="en-US" sz="3200" b="1" dirty="0" err="1">
                <a:solidFill>
                  <a:srgbClr val="FF0000"/>
                </a:solidFill>
                <a:latin typeface="Arial" panose="020B0604020202020204" pitchFamily="34" charset="0"/>
                <a:cs typeface="Arial" panose="020B0604020202020204" pitchFamily="34" charset="0"/>
              </a:rPr>
              <a:t>học</a:t>
            </a:r>
            <a:r>
              <a:rPr lang="en-US" sz="3200" b="1" dirty="0">
                <a:solidFill>
                  <a:srgbClr val="FF0000"/>
                </a:solidFill>
                <a:latin typeface="Arial" panose="020B0604020202020204" pitchFamily="34" charset="0"/>
                <a:cs typeface="Arial" panose="020B0604020202020204" pitchFamily="34" charset="0"/>
              </a:rPr>
              <a:t> </a:t>
            </a:r>
            <a:r>
              <a:rPr lang="en-US" sz="3200" b="1" dirty="0" err="1">
                <a:solidFill>
                  <a:srgbClr val="FF0000"/>
                </a:solidFill>
                <a:latin typeface="Arial" panose="020B0604020202020204" pitchFamily="34" charset="0"/>
                <a:cs typeface="Arial" panose="020B0604020202020204" pitchFamily="34" charset="0"/>
              </a:rPr>
              <a:t>sinh</a:t>
            </a:r>
            <a:r>
              <a:rPr lang="en-US" sz="3200" b="1" dirty="0">
                <a:solidFill>
                  <a:srgbClr val="FF0000"/>
                </a:solidFill>
                <a:latin typeface="Arial" panose="020B0604020202020204" pitchFamily="34" charset="0"/>
                <a:cs typeface="Arial" panose="020B0604020202020204" pitchFamily="34" charset="0"/>
              </a:rPr>
              <a:t> </a:t>
            </a:r>
            <a:r>
              <a:rPr lang="en-US" sz="3200" b="1" dirty="0" err="1">
                <a:solidFill>
                  <a:srgbClr val="FF0000"/>
                </a:solidFill>
                <a:latin typeface="Arial" panose="020B0604020202020204" pitchFamily="34" charset="0"/>
                <a:cs typeface="Arial" panose="020B0604020202020204" pitchFamily="34" charset="0"/>
              </a:rPr>
              <a:t>trong</a:t>
            </a:r>
            <a:r>
              <a:rPr lang="en-US" sz="3200" b="1" dirty="0">
                <a:solidFill>
                  <a:srgbClr val="FF0000"/>
                </a:solidFill>
                <a:latin typeface="Arial" panose="020B0604020202020204" pitchFamily="34" charset="0"/>
                <a:cs typeface="Arial" panose="020B0604020202020204" pitchFamily="34" charset="0"/>
              </a:rPr>
              <a:t> </a:t>
            </a:r>
            <a:r>
              <a:rPr lang="en-US" sz="3200" b="1" dirty="0" err="1">
                <a:solidFill>
                  <a:srgbClr val="FF0000"/>
                </a:solidFill>
                <a:latin typeface="Arial" panose="020B0604020202020204" pitchFamily="34" charset="0"/>
                <a:cs typeface="Arial" panose="020B0604020202020204" pitchFamily="34" charset="0"/>
              </a:rPr>
              <a:t>trường</a:t>
            </a:r>
            <a:r>
              <a:rPr lang="en-US" sz="3200" b="1" dirty="0">
                <a:solidFill>
                  <a:srgbClr val="FF0000"/>
                </a:solidFill>
                <a:latin typeface="Arial" panose="020B0604020202020204" pitchFamily="34" charset="0"/>
                <a:cs typeface="Arial" panose="020B0604020202020204" pitchFamily="34" charset="0"/>
              </a:rPr>
              <a:t> </a:t>
            </a:r>
            <a:r>
              <a:rPr lang="en-US" sz="3200" b="1" dirty="0" err="1">
                <a:solidFill>
                  <a:srgbClr val="FF0000"/>
                </a:solidFill>
                <a:latin typeface="Arial" panose="020B0604020202020204" pitchFamily="34" charset="0"/>
                <a:cs typeface="Arial" panose="020B0604020202020204" pitchFamily="34" charset="0"/>
              </a:rPr>
              <a:t>học</a:t>
            </a:r>
            <a:r>
              <a:rPr lang="en-US" sz="3200" b="1" dirty="0">
                <a:solidFill>
                  <a:srgbClr val="FF0000"/>
                </a:solidFill>
                <a:latin typeface="Arial" panose="020B0604020202020204" pitchFamily="34" charset="0"/>
                <a:cs typeface="Arial" panose="020B0604020202020204" pitchFamily="34" charset="0"/>
              </a:rPr>
              <a:t> (</a:t>
            </a:r>
            <a:r>
              <a:rPr lang="en-US" sz="3200" b="1" dirty="0" err="1">
                <a:solidFill>
                  <a:srgbClr val="FF0000"/>
                </a:solidFill>
                <a:latin typeface="Arial" panose="020B0604020202020204" pitchFamily="34" charset="0"/>
                <a:cs typeface="Arial" panose="020B0604020202020204" pitchFamily="34" charset="0"/>
              </a:rPr>
              <a:t>tiếp</a:t>
            </a:r>
            <a:r>
              <a:rPr lang="en-US" sz="3200" b="1" dirty="0">
                <a:solidFill>
                  <a:srgbClr val="FF0000"/>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1750999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447800"/>
            <a:ext cx="7848600" cy="4343400"/>
          </a:xfrm>
        </p:spPr>
        <p:txBody>
          <a:bodyPr>
            <a:normAutofit/>
          </a:bodyPr>
          <a:lstStyle/>
          <a:p>
            <a:pPr algn="just"/>
            <a:r>
              <a:rPr lang="pt-BR" dirty="0"/>
              <a:t>Chủ động triển khai các biện pháp và chế độ vệ sinh phòng, chống dịch theo quy định tại Thông tư số 46/2010/TT-BYT và các hướng dẫn khác của cơ quan y tế</a:t>
            </a:r>
          </a:p>
          <a:p>
            <a:pPr algn="just"/>
            <a:r>
              <a:rPr lang="pt-BR" dirty="0"/>
              <a:t>Có tổ chức triển khai các chương trình y tế, phong trào vệ sinh phòng bệnh, tăng cường hoạt động thể lực, dinh dưỡng hợp lý</a:t>
            </a:r>
            <a:endParaRPr lang="en-US" dirty="0"/>
          </a:p>
        </p:txBody>
      </p:sp>
      <p:sp>
        <p:nvSpPr>
          <p:cNvPr id="4" name="Slide Number Placeholder 3">
            <a:extLst>
              <a:ext uri="{FF2B5EF4-FFF2-40B4-BE49-F238E27FC236}">
                <a16:creationId xmlns:a16="http://schemas.microsoft.com/office/drawing/2014/main" id="{4A7D80FA-530E-480C-82F5-18C1CE6E40AF}"/>
              </a:ext>
            </a:extLst>
          </p:cNvPr>
          <p:cNvSpPr>
            <a:spLocks noGrp="1"/>
          </p:cNvSpPr>
          <p:nvPr>
            <p:ph type="sldNum" sz="quarter" idx="12"/>
          </p:nvPr>
        </p:nvSpPr>
        <p:spPr/>
        <p:txBody>
          <a:bodyPr/>
          <a:lstStyle/>
          <a:p>
            <a:fld id="{C095D1BB-4319-4CBD-BB20-F7ADE7D39F36}" type="slidenum">
              <a:rPr lang="en-US" smtClean="0"/>
              <a:t>23</a:t>
            </a:fld>
            <a:endParaRPr lang="en-US" dirty="0"/>
          </a:p>
        </p:txBody>
      </p:sp>
      <p:sp>
        <p:nvSpPr>
          <p:cNvPr id="6" name="Title 1"/>
          <p:cNvSpPr>
            <a:spLocks noGrp="1"/>
          </p:cNvSpPr>
          <p:nvPr>
            <p:ph type="title"/>
          </p:nvPr>
        </p:nvSpPr>
        <p:spPr>
          <a:xfrm>
            <a:off x="304800" y="381000"/>
            <a:ext cx="8610600" cy="792162"/>
          </a:xfrm>
        </p:spPr>
        <p:txBody>
          <a:bodyPr>
            <a:noAutofit/>
          </a:bodyPr>
          <a:lstStyle/>
          <a:p>
            <a:r>
              <a:rPr lang="en-US" sz="3200" b="1" dirty="0">
                <a:solidFill>
                  <a:srgbClr val="FF0000"/>
                </a:solidFill>
                <a:latin typeface="Arial" panose="020B0604020202020204" pitchFamily="34" charset="0"/>
                <a:cs typeface="Arial" panose="020B0604020202020204" pitchFamily="34" charset="0"/>
              </a:rPr>
              <a:t>III. </a:t>
            </a:r>
            <a:r>
              <a:rPr lang="en-US" sz="3200" b="1" dirty="0" err="1">
                <a:solidFill>
                  <a:srgbClr val="FF0000"/>
                </a:solidFill>
                <a:latin typeface="Arial" panose="020B0604020202020204" pitchFamily="34" charset="0"/>
                <a:cs typeface="Arial" panose="020B0604020202020204" pitchFamily="34" charset="0"/>
              </a:rPr>
              <a:t>Các</a:t>
            </a:r>
            <a:r>
              <a:rPr lang="en-US" sz="3200" b="1" dirty="0">
                <a:solidFill>
                  <a:srgbClr val="FF0000"/>
                </a:solidFill>
                <a:latin typeface="Arial" panose="020B0604020202020204" pitchFamily="34" charset="0"/>
                <a:cs typeface="Arial" panose="020B0604020202020204" pitchFamily="34" charset="0"/>
              </a:rPr>
              <a:t> </a:t>
            </a:r>
            <a:r>
              <a:rPr lang="en-US" sz="3200" b="1" dirty="0" err="1">
                <a:solidFill>
                  <a:srgbClr val="FF0000"/>
                </a:solidFill>
                <a:latin typeface="Arial" panose="020B0604020202020204" pitchFamily="34" charset="0"/>
                <a:cs typeface="Arial" panose="020B0604020202020204" pitchFamily="34" charset="0"/>
              </a:rPr>
              <a:t>nội</a:t>
            </a:r>
            <a:r>
              <a:rPr lang="en-US" sz="3200" b="1" dirty="0">
                <a:solidFill>
                  <a:srgbClr val="FF0000"/>
                </a:solidFill>
                <a:latin typeface="Arial" panose="020B0604020202020204" pitchFamily="34" charset="0"/>
                <a:cs typeface="Arial" panose="020B0604020202020204" pitchFamily="34" charset="0"/>
              </a:rPr>
              <a:t> dung </a:t>
            </a:r>
            <a:r>
              <a:rPr lang="en-US" sz="3200" b="1" dirty="0" err="1">
                <a:solidFill>
                  <a:srgbClr val="FF0000"/>
                </a:solidFill>
                <a:latin typeface="Arial" panose="020B0604020202020204" pitchFamily="34" charset="0"/>
                <a:cs typeface="Arial" panose="020B0604020202020204" pitchFamily="34" charset="0"/>
              </a:rPr>
              <a:t>quản</a:t>
            </a:r>
            <a:r>
              <a:rPr lang="en-US" sz="3200" b="1" dirty="0">
                <a:solidFill>
                  <a:srgbClr val="FF0000"/>
                </a:solidFill>
                <a:latin typeface="Arial" panose="020B0604020202020204" pitchFamily="34" charset="0"/>
                <a:cs typeface="Arial" panose="020B0604020202020204" pitchFamily="34" charset="0"/>
              </a:rPr>
              <a:t> </a:t>
            </a:r>
            <a:r>
              <a:rPr lang="en-US" sz="3200" b="1" dirty="0" err="1">
                <a:solidFill>
                  <a:srgbClr val="FF0000"/>
                </a:solidFill>
                <a:latin typeface="Arial" panose="020B0604020202020204" pitchFamily="34" charset="0"/>
                <a:cs typeface="Arial" panose="020B0604020202020204" pitchFamily="34" charset="0"/>
              </a:rPr>
              <a:t>lý</a:t>
            </a:r>
            <a:r>
              <a:rPr lang="en-US" sz="3200" b="1" dirty="0">
                <a:solidFill>
                  <a:srgbClr val="FF0000"/>
                </a:solidFill>
                <a:latin typeface="Arial" panose="020B0604020202020204" pitchFamily="34" charset="0"/>
                <a:cs typeface="Arial" panose="020B0604020202020204" pitchFamily="34" charset="0"/>
              </a:rPr>
              <a:t> </a:t>
            </a:r>
            <a:r>
              <a:rPr lang="en-US" sz="3200" b="1" dirty="0" err="1">
                <a:solidFill>
                  <a:srgbClr val="FF0000"/>
                </a:solidFill>
                <a:latin typeface="Arial" panose="020B0604020202020204" pitchFamily="34" charset="0"/>
                <a:cs typeface="Arial" panose="020B0604020202020204" pitchFamily="34" charset="0"/>
              </a:rPr>
              <a:t>hồ</a:t>
            </a:r>
            <a:r>
              <a:rPr lang="en-US" sz="3200" b="1" dirty="0">
                <a:solidFill>
                  <a:srgbClr val="FF0000"/>
                </a:solidFill>
                <a:latin typeface="Arial" panose="020B0604020202020204" pitchFamily="34" charset="0"/>
                <a:cs typeface="Arial" panose="020B0604020202020204" pitchFamily="34" charset="0"/>
              </a:rPr>
              <a:t> </a:t>
            </a:r>
            <a:r>
              <a:rPr lang="en-US" sz="3200" b="1" dirty="0" err="1">
                <a:solidFill>
                  <a:srgbClr val="FF0000"/>
                </a:solidFill>
                <a:latin typeface="Arial" panose="020B0604020202020204" pitchFamily="34" charset="0"/>
                <a:cs typeface="Arial" panose="020B0604020202020204" pitchFamily="34" charset="0"/>
              </a:rPr>
              <a:t>sơ</a:t>
            </a:r>
            <a:r>
              <a:rPr lang="en-US" sz="3200" b="1" dirty="0">
                <a:solidFill>
                  <a:srgbClr val="FF0000"/>
                </a:solidFill>
                <a:latin typeface="Arial" panose="020B0604020202020204" pitchFamily="34" charset="0"/>
                <a:cs typeface="Arial" panose="020B0604020202020204" pitchFamily="34" charset="0"/>
              </a:rPr>
              <a:t> </a:t>
            </a:r>
            <a:r>
              <a:rPr lang="en-US" sz="3200" b="1" dirty="0" err="1">
                <a:solidFill>
                  <a:srgbClr val="FF0000"/>
                </a:solidFill>
                <a:latin typeface="Arial" panose="020B0604020202020204" pitchFamily="34" charset="0"/>
                <a:cs typeface="Arial" panose="020B0604020202020204" pitchFamily="34" charset="0"/>
              </a:rPr>
              <a:t>sức</a:t>
            </a:r>
            <a:r>
              <a:rPr lang="en-US" sz="3200" b="1" dirty="0">
                <a:solidFill>
                  <a:srgbClr val="FF0000"/>
                </a:solidFill>
                <a:latin typeface="Arial" panose="020B0604020202020204" pitchFamily="34" charset="0"/>
                <a:cs typeface="Arial" panose="020B0604020202020204" pitchFamily="34" charset="0"/>
              </a:rPr>
              <a:t> </a:t>
            </a:r>
            <a:r>
              <a:rPr lang="en-US" sz="3200" b="1" dirty="0" err="1">
                <a:solidFill>
                  <a:srgbClr val="FF0000"/>
                </a:solidFill>
                <a:latin typeface="Arial" panose="020B0604020202020204" pitchFamily="34" charset="0"/>
                <a:cs typeface="Arial" panose="020B0604020202020204" pitchFamily="34" charset="0"/>
              </a:rPr>
              <a:t>khỏe</a:t>
            </a:r>
            <a:r>
              <a:rPr lang="en-US" sz="3200" b="1" dirty="0">
                <a:solidFill>
                  <a:srgbClr val="FF0000"/>
                </a:solidFill>
                <a:latin typeface="Arial" panose="020B0604020202020204" pitchFamily="34" charset="0"/>
                <a:cs typeface="Arial" panose="020B0604020202020204" pitchFamily="34" charset="0"/>
              </a:rPr>
              <a:t> </a:t>
            </a:r>
            <a:r>
              <a:rPr lang="en-US" sz="3200" b="1" dirty="0" err="1">
                <a:solidFill>
                  <a:srgbClr val="FF0000"/>
                </a:solidFill>
                <a:latin typeface="Arial" panose="020B0604020202020204" pitchFamily="34" charset="0"/>
                <a:cs typeface="Arial" panose="020B0604020202020204" pitchFamily="34" charset="0"/>
              </a:rPr>
              <a:t>của</a:t>
            </a:r>
            <a:r>
              <a:rPr lang="en-US" sz="3200" b="1" dirty="0">
                <a:solidFill>
                  <a:srgbClr val="FF0000"/>
                </a:solidFill>
                <a:latin typeface="Arial" panose="020B0604020202020204" pitchFamily="34" charset="0"/>
                <a:cs typeface="Arial" panose="020B0604020202020204" pitchFamily="34" charset="0"/>
              </a:rPr>
              <a:t> </a:t>
            </a:r>
            <a:r>
              <a:rPr lang="en-US" sz="3200" b="1" dirty="0" err="1">
                <a:solidFill>
                  <a:srgbClr val="FF0000"/>
                </a:solidFill>
                <a:latin typeface="Arial" panose="020B0604020202020204" pitchFamily="34" charset="0"/>
                <a:cs typeface="Arial" panose="020B0604020202020204" pitchFamily="34" charset="0"/>
              </a:rPr>
              <a:t>học</a:t>
            </a:r>
            <a:r>
              <a:rPr lang="en-US" sz="3200" b="1" dirty="0">
                <a:solidFill>
                  <a:srgbClr val="FF0000"/>
                </a:solidFill>
                <a:latin typeface="Arial" panose="020B0604020202020204" pitchFamily="34" charset="0"/>
                <a:cs typeface="Arial" panose="020B0604020202020204" pitchFamily="34" charset="0"/>
              </a:rPr>
              <a:t> </a:t>
            </a:r>
            <a:r>
              <a:rPr lang="en-US" sz="3200" b="1" dirty="0" err="1">
                <a:solidFill>
                  <a:srgbClr val="FF0000"/>
                </a:solidFill>
                <a:latin typeface="Arial" panose="020B0604020202020204" pitchFamily="34" charset="0"/>
                <a:cs typeface="Arial" panose="020B0604020202020204" pitchFamily="34" charset="0"/>
              </a:rPr>
              <a:t>sinh</a:t>
            </a:r>
            <a:r>
              <a:rPr lang="en-US" sz="3200" b="1" dirty="0">
                <a:solidFill>
                  <a:srgbClr val="FF0000"/>
                </a:solidFill>
                <a:latin typeface="Arial" panose="020B0604020202020204" pitchFamily="34" charset="0"/>
                <a:cs typeface="Arial" panose="020B0604020202020204" pitchFamily="34" charset="0"/>
              </a:rPr>
              <a:t> </a:t>
            </a:r>
            <a:r>
              <a:rPr lang="en-US" sz="3200" b="1" dirty="0" err="1">
                <a:solidFill>
                  <a:srgbClr val="FF0000"/>
                </a:solidFill>
                <a:latin typeface="Arial" panose="020B0604020202020204" pitchFamily="34" charset="0"/>
                <a:cs typeface="Arial" panose="020B0604020202020204" pitchFamily="34" charset="0"/>
              </a:rPr>
              <a:t>trong</a:t>
            </a:r>
            <a:r>
              <a:rPr lang="en-US" sz="3200" b="1" dirty="0">
                <a:solidFill>
                  <a:srgbClr val="FF0000"/>
                </a:solidFill>
                <a:latin typeface="Arial" panose="020B0604020202020204" pitchFamily="34" charset="0"/>
                <a:cs typeface="Arial" panose="020B0604020202020204" pitchFamily="34" charset="0"/>
              </a:rPr>
              <a:t> </a:t>
            </a:r>
            <a:r>
              <a:rPr lang="en-US" sz="3200" b="1" dirty="0" err="1">
                <a:solidFill>
                  <a:srgbClr val="FF0000"/>
                </a:solidFill>
                <a:latin typeface="Arial" panose="020B0604020202020204" pitchFamily="34" charset="0"/>
                <a:cs typeface="Arial" panose="020B0604020202020204" pitchFamily="34" charset="0"/>
              </a:rPr>
              <a:t>trường</a:t>
            </a:r>
            <a:r>
              <a:rPr lang="en-US" sz="3200" b="1" dirty="0">
                <a:solidFill>
                  <a:srgbClr val="FF0000"/>
                </a:solidFill>
                <a:latin typeface="Arial" panose="020B0604020202020204" pitchFamily="34" charset="0"/>
                <a:cs typeface="Arial" panose="020B0604020202020204" pitchFamily="34" charset="0"/>
              </a:rPr>
              <a:t> </a:t>
            </a:r>
            <a:r>
              <a:rPr lang="en-US" sz="3200" b="1" dirty="0" err="1">
                <a:solidFill>
                  <a:srgbClr val="FF0000"/>
                </a:solidFill>
                <a:latin typeface="Arial" panose="020B0604020202020204" pitchFamily="34" charset="0"/>
                <a:cs typeface="Arial" panose="020B0604020202020204" pitchFamily="34" charset="0"/>
              </a:rPr>
              <a:t>học</a:t>
            </a:r>
            <a:r>
              <a:rPr lang="en-US" sz="3200" b="1" dirty="0">
                <a:solidFill>
                  <a:srgbClr val="FF0000"/>
                </a:solidFill>
                <a:latin typeface="Arial" panose="020B0604020202020204" pitchFamily="34" charset="0"/>
                <a:cs typeface="Arial" panose="020B0604020202020204" pitchFamily="34" charset="0"/>
              </a:rPr>
              <a:t> (</a:t>
            </a:r>
            <a:r>
              <a:rPr lang="en-US" sz="3200" b="1" dirty="0" err="1">
                <a:solidFill>
                  <a:srgbClr val="FF0000"/>
                </a:solidFill>
                <a:latin typeface="Arial" panose="020B0604020202020204" pitchFamily="34" charset="0"/>
                <a:cs typeface="Arial" panose="020B0604020202020204" pitchFamily="34" charset="0"/>
              </a:rPr>
              <a:t>tiếp</a:t>
            </a:r>
            <a:r>
              <a:rPr lang="en-US" sz="3200" b="1" dirty="0">
                <a:solidFill>
                  <a:srgbClr val="FF0000"/>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112466981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57400"/>
            <a:ext cx="8229600" cy="1143000"/>
          </a:xfrm>
        </p:spPr>
        <p:txBody>
          <a:bodyPr/>
          <a:lstStyle/>
          <a:p>
            <a:r>
              <a:rPr lang="en-US" b="1">
                <a:solidFill>
                  <a:srgbClr val="FF0000"/>
                </a:solidFill>
              </a:rPr>
              <a:t>XIN TRÂN TRỌNG CẢM ƠN!</a:t>
            </a:r>
          </a:p>
        </p:txBody>
      </p:sp>
      <p:sp>
        <p:nvSpPr>
          <p:cNvPr id="3" name="Slide Number Placeholder 2">
            <a:extLst>
              <a:ext uri="{FF2B5EF4-FFF2-40B4-BE49-F238E27FC236}">
                <a16:creationId xmlns:a16="http://schemas.microsoft.com/office/drawing/2014/main" id="{47AE927C-F2E0-4B64-9777-A70586EB018F}"/>
              </a:ext>
            </a:extLst>
          </p:cNvPr>
          <p:cNvSpPr>
            <a:spLocks noGrp="1"/>
          </p:cNvSpPr>
          <p:nvPr>
            <p:ph type="sldNum" sz="quarter" idx="12"/>
          </p:nvPr>
        </p:nvSpPr>
        <p:spPr/>
        <p:txBody>
          <a:bodyPr/>
          <a:lstStyle/>
          <a:p>
            <a:fld id="{C095D1BB-4319-4CBD-BB20-F7ADE7D39F36}" type="slidenum">
              <a:rPr lang="en-US" smtClean="0"/>
              <a:t>24</a:t>
            </a:fld>
            <a:endParaRPr lang="en-US"/>
          </a:p>
        </p:txBody>
      </p:sp>
    </p:spTree>
    <p:extLst>
      <p:ext uri="{BB962C8B-B14F-4D97-AF65-F5344CB8AC3E}">
        <p14:creationId xmlns:p14="http://schemas.microsoft.com/office/powerpoint/2010/main" val="20823193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819400"/>
            <a:ext cx="8229600" cy="792162"/>
          </a:xfrm>
        </p:spPr>
        <p:txBody>
          <a:bodyPr>
            <a:normAutofit/>
          </a:bodyPr>
          <a:lstStyle/>
          <a:p>
            <a:r>
              <a:rPr lang="en-US" b="1" dirty="0">
                <a:solidFill>
                  <a:srgbClr val="FF0000"/>
                </a:solidFill>
                <a:latin typeface="Arial" panose="020B0604020202020204" pitchFamily="34" charset="0"/>
                <a:cs typeface="Arial" panose="020B0604020202020204" pitchFamily="34" charset="0"/>
              </a:rPr>
              <a:t>I. XÂY DỰNG KẾ HOẠCH</a:t>
            </a:r>
            <a:endParaRPr lang="en-US"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4A7D80FA-530E-480C-82F5-18C1CE6E40AF}"/>
              </a:ext>
            </a:extLst>
          </p:cNvPr>
          <p:cNvSpPr>
            <a:spLocks noGrp="1"/>
          </p:cNvSpPr>
          <p:nvPr>
            <p:ph type="sldNum" sz="quarter" idx="12"/>
          </p:nvPr>
        </p:nvSpPr>
        <p:spPr/>
        <p:txBody>
          <a:bodyPr/>
          <a:lstStyle/>
          <a:p>
            <a:fld id="{C095D1BB-4319-4CBD-BB20-F7ADE7D39F36}" type="slidenum">
              <a:rPr lang="en-US" smtClean="0"/>
              <a:t>3</a:t>
            </a:fld>
            <a:endParaRPr lang="en-US" dirty="0"/>
          </a:p>
        </p:txBody>
      </p:sp>
    </p:spTree>
    <p:extLst>
      <p:ext uri="{BB962C8B-B14F-4D97-AF65-F5344CB8AC3E}">
        <p14:creationId xmlns:p14="http://schemas.microsoft.com/office/powerpoint/2010/main" val="37807809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792162"/>
          </a:xfrm>
        </p:spPr>
        <p:txBody>
          <a:bodyPr>
            <a:normAutofit fontScale="90000"/>
          </a:bodyPr>
          <a:lstStyle/>
          <a:p>
            <a:r>
              <a:rPr lang="nl-NL" b="1" dirty="0">
                <a:solidFill>
                  <a:srgbClr val="FF0000"/>
                </a:solidFill>
              </a:rPr>
              <a:t>Mục đích xây dựng kế hoạch</a:t>
            </a:r>
            <a:r>
              <a:rPr lang="nl-NL" dirty="0">
                <a:solidFill>
                  <a:srgbClr val="FF0000"/>
                </a:solidFill>
              </a:rPr>
              <a:t/>
            </a:r>
            <a:br>
              <a:rPr lang="nl-NL" dirty="0">
                <a:solidFill>
                  <a:srgbClr val="FF0000"/>
                </a:solidFill>
              </a:rPr>
            </a:br>
            <a:r>
              <a:rPr lang="en-US" b="1" dirty="0" err="1">
                <a:solidFill>
                  <a:srgbClr val="FF0000"/>
                </a:solidFill>
              </a:rPr>
              <a:t>triển</a:t>
            </a:r>
            <a:r>
              <a:rPr lang="en-US" b="1" dirty="0">
                <a:solidFill>
                  <a:srgbClr val="FF0000"/>
                </a:solidFill>
              </a:rPr>
              <a:t> </a:t>
            </a:r>
            <a:r>
              <a:rPr lang="en-US" b="1" dirty="0" err="1">
                <a:solidFill>
                  <a:srgbClr val="FF0000"/>
                </a:solidFill>
              </a:rPr>
              <a:t>khai</a:t>
            </a:r>
            <a:r>
              <a:rPr lang="en-US" b="1" dirty="0">
                <a:solidFill>
                  <a:srgbClr val="FF0000"/>
                </a:solidFill>
              </a:rPr>
              <a:t> </a:t>
            </a:r>
            <a:r>
              <a:rPr lang="en-US" b="1" dirty="0" err="1">
                <a:solidFill>
                  <a:srgbClr val="FF0000"/>
                </a:solidFill>
              </a:rPr>
              <a:t>công</a:t>
            </a:r>
            <a:r>
              <a:rPr lang="en-US" b="1" dirty="0">
                <a:solidFill>
                  <a:srgbClr val="FF0000"/>
                </a:solidFill>
              </a:rPr>
              <a:t> </a:t>
            </a:r>
            <a:r>
              <a:rPr lang="en-US" b="1" dirty="0" err="1">
                <a:solidFill>
                  <a:srgbClr val="FF0000"/>
                </a:solidFill>
              </a:rPr>
              <a:t>tác</a:t>
            </a:r>
            <a:r>
              <a:rPr lang="en-US" b="1" dirty="0">
                <a:solidFill>
                  <a:srgbClr val="FF0000"/>
                </a:solidFill>
              </a:rPr>
              <a:t> y </a:t>
            </a:r>
            <a:r>
              <a:rPr lang="en-US" b="1" dirty="0" err="1">
                <a:solidFill>
                  <a:srgbClr val="FF0000"/>
                </a:solidFill>
              </a:rPr>
              <a:t>tế</a:t>
            </a:r>
            <a:r>
              <a:rPr lang="en-US" b="1" dirty="0">
                <a:solidFill>
                  <a:srgbClr val="FF0000"/>
                </a:solidFill>
              </a:rPr>
              <a:t> </a:t>
            </a:r>
            <a:r>
              <a:rPr lang="en-US" b="1" dirty="0" err="1">
                <a:solidFill>
                  <a:srgbClr val="FF0000"/>
                </a:solidFill>
              </a:rPr>
              <a:t>trường</a:t>
            </a:r>
            <a:r>
              <a:rPr lang="en-US" b="1" dirty="0">
                <a:solidFill>
                  <a:srgbClr val="FF0000"/>
                </a:solidFill>
              </a:rPr>
              <a:t> </a:t>
            </a:r>
            <a:r>
              <a:rPr lang="en-US" b="1" dirty="0" err="1">
                <a:solidFill>
                  <a:srgbClr val="FF0000"/>
                </a:solidFill>
              </a:rPr>
              <a:t>học</a:t>
            </a:r>
            <a:endParaRPr lang="en-US" dirty="0">
              <a:solidFill>
                <a:srgbClr val="FF0000"/>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685800" y="1668370"/>
            <a:ext cx="7315200" cy="4343400"/>
          </a:xfrm>
        </p:spPr>
        <p:txBody>
          <a:bodyPr>
            <a:normAutofit lnSpcReduction="10000"/>
          </a:bodyPr>
          <a:lstStyle/>
          <a:p>
            <a:pPr algn="just">
              <a:buFont typeface="Wingdings" panose="05000000000000000000" pitchFamily="2" charset="2"/>
              <a:buChar char="Ø"/>
            </a:pPr>
            <a:r>
              <a:rPr lang="nl-NL" dirty="0"/>
              <a:t>Nhân viên y tế trường học (NVYTTH) xây dựng kế hoạch </a:t>
            </a:r>
            <a:r>
              <a:rPr lang="pt-BR" dirty="0"/>
              <a:t>nhằm đưa ra các công việc cần phải thực hiện trong một khoảng thời gian nhất định (thường là 1 năm học), theo một trình tự, với các nguồn lực khả thi có thể đạt được những mục tiêu về bảo vệ, chăm sóc và nâng cao sức khỏe cho trẻ em, học sinh trong nhà trường.</a:t>
            </a:r>
            <a:endParaRPr lang="vi-VN" sz="2800" dirty="0">
              <a:latin typeface="Arial" panose="020B0604020202020204" pitchFamily="34" charset="0"/>
              <a:cs typeface="Arial" panose="020B0604020202020204" pitchFamily="34" charset="0"/>
            </a:endParaRPr>
          </a:p>
          <a:p>
            <a:pPr algn="just">
              <a:buFont typeface="Wingdings" panose="05000000000000000000" pitchFamily="2" charset="2"/>
              <a:buChar char="v"/>
            </a:pPr>
            <a:endParaRPr lang="pt-BR" b="1" i="1" dirty="0"/>
          </a:p>
          <a:p>
            <a:pPr marL="0" indent="0" algn="just">
              <a:buNone/>
            </a:pPr>
            <a:endParaRPr lang="en-US" dirty="0"/>
          </a:p>
        </p:txBody>
      </p:sp>
      <p:sp>
        <p:nvSpPr>
          <p:cNvPr id="4" name="Slide Number Placeholder 3">
            <a:extLst>
              <a:ext uri="{FF2B5EF4-FFF2-40B4-BE49-F238E27FC236}">
                <a16:creationId xmlns:a16="http://schemas.microsoft.com/office/drawing/2014/main" id="{4A7D80FA-530E-480C-82F5-18C1CE6E40AF}"/>
              </a:ext>
            </a:extLst>
          </p:cNvPr>
          <p:cNvSpPr>
            <a:spLocks noGrp="1"/>
          </p:cNvSpPr>
          <p:nvPr>
            <p:ph type="sldNum" sz="quarter" idx="12"/>
          </p:nvPr>
        </p:nvSpPr>
        <p:spPr/>
        <p:txBody>
          <a:bodyPr/>
          <a:lstStyle/>
          <a:p>
            <a:fld id="{C095D1BB-4319-4CBD-BB20-F7ADE7D39F36}" type="slidenum">
              <a:rPr lang="en-US" smtClean="0"/>
              <a:t>4</a:t>
            </a:fld>
            <a:endParaRPr lang="en-US" dirty="0"/>
          </a:p>
        </p:txBody>
      </p:sp>
    </p:spTree>
    <p:extLst>
      <p:ext uri="{BB962C8B-B14F-4D97-AF65-F5344CB8AC3E}">
        <p14:creationId xmlns:p14="http://schemas.microsoft.com/office/powerpoint/2010/main" val="10288512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743200"/>
            <a:ext cx="8229600" cy="792162"/>
          </a:xfrm>
        </p:spPr>
        <p:txBody>
          <a:bodyPr>
            <a:normAutofit/>
          </a:bodyPr>
          <a:lstStyle/>
          <a:p>
            <a:r>
              <a:rPr lang="nl-NL" b="1" dirty="0">
                <a:solidFill>
                  <a:srgbClr val="FF0000"/>
                </a:solidFill>
              </a:rPr>
              <a:t>Các bước xây dựng kế hoạch</a:t>
            </a:r>
            <a:endParaRPr lang="en-US" b="1" dirty="0">
              <a:solidFill>
                <a:srgbClr val="FF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4A7D80FA-530E-480C-82F5-18C1CE6E40AF}"/>
              </a:ext>
            </a:extLst>
          </p:cNvPr>
          <p:cNvSpPr>
            <a:spLocks noGrp="1"/>
          </p:cNvSpPr>
          <p:nvPr>
            <p:ph type="sldNum" sz="quarter" idx="12"/>
          </p:nvPr>
        </p:nvSpPr>
        <p:spPr/>
        <p:txBody>
          <a:bodyPr/>
          <a:lstStyle/>
          <a:p>
            <a:fld id="{C095D1BB-4319-4CBD-BB20-F7ADE7D39F36}" type="slidenum">
              <a:rPr lang="en-US" smtClean="0"/>
              <a:t>5</a:t>
            </a:fld>
            <a:endParaRPr lang="en-US" dirty="0"/>
          </a:p>
        </p:txBody>
      </p:sp>
    </p:spTree>
    <p:extLst>
      <p:ext uri="{BB962C8B-B14F-4D97-AF65-F5344CB8AC3E}">
        <p14:creationId xmlns:p14="http://schemas.microsoft.com/office/powerpoint/2010/main" val="30555784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229600" cy="792162"/>
          </a:xfrm>
        </p:spPr>
        <p:txBody>
          <a:bodyPr>
            <a:normAutofit fontScale="90000"/>
          </a:bodyPr>
          <a:lstStyle/>
          <a:p>
            <a:pPr>
              <a:spcBef>
                <a:spcPts val="0"/>
              </a:spcBef>
              <a:buFont typeface="Wingdings" panose="05000000000000000000" pitchFamily="2" charset="2"/>
              <a:buChar char="Ø"/>
            </a:pPr>
            <a:r>
              <a:rPr lang="vi-VN" sz="3200" b="1" i="1" dirty="0">
                <a:solidFill>
                  <a:srgbClr val="FF0000"/>
                </a:solidFill>
              </a:rPr>
              <a:t>Bước 1</a:t>
            </a:r>
            <a:r>
              <a:rPr lang="en-US" sz="3200" b="1" i="1" dirty="0">
                <a:solidFill>
                  <a:srgbClr val="FF0000"/>
                </a:solidFill>
              </a:rPr>
              <a:t>.</a:t>
            </a:r>
            <a:r>
              <a:rPr lang="vi-VN" sz="3200" b="1" i="1" dirty="0">
                <a:solidFill>
                  <a:srgbClr val="FF0000"/>
                </a:solidFill>
              </a:rPr>
              <a:t> Phân tích tình hình, xác định</a:t>
            </a:r>
            <a:r>
              <a:rPr lang="en-US" sz="3200" b="1" i="1" dirty="0">
                <a:solidFill>
                  <a:srgbClr val="FF0000"/>
                </a:solidFill>
              </a:rPr>
              <a:t> </a:t>
            </a:r>
            <a:r>
              <a:rPr lang="en-US" sz="3200" b="1" i="1" dirty="0" err="1">
                <a:solidFill>
                  <a:srgbClr val="FF0000"/>
                </a:solidFill>
              </a:rPr>
              <a:t>các</a:t>
            </a:r>
            <a:r>
              <a:rPr lang="vi-VN" sz="3200" b="1" i="1" dirty="0">
                <a:solidFill>
                  <a:srgbClr val="FF0000"/>
                </a:solidFill>
              </a:rPr>
              <a:t> vấn </a:t>
            </a:r>
            <a:r>
              <a:rPr lang="vi-VN" sz="3200" b="1" i="1">
                <a:solidFill>
                  <a:srgbClr val="FF0000"/>
                </a:solidFill>
              </a:rPr>
              <a:t>đề </a:t>
            </a:r>
            <a:r>
              <a:rPr lang="en-US" sz="3200" b="1" i="1">
                <a:solidFill>
                  <a:srgbClr val="FF0000"/>
                </a:solidFill>
              </a:rPr>
              <a:t>SK tồn tại,</a:t>
            </a:r>
            <a:r>
              <a:rPr lang="vi-VN" sz="3200" b="1" i="1">
                <a:solidFill>
                  <a:srgbClr val="FF0000"/>
                </a:solidFill>
              </a:rPr>
              <a:t> </a:t>
            </a:r>
            <a:r>
              <a:rPr lang="en-US" sz="3200" b="1" i="1" dirty="0" err="1">
                <a:solidFill>
                  <a:srgbClr val="FF0000"/>
                </a:solidFill>
              </a:rPr>
              <a:t>lựa</a:t>
            </a:r>
            <a:r>
              <a:rPr lang="en-US" sz="3200" b="1" i="1" dirty="0">
                <a:solidFill>
                  <a:srgbClr val="FF0000"/>
                </a:solidFill>
              </a:rPr>
              <a:t> </a:t>
            </a:r>
            <a:r>
              <a:rPr lang="en-US" sz="3200" b="1" i="1" dirty="0" err="1">
                <a:solidFill>
                  <a:srgbClr val="FF0000"/>
                </a:solidFill>
              </a:rPr>
              <a:t>chọn</a:t>
            </a:r>
            <a:r>
              <a:rPr lang="en-US" sz="3200" b="1" i="1" dirty="0">
                <a:solidFill>
                  <a:srgbClr val="FF0000"/>
                </a:solidFill>
              </a:rPr>
              <a:t> </a:t>
            </a:r>
            <a:r>
              <a:rPr lang="vi-VN" sz="3200" b="1" i="1" dirty="0">
                <a:solidFill>
                  <a:srgbClr val="FF0000"/>
                </a:solidFill>
              </a:rPr>
              <a:t>vấn </a:t>
            </a:r>
            <a:r>
              <a:rPr lang="vi-VN" sz="3200" b="1" i="1">
                <a:solidFill>
                  <a:srgbClr val="FF0000"/>
                </a:solidFill>
              </a:rPr>
              <a:t>đề </a:t>
            </a:r>
            <a:r>
              <a:rPr lang="en-US" sz="3200" b="1" i="1">
                <a:solidFill>
                  <a:srgbClr val="FF0000"/>
                </a:solidFill>
              </a:rPr>
              <a:t>SK </a:t>
            </a:r>
            <a:r>
              <a:rPr lang="vi-VN" sz="3200" b="1" i="1">
                <a:solidFill>
                  <a:srgbClr val="FF0000"/>
                </a:solidFill>
              </a:rPr>
              <a:t>ưu </a:t>
            </a:r>
            <a:r>
              <a:rPr lang="vi-VN" sz="3200" b="1" i="1" dirty="0">
                <a:solidFill>
                  <a:srgbClr val="FF0000"/>
                </a:solidFill>
              </a:rPr>
              <a:t>tiên tại trường học</a:t>
            </a:r>
            <a:endParaRPr lang="en-US" sz="3200" b="1" i="1" dirty="0">
              <a:solidFill>
                <a:srgbClr val="FF0000"/>
              </a:solidFill>
            </a:endParaRPr>
          </a:p>
        </p:txBody>
      </p:sp>
      <p:sp>
        <p:nvSpPr>
          <p:cNvPr id="3" name="Content Placeholder 2"/>
          <p:cNvSpPr>
            <a:spLocks noGrp="1"/>
          </p:cNvSpPr>
          <p:nvPr>
            <p:ph idx="1"/>
          </p:nvPr>
        </p:nvSpPr>
        <p:spPr>
          <a:xfrm>
            <a:off x="228600" y="1219200"/>
            <a:ext cx="8686800" cy="4343400"/>
          </a:xfrm>
        </p:spPr>
        <p:txBody>
          <a:bodyPr>
            <a:noAutofit/>
          </a:bodyPr>
          <a:lstStyle/>
          <a:p>
            <a:pPr algn="just">
              <a:spcBef>
                <a:spcPts val="0"/>
              </a:spcBef>
            </a:pPr>
            <a:r>
              <a:rPr lang="pt-BR" sz="2200" i="1">
                <a:solidFill>
                  <a:srgbClr val="FF0000"/>
                </a:solidFill>
                <a:latin typeface="Arial" panose="020B0604020202020204" pitchFamily="34" charset="0"/>
                <a:cs typeface="Arial" panose="020B0604020202020204" pitchFamily="34" charset="0"/>
              </a:rPr>
              <a:t>Thu </a:t>
            </a:r>
            <a:r>
              <a:rPr lang="pt-BR" sz="2200" i="1" dirty="0">
                <a:solidFill>
                  <a:srgbClr val="FF0000"/>
                </a:solidFill>
                <a:latin typeface="Arial" panose="020B0604020202020204" pitchFamily="34" charset="0"/>
                <a:cs typeface="Arial" panose="020B0604020202020204" pitchFamily="34" charset="0"/>
              </a:rPr>
              <a:t>thập thông tin để đánh giá </a:t>
            </a:r>
            <a:r>
              <a:rPr lang="pt-BR" sz="2200" i="1">
                <a:solidFill>
                  <a:srgbClr val="FF0000"/>
                </a:solidFill>
                <a:latin typeface="Arial" panose="020B0604020202020204" pitchFamily="34" charset="0"/>
                <a:cs typeface="Arial" panose="020B0604020202020204" pitchFamily="34" charset="0"/>
              </a:rPr>
              <a:t>tình hình:</a:t>
            </a:r>
            <a:r>
              <a:rPr lang="pt-BR" sz="2200">
                <a:solidFill>
                  <a:srgbClr val="FF0000"/>
                </a:solidFill>
                <a:latin typeface="Arial" panose="020B0604020202020204" pitchFamily="34" charset="0"/>
                <a:cs typeface="Arial" panose="020B0604020202020204" pitchFamily="34" charset="0"/>
              </a:rPr>
              <a:t> </a:t>
            </a:r>
            <a:r>
              <a:rPr lang="nl-NL" sz="2200">
                <a:latin typeface="Arial" panose="020B0604020202020204" pitchFamily="34" charset="0"/>
                <a:cs typeface="Arial" panose="020B0604020202020204" pitchFamily="34" charset="0"/>
              </a:rPr>
              <a:t>NVYTTH</a:t>
            </a:r>
            <a:r>
              <a:rPr lang="nl-NL" sz="2200" b="1" i="1">
                <a:latin typeface="Arial" panose="020B0604020202020204" pitchFamily="34" charset="0"/>
                <a:cs typeface="Arial" panose="020B0604020202020204" pitchFamily="34" charset="0"/>
              </a:rPr>
              <a:t> </a:t>
            </a:r>
            <a:r>
              <a:rPr lang="pt-BR" sz="2200">
                <a:latin typeface="Arial" panose="020B0604020202020204" pitchFamily="34" charset="0"/>
                <a:cs typeface="Arial" panose="020B0604020202020204" pitchFamily="34" charset="0"/>
              </a:rPr>
              <a:t>cần thu thập thông tin để đánh giá tình hình hiện tại nhằm trả lời cho câu hỏi "Tình hình công tác y tế trường học trường ta hiện nay như thế nào?". </a:t>
            </a:r>
            <a:endParaRPr lang="en-US" sz="2200" dirty="0">
              <a:latin typeface="Arial" panose="020B0604020202020204" pitchFamily="34" charset="0"/>
              <a:cs typeface="Arial" panose="020B0604020202020204" pitchFamily="34" charset="0"/>
            </a:endParaRPr>
          </a:p>
          <a:p>
            <a:pPr algn="just">
              <a:spcBef>
                <a:spcPts val="0"/>
              </a:spcBef>
            </a:pPr>
            <a:r>
              <a:rPr lang="pt-BR" sz="2200" i="1">
                <a:solidFill>
                  <a:srgbClr val="FF0000"/>
                </a:solidFill>
                <a:latin typeface="Arial" panose="020B0604020202020204" pitchFamily="34" charset="0"/>
                <a:cs typeface="Arial" panose="020B0604020202020204" pitchFamily="34" charset="0"/>
              </a:rPr>
              <a:t>Xác </a:t>
            </a:r>
            <a:r>
              <a:rPr lang="pt-BR" sz="2200" i="1" dirty="0">
                <a:solidFill>
                  <a:srgbClr val="FF0000"/>
                </a:solidFill>
                <a:latin typeface="Arial" panose="020B0604020202020204" pitchFamily="34" charset="0"/>
                <a:cs typeface="Arial" panose="020B0604020202020204" pitchFamily="34" charset="0"/>
              </a:rPr>
              <a:t>định vấn đề </a:t>
            </a:r>
            <a:r>
              <a:rPr lang="pt-BR" sz="2200" i="1">
                <a:solidFill>
                  <a:srgbClr val="FF0000"/>
                </a:solidFill>
                <a:latin typeface="Arial" panose="020B0604020202020204" pitchFamily="34" charset="0"/>
                <a:cs typeface="Arial" panose="020B0604020202020204" pitchFamily="34" charset="0"/>
              </a:rPr>
              <a:t>ưu tiên</a:t>
            </a:r>
            <a:r>
              <a:rPr lang="pt-BR" sz="2200" i="1">
                <a:latin typeface="Arial" panose="020B0604020202020204" pitchFamily="34" charset="0"/>
                <a:cs typeface="Arial" panose="020B0604020202020204" pitchFamily="34" charset="0"/>
              </a:rPr>
              <a:t>: </a:t>
            </a:r>
            <a:r>
              <a:rPr lang="pt-BR" sz="2200">
                <a:latin typeface="Arial" panose="020B0604020202020204" pitchFamily="34" charset="0"/>
                <a:cs typeface="Arial" panose="020B0604020202020204" pitchFamily="34" charset="0"/>
              </a:rPr>
              <a:t>Sau khi thu thập thông tin cần thiết và phân tích tình hình, </a:t>
            </a:r>
            <a:r>
              <a:rPr lang="nl-NL" sz="2200">
                <a:latin typeface="Arial" panose="020B0604020202020204" pitchFamily="34" charset="0"/>
                <a:cs typeface="Arial" panose="020B0604020202020204" pitchFamily="34" charset="0"/>
              </a:rPr>
              <a:t>NVYTTH sẽ</a:t>
            </a:r>
            <a:r>
              <a:rPr lang="pt-BR" sz="2200">
                <a:latin typeface="Arial" panose="020B0604020202020204" pitchFamily="34" charset="0"/>
                <a:cs typeface="Arial" panose="020B0604020202020204" pitchFamily="34" charset="0"/>
              </a:rPr>
              <a:t> phát hiện ra nhiều vấn đề cần phải giải quyết. Tuy vậy, không thể giải quyết tất cả các vấn đề cùng một thời điểm, để sử dụng nguồn lực một cách hiệu quả, </a:t>
            </a:r>
            <a:r>
              <a:rPr lang="nl-NL" sz="2200">
                <a:latin typeface="Arial" panose="020B0604020202020204" pitchFamily="34" charset="0"/>
                <a:cs typeface="Arial" panose="020B0604020202020204" pitchFamily="34" charset="0"/>
              </a:rPr>
              <a:t>NVYTTH cần </a:t>
            </a:r>
            <a:r>
              <a:rPr lang="pt-BR" sz="2200">
                <a:latin typeface="Arial" panose="020B0604020202020204" pitchFamily="34" charset="0"/>
                <a:cs typeface="Arial" panose="020B0604020202020204" pitchFamily="34" charset="0"/>
              </a:rPr>
              <a:t>cân nhắc vấn đề nào cần giải quyết trước, vấn đề nào cần giải quyết sau, do đó cần xác định ưu tiên.</a:t>
            </a:r>
            <a:endParaRPr lang="en-US" sz="2200" dirty="0">
              <a:latin typeface="Arial" panose="020B0604020202020204" pitchFamily="34" charset="0"/>
              <a:cs typeface="Arial" panose="020B0604020202020204" pitchFamily="34" charset="0"/>
            </a:endParaRPr>
          </a:p>
          <a:p>
            <a:pPr algn="just">
              <a:spcBef>
                <a:spcPts val="0"/>
              </a:spcBef>
            </a:pPr>
            <a:r>
              <a:rPr lang="pt-BR" sz="2200" i="1">
                <a:solidFill>
                  <a:srgbClr val="FF0000"/>
                </a:solidFill>
                <a:latin typeface="Arial" panose="020B0604020202020204" pitchFamily="34" charset="0"/>
                <a:cs typeface="Arial" panose="020B0604020202020204" pitchFamily="34" charset="0"/>
              </a:rPr>
              <a:t>Phân </a:t>
            </a:r>
            <a:r>
              <a:rPr lang="pt-BR" sz="2200" i="1" dirty="0">
                <a:solidFill>
                  <a:srgbClr val="FF0000"/>
                </a:solidFill>
                <a:latin typeface="Arial" panose="020B0604020202020204" pitchFamily="34" charset="0"/>
                <a:cs typeface="Arial" panose="020B0604020202020204" pitchFamily="34" charset="0"/>
              </a:rPr>
              <a:t>tích vấn đề</a:t>
            </a:r>
            <a:r>
              <a:rPr lang="pt-BR" sz="2200" i="1">
                <a:solidFill>
                  <a:srgbClr val="FF0000"/>
                </a:solidFill>
                <a:latin typeface="Arial" panose="020B0604020202020204" pitchFamily="34" charset="0"/>
                <a:cs typeface="Arial" panose="020B0604020202020204" pitchFamily="34" charset="0"/>
              </a:rPr>
              <a:t>: </a:t>
            </a:r>
            <a:r>
              <a:rPr lang="pt-BR" sz="2200">
                <a:latin typeface="Arial" panose="020B0604020202020204" pitchFamily="34" charset="0"/>
                <a:cs typeface="Arial" panose="020B0604020202020204" pitchFamily="34" charset="0"/>
              </a:rPr>
              <a:t>Phân tích vấn đề là một việc làm rất quan trọng tiếp theo các bước trên. Mục tiêu của phân tích vấn đề là xác định được các nguyên nhân gốc rễ, nguyên nhân trực tiếp, nguyên nhân gián tiếp, nguyên nhân có thể can thiệp được, nguyên nhân không thể can thiệp được để căn cứ vào đó có thể có các giải pháp can thiệp thích hợp.</a:t>
            </a:r>
            <a:endParaRPr lang="pt-BR" sz="2200" b="1" i="1" dirty="0">
              <a:latin typeface="Arial" panose="020B0604020202020204" pitchFamily="34" charset="0"/>
              <a:cs typeface="Arial" panose="020B0604020202020204" pitchFamily="34" charset="0"/>
            </a:endParaRPr>
          </a:p>
          <a:p>
            <a:pPr marL="0" indent="0" algn="just">
              <a:spcBef>
                <a:spcPts val="0"/>
              </a:spcBef>
              <a:buNone/>
            </a:pPr>
            <a:endParaRPr lang="en-US" sz="2200"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4A7D80FA-530E-480C-82F5-18C1CE6E40AF}"/>
              </a:ext>
            </a:extLst>
          </p:cNvPr>
          <p:cNvSpPr>
            <a:spLocks noGrp="1"/>
          </p:cNvSpPr>
          <p:nvPr>
            <p:ph type="sldNum" sz="quarter" idx="12"/>
          </p:nvPr>
        </p:nvSpPr>
        <p:spPr/>
        <p:txBody>
          <a:bodyPr/>
          <a:lstStyle/>
          <a:p>
            <a:fld id="{C095D1BB-4319-4CBD-BB20-F7ADE7D39F36}" type="slidenum">
              <a:rPr lang="en-US" smtClean="0"/>
              <a:t>6</a:t>
            </a:fld>
            <a:endParaRPr lang="en-US" dirty="0"/>
          </a:p>
        </p:txBody>
      </p:sp>
    </p:spTree>
    <p:extLst>
      <p:ext uri="{BB962C8B-B14F-4D97-AF65-F5344CB8AC3E}">
        <p14:creationId xmlns:p14="http://schemas.microsoft.com/office/powerpoint/2010/main" val="27194808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33400"/>
            <a:ext cx="8229600" cy="792162"/>
          </a:xfrm>
        </p:spPr>
        <p:txBody>
          <a:bodyPr>
            <a:normAutofit/>
          </a:bodyPr>
          <a:lstStyle/>
          <a:p>
            <a:r>
              <a:rPr lang="en-US" sz="3200" b="1" dirty="0" err="1">
                <a:latin typeface="Arial" panose="020B0604020202020204" pitchFamily="34" charset="0"/>
                <a:cs typeface="Arial" panose="020B0604020202020204" pitchFamily="34" charset="0"/>
              </a:rPr>
              <a:t>Bư</a:t>
            </a:r>
            <a:r>
              <a:rPr lang="vi-VN" sz="3200" b="1" dirty="0">
                <a:latin typeface="Arial" panose="020B0604020202020204" pitchFamily="34" charset="0"/>
                <a:cs typeface="Arial" panose="020B0604020202020204" pitchFamily="34" charset="0"/>
              </a:rPr>
              <a:t>ớc 2</a:t>
            </a:r>
            <a:r>
              <a:rPr lang="en-US" sz="3200" b="1" dirty="0">
                <a:latin typeface="Arial" panose="020B0604020202020204" pitchFamily="34" charset="0"/>
                <a:cs typeface="Arial" panose="020B0604020202020204" pitchFamily="34" charset="0"/>
              </a:rPr>
              <a:t>.</a:t>
            </a:r>
            <a:r>
              <a:rPr lang="vi-VN" sz="3200" b="1" dirty="0">
                <a:latin typeface="Arial" panose="020B0604020202020204" pitchFamily="34" charset="0"/>
                <a:cs typeface="Arial" panose="020B0604020202020204" pitchFamily="34" charset="0"/>
              </a:rPr>
              <a:t> Xây dựng mục tiêu</a:t>
            </a:r>
            <a:endParaRPr lang="en-US" sz="320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609600" y="1600200"/>
            <a:ext cx="7848600" cy="4343400"/>
          </a:xfrm>
        </p:spPr>
        <p:txBody>
          <a:bodyPr>
            <a:normAutofit/>
          </a:bodyPr>
          <a:lstStyle/>
          <a:p>
            <a:pPr algn="just"/>
            <a:r>
              <a:rPr lang="pt-BR" dirty="0"/>
              <a:t>Để có được một mục tiêu tốt thì trước hết mục tiêu đó phải được xây dựng dựa trên cơ sở khoa học rõ ràng, tin cậy. Mục tiêu phải đảm bảo đầy đủ các tiêu chuẩn như có đối tượng, hoạt động rõ ràng, cụ thể, có thời gian, địa điểm, phải phù hợp, khả thi và đo lường được.</a:t>
            </a:r>
            <a:endParaRPr lang="en-US" dirty="0"/>
          </a:p>
        </p:txBody>
      </p:sp>
      <p:sp>
        <p:nvSpPr>
          <p:cNvPr id="4" name="Slide Number Placeholder 3">
            <a:extLst>
              <a:ext uri="{FF2B5EF4-FFF2-40B4-BE49-F238E27FC236}">
                <a16:creationId xmlns:a16="http://schemas.microsoft.com/office/drawing/2014/main" id="{4A7D80FA-530E-480C-82F5-18C1CE6E40AF}"/>
              </a:ext>
            </a:extLst>
          </p:cNvPr>
          <p:cNvSpPr>
            <a:spLocks noGrp="1"/>
          </p:cNvSpPr>
          <p:nvPr>
            <p:ph type="sldNum" sz="quarter" idx="12"/>
          </p:nvPr>
        </p:nvSpPr>
        <p:spPr/>
        <p:txBody>
          <a:bodyPr/>
          <a:lstStyle/>
          <a:p>
            <a:fld id="{C095D1BB-4319-4CBD-BB20-F7ADE7D39F36}" type="slidenum">
              <a:rPr lang="en-US" smtClean="0"/>
              <a:t>7</a:t>
            </a:fld>
            <a:endParaRPr lang="en-US" dirty="0"/>
          </a:p>
        </p:txBody>
      </p:sp>
    </p:spTree>
    <p:extLst>
      <p:ext uri="{BB962C8B-B14F-4D97-AF65-F5344CB8AC3E}">
        <p14:creationId xmlns:p14="http://schemas.microsoft.com/office/powerpoint/2010/main" val="18476088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76200"/>
            <a:ext cx="8229600" cy="792162"/>
          </a:xfrm>
        </p:spPr>
        <p:txBody>
          <a:bodyPr>
            <a:normAutofit/>
          </a:bodyPr>
          <a:lstStyle/>
          <a:p>
            <a:r>
              <a:rPr lang="vi-VN" sz="3200" b="1" dirty="0">
                <a:solidFill>
                  <a:srgbClr val="FF0000"/>
                </a:solidFill>
              </a:rPr>
              <a:t>Bước 3. Chọn giải pháp</a:t>
            </a:r>
            <a:endParaRPr lang="en-US" sz="3200" b="1" dirty="0">
              <a:solidFill>
                <a:srgbClr val="FF0000"/>
              </a:solidFill>
            </a:endParaRPr>
          </a:p>
        </p:txBody>
      </p:sp>
      <p:sp>
        <p:nvSpPr>
          <p:cNvPr id="3" name="Content Placeholder 2"/>
          <p:cNvSpPr>
            <a:spLocks noGrp="1"/>
          </p:cNvSpPr>
          <p:nvPr>
            <p:ph idx="1"/>
          </p:nvPr>
        </p:nvSpPr>
        <p:spPr>
          <a:xfrm>
            <a:off x="914400" y="990600"/>
            <a:ext cx="7696200" cy="4343400"/>
          </a:xfrm>
        </p:spPr>
        <p:txBody>
          <a:bodyPr>
            <a:normAutofit lnSpcReduction="10000"/>
          </a:bodyPr>
          <a:lstStyle/>
          <a:p>
            <a:pPr algn="just"/>
            <a:r>
              <a:rPr lang="pt-BR" dirty="0"/>
              <a:t>Để thực hiện được một giải pháp thì có thể có một hoặc nhiều phương pháp thực hiện khác nhau. Sau khi lựa chọn các giải pháp và phương pháp thực hiện, tiến hành phân tích khó khăn - thuận lợi của các phương pháp đó để xây dựng kế hoạch hành động phù hợp nhằm đạt được các mục tiêu đề ra. Mỗi vấn đề ưu tiên được giải quyết bằng một hoặc nhiều giải pháp.</a:t>
            </a:r>
            <a:endParaRPr lang="en-US" dirty="0"/>
          </a:p>
        </p:txBody>
      </p:sp>
      <p:sp>
        <p:nvSpPr>
          <p:cNvPr id="4" name="Slide Number Placeholder 3">
            <a:extLst>
              <a:ext uri="{FF2B5EF4-FFF2-40B4-BE49-F238E27FC236}">
                <a16:creationId xmlns:a16="http://schemas.microsoft.com/office/drawing/2014/main" id="{4A7D80FA-530E-480C-82F5-18C1CE6E40AF}"/>
              </a:ext>
            </a:extLst>
          </p:cNvPr>
          <p:cNvSpPr>
            <a:spLocks noGrp="1"/>
          </p:cNvSpPr>
          <p:nvPr>
            <p:ph type="sldNum" sz="quarter" idx="12"/>
          </p:nvPr>
        </p:nvSpPr>
        <p:spPr/>
        <p:txBody>
          <a:bodyPr/>
          <a:lstStyle/>
          <a:p>
            <a:fld id="{C095D1BB-4319-4CBD-BB20-F7ADE7D39F36}" type="slidenum">
              <a:rPr lang="en-US" smtClean="0"/>
              <a:t>8</a:t>
            </a:fld>
            <a:endParaRPr lang="en-US" dirty="0"/>
          </a:p>
        </p:txBody>
      </p:sp>
    </p:spTree>
    <p:extLst>
      <p:ext uri="{BB962C8B-B14F-4D97-AF65-F5344CB8AC3E}">
        <p14:creationId xmlns:p14="http://schemas.microsoft.com/office/powerpoint/2010/main" val="33473588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22238"/>
            <a:ext cx="8229600" cy="792162"/>
          </a:xfrm>
        </p:spPr>
        <p:txBody>
          <a:bodyPr>
            <a:normAutofit fontScale="90000"/>
          </a:bodyPr>
          <a:lstStyle/>
          <a:p>
            <a:r>
              <a:rPr lang="vi-VN" sz="3200" b="1" dirty="0">
                <a:solidFill>
                  <a:srgbClr val="FF0000"/>
                </a:solidFill>
              </a:rPr>
              <a:t>Bước </a:t>
            </a:r>
            <a:r>
              <a:rPr lang="en-US" sz="3200" b="1" dirty="0">
                <a:solidFill>
                  <a:srgbClr val="FF0000"/>
                </a:solidFill>
              </a:rPr>
              <a:t>4</a:t>
            </a:r>
            <a:r>
              <a:rPr lang="vi-VN" sz="3200" b="1" dirty="0">
                <a:solidFill>
                  <a:srgbClr val="FF0000"/>
                </a:solidFill>
              </a:rPr>
              <a:t>. Đưa ra nội dung hoạt động và sắp xếp nguồn lực theo thời gian</a:t>
            </a:r>
            <a:endParaRPr lang="en-US" sz="3200" b="1" dirty="0">
              <a:solidFill>
                <a:srgbClr val="FF0000"/>
              </a:solidFill>
            </a:endParaRPr>
          </a:p>
        </p:txBody>
      </p:sp>
      <p:sp>
        <p:nvSpPr>
          <p:cNvPr id="3" name="Content Placeholder 2"/>
          <p:cNvSpPr>
            <a:spLocks noGrp="1"/>
          </p:cNvSpPr>
          <p:nvPr>
            <p:ph idx="1"/>
          </p:nvPr>
        </p:nvSpPr>
        <p:spPr>
          <a:xfrm>
            <a:off x="914400" y="990600"/>
            <a:ext cx="7772400" cy="4343400"/>
          </a:xfrm>
        </p:spPr>
        <p:txBody>
          <a:bodyPr>
            <a:normAutofit/>
          </a:bodyPr>
          <a:lstStyle/>
          <a:p>
            <a:pPr algn="just"/>
            <a:r>
              <a:rPr lang="pt-BR" dirty="0"/>
              <a:t>Trước khi lập kế hoạch cần lưu ý xem xét, cân bằng giữa khả năng và nhu cầu, dự tính xem những nguồn lực hiện có và những nguồn lực có thể huy động được (nhân lực, vật lực, tài lực, thời gian v.v...), những khó khăn, thuận lợi hiện tại và tương lai để xây dựng được kế hoạch hành động phù hợp</a:t>
            </a:r>
            <a:endParaRPr lang="en-US" dirty="0"/>
          </a:p>
        </p:txBody>
      </p:sp>
      <p:sp>
        <p:nvSpPr>
          <p:cNvPr id="4" name="Slide Number Placeholder 3">
            <a:extLst>
              <a:ext uri="{FF2B5EF4-FFF2-40B4-BE49-F238E27FC236}">
                <a16:creationId xmlns:a16="http://schemas.microsoft.com/office/drawing/2014/main" id="{4A7D80FA-530E-480C-82F5-18C1CE6E40AF}"/>
              </a:ext>
            </a:extLst>
          </p:cNvPr>
          <p:cNvSpPr>
            <a:spLocks noGrp="1"/>
          </p:cNvSpPr>
          <p:nvPr>
            <p:ph type="sldNum" sz="quarter" idx="12"/>
          </p:nvPr>
        </p:nvSpPr>
        <p:spPr/>
        <p:txBody>
          <a:bodyPr/>
          <a:lstStyle/>
          <a:p>
            <a:fld id="{C095D1BB-4319-4CBD-BB20-F7ADE7D39F36}" type="slidenum">
              <a:rPr lang="en-US" smtClean="0"/>
              <a:t>9</a:t>
            </a:fld>
            <a:endParaRPr lang="en-US" dirty="0"/>
          </a:p>
        </p:txBody>
      </p:sp>
    </p:spTree>
    <p:extLst>
      <p:ext uri="{BB962C8B-B14F-4D97-AF65-F5344CB8AC3E}">
        <p14:creationId xmlns:p14="http://schemas.microsoft.com/office/powerpoint/2010/main" val="31664727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3021</TotalTime>
  <Words>2164</Words>
  <Application>Microsoft Office PowerPoint</Application>
  <PresentationFormat>On-screen Show (4:3)</PresentationFormat>
  <Paragraphs>153</Paragraphs>
  <Slides>24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Calibri</vt:lpstr>
      <vt:lpstr>Times New Roman</vt:lpstr>
      <vt:lpstr>Wingdings</vt:lpstr>
      <vt:lpstr>Office Theme</vt:lpstr>
      <vt:lpstr>CÔNG TÁC  QUẢN LÝ SỨC KHỎE HỌC SINH</vt:lpstr>
      <vt:lpstr>NỘI DUNG</vt:lpstr>
      <vt:lpstr>I. XÂY DỰNG KẾ HOẠCH</vt:lpstr>
      <vt:lpstr>Mục đích xây dựng kế hoạch triển khai công tác y tế trường học</vt:lpstr>
      <vt:lpstr>Các bước xây dựng kế hoạch</vt:lpstr>
      <vt:lpstr>Bước 1. Phân tích tình hình, xác định các vấn đề SK tồn tại, lựa chọn vấn đề SK ưu tiên tại trường học</vt:lpstr>
      <vt:lpstr>Bước 2. Xây dựng mục tiêu</vt:lpstr>
      <vt:lpstr>Bước 3. Chọn giải pháp</vt:lpstr>
      <vt:lpstr>Bước 4. Đưa ra nội dung hoạt động và sắp xếp nguồn lực theo thời gian</vt:lpstr>
      <vt:lpstr>Bước 5. Bảo vệ kế hoạch, chuẩn bị triển khai, điều chỉnh kế hoạch</vt:lpstr>
      <vt:lpstr>II. MỤC TIÊU VÀ CÁC CHỈ TIÊU KẾ HOẠCH  </vt:lpstr>
      <vt:lpstr>III. CÁC NỘI DUNG HOẠT ĐỘNG</vt:lpstr>
      <vt:lpstr>v. Bảng kế hoạch thực hiện đối với từng hoạt động  </vt:lpstr>
      <vt:lpstr>II. Xây dựng báo cáo, đánh giá về công tác y tế trường học</vt:lpstr>
      <vt:lpstr>PowerPoint Presentation</vt:lpstr>
      <vt:lpstr>PowerPoint Presentation</vt:lpstr>
      <vt:lpstr>PowerPoint Presentation</vt:lpstr>
      <vt:lpstr>III. Các nội dung và phương pháp quản lý hồ sơ SK của học sinh trong trường học</vt:lpstr>
      <vt:lpstr>III. Các nội dung quản lý hồ sơ sức khỏe của học sinh trong trường học (tiếp)</vt:lpstr>
      <vt:lpstr>III. Các nội dung quản lý hồ sơ sức khỏe của học sinh trong trường học (tiếp)</vt:lpstr>
      <vt:lpstr>III. Các nội dung quản lý hồ sơ sức khỏe của học sinh trong trường học (tiếp)</vt:lpstr>
      <vt:lpstr>III. Các nội dung quản lý hồ sơ sức khỏe của học sinh trong trường học (tiếp)</vt:lpstr>
      <vt:lpstr>III. Các nội dung quản lý hồ sơ sức khỏe của học sinh trong trường học (tiếp)</vt:lpstr>
      <vt:lpstr>XIN TRÂN TRỌNG CẢM ƠN!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NGHIÊN CỨU VỀ BỮA ĂN  HỌC ĐƯỜNG TẠI CÁC TRƯỜNG TIỂU HỌC TRÊN ĐỊA BÀN HÀ NỘI</dc:title>
  <dc:creator>admin</dc:creator>
  <cp:lastModifiedBy>Admin</cp:lastModifiedBy>
  <cp:revision>533</cp:revision>
  <cp:lastPrinted>2021-07-23T10:32:04Z</cp:lastPrinted>
  <dcterms:created xsi:type="dcterms:W3CDTF">2020-12-22T16:00:29Z</dcterms:created>
  <dcterms:modified xsi:type="dcterms:W3CDTF">2022-12-18T15:19:41Z</dcterms:modified>
</cp:coreProperties>
</file>