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0"/>
  </p:notesMasterIdLst>
  <p:sldIdLst>
    <p:sldId id="256" r:id="rId2"/>
    <p:sldId id="257" r:id="rId3"/>
    <p:sldId id="359" r:id="rId4"/>
    <p:sldId id="360" r:id="rId5"/>
    <p:sldId id="361" r:id="rId6"/>
    <p:sldId id="362" r:id="rId7"/>
    <p:sldId id="363" r:id="rId8"/>
    <p:sldId id="3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5018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6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5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ight-001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6738"/>
            <a:ext cx="121920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lights_ppt_star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9839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9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0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7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8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99F-B5F6-48F8-AA38-F0C92AF9E76A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3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A08D3-1D7E-4855-9540-6FD0149FB267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05071-640B-49E4-BF73-54EB3E7DDA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9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07765" y="1337314"/>
            <a:ext cx="9789510" cy="3840688"/>
            <a:chOff x="1326637" y="962410"/>
            <a:chExt cx="9789510" cy="3840688"/>
          </a:xfrm>
        </p:grpSpPr>
        <p:sp>
          <p:nvSpPr>
            <p:cNvPr id="11" name="Mspham-0936082789"/>
            <p:cNvSpPr txBox="1"/>
            <p:nvPr/>
          </p:nvSpPr>
          <p:spPr>
            <a:xfrm>
              <a:off x="3373499" y="962410"/>
              <a:ext cx="56957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Century Schoolbook" pitchFamily="34" charset="0"/>
                </a:rPr>
                <a:t>ENGLISH 5 - Unit </a:t>
              </a:r>
              <a:r>
                <a:rPr lang="en-US" sz="4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Century Schoolbook" pitchFamily="34" charset="0"/>
                </a:rPr>
                <a:t>6</a:t>
              </a:r>
            </a:p>
          </p:txBody>
        </p:sp>
        <p:sp>
          <p:nvSpPr>
            <p:cNvPr id="12" name="Mspham-0936082789"/>
            <p:cNvSpPr txBox="1"/>
            <p:nvPr/>
          </p:nvSpPr>
          <p:spPr>
            <a:xfrm>
              <a:off x="4792154" y="3972101"/>
              <a:ext cx="28584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solidFill>
                    <a:srgbClr val="00B0F0"/>
                  </a:solidFill>
                  <a:latin typeface="Comic Sans MS" panose="030F0702030302020204" pitchFamily="66" charset="0"/>
                  <a:ea typeface="微软雅黑" panose="020B0503020204020204" pitchFamily="34" charset="-122"/>
                  <a:cs typeface="宋体" pitchFamily="2" charset="-122"/>
                </a:rPr>
                <a:t>Lesson </a:t>
              </a:r>
              <a:r>
                <a:rPr lang="en-US" sz="4800" b="1" dirty="0" smtClean="0">
                  <a:solidFill>
                    <a:srgbClr val="00B0F0"/>
                  </a:solidFill>
                  <a:latin typeface="Comic Sans MS" panose="030F0702030302020204" pitchFamily="66" charset="0"/>
                  <a:ea typeface="微软雅黑" panose="020B0503020204020204" pitchFamily="34" charset="-122"/>
                  <a:cs typeface="宋体" pitchFamily="2" charset="-122"/>
                </a:rPr>
                <a:t>3</a:t>
              </a:r>
              <a:endParaRPr lang="en-US" sz="4800" b="1" dirty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sp>
          <p:nvSpPr>
            <p:cNvPr id="13" name="18"/>
            <p:cNvSpPr>
              <a:spLocks noChangeArrowheads="1"/>
            </p:cNvSpPr>
            <p:nvPr/>
          </p:nvSpPr>
          <p:spPr bwMode="auto">
            <a:xfrm>
              <a:off x="1326637" y="2144090"/>
              <a:ext cx="9789510" cy="1477328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.VnCentury Schoolbook"/>
                  <a:ea typeface="微软雅黑" panose="020B0503020204020204" pitchFamily="34" charset="-122"/>
                  <a:cs typeface="Arial" panose="020B0604020202020204" pitchFamily="34" charset="0"/>
                </a:rPr>
                <a:t>HOW MANY LESSONS 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.VnCentury Schoolbook"/>
                  <a:ea typeface="微软雅黑" panose="020B0503020204020204" pitchFamily="34" charset="-122"/>
                  <a:cs typeface="Arial" panose="020B0604020202020204" pitchFamily="34" charset="0"/>
                </a:rPr>
                <a:t>DO YOU HAVE TODAY?</a:t>
              </a:r>
            </a:p>
          </p:txBody>
        </p:sp>
      </p:grpSp>
      <p:pic>
        <p:nvPicPr>
          <p:cNvPr id="6" name="Picture 2" descr="https://tse2.mm.bing.net/th?id=OIP.Kbu-kGBtgjQ31HO-r_o8qQHaH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5" b="98734" l="0" r="100000">
                        <a14:foregroundMark x1="21097" y1="24473" x2="62236" y2="70253"/>
                        <a14:foregroundMark x1="32489" y1="34599" x2="53165" y2="44093"/>
                        <a14:foregroundMark x1="32489" y1="31013" x2="52532" y2="38186"/>
                        <a14:foregroundMark x1="24473" y1="31013" x2="41139" y2="73207"/>
                        <a14:foregroundMark x1="47679" y1="71730" x2="66667" y2="60127"/>
                        <a14:foregroundMark x1="46203" y1="65612" x2="46203" y2="65612"/>
                        <a14:foregroundMark x1="50633" y1="64557" x2="50633" y2="64557"/>
                        <a14:foregroundMark x1="49578" y1="63713" x2="44093" y2="53586"/>
                        <a14:foregroundMark x1="56118" y1="22152" x2="56118" y2="22152"/>
                        <a14:foregroundMark x1="59705" y1="22574" x2="59705" y2="22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9" y="3796295"/>
            <a:ext cx="2851150" cy="28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tse2.mm.bing.net/th?id=OIP.7P2V5amwfolxns8BuVjU9QHaFu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747" y1="52732" x2="39873" y2="60656"/>
                        <a14:foregroundMark x1="37342" y1="56011" x2="43038" y2="56831"/>
                        <a14:foregroundMark x1="36709" y1="32240" x2="37131" y2="39344"/>
                        <a14:foregroundMark x1="25949" y1="66667" x2="32068" y2="63388"/>
                        <a14:foregroundMark x1="65823" y1="46721" x2="67511" y2="47814"/>
                        <a14:foregroundMark x1="79747" y1="23224" x2="75316" y2="31967"/>
                        <a14:foregroundMark x1="79536" y1="37705" x2="78903" y2="52459"/>
                        <a14:foregroundMark x1="67089" y1="42896" x2="64346" y2="55738"/>
                        <a14:foregroundMark x1="70886" y1="70492" x2="90506" y2="75683"/>
                        <a14:foregroundMark x1="70042" y1="70492" x2="92405" y2="86885"/>
                        <a14:foregroundMark x1="72574" y1="83880" x2="77215" y2="95355"/>
                        <a14:foregroundMark x1="79114" y1="94262" x2="94304" y2="91257"/>
                        <a14:foregroundMark x1="70886" y1="83880" x2="74051" y2="92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3724473"/>
            <a:ext cx="3359150" cy="25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entury Schoolbook"/>
              </a:rPr>
              <a:t>WARM UP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entury School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" y="14989"/>
            <a:ext cx="1295400" cy="1118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11" y="14990"/>
            <a:ext cx="2932090" cy="5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1490008"/>
            <a:ext cx="102789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entury Schoolbook"/>
              </a:rPr>
              <a:t>SUPPLEMENTARY MATERIAL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entury Schoolbook"/>
              </a:rPr>
              <a:t/>
            </a:r>
            <a:b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entury Schoolbook"/>
              </a:rPr>
            </a:br>
            <a:r>
              <a:rPr lang="en-US" sz="4000" b="1" dirty="0" smtClean="0">
                <a:ln w="9525">
                  <a:noFill/>
                  <a:prstDash val="solid"/>
                </a:ln>
                <a:latin typeface=".VnCentury Schoolbook"/>
              </a:rPr>
              <a:t>Listening and Speaking (page 18)</a:t>
            </a:r>
            <a:endParaRPr lang="en-US" sz="6000" b="1" dirty="0">
              <a:ln w="9525">
                <a:noFill/>
                <a:prstDash val="solid"/>
              </a:ln>
              <a:latin typeface=".VnCentury Schoolbook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32" y1="82938" x2="19643" y2="8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02" y="3205630"/>
            <a:ext cx="4035137" cy="337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3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C080604-BC17-4FDE-9599-EB23F1CB4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" t="3193" r="4988" b="3193"/>
          <a:stretch/>
        </p:blipFill>
        <p:spPr>
          <a:xfrm>
            <a:off x="1077527" y="678196"/>
            <a:ext cx="10342605" cy="572564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533805" y="3645664"/>
            <a:ext cx="757728" cy="12010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5158769" y="4976517"/>
            <a:ext cx="1310270" cy="7434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317440" y="2048681"/>
            <a:ext cx="788296" cy="15969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37779" y="1761294"/>
            <a:ext cx="898200" cy="2183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137779" y="2847172"/>
            <a:ext cx="1419367" cy="22449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Unit 6. task 1. grade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927" y="5348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2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613E44E-5026-4C49-B61E-4DC71F65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59" y="998180"/>
            <a:ext cx="10572750" cy="390764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75591" y="1698605"/>
            <a:ext cx="450376" cy="464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2485" y="2358572"/>
            <a:ext cx="450376" cy="464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502803" y="2952004"/>
            <a:ext cx="450376" cy="464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143134" y="3505633"/>
            <a:ext cx="450376" cy="464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164905" y="4224091"/>
            <a:ext cx="450376" cy="464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Unit 6. task 2. grade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59" y="4296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87810CF-ABC9-4526-BBDE-46A25911C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" r="1791"/>
          <a:stretch/>
        </p:blipFill>
        <p:spPr>
          <a:xfrm>
            <a:off x="986970" y="1016000"/>
            <a:ext cx="10379678" cy="46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2128205" y="1870186"/>
            <a:ext cx="7494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/>
                <a:cs typeface="Calibri" panose="020F0502020204030204" pitchFamily="34" charset="0"/>
              </a:rPr>
              <a:t>Homework</a:t>
            </a:r>
            <a:r>
              <a:rPr lang="en-US" sz="4800" b="1" dirty="0">
                <a:solidFill>
                  <a:srgbClr val="FF0000"/>
                </a:solidFill>
                <a:latin typeface=".VnCentury Schoolbook"/>
                <a:cs typeface="Calibri" panose="020F050202020403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.VnCentury Schoolbook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.VnCentury Schoolbook"/>
                <a:cs typeface="Calibri" panose="020F0502020204030204" pitchFamily="34" charset="0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.VnCentury Schoolbook"/>
                <a:cs typeface="Calibri" panose="020F0502020204030204" pitchFamily="34" charset="0"/>
              </a:rPr>
              <a:t>Do exercises </a:t>
            </a:r>
            <a:r>
              <a:rPr lang="en-US" sz="4000" dirty="0">
                <a:solidFill>
                  <a:schemeClr val="tx1"/>
                </a:solidFill>
                <a:latin typeface=".VnCentury Schoolbook"/>
                <a:cs typeface="Calibri" panose="020F0502020204030204" pitchFamily="34" charset="0"/>
              </a:rPr>
              <a:t>in the workbook</a:t>
            </a:r>
            <a:endParaRPr lang="en-US" sz="4800" b="1" dirty="0">
              <a:solidFill>
                <a:schemeClr val="tx1"/>
              </a:solidFill>
              <a:latin typeface=".VnCentury Schoolbook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35" y="3582989"/>
            <a:ext cx="1604433" cy="122396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50885" y="3752851"/>
            <a:ext cx="261058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00" b="1" spc="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</a:p>
          <a:p>
            <a:pPr>
              <a:defRPr/>
            </a:pPr>
            <a:r>
              <a:rPr lang="en-US" sz="2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CENTER</a:t>
            </a:r>
          </a:p>
        </p:txBody>
      </p:sp>
      <p:sp>
        <p:nvSpPr>
          <p:cNvPr id="17413" name="Inhaltsplatzhalter 11"/>
          <p:cNvSpPr txBox="1">
            <a:spLocks/>
          </p:cNvSpPr>
          <p:nvPr/>
        </p:nvSpPr>
        <p:spPr bwMode="auto">
          <a:xfrm>
            <a:off x="876302" y="5154615"/>
            <a:ext cx="338455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"/>
              </a:spcBef>
              <a:buFont typeface="Arial" charset="0"/>
              <a:buNone/>
            </a:pPr>
            <a:r>
              <a:rPr lang="de-DE" altLang="vi-VN" sz="1600" b="1" dirty="0">
                <a:solidFill>
                  <a:srgbClr val="FFFFFF"/>
                </a:solidFill>
                <a:latin typeface="Calibri" pitchFamily="34" charset="0"/>
              </a:rPr>
              <a:t>Address</a:t>
            </a:r>
            <a:endParaRPr lang="de-DE" altLang="vi-VN" sz="1600" i="1" dirty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de-DE" altLang="vi-VN" sz="1600" dirty="0">
                <a:solidFill>
                  <a:srgbClr val="C2C2BC"/>
                </a:solidFill>
                <a:latin typeface="Calibri" pitchFamily="34" charset="0"/>
              </a:rPr>
              <a:t>Khu Gò Mèo, Xã Đan Phượng, Huyện Đan Phượng , Hà Nội</a:t>
            </a:r>
          </a:p>
          <a:p>
            <a:pPr eaLnBrk="1" hangingPunct="1"/>
            <a:endParaRPr lang="de-DE" altLang="vi-VN" sz="16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390" name="Grafik 37" descr="ok.png"/>
          <p:cNvPicPr>
            <a:picLocks noChangeAspect="1"/>
          </p:cNvPicPr>
          <p:nvPr/>
        </p:nvPicPr>
        <p:blipFill>
          <a:blip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6092562"/>
            <a:ext cx="47625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nhaltsplatzhalter 5" descr="coment.png"/>
          <p:cNvPicPr>
            <a:picLocks noChangeAspect="1"/>
          </p:cNvPicPr>
          <p:nvPr/>
        </p:nvPicPr>
        <p:blipFill>
          <a:blip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155937"/>
            <a:ext cx="47625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804333" y="6061076"/>
            <a:ext cx="6096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-179388" algn="just">
              <a:spcBef>
                <a:spcPts val="100"/>
              </a:spcBef>
              <a:defRPr/>
            </a:pPr>
            <a:r>
              <a:rPr lang="de-DE" altLang="vi-VN" sz="1600" b="1" dirty="0">
                <a:solidFill>
                  <a:srgbClr val="FFFFFF"/>
                </a:solidFill>
                <a:latin typeface="Calibri" pitchFamily="34" charset="0"/>
              </a:rPr>
              <a:t>Phone</a:t>
            </a:r>
          </a:p>
          <a:p>
            <a:pPr indent="-179388">
              <a:defRPr/>
            </a:pPr>
            <a:r>
              <a:rPr lang="de-DE" altLang="vi-VN" sz="1600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</a:rPr>
              <a:t>024.37953333</a:t>
            </a:r>
          </a:p>
        </p:txBody>
      </p:sp>
      <p:pic>
        <p:nvPicPr>
          <p:cNvPr id="16393" name="Inhaltsplatzhalter 5" descr="coment.png"/>
          <p:cNvPicPr>
            <a:picLocks noChangeAspect="1"/>
          </p:cNvPicPr>
          <p:nvPr/>
        </p:nvPicPr>
        <p:blipFill>
          <a:blip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3" y="5141651"/>
            <a:ext cx="47624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nhaltsplatzhalter 5" descr="coment.png"/>
          <p:cNvPicPr>
            <a:picLocks noChangeAspect="1"/>
          </p:cNvPicPr>
          <p:nvPr/>
        </p:nvPicPr>
        <p:blipFill>
          <a:blip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19" y="6063987"/>
            <a:ext cx="47624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Inhaltsplatzhalter 5" descr="coment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5128951"/>
            <a:ext cx="476251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Inhaltsplatzhalter 5" descr="coment.png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6" y="6063987"/>
            <a:ext cx="47624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Inhaltsplatzhalter 11"/>
          <p:cNvSpPr txBox="1">
            <a:spLocks/>
          </p:cNvSpPr>
          <p:nvPr/>
        </p:nvSpPr>
        <p:spPr bwMode="auto">
          <a:xfrm>
            <a:off x="4836585" y="5168901"/>
            <a:ext cx="22161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"/>
              </a:spcBef>
              <a:buFont typeface="Arial" charset="0"/>
              <a:buNone/>
            </a:pPr>
            <a:r>
              <a:rPr lang="de-DE" altLang="vi-VN" sz="1600" b="1">
                <a:solidFill>
                  <a:srgbClr val="FFFFFF"/>
                </a:solidFill>
                <a:latin typeface="Calibri" pitchFamily="34" charset="0"/>
              </a:rPr>
              <a:t>Website</a:t>
            </a:r>
            <a:endParaRPr lang="de-DE" altLang="vi-VN" sz="1600" i="1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de-DE" altLang="vi-VN" sz="1600">
                <a:solidFill>
                  <a:srgbClr val="E1E1DD"/>
                </a:solidFill>
                <a:latin typeface="Calibri" pitchFamily="34" charset="0"/>
              </a:rPr>
              <a:t>dcenglish.edu.vn</a:t>
            </a:r>
          </a:p>
          <a:p>
            <a:pPr eaLnBrk="1" hangingPunct="1"/>
            <a:endParaRPr lang="de-DE" altLang="vi-VN" sz="160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22" name="Inhaltsplatzhalter 11"/>
          <p:cNvSpPr txBox="1">
            <a:spLocks/>
          </p:cNvSpPr>
          <p:nvPr/>
        </p:nvSpPr>
        <p:spPr bwMode="auto">
          <a:xfrm>
            <a:off x="4836585" y="6064252"/>
            <a:ext cx="33612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"/>
              </a:spcBef>
              <a:buFont typeface="Arial" charset="0"/>
              <a:buNone/>
            </a:pPr>
            <a:r>
              <a:rPr lang="de-DE" altLang="vi-VN" sz="1600" b="1" dirty="0">
                <a:solidFill>
                  <a:srgbClr val="FFFFFF"/>
                </a:solidFill>
                <a:latin typeface="Calibri" pitchFamily="34" charset="0"/>
              </a:rPr>
              <a:t>E-Mail</a:t>
            </a:r>
            <a:endParaRPr lang="de-DE" altLang="vi-VN" sz="1600" i="1" dirty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de-DE" altLang="vi-VN" sz="1600" dirty="0" smtClean="0">
                <a:solidFill>
                  <a:srgbClr val="E1E1DD"/>
                </a:solidFill>
                <a:latin typeface="Calibri" pitchFamily="34" charset="0"/>
              </a:rPr>
              <a:t>dcenglishhanoi@gmail.com</a:t>
            </a:r>
            <a:endParaRPr lang="de-DE" altLang="vi-VN" sz="1600" dirty="0">
              <a:solidFill>
                <a:srgbClr val="E1E1DD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23" name="Inhaltsplatzhalter 11"/>
          <p:cNvSpPr txBox="1">
            <a:spLocks/>
          </p:cNvSpPr>
          <p:nvPr/>
        </p:nvSpPr>
        <p:spPr bwMode="auto">
          <a:xfrm>
            <a:off x="8688918" y="5156201"/>
            <a:ext cx="350308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"/>
              </a:spcBef>
              <a:buFont typeface="Arial" charset="0"/>
              <a:buNone/>
            </a:pPr>
            <a:r>
              <a:rPr lang="de-DE" altLang="vi-VN" sz="1600" b="1">
                <a:solidFill>
                  <a:srgbClr val="FFFFFF"/>
                </a:solidFill>
                <a:latin typeface="Calibri" pitchFamily="34" charset="0"/>
              </a:rPr>
              <a:t>Facebook</a:t>
            </a:r>
            <a:endParaRPr lang="de-DE" altLang="vi-VN" sz="1600" i="1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en-US" altLang="vi-VN" sz="1600">
                <a:solidFill>
                  <a:srgbClr val="E1E1DD"/>
                </a:solidFill>
                <a:latin typeface="Calibri" pitchFamily="34" charset="0"/>
              </a:rPr>
              <a:t>facebook.com/dcenglishcenter</a:t>
            </a:r>
            <a:endParaRPr lang="de-DE" altLang="vi-VN" sz="160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24" name="Inhaltsplatzhalter 11"/>
          <p:cNvSpPr txBox="1">
            <a:spLocks/>
          </p:cNvSpPr>
          <p:nvPr/>
        </p:nvSpPr>
        <p:spPr bwMode="auto">
          <a:xfrm>
            <a:off x="8688918" y="6061077"/>
            <a:ext cx="335914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-179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"/>
              </a:spcBef>
              <a:buFont typeface="Arial" charset="0"/>
              <a:buNone/>
            </a:pPr>
            <a:r>
              <a:rPr lang="de-DE" altLang="vi-VN" sz="1600" b="1">
                <a:solidFill>
                  <a:srgbClr val="FFFFFF"/>
                </a:solidFill>
                <a:latin typeface="Calibri" pitchFamily="34" charset="0"/>
              </a:rPr>
              <a:t>YouTube</a:t>
            </a:r>
            <a:endParaRPr lang="de-DE" altLang="vi-VN" sz="1600" i="1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vi-VN" sz="1600">
                <a:solidFill>
                  <a:srgbClr val="E1E1DD"/>
                </a:solidFill>
                <a:latin typeface="Calibri" pitchFamily="34" charset="0"/>
              </a:rPr>
              <a:t>Youtube.com/dcenglishcenter</a:t>
            </a:r>
            <a:endParaRPr lang="de-DE" altLang="vi-VN" sz="1600">
              <a:solidFill>
                <a:srgbClr val="E1E1DD"/>
              </a:solidFill>
              <a:latin typeface="Calibri" pitchFamily="34" charset="0"/>
            </a:endParaRPr>
          </a:p>
          <a:p>
            <a:pPr eaLnBrk="1" hangingPunct="1"/>
            <a:endParaRPr lang="de-DE" altLang="vi-VN" sz="1600">
              <a:solidFill>
                <a:srgbClr val="E1E1DD"/>
              </a:solidFill>
              <a:latin typeface="Calibri" pitchFamily="34" charset="0"/>
            </a:endParaRPr>
          </a:p>
        </p:txBody>
      </p:sp>
      <p:pic>
        <p:nvPicPr>
          <p:cNvPr id="17425" name="Grafik 13" descr="trenn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21251"/>
            <a:ext cx="1219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656161" y="1222153"/>
            <a:ext cx="507760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  <a:endParaRPr lang="en-US" sz="7200" b="1" dirty="0">
              <a:ln w="11430">
                <a:solidFill>
                  <a:srgbClr val="FF00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245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413" grpId="0"/>
      <p:bldP spid="16392" grpId="0"/>
      <p:bldP spid="17421" grpId="0"/>
      <p:bldP spid="17422" grpId="0"/>
      <p:bldP spid="17423" grpId="0"/>
      <p:bldP spid="17424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B169966-204E-455B-AC3D-FB02D32929FC}" vid="{D9BEB446-BE3A-4CED-B521-5FE0BC8EC1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561</TotalTime>
  <Words>44</Words>
  <Application>Microsoft Office PowerPoint</Application>
  <PresentationFormat>Widescreen</PresentationFormat>
  <Paragraphs>22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宋体</vt:lpstr>
      <vt:lpstr>.VnCentury Schoolbook</vt:lpstr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Ngo Thi Thu</cp:lastModifiedBy>
  <cp:revision>67</cp:revision>
  <dcterms:created xsi:type="dcterms:W3CDTF">2021-05-23T02:42:57Z</dcterms:created>
  <dcterms:modified xsi:type="dcterms:W3CDTF">2023-10-25T07:49:14Z</dcterms:modified>
</cp:coreProperties>
</file>