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3"/>
  </p:notesMasterIdLst>
  <p:sldIdLst>
    <p:sldId id="257" r:id="rId2"/>
    <p:sldId id="274" r:id="rId3"/>
    <p:sldId id="259" r:id="rId4"/>
    <p:sldId id="275" r:id="rId5"/>
    <p:sldId id="276" r:id="rId6"/>
    <p:sldId id="277" r:id="rId7"/>
    <p:sldId id="278" r:id="rId8"/>
    <p:sldId id="279" r:id="rId9"/>
    <p:sldId id="280" r:id="rId10"/>
    <p:sldId id="284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99"/>
    <a:srgbClr val="32E84C"/>
    <a:srgbClr val="40D6DA"/>
    <a:srgbClr val="000000"/>
    <a:srgbClr val="006600"/>
    <a:srgbClr val="990000"/>
    <a:srgbClr val="CC66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38" d="100"/>
          <a:sy n="38" d="100"/>
        </p:scale>
        <p:origin x="-145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.VnArial" pitchFamily="34" charset="0"/>
              </a:defRPr>
            </a:lvl1pPr>
          </a:lstStyle>
          <a:p>
            <a:pPr>
              <a:defRPr/>
            </a:pPr>
            <a:fld id="{9255A9F0-8BC5-4651-9C3C-590F867FD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6C8D7-04FC-4AE4-9F41-024224D563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7E12F0-8209-4284-8DD1-61A7E3ED34D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3E4A55-D99C-498C-8AEC-5BE4E68F5F3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C0BD8F-B5E5-4DB0-B153-E4B5A77B517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2A0EC-688A-46D5-BCD4-C9F6701E34F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A81A0-3568-4819-B07A-76114EF6364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CA9DAE-9A3A-47F2-A090-007435B440D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66F337-DC61-4440-937D-98A5DCE7F1C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4A87A5-44E9-4EDD-90F3-95D51BF40DD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D12A85-5930-439D-98DD-9D251303450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197A9B-CE6B-4998-97B4-1A65B769BB2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E0B89-E757-4C97-801B-76379B47D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F615A-F64A-4DF8-96B1-8E67D496A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AB780-1E15-4818-A37E-D434A029D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88435-8C62-49A4-ABC4-59B805E0F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8F80E-D1E9-43E3-888A-11C4E4B9A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A6BAD-BDD1-4E38-9046-C62DA9D8D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0B24-7ACA-4C3C-8765-4CFC050F4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2C5E5-157B-4B7C-989B-AEB1E8BF9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D2E2F-8B47-4148-BA8C-20B2338A6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928C7-286F-435B-AF20-49CEF3687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9FD77-F76E-4957-9BF0-93C9CB108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D12F937-5BF3-47EB-B383-5D9D4A7DA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7277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 Kiểm tra bài cũ </a:t>
            </a:r>
            <a:endParaRPr lang="en-US" smtClean="0"/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611188" y="1412875"/>
            <a:ext cx="8001000" cy="762000"/>
          </a:xfrm>
          <a:prstGeom prst="flowChartAlternateProcess">
            <a:avLst/>
          </a:prstGeom>
          <a:solidFill>
            <a:schemeClr val="accent1"/>
          </a:solidFill>
          <a:ln w="5715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Hãy cho biết các góc d</a:t>
            </a:r>
            <a:r>
              <a:rPr lang="vi-VN" sz="2800">
                <a:solidFill>
                  <a:srgbClr val="0000FF"/>
                </a:solidFill>
              </a:rPr>
              <a:t>ư</a:t>
            </a:r>
            <a:r>
              <a:rPr lang="en-US" sz="2800">
                <a:solidFill>
                  <a:srgbClr val="0000FF"/>
                </a:solidFill>
              </a:rPr>
              <a:t>ới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ây thuộc loại góc gì ?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0" y="2722563"/>
            <a:ext cx="3081338" cy="2946400"/>
            <a:chOff x="0" y="1715"/>
            <a:chExt cx="1941" cy="1856"/>
          </a:xfrm>
        </p:grpSpPr>
        <p:grpSp>
          <p:nvGrpSpPr>
            <p:cNvPr id="2067" name="Group 31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2071" name="Line 28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Line 29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8" name="Text Box 3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069" name="Text Box 3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070" name="Text Box 4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5248275" y="2901950"/>
            <a:ext cx="3597275" cy="2725738"/>
            <a:chOff x="3256" y="1828"/>
            <a:chExt cx="2266" cy="1717"/>
          </a:xfrm>
        </p:grpSpPr>
        <p:grpSp>
          <p:nvGrpSpPr>
            <p:cNvPr id="2061" name="Group 35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2065" name="Line 3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Line 3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Text Box 44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063" name="Text Box 45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064" name="Text Box 46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703513" y="2484438"/>
            <a:ext cx="3184525" cy="3719512"/>
            <a:chOff x="1628" y="1565"/>
            <a:chExt cx="2006" cy="2343"/>
          </a:xfrm>
        </p:grpSpPr>
        <p:grpSp>
          <p:nvGrpSpPr>
            <p:cNvPr id="2055" name="Group 32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2059" name="Line 3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Line 3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6" name="Text Box 41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057" name="Text Box 42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058" name="Text Box 47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76350" y="26035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Luyện tập: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495300" y="1066800"/>
            <a:ext cx="81407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2) Trong các hình tam giác sau: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ABC có ba góc nhọn. 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DEG có 1 góc vuông.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MNP có 1 góc tù.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3367088"/>
            <a:ext cx="3073400" cy="2490787"/>
            <a:chOff x="0" y="2121"/>
            <a:chExt cx="1936" cy="1569"/>
          </a:xfrm>
        </p:grpSpPr>
        <p:grpSp>
          <p:nvGrpSpPr>
            <p:cNvPr id="11282" name="Group 5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11286" name="Line 6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7" name="Line 7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8" name="Line 8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3" name="Text Box 9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1284" name="Text Box 10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11285" name="Text Box 11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122488" y="3306763"/>
            <a:ext cx="4079875" cy="2408237"/>
            <a:chOff x="1337" y="2083"/>
            <a:chExt cx="2570" cy="1517"/>
          </a:xfrm>
        </p:grpSpPr>
        <p:grpSp>
          <p:nvGrpSpPr>
            <p:cNvPr id="11275" name="Group 13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11279" name="Line 14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15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16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6" name="Text Box 17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1277" name="Text Box 18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1278" name="Text Box 19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6137275" y="3570288"/>
            <a:ext cx="3006725" cy="2165350"/>
            <a:chOff x="3866" y="2249"/>
            <a:chExt cx="1894" cy="1364"/>
          </a:xfrm>
        </p:grpSpPr>
        <p:sp>
          <p:nvSpPr>
            <p:cNvPr id="11271" name="AutoShape 21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Text Box 22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1273" name="Text Box 23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1274" name="Text Box 24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build="p"/>
      <p:bldP spid="849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23963" y="27305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Củng cố: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495300" y="1066800"/>
            <a:ext cx="8335963" cy="11049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>
                <a:solidFill>
                  <a:srgbClr val="0000FF"/>
                </a:solidFill>
              </a:rPr>
              <a:t>* </a:t>
            </a:r>
            <a:r>
              <a:rPr lang="en-US" sz="3200">
                <a:solidFill>
                  <a:srgbClr val="0000FF"/>
                </a:solidFill>
              </a:rPr>
              <a:t>Điền kết quả đúng (Đ), sai (S) vào mỗi ý sau:</a:t>
            </a:r>
          </a:p>
        </p:txBody>
      </p:sp>
      <p:sp>
        <p:nvSpPr>
          <p:cNvPr id="80940" name="Rectangle 44"/>
          <p:cNvSpPr>
            <a:spLocks noChangeArrowheads="1"/>
          </p:cNvSpPr>
          <p:nvPr/>
        </p:nvSpPr>
        <p:spPr bwMode="auto">
          <a:xfrm>
            <a:off x="536575" y="2530475"/>
            <a:ext cx="8083550" cy="3557588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 </a:t>
            </a:r>
            <a:r>
              <a:rPr lang="en-US" sz="2800" i="1">
                <a:solidFill>
                  <a:srgbClr val="0000FF"/>
                </a:solidFill>
              </a:rPr>
              <a:t>G</a:t>
            </a:r>
            <a:r>
              <a:rPr lang="en-US" sz="3200" i="1">
                <a:solidFill>
                  <a:srgbClr val="0000FF"/>
                </a:solidFill>
              </a:rPr>
              <a:t>óc nhọn bé hơn góc vuông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</a:rPr>
              <a:t> Góc vuông lớn hơn góc tù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</a:rPr>
              <a:t> Góc bẹt bằng hai góc vuông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</a:rPr>
              <a:t> Góc tù lớn hơn góc nhọn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</a:rPr>
              <a:t> Góc bẹt bằng góc tù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</a:rPr>
              <a:t> Góc tù lớn hơn góc vuông</a:t>
            </a:r>
          </a:p>
          <a:p>
            <a:pPr algn="just">
              <a:spcBef>
                <a:spcPct val="20000"/>
              </a:spcBef>
            </a:pPr>
            <a:endParaRPr lang="en-US" sz="3200" i="1">
              <a:solidFill>
                <a:srgbClr val="0000FF"/>
              </a:solidFill>
            </a:endParaRPr>
          </a:p>
          <a:p>
            <a:pPr algn="just">
              <a:spcBef>
                <a:spcPct val="20000"/>
              </a:spcBef>
              <a:buFontTx/>
              <a:buChar char="-"/>
            </a:pPr>
            <a:endParaRPr lang="en-US" sz="3200" i="1">
              <a:solidFill>
                <a:srgbClr val="0000FF"/>
              </a:solidFill>
            </a:endParaRPr>
          </a:p>
          <a:p>
            <a:pPr algn="just">
              <a:spcBef>
                <a:spcPct val="20000"/>
              </a:spcBef>
              <a:buFontTx/>
              <a:buChar char="-"/>
            </a:pPr>
            <a:endParaRPr lang="en-US" sz="3200"/>
          </a:p>
          <a:p>
            <a:pPr algn="just">
              <a:spcBef>
                <a:spcPct val="20000"/>
              </a:spcBef>
              <a:buFontTx/>
              <a:buChar char="-"/>
            </a:pPr>
            <a:endParaRPr lang="en-US" sz="3200"/>
          </a:p>
        </p:txBody>
      </p:sp>
      <p:sp>
        <p:nvSpPr>
          <p:cNvPr id="12293" name="Text Box 50"/>
          <p:cNvSpPr txBox="1">
            <a:spLocks noChangeArrowheads="1"/>
          </p:cNvSpPr>
          <p:nvPr/>
        </p:nvSpPr>
        <p:spPr bwMode="auto">
          <a:xfrm>
            <a:off x="7038975" y="2703513"/>
            <a:ext cx="534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4" name="Text Box 51"/>
          <p:cNvSpPr txBox="1">
            <a:spLocks noChangeArrowheads="1"/>
          </p:cNvSpPr>
          <p:nvPr/>
        </p:nvSpPr>
        <p:spPr bwMode="auto">
          <a:xfrm>
            <a:off x="6478588" y="2587625"/>
            <a:ext cx="77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0948" name="Text Box 52"/>
          <p:cNvSpPr txBox="1">
            <a:spLocks noChangeArrowheads="1"/>
          </p:cNvSpPr>
          <p:nvPr/>
        </p:nvSpPr>
        <p:spPr bwMode="auto">
          <a:xfrm>
            <a:off x="6224588" y="2509838"/>
            <a:ext cx="779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49" name="Text Box 53"/>
          <p:cNvSpPr txBox="1">
            <a:spLocks noChangeArrowheads="1"/>
          </p:cNvSpPr>
          <p:nvPr/>
        </p:nvSpPr>
        <p:spPr bwMode="auto">
          <a:xfrm>
            <a:off x="5932488" y="3016250"/>
            <a:ext cx="779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6146800" y="3695700"/>
            <a:ext cx="779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4" name="Text Box 58"/>
          <p:cNvSpPr txBox="1">
            <a:spLocks noChangeArrowheads="1"/>
          </p:cNvSpPr>
          <p:nvPr/>
        </p:nvSpPr>
        <p:spPr bwMode="auto">
          <a:xfrm>
            <a:off x="5426075" y="4279900"/>
            <a:ext cx="779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5" name="Text Box 59"/>
          <p:cNvSpPr txBox="1">
            <a:spLocks noChangeArrowheads="1"/>
          </p:cNvSpPr>
          <p:nvPr/>
        </p:nvSpPr>
        <p:spPr bwMode="auto">
          <a:xfrm>
            <a:off x="4745038" y="4843463"/>
            <a:ext cx="779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5640388" y="5426075"/>
            <a:ext cx="779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Đ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build="p"/>
      <p:bldP spid="80899" grpId="0" animBg="1"/>
      <p:bldP spid="80940" grpId="0" animBg="1"/>
      <p:bldP spid="80948" grpId="0"/>
      <p:bldP spid="80949" grpId="0"/>
      <p:bldP spid="80951" grpId="0"/>
      <p:bldP spid="80954" grpId="0"/>
      <p:bldP spid="80955" grpId="0"/>
      <p:bldP spid="809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3200" y="396875"/>
            <a:ext cx="5727700" cy="1143000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rgbClr val="0000FF"/>
                </a:solidFill>
              </a:rPr>
              <a:t>KIỂM TRA BẰNG ÊKE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2722563"/>
            <a:ext cx="3081338" cy="2946400"/>
            <a:chOff x="0" y="1715"/>
            <a:chExt cx="1941" cy="1856"/>
          </a:xfrm>
        </p:grpSpPr>
        <p:grpSp>
          <p:nvGrpSpPr>
            <p:cNvPr id="3099" name="Group 5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3103" name="Line 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Line 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00" name="Text Box 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3101" name="Text Box 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3102" name="Text Box 1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248275" y="2901950"/>
            <a:ext cx="3597275" cy="2725738"/>
            <a:chOff x="3256" y="1828"/>
            <a:chExt cx="2266" cy="1717"/>
          </a:xfrm>
        </p:grpSpPr>
        <p:grpSp>
          <p:nvGrpSpPr>
            <p:cNvPr id="3093" name="Group 12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3097" name="Line 1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Line 1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94" name="Text Box 15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3095" name="Text Box 16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3096" name="Text Box 17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703513" y="2484438"/>
            <a:ext cx="3184525" cy="3719512"/>
            <a:chOff x="1628" y="1565"/>
            <a:chExt cx="2006" cy="2343"/>
          </a:xfrm>
        </p:grpSpPr>
        <p:grpSp>
          <p:nvGrpSpPr>
            <p:cNvPr id="3087" name="Group 19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3091" name="Line 20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Line 21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3089" name="Text Box 23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3090" name="Text Box 24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577850" y="3419475"/>
            <a:ext cx="774700" cy="1689100"/>
            <a:chOff x="977" y="1102"/>
            <a:chExt cx="488" cy="1064"/>
          </a:xfrm>
        </p:grpSpPr>
        <p:sp>
          <p:nvSpPr>
            <p:cNvPr id="3085" name="AutoShape 2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" name="AutoShape 2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 rot="2510598">
            <a:off x="4006850" y="3133725"/>
            <a:ext cx="774700" cy="1689100"/>
            <a:chOff x="977" y="1102"/>
            <a:chExt cx="488" cy="1064"/>
          </a:xfrm>
        </p:grpSpPr>
        <p:sp>
          <p:nvSpPr>
            <p:cNvPr id="3083" name="AutoShape 3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AutoShape 3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 rot="10800000">
            <a:off x="7302500" y="3376613"/>
            <a:ext cx="774700" cy="1689100"/>
            <a:chOff x="977" y="1102"/>
            <a:chExt cx="488" cy="1064"/>
          </a:xfrm>
        </p:grpSpPr>
        <p:sp>
          <p:nvSpPr>
            <p:cNvPr id="3081" name="AutoShape 3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AutoShape 3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44475"/>
            <a:ext cx="7924800" cy="1600200"/>
          </a:xfrm>
          <a:ln w="57150">
            <a:solidFill>
              <a:srgbClr val="009900"/>
            </a:solidFill>
          </a:ln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FF"/>
                </a:solidFill>
              </a:rPr>
              <a:t> Bài mới </a:t>
            </a:r>
            <a:br>
              <a:rPr lang="en-US" b="1" smtClean="0">
                <a:solidFill>
                  <a:srgbClr val="0000FF"/>
                </a:solidFill>
              </a:rPr>
            </a:br>
            <a:r>
              <a:rPr lang="en-US" b="1" smtClean="0">
                <a:solidFill>
                  <a:srgbClr val="FF3300"/>
                </a:solidFill>
              </a:rPr>
              <a:t>Góc nhọn, góc tù, góc bẹt</a:t>
            </a:r>
            <a:endParaRPr lang="en-US" smtClean="0">
              <a:solidFill>
                <a:srgbClr val="FF33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7038" y="2241550"/>
            <a:ext cx="1503362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a.</a:t>
            </a:r>
            <a:endParaRPr lang="en-US" b="1" smtClean="0">
              <a:solidFill>
                <a:srgbClr val="006600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3275013"/>
            <a:ext cx="3635375" cy="2205037"/>
            <a:chOff x="0" y="2304"/>
            <a:chExt cx="2290" cy="1389"/>
          </a:xfrm>
        </p:grpSpPr>
        <p:grpSp>
          <p:nvGrpSpPr>
            <p:cNvPr id="4103" name="Group 6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4107" name="Line 4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Line 5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4105" name="Text Box 8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4106" name="Text Box 9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594100" y="3814763"/>
            <a:ext cx="519588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Hãy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ọc tên góc, tên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ỉnh</a:t>
            </a:r>
            <a:r>
              <a:rPr lang="en-US" sz="2800" b="1">
                <a:solidFill>
                  <a:srgbClr val="0000FF"/>
                </a:solidFill>
              </a:rPr>
              <a:t> và các cạnh của góc bên.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594100" y="5156200"/>
            <a:ext cx="519588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AOB có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ỉnh</a:t>
            </a:r>
            <a:r>
              <a:rPr lang="en-US" sz="2800" b="1">
                <a:solidFill>
                  <a:srgbClr val="0000FF"/>
                </a:solidFill>
              </a:rPr>
              <a:t> O, hai cạnh OA và OB.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build="p" autoUpdateAnimBg="0"/>
      <p:bldP spid="6157" grpId="0"/>
      <p:bldP spid="61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652463"/>
            <a:ext cx="3635375" cy="2205037"/>
            <a:chOff x="0" y="2304"/>
            <a:chExt cx="2290" cy="1389"/>
          </a:xfrm>
        </p:grpSpPr>
        <p:grpSp>
          <p:nvGrpSpPr>
            <p:cNvPr id="5131" name="Group 5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5135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2" name="Text Box 8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5133" name="Text Box 9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5134" name="Text Box 10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2992438" y="1050925"/>
            <a:ext cx="6151562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này </a:t>
            </a:r>
            <a:r>
              <a:rPr lang="vi-VN" sz="2800" b="1">
                <a:solidFill>
                  <a:srgbClr val="0000FF"/>
                </a:solidFill>
              </a:rPr>
              <a:t>đư</a:t>
            </a:r>
            <a:r>
              <a:rPr lang="en-US" sz="2800" b="1">
                <a:solidFill>
                  <a:srgbClr val="0000FF"/>
                </a:solidFill>
              </a:rPr>
              <a:t>ợc gọi là </a:t>
            </a:r>
            <a:r>
              <a:rPr lang="en-US" sz="2800" b="1" i="1">
                <a:solidFill>
                  <a:srgbClr val="FF3300"/>
                </a:solidFill>
              </a:rPr>
              <a:t>góc nhọn</a:t>
            </a:r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995363" y="3244850"/>
            <a:ext cx="7002462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Dùng êke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ể kiểm tra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ộ lớn của góc nhọn AOB và so sánh góc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ó với góc vuông.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260475" y="4856163"/>
            <a:ext cx="6086475" cy="1046162"/>
            <a:chOff x="794" y="3059"/>
            <a:chExt cx="3834" cy="659"/>
          </a:xfrm>
        </p:grpSpPr>
        <p:sp>
          <p:nvSpPr>
            <p:cNvPr id="5129" name="Rectangle 15"/>
            <p:cNvSpPr>
              <a:spLocks noChangeArrowheads="1"/>
            </p:cNvSpPr>
            <p:nvPr/>
          </p:nvSpPr>
          <p:spPr bwMode="auto">
            <a:xfrm>
              <a:off x="1011" y="3132"/>
              <a:ext cx="3617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ct val="20000"/>
                </a:spcBef>
              </a:pPr>
              <a:r>
                <a:rPr lang="en-US" sz="2800" b="1" i="1">
                  <a:solidFill>
                    <a:srgbClr val="0000FF"/>
                  </a:solidFill>
                </a:rPr>
                <a:t>Góc nhọn bé h</a:t>
              </a:r>
              <a:r>
                <a:rPr lang="vi-VN" sz="2800" b="1" i="1">
                  <a:solidFill>
                    <a:srgbClr val="0000FF"/>
                  </a:solidFill>
                </a:rPr>
                <a:t>ơ</a:t>
              </a:r>
              <a:r>
                <a:rPr lang="en-US" sz="2800" b="1" i="1">
                  <a:solidFill>
                    <a:srgbClr val="0000FF"/>
                  </a:solidFill>
                </a:rPr>
                <a:t>n góc vuông</a:t>
              </a:r>
            </a:p>
          </p:txBody>
        </p:sp>
        <p:sp>
          <p:nvSpPr>
            <p:cNvPr id="5130" name="Rectangle 16"/>
            <p:cNvSpPr>
              <a:spLocks noChangeArrowheads="1"/>
            </p:cNvSpPr>
            <p:nvPr/>
          </p:nvSpPr>
          <p:spPr bwMode="auto">
            <a:xfrm>
              <a:off x="794" y="3059"/>
              <a:ext cx="3699" cy="5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98488" y="695325"/>
            <a:ext cx="774700" cy="1689100"/>
            <a:chOff x="977" y="1102"/>
            <a:chExt cx="488" cy="1064"/>
          </a:xfrm>
        </p:grpSpPr>
        <p:sp>
          <p:nvSpPr>
            <p:cNvPr id="5127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1" grpId="0"/>
      <p:bldP spid="665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7363" y="457200"/>
            <a:ext cx="2276475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b.</a:t>
            </a:r>
            <a:endParaRPr lang="en-US" b="1" smtClean="0">
              <a:solidFill>
                <a:srgbClr val="006600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1490663"/>
            <a:ext cx="5349875" cy="2205037"/>
            <a:chOff x="936" y="924"/>
            <a:chExt cx="3370" cy="1389"/>
          </a:xfrm>
        </p:grpSpPr>
        <p:sp>
          <p:nvSpPr>
            <p:cNvPr id="6156" name="Line 6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7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Text Box 8"/>
            <p:cNvSpPr txBox="1">
              <a:spLocks noChangeArrowheads="1"/>
            </p:cNvSpPr>
            <p:nvPr/>
          </p:nvSpPr>
          <p:spPr bwMode="auto">
            <a:xfrm>
              <a:off x="936" y="924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6159" name="Text Box 9"/>
            <p:cNvSpPr txBox="1">
              <a:spLocks noChangeArrowheads="1"/>
            </p:cNvSpPr>
            <p:nvPr/>
          </p:nvSpPr>
          <p:spPr bwMode="auto">
            <a:xfrm>
              <a:off x="1979" y="1935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6160" name="Text Box 10"/>
            <p:cNvSpPr txBox="1">
              <a:spLocks noChangeArrowheads="1"/>
            </p:cNvSpPr>
            <p:nvPr/>
          </p:nvSpPr>
          <p:spPr bwMode="auto">
            <a:xfrm>
              <a:off x="3782" y="1986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995363" y="3760788"/>
            <a:ext cx="7002462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Dùng êke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ể kiểm tra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ộ lớn của góc tù MON và so sánh góc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ó với góc vuông.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506538" y="5254625"/>
            <a:ext cx="5886450" cy="1046163"/>
            <a:chOff x="949" y="3310"/>
            <a:chExt cx="3708" cy="659"/>
          </a:xfrm>
        </p:grpSpPr>
        <p:sp>
          <p:nvSpPr>
            <p:cNvPr id="6154" name="Rectangle 17"/>
            <p:cNvSpPr>
              <a:spLocks noChangeArrowheads="1"/>
            </p:cNvSpPr>
            <p:nvPr/>
          </p:nvSpPr>
          <p:spPr bwMode="auto">
            <a:xfrm>
              <a:off x="949" y="3383"/>
              <a:ext cx="3617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800" b="1" i="1">
                  <a:solidFill>
                    <a:srgbClr val="0000FF"/>
                  </a:solidFill>
                </a:rPr>
                <a:t>Góc tù lớn h</a:t>
              </a:r>
              <a:r>
                <a:rPr lang="vi-VN" sz="2800" b="1" i="1">
                  <a:solidFill>
                    <a:srgbClr val="0000FF"/>
                  </a:solidFill>
                </a:rPr>
                <a:t>ơ</a:t>
              </a:r>
              <a:r>
                <a:rPr lang="en-US" sz="2800" b="1" i="1">
                  <a:solidFill>
                    <a:srgbClr val="0000FF"/>
                  </a:solidFill>
                </a:rPr>
                <a:t>n góc vuông</a:t>
              </a:r>
            </a:p>
          </p:txBody>
        </p:sp>
        <p:sp>
          <p:nvSpPr>
            <p:cNvPr id="6155" name="Rectangle 18"/>
            <p:cNvSpPr>
              <a:spLocks noChangeArrowheads="1"/>
            </p:cNvSpPr>
            <p:nvPr/>
          </p:nvSpPr>
          <p:spPr bwMode="auto">
            <a:xfrm>
              <a:off x="958" y="3310"/>
              <a:ext cx="3699" cy="5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263775" y="1528763"/>
            <a:ext cx="774700" cy="1689100"/>
            <a:chOff x="977" y="1102"/>
            <a:chExt cx="488" cy="1064"/>
          </a:xfrm>
        </p:grpSpPr>
        <p:sp>
          <p:nvSpPr>
            <p:cNvPr id="6152" name="AutoShape 21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AutoShape 22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4964113" y="1784350"/>
            <a:ext cx="377348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này </a:t>
            </a:r>
            <a:r>
              <a:rPr lang="vi-VN" sz="2800" b="1">
                <a:solidFill>
                  <a:srgbClr val="0000FF"/>
                </a:solidFill>
              </a:rPr>
              <a:t>đư</a:t>
            </a:r>
            <a:r>
              <a:rPr lang="en-US" sz="2800" b="1">
                <a:solidFill>
                  <a:srgbClr val="0000FF"/>
                </a:solidFill>
              </a:rPr>
              <a:t>ợc gọi là </a:t>
            </a:r>
            <a:r>
              <a:rPr lang="en-US" sz="2800" b="1" i="1">
                <a:solidFill>
                  <a:srgbClr val="FF3300"/>
                </a:solidFill>
              </a:rPr>
              <a:t>góc tù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23" grpId="0"/>
      <p:bldP spid="686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44600" y="334963"/>
            <a:ext cx="995363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c.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995363" y="3760788"/>
            <a:ext cx="7002462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Dùng êke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ể kiểm tra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ộ lớn của góc bẹt COD và so sánh góc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ó với góc vuông.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6538" y="5254625"/>
            <a:ext cx="5886450" cy="1046163"/>
            <a:chOff x="949" y="3310"/>
            <a:chExt cx="3708" cy="659"/>
          </a:xfrm>
        </p:grpSpPr>
        <p:sp>
          <p:nvSpPr>
            <p:cNvPr id="7186" name="Rectangle 11"/>
            <p:cNvSpPr>
              <a:spLocks noChangeArrowheads="1"/>
            </p:cNvSpPr>
            <p:nvPr/>
          </p:nvSpPr>
          <p:spPr bwMode="auto">
            <a:xfrm>
              <a:off x="949" y="3383"/>
              <a:ext cx="3617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800" b="1" i="1">
                  <a:solidFill>
                    <a:srgbClr val="0000FF"/>
                  </a:solidFill>
                </a:rPr>
                <a:t>Góc bẹt bằng hai góc vuông</a:t>
              </a:r>
            </a:p>
          </p:txBody>
        </p:sp>
        <p:sp>
          <p:nvSpPr>
            <p:cNvPr id="7187" name="Rectangle 12"/>
            <p:cNvSpPr>
              <a:spLocks noChangeArrowheads="1"/>
            </p:cNvSpPr>
            <p:nvPr/>
          </p:nvSpPr>
          <p:spPr bwMode="auto">
            <a:xfrm>
              <a:off x="958" y="3310"/>
              <a:ext cx="3699" cy="5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711450" y="1549400"/>
            <a:ext cx="774700" cy="1689100"/>
            <a:chOff x="977" y="1102"/>
            <a:chExt cx="488" cy="1064"/>
          </a:xfrm>
        </p:grpSpPr>
        <p:sp>
          <p:nvSpPr>
            <p:cNvPr id="7184" name="AutoShape 14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AutoShape 15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945063" y="2393950"/>
            <a:ext cx="377348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này </a:t>
            </a:r>
            <a:r>
              <a:rPr lang="vi-VN" sz="2800" b="1">
                <a:solidFill>
                  <a:srgbClr val="0000FF"/>
                </a:solidFill>
              </a:rPr>
              <a:t>đư</a:t>
            </a:r>
            <a:r>
              <a:rPr lang="en-US" sz="2800" b="1">
                <a:solidFill>
                  <a:srgbClr val="0000FF"/>
                </a:solidFill>
              </a:rPr>
              <a:t>ợc gọi là </a:t>
            </a:r>
            <a:r>
              <a:rPr lang="en-US" sz="2800" b="1" i="1">
                <a:solidFill>
                  <a:srgbClr val="FF3300"/>
                </a:solidFill>
              </a:rPr>
              <a:t>góc bẹt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0" y="3155950"/>
            <a:ext cx="5045075" cy="579438"/>
            <a:chOff x="0" y="2001"/>
            <a:chExt cx="3178" cy="365"/>
          </a:xfrm>
        </p:grpSpPr>
        <p:sp>
          <p:nvSpPr>
            <p:cNvPr id="7180" name="Text Box 6"/>
            <p:cNvSpPr txBox="1">
              <a:spLocks noChangeArrowheads="1"/>
            </p:cNvSpPr>
            <p:nvPr/>
          </p:nvSpPr>
          <p:spPr bwMode="auto">
            <a:xfrm>
              <a:off x="0" y="2014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1453" y="2039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7182" name="Text Box 8"/>
            <p:cNvSpPr txBox="1">
              <a:spLocks noChangeArrowheads="1"/>
            </p:cNvSpPr>
            <p:nvPr/>
          </p:nvSpPr>
          <p:spPr bwMode="auto">
            <a:xfrm>
              <a:off x="2654" y="2001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7183" name="Line 17"/>
            <p:cNvSpPr>
              <a:spLocks noChangeShapeType="1"/>
            </p:cNvSpPr>
            <p:nvPr/>
          </p:nvSpPr>
          <p:spPr bwMode="auto">
            <a:xfrm>
              <a:off x="346" y="2048"/>
              <a:ext cx="247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1463675" y="2011363"/>
            <a:ext cx="774700" cy="1689100"/>
            <a:chOff x="977" y="1102"/>
            <a:chExt cx="488" cy="1064"/>
          </a:xfrm>
        </p:grpSpPr>
        <p:sp>
          <p:nvSpPr>
            <p:cNvPr id="7178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3582988" y="1357313"/>
            <a:ext cx="5053012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Ba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iểm C, O, D nh</a:t>
            </a:r>
            <a:r>
              <a:rPr lang="vi-VN" sz="2800" b="1">
                <a:solidFill>
                  <a:srgbClr val="0000FF"/>
                </a:solidFill>
              </a:rPr>
              <a:t>ư</a:t>
            </a:r>
            <a:r>
              <a:rPr lang="en-US" sz="2800" b="1">
                <a:solidFill>
                  <a:srgbClr val="0000FF"/>
                </a:solidFill>
              </a:rPr>
              <a:t> thế nào với nhau ?</a:t>
            </a:r>
            <a:endParaRPr lang="en-US" sz="2800" b="1" i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  <p:bldP spid="70665" grpId="0"/>
      <p:bldP spid="70672" grpId="0"/>
      <p:bldP spid="706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23963" y="27305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Luyện tập: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495300" y="1066800"/>
            <a:ext cx="81407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1) Trong các góc sau </a:t>
            </a:r>
            <a:r>
              <a:rPr lang="vi-VN" sz="2800" b="1">
                <a:solidFill>
                  <a:srgbClr val="0000FF"/>
                </a:solidFill>
              </a:rPr>
              <a:t>đ</a:t>
            </a:r>
            <a:r>
              <a:rPr lang="en-US" sz="2800" b="1">
                <a:solidFill>
                  <a:srgbClr val="0000FF"/>
                </a:solidFill>
              </a:rPr>
              <a:t>ây, góc nào là: góc vuông, góc nhọn, góc tù, góc bẹt ?</a:t>
            </a:r>
            <a:endParaRPr lang="en-US" sz="2800" b="1" i="1">
              <a:solidFill>
                <a:srgbClr val="FF3300"/>
              </a:solidFill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0" y="2027238"/>
            <a:ext cx="2949575" cy="1908175"/>
            <a:chOff x="0" y="1277"/>
            <a:chExt cx="1858" cy="1202"/>
          </a:xfrm>
        </p:grpSpPr>
        <p:grpSp>
          <p:nvGrpSpPr>
            <p:cNvPr id="8230" name="Group 21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8234" name="Line 22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Line 23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31" name="Text Box 24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8232" name="Text Box 25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8233" name="Text Box 26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07038" y="3981450"/>
            <a:ext cx="2998787" cy="1241425"/>
            <a:chOff x="936" y="924"/>
            <a:chExt cx="3370" cy="1826"/>
          </a:xfrm>
        </p:grpSpPr>
        <p:sp>
          <p:nvSpPr>
            <p:cNvPr id="8225" name="Line 35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36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Text Box 37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8228" name="Text Box 38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8229" name="Text Box 39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0" y="4533900"/>
            <a:ext cx="3632200" cy="579438"/>
            <a:chOff x="2368" y="3012"/>
            <a:chExt cx="3178" cy="365"/>
          </a:xfrm>
        </p:grpSpPr>
        <p:grpSp>
          <p:nvGrpSpPr>
            <p:cNvPr id="8219" name="Group 40"/>
            <p:cNvGrpSpPr>
              <a:grpSpLocks/>
            </p:cNvGrpSpPr>
            <p:nvPr/>
          </p:nvGrpSpPr>
          <p:grpSpPr bwMode="auto">
            <a:xfrm>
              <a:off x="2368" y="3012"/>
              <a:ext cx="3178" cy="365"/>
              <a:chOff x="0" y="2001"/>
              <a:chExt cx="3178" cy="365"/>
            </a:xfrm>
          </p:grpSpPr>
          <p:sp>
            <p:nvSpPr>
              <p:cNvPr id="8221" name="Text Box 41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8222" name="Text Box 42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8223" name="Text Box 43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8224" name="Line 44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20" name="Oval 45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5472113" y="1970088"/>
            <a:ext cx="2578100" cy="2019300"/>
            <a:chOff x="3344" y="1241"/>
            <a:chExt cx="1624" cy="1272"/>
          </a:xfrm>
        </p:grpSpPr>
        <p:grpSp>
          <p:nvGrpSpPr>
            <p:cNvPr id="8213" name="Group 48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8217" name="Line 49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50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4" name="Text Box 51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8215" name="Text Box 52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8216" name="Text Box 53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66"/>
          <p:cNvGrpSpPr>
            <a:grpSpLocks/>
          </p:cNvGrpSpPr>
          <p:nvPr/>
        </p:nvGrpSpPr>
        <p:grpSpPr bwMode="auto">
          <a:xfrm>
            <a:off x="5573713" y="4813300"/>
            <a:ext cx="2876550" cy="2044700"/>
            <a:chOff x="2500" y="3032"/>
            <a:chExt cx="1812" cy="1288"/>
          </a:xfrm>
        </p:grpSpPr>
        <p:sp>
          <p:nvSpPr>
            <p:cNvPr id="8208" name="Line 56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57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Text Box 61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8211" name="Text Box 63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8212" name="Text Box 64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347663" y="5130800"/>
            <a:ext cx="3241675" cy="1481138"/>
            <a:chOff x="219" y="3232"/>
            <a:chExt cx="2042" cy="933"/>
          </a:xfrm>
        </p:grpSpPr>
        <p:grpSp>
          <p:nvGrpSpPr>
            <p:cNvPr id="8202" name="Group 73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8206" name="Line 68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Line 69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3" name="Text Box 70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8204" name="Text Box 71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8205" name="Text Box 72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Q</a:t>
              </a:r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build="p"/>
      <p:bldP spid="727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23963" y="27305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Luyện tập: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6570663" y="2000250"/>
            <a:ext cx="21256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vuông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3525" y="1457325"/>
            <a:ext cx="2949575" cy="1908175"/>
            <a:chOff x="0" y="1277"/>
            <a:chExt cx="1858" cy="1202"/>
          </a:xfrm>
        </p:grpSpPr>
        <p:grpSp>
          <p:nvGrpSpPr>
            <p:cNvPr id="9280" name="Group 5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9284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5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81" name="Text Box 8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9282" name="Text Box 9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9283" name="Text Box 10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770563" y="3411538"/>
            <a:ext cx="2998787" cy="1241425"/>
            <a:chOff x="936" y="924"/>
            <a:chExt cx="3370" cy="1826"/>
          </a:xfrm>
        </p:grpSpPr>
        <p:sp>
          <p:nvSpPr>
            <p:cNvPr id="9275" name="Line 12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Line 13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Text Box 14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9278" name="Text Box 15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9279" name="Text Box 16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63525" y="3963988"/>
            <a:ext cx="3632200" cy="579437"/>
            <a:chOff x="2368" y="3012"/>
            <a:chExt cx="3178" cy="365"/>
          </a:xfrm>
        </p:grpSpPr>
        <p:grpSp>
          <p:nvGrpSpPr>
            <p:cNvPr id="9269" name="Group 18"/>
            <p:cNvGrpSpPr>
              <a:grpSpLocks/>
            </p:cNvGrpSpPr>
            <p:nvPr/>
          </p:nvGrpSpPr>
          <p:grpSpPr bwMode="auto">
            <a:xfrm>
              <a:off x="2368" y="3012"/>
              <a:ext cx="3178" cy="365"/>
              <a:chOff x="0" y="2001"/>
              <a:chExt cx="3178" cy="365"/>
            </a:xfrm>
          </p:grpSpPr>
          <p:sp>
            <p:nvSpPr>
              <p:cNvPr id="9271" name="Text Box 19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9272" name="Text Box 20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9273" name="Text Box 21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9274" name="Line 22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70" name="Oval 23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5378450" y="1392238"/>
            <a:ext cx="2479675" cy="2039937"/>
            <a:chOff x="3344" y="1241"/>
            <a:chExt cx="1624" cy="1272"/>
          </a:xfrm>
        </p:grpSpPr>
        <p:grpSp>
          <p:nvGrpSpPr>
            <p:cNvPr id="9263" name="Group 25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9267" name="Line 2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8" name="Line 2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64" name="Text Box 28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9265" name="Text Box 29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9266" name="Text Box 30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5953125" y="5105400"/>
            <a:ext cx="2876550" cy="2044700"/>
            <a:chOff x="2500" y="3032"/>
            <a:chExt cx="1812" cy="1288"/>
          </a:xfrm>
        </p:grpSpPr>
        <p:sp>
          <p:nvSpPr>
            <p:cNvPr id="9258" name="Line 32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33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Text Box 34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9261" name="Text Box 35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9262" name="Text Box 36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796925" y="5099050"/>
            <a:ext cx="3241675" cy="1481138"/>
            <a:chOff x="219" y="3232"/>
            <a:chExt cx="2042" cy="933"/>
          </a:xfrm>
        </p:grpSpPr>
        <p:grpSp>
          <p:nvGrpSpPr>
            <p:cNvPr id="9252" name="Group 38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9256" name="Line 39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7" name="Line 40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53" name="Text Box 41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9254" name="Text Box 42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9255" name="Text Box 43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Q</a:t>
              </a:r>
            </a:p>
          </p:txBody>
        </p:sp>
      </p:grpSp>
      <p:sp>
        <p:nvSpPr>
          <p:cNvPr id="74796" name="Rectangle 44"/>
          <p:cNvSpPr>
            <a:spLocks noChangeArrowheads="1"/>
          </p:cNvSpPr>
          <p:nvPr/>
        </p:nvSpPr>
        <p:spPr bwMode="auto">
          <a:xfrm>
            <a:off x="2060575" y="2162175"/>
            <a:ext cx="21256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nhọn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sp>
        <p:nvSpPr>
          <p:cNvPr id="74797" name="Rectangle 45"/>
          <p:cNvSpPr>
            <a:spLocks noChangeArrowheads="1"/>
          </p:cNvSpPr>
          <p:nvPr/>
        </p:nvSpPr>
        <p:spPr bwMode="auto">
          <a:xfrm>
            <a:off x="1146175" y="4337050"/>
            <a:ext cx="212566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bẹt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sp>
        <p:nvSpPr>
          <p:cNvPr id="74798" name="Rectangle 46"/>
          <p:cNvSpPr>
            <a:spLocks noChangeArrowheads="1"/>
          </p:cNvSpPr>
          <p:nvPr/>
        </p:nvSpPr>
        <p:spPr bwMode="auto">
          <a:xfrm>
            <a:off x="987425" y="6115050"/>
            <a:ext cx="2125663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tù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sp>
        <p:nvSpPr>
          <p:cNvPr id="74799" name="Rectangle 47"/>
          <p:cNvSpPr>
            <a:spLocks noChangeArrowheads="1"/>
          </p:cNvSpPr>
          <p:nvPr/>
        </p:nvSpPr>
        <p:spPr bwMode="auto">
          <a:xfrm>
            <a:off x="7018338" y="4297363"/>
            <a:ext cx="21256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tù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sp>
        <p:nvSpPr>
          <p:cNvPr id="74800" name="Rectangle 48"/>
          <p:cNvSpPr>
            <a:spLocks noChangeArrowheads="1"/>
          </p:cNvSpPr>
          <p:nvPr/>
        </p:nvSpPr>
        <p:spPr bwMode="auto">
          <a:xfrm>
            <a:off x="5205413" y="5545138"/>
            <a:ext cx="21256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Góc nhọn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760413" y="1182688"/>
            <a:ext cx="774700" cy="1689100"/>
            <a:chOff x="977" y="1102"/>
            <a:chExt cx="488" cy="1064"/>
          </a:xfrm>
        </p:grpSpPr>
        <p:sp>
          <p:nvSpPr>
            <p:cNvPr id="9250" name="AutoShape 5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AutoShape 5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52"/>
          <p:cNvGrpSpPr>
            <a:grpSpLocks/>
          </p:cNvGrpSpPr>
          <p:nvPr/>
        </p:nvGrpSpPr>
        <p:grpSpPr bwMode="auto">
          <a:xfrm>
            <a:off x="6013450" y="1195388"/>
            <a:ext cx="774700" cy="1689100"/>
            <a:chOff x="977" y="1102"/>
            <a:chExt cx="488" cy="1064"/>
          </a:xfrm>
        </p:grpSpPr>
        <p:sp>
          <p:nvSpPr>
            <p:cNvPr id="9248" name="AutoShape 5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AutoShape 5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55"/>
          <p:cNvGrpSpPr>
            <a:grpSpLocks/>
          </p:cNvGrpSpPr>
          <p:nvPr/>
        </p:nvGrpSpPr>
        <p:grpSpPr bwMode="auto">
          <a:xfrm>
            <a:off x="2182813" y="2320925"/>
            <a:ext cx="774700" cy="1689100"/>
            <a:chOff x="977" y="1102"/>
            <a:chExt cx="488" cy="1064"/>
          </a:xfrm>
        </p:grpSpPr>
        <p:sp>
          <p:nvSpPr>
            <p:cNvPr id="9246" name="AutoShape 56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AutoShape 57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58"/>
          <p:cNvGrpSpPr>
            <a:grpSpLocks/>
          </p:cNvGrpSpPr>
          <p:nvPr/>
        </p:nvGrpSpPr>
        <p:grpSpPr bwMode="auto">
          <a:xfrm rot="-5400000">
            <a:off x="942975" y="2789238"/>
            <a:ext cx="774700" cy="1689100"/>
            <a:chOff x="977" y="1102"/>
            <a:chExt cx="488" cy="1064"/>
          </a:xfrm>
        </p:grpSpPr>
        <p:sp>
          <p:nvSpPr>
            <p:cNvPr id="9244" name="AutoShape 5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AutoShape 6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7058025" y="2462213"/>
            <a:ext cx="774700" cy="1689100"/>
            <a:chOff x="977" y="1102"/>
            <a:chExt cx="488" cy="1064"/>
          </a:xfrm>
        </p:grpSpPr>
        <p:sp>
          <p:nvSpPr>
            <p:cNvPr id="9242" name="AutoShape 62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AutoShape 63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64"/>
          <p:cNvGrpSpPr>
            <a:grpSpLocks/>
          </p:cNvGrpSpPr>
          <p:nvPr/>
        </p:nvGrpSpPr>
        <p:grpSpPr bwMode="auto">
          <a:xfrm flipH="1">
            <a:off x="1797050" y="4364038"/>
            <a:ext cx="774700" cy="1689100"/>
            <a:chOff x="977" y="1102"/>
            <a:chExt cx="488" cy="1064"/>
          </a:xfrm>
        </p:grpSpPr>
        <p:sp>
          <p:nvSpPr>
            <p:cNvPr id="9240" name="AutoShape 6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AutoShape 6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67"/>
          <p:cNvGrpSpPr>
            <a:grpSpLocks/>
          </p:cNvGrpSpPr>
          <p:nvPr/>
        </p:nvGrpSpPr>
        <p:grpSpPr bwMode="auto">
          <a:xfrm rot="21230755" flipH="1">
            <a:off x="7354888" y="4816475"/>
            <a:ext cx="774700" cy="1689100"/>
            <a:chOff x="977" y="1102"/>
            <a:chExt cx="488" cy="1064"/>
          </a:xfrm>
        </p:grpSpPr>
        <p:sp>
          <p:nvSpPr>
            <p:cNvPr id="9238" name="AutoShape 68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AutoShape 69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7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7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p"/>
      <p:bldP spid="74755" grpId="0"/>
      <p:bldP spid="74796" grpId="0"/>
      <p:bldP spid="74797" grpId="0"/>
      <p:bldP spid="74798" grpId="0"/>
      <p:bldP spid="74799" grpId="0"/>
      <p:bldP spid="748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23963" y="27305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6600"/>
                </a:solidFill>
              </a:rPr>
              <a:t>Luyện tập:</a:t>
            </a:r>
            <a:endParaRPr lang="en-US" b="1" smtClean="0">
              <a:solidFill>
                <a:srgbClr val="006600"/>
              </a:solidFill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495300" y="1066800"/>
            <a:ext cx="8261350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2) Trong các hình tam giác sau: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n</a:t>
            </a:r>
            <a:r>
              <a:rPr lang="en-US" sz="2800">
                <a:solidFill>
                  <a:srgbClr val="0000FF"/>
                </a:solidFill>
              </a:rPr>
              <a:t>ào </a:t>
            </a:r>
            <a:r>
              <a:rPr lang="en-US" sz="2800" b="1">
                <a:solidFill>
                  <a:srgbClr val="0000FF"/>
                </a:solidFill>
              </a:rPr>
              <a:t>có ba góc nhọn? 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n</a:t>
            </a:r>
            <a:r>
              <a:rPr lang="en-US" sz="2800">
                <a:solidFill>
                  <a:srgbClr val="0000FF"/>
                </a:solidFill>
              </a:rPr>
              <a:t>ào</a:t>
            </a:r>
            <a:r>
              <a:rPr lang="en-US" sz="2800" b="1">
                <a:solidFill>
                  <a:srgbClr val="0000FF"/>
                </a:solidFill>
              </a:rPr>
              <a:t> có 1 góc vuông?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800" b="1">
                <a:solidFill>
                  <a:srgbClr val="0000FF"/>
                </a:solidFill>
              </a:rPr>
              <a:t> Hình tam giác n</a:t>
            </a:r>
            <a:r>
              <a:rPr lang="en-US" sz="2800">
                <a:solidFill>
                  <a:srgbClr val="0000FF"/>
                </a:solidFill>
              </a:rPr>
              <a:t>ào</a:t>
            </a:r>
            <a:r>
              <a:rPr lang="en-US" sz="2800" b="1">
                <a:solidFill>
                  <a:srgbClr val="0000FF"/>
                </a:solidFill>
              </a:rPr>
              <a:t> có 1 góc tù?</a:t>
            </a:r>
          </a:p>
          <a:p>
            <a:pPr algn="just">
              <a:spcBef>
                <a:spcPct val="20000"/>
              </a:spcBef>
            </a:pPr>
            <a:endParaRPr lang="en-US" sz="2800" b="1" i="1">
              <a:solidFill>
                <a:srgbClr val="FF3300"/>
              </a:solidFill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0" y="3367088"/>
            <a:ext cx="3073400" cy="2490787"/>
            <a:chOff x="0" y="2121"/>
            <a:chExt cx="1936" cy="1569"/>
          </a:xfrm>
        </p:grpSpPr>
        <p:grpSp>
          <p:nvGrpSpPr>
            <p:cNvPr id="1025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1026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026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1026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122488" y="3306763"/>
            <a:ext cx="4079875" cy="2408237"/>
            <a:chOff x="1337" y="2083"/>
            <a:chExt cx="2570" cy="1517"/>
          </a:xfrm>
        </p:grpSpPr>
        <p:grpSp>
          <p:nvGrpSpPr>
            <p:cNvPr id="1025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1025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025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025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137275" y="3570288"/>
            <a:ext cx="3006725" cy="2165350"/>
            <a:chOff x="3866" y="2249"/>
            <a:chExt cx="1894" cy="1364"/>
          </a:xfrm>
        </p:grpSpPr>
        <p:sp>
          <p:nvSpPr>
            <p:cNvPr id="1024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024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025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G</a:t>
              </a:r>
            </a:p>
          </p:txBody>
        </p:sp>
      </p:grp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build="p"/>
      <p:bldP spid="7680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481</Words>
  <Application>Microsoft PowerPoint</Application>
  <PresentationFormat>On-screen Show (4:3)</PresentationFormat>
  <Paragraphs>149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.VnArial</vt:lpstr>
      <vt:lpstr>Default Design</vt:lpstr>
      <vt:lpstr> Kiểm tra bài cũ </vt:lpstr>
      <vt:lpstr>KIỂM TRA BẰNG ÊKE</vt:lpstr>
      <vt:lpstr> Bài mới  Góc nhọn, góc tù, góc bẹt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TDI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TT</dc:creator>
  <cp:lastModifiedBy>CSTeam</cp:lastModifiedBy>
  <cp:revision>112</cp:revision>
  <dcterms:created xsi:type="dcterms:W3CDTF">2002-11-03T14:32:08Z</dcterms:created>
  <dcterms:modified xsi:type="dcterms:W3CDTF">2016-06-30T02:11:55Z</dcterms:modified>
</cp:coreProperties>
</file>