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57" r:id="rId6"/>
    <p:sldId id="258" r:id="rId7"/>
    <p:sldId id="284" r:id="rId8"/>
    <p:sldId id="259" r:id="rId9"/>
    <p:sldId id="278" r:id="rId10"/>
    <p:sldId id="293" r:id="rId11"/>
    <p:sldId id="262" r:id="rId12"/>
    <p:sldId id="279" r:id="rId13"/>
    <p:sldId id="280" r:id="rId14"/>
    <p:sldId id="282" r:id="rId15"/>
    <p:sldId id="283" r:id="rId16"/>
    <p:sldId id="263" r:id="rId17"/>
    <p:sldId id="264" r:id="rId18"/>
    <p:sldId id="265" r:id="rId19"/>
    <p:sldId id="268" r:id="rId20"/>
    <p:sldId id="269" r:id="rId21"/>
    <p:sldId id="270" r:id="rId22"/>
    <p:sldId id="285" r:id="rId23"/>
    <p:sldId id="287" r:id="rId24"/>
    <p:sldId id="277" r:id="rId25"/>
    <p:sldId id="289" r:id="rId26"/>
    <p:sldId id="271" r:id="rId27"/>
    <p:sldId id="290" r:id="rId28"/>
    <p:sldId id="291" r:id="rId29"/>
    <p:sldId id="292" r:id="rId30"/>
    <p:sldId id="295" r:id="rId31"/>
    <p:sldId id="296" r:id="rId32"/>
    <p:sldId id="27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3CC33"/>
    <a:srgbClr val="21F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C35B7-FF20-44AE-9D2E-5701912F4F2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251120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C35B7-FF20-44AE-9D2E-5701912F4F2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204245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C35B7-FF20-44AE-9D2E-5701912F4F2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363318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C35B7-FF20-44AE-9D2E-5701912F4F2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313634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2C35B7-FF20-44AE-9D2E-5701912F4F21}"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423873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C35B7-FF20-44AE-9D2E-5701912F4F21}"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278710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C35B7-FF20-44AE-9D2E-5701912F4F21}"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42141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C35B7-FF20-44AE-9D2E-5701912F4F21}"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271627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C35B7-FF20-44AE-9D2E-5701912F4F21}"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401300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C35B7-FF20-44AE-9D2E-5701912F4F21}"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2155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C35B7-FF20-44AE-9D2E-5701912F4F21}"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C3CC8-F228-4A14-9700-2597D0452ADB}" type="slidenum">
              <a:rPr lang="en-US" smtClean="0"/>
              <a:t>‹#›</a:t>
            </a:fld>
            <a:endParaRPr lang="en-US"/>
          </a:p>
        </p:txBody>
      </p:sp>
    </p:spTree>
    <p:extLst>
      <p:ext uri="{BB962C8B-B14F-4D97-AF65-F5344CB8AC3E}">
        <p14:creationId xmlns:p14="http://schemas.microsoft.com/office/powerpoint/2010/main" val="314316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C35B7-FF20-44AE-9D2E-5701912F4F21}" type="datetimeFigureOut">
              <a:rPr lang="en-US" smtClean="0"/>
              <a:t>10/30/2020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C3CC8-F228-4A14-9700-2597D0452ADB}" type="slidenum">
              <a:rPr lang="en-US" smtClean="0"/>
              <a:t>‹#›</a:t>
            </a:fld>
            <a:endParaRPr lang="en-US"/>
          </a:p>
        </p:txBody>
      </p:sp>
    </p:spTree>
    <p:extLst>
      <p:ext uri="{BB962C8B-B14F-4D97-AF65-F5344CB8AC3E}">
        <p14:creationId xmlns:p14="http://schemas.microsoft.com/office/powerpoint/2010/main" val="1712503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2819400"/>
            <a:ext cx="9906000" cy="3046988"/>
          </a:xfrm>
          <a:prstGeom prst="rect">
            <a:avLst/>
          </a:prstGeom>
          <a:noFill/>
        </p:spPr>
        <p:txBody>
          <a:bodyPr wrap="square" lIns="91440" tIns="45720" rIns="91440" bIns="45720">
            <a:spAutoFit/>
          </a:bodyPr>
          <a:lstStyle/>
          <a:p>
            <a:pPr algn="ctr"/>
            <a:r>
              <a:rPr lang="en-US" sz="4800" b="1" cap="none" spc="300" dirty="0" smtClean="0">
                <a:ln w="11430" cmpd="sng">
                  <a:solidFill>
                    <a:schemeClr val="accent1">
                      <a:tint val="10000"/>
                    </a:schemeClr>
                  </a:solidFill>
                  <a:prstDash val="solid"/>
                  <a:miter lim="800000"/>
                </a:ln>
                <a:solidFill>
                  <a:schemeClr val="tx2">
                    <a:lumMod val="60000"/>
                    <a:lumOff val="40000"/>
                  </a:schemeClr>
                </a:solidFill>
                <a:effectLst>
                  <a:glow rad="45500">
                    <a:schemeClr val="accent1">
                      <a:satMod val="220000"/>
                      <a:alpha val="35000"/>
                    </a:schemeClr>
                  </a:glow>
                </a:effectLst>
                <a:latin typeface="Times New Roman" pitchFamily="18" charset="0"/>
                <a:cs typeface="Times New Roman" pitchFamily="18" charset="0"/>
              </a:rPr>
              <a:t>NHIỆT LIỆT CHÀO MỪNG</a:t>
            </a:r>
          </a:p>
          <a:p>
            <a:pPr algn="ctr"/>
            <a:r>
              <a:rPr lang="en-US" sz="4800" b="1" spc="300" dirty="0" smtClean="0">
                <a:ln w="11430" cmpd="sng">
                  <a:solidFill>
                    <a:schemeClr val="accent1">
                      <a:tint val="10000"/>
                    </a:schemeClr>
                  </a:solidFill>
                  <a:prstDash val="solid"/>
                  <a:miter lim="800000"/>
                </a:ln>
                <a:solidFill>
                  <a:schemeClr val="tx2">
                    <a:lumMod val="60000"/>
                    <a:lumOff val="40000"/>
                  </a:schemeClr>
                </a:solidFill>
                <a:effectLst>
                  <a:glow rad="45500">
                    <a:schemeClr val="accent1">
                      <a:satMod val="220000"/>
                      <a:alpha val="35000"/>
                    </a:schemeClr>
                  </a:glow>
                </a:effectLst>
                <a:latin typeface="Times New Roman" pitchFamily="18" charset="0"/>
                <a:cs typeface="Times New Roman" pitchFamily="18" charset="0"/>
              </a:rPr>
              <a:t>QUÝ THẦY, CÔ</a:t>
            </a:r>
          </a:p>
          <a:p>
            <a:pPr algn="ctr"/>
            <a:r>
              <a:rPr lang="en-US" sz="4800" b="1" cap="none" spc="300" dirty="0" smtClean="0">
                <a:ln w="11430" cmpd="sng">
                  <a:solidFill>
                    <a:schemeClr val="accent1">
                      <a:tint val="10000"/>
                    </a:schemeClr>
                  </a:solidFill>
                  <a:prstDash val="solid"/>
                  <a:miter lim="800000"/>
                </a:ln>
                <a:solidFill>
                  <a:schemeClr val="tx2">
                    <a:lumMod val="60000"/>
                    <a:lumOff val="40000"/>
                  </a:schemeClr>
                </a:solidFill>
                <a:effectLst>
                  <a:glow rad="45500">
                    <a:schemeClr val="accent1">
                      <a:satMod val="220000"/>
                      <a:alpha val="35000"/>
                    </a:schemeClr>
                  </a:glow>
                </a:effectLst>
                <a:latin typeface="Times New Roman" pitchFamily="18" charset="0"/>
                <a:cs typeface="Times New Roman" pitchFamily="18" charset="0"/>
              </a:rPr>
              <a:t>VỀ DỰ CHUYÊN ĐỀ</a:t>
            </a:r>
          </a:p>
          <a:p>
            <a:pPr algn="ctr"/>
            <a:r>
              <a:rPr lang="en-US" sz="4800" b="1" cap="none" spc="300" dirty="0" smtClean="0">
                <a:ln w="11430" cmpd="sng">
                  <a:solidFill>
                    <a:schemeClr val="accent1">
                      <a:tint val="10000"/>
                    </a:schemeClr>
                  </a:solidFill>
                  <a:prstDash val="solid"/>
                  <a:miter lim="800000"/>
                </a:ln>
                <a:solidFill>
                  <a:schemeClr val="tx2">
                    <a:lumMod val="60000"/>
                    <a:lumOff val="40000"/>
                  </a:schemeClr>
                </a:solidFill>
                <a:effectLst>
                  <a:glow rad="45500">
                    <a:schemeClr val="accent1">
                      <a:satMod val="220000"/>
                      <a:alpha val="35000"/>
                    </a:schemeClr>
                  </a:glow>
                </a:effectLst>
                <a:latin typeface="Times New Roman" pitchFamily="18" charset="0"/>
                <a:cs typeface="Times New Roman" pitchFamily="18" charset="0"/>
              </a:rPr>
              <a:t> LỚP </a:t>
            </a:r>
            <a:r>
              <a:rPr lang="en-US" sz="4800" b="1" cap="none" spc="300" dirty="0" smtClean="0">
                <a:ln w="11430" cmpd="sng">
                  <a:solidFill>
                    <a:schemeClr val="accent1">
                      <a:tint val="10000"/>
                    </a:schemeClr>
                  </a:solidFill>
                  <a:prstDash val="solid"/>
                  <a:miter lim="800000"/>
                </a:ln>
                <a:solidFill>
                  <a:schemeClr val="tx2">
                    <a:lumMod val="60000"/>
                    <a:lumOff val="40000"/>
                  </a:schemeClr>
                </a:solidFill>
                <a:effectLst>
                  <a:glow rad="45500">
                    <a:schemeClr val="accent1">
                      <a:satMod val="220000"/>
                      <a:alpha val="35000"/>
                    </a:schemeClr>
                  </a:glow>
                </a:effectLst>
                <a:latin typeface="Times New Roman" pitchFamily="18" charset="0"/>
                <a:cs typeface="Times New Roman" pitchFamily="18" charset="0"/>
              </a:rPr>
              <a:t>4A4</a:t>
            </a:r>
            <a:endParaRPr lang="en-US" sz="4800" b="1" cap="none" spc="300" dirty="0">
              <a:ln w="11430" cmpd="sng">
                <a:solidFill>
                  <a:schemeClr val="accent1">
                    <a:tint val="10000"/>
                  </a:schemeClr>
                </a:solidFill>
                <a:prstDash val="solid"/>
                <a:miter lim="800000"/>
              </a:ln>
              <a:solidFill>
                <a:schemeClr val="tx2">
                  <a:lumMod val="60000"/>
                  <a:lumOff val="40000"/>
                </a:schemeClr>
              </a:solidFill>
              <a:effectLst>
                <a:glow rad="45500">
                  <a:schemeClr val="accent1">
                    <a:satMod val="220000"/>
                    <a:alpha val="35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7700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2609850"/>
          </a:xfrm>
        </p:spPr>
        <p:txBody>
          <a:bodyPr>
            <a:normAutofit/>
          </a:bodyPr>
          <a:lstStyle/>
          <a:p>
            <a:r>
              <a:rPr lang="en-US" sz="6700" b="1">
                <a:solidFill>
                  <a:srgbClr val="FFFF00"/>
                </a:solidFill>
                <a:latin typeface="Times New Roman" pitchFamily="18" charset="0"/>
                <a:cs typeface="Times New Roman" pitchFamily="18" charset="0"/>
              </a:rPr>
              <a:t>Đọc nối </a:t>
            </a:r>
            <a:r>
              <a:rPr lang="en-US" sz="6700" b="1" smtClean="0">
                <a:solidFill>
                  <a:srgbClr val="FFFF00"/>
                </a:solidFill>
                <a:latin typeface="Times New Roman" pitchFamily="18" charset="0"/>
                <a:cs typeface="Times New Roman" pitchFamily="18" charset="0"/>
              </a:rPr>
              <a:t>tiếp</a:t>
            </a:r>
            <a:r>
              <a:rPr lang="en-US" sz="6000" b="1" smtClean="0">
                <a:solidFill>
                  <a:srgbClr val="FF0000"/>
                </a:solidFill>
                <a:latin typeface="Times New Roman" pitchFamily="18" charset="0"/>
                <a:cs typeface="Times New Roman" pitchFamily="18" charset="0"/>
              </a:rPr>
              <a:t/>
            </a:r>
            <a:br>
              <a:rPr lang="en-US" sz="6000" b="1" smtClean="0">
                <a:solidFill>
                  <a:srgbClr val="FF0000"/>
                </a:solidFill>
                <a:latin typeface="Times New Roman" pitchFamily="18" charset="0"/>
                <a:cs typeface="Times New Roman" pitchFamily="18" charset="0"/>
              </a:rPr>
            </a:br>
            <a:r>
              <a:rPr lang="en-US" sz="4000" b="1">
                <a:solidFill>
                  <a:srgbClr val="FF0000"/>
                </a:solidFill>
                <a:latin typeface="Times New Roman" pitchFamily="18" charset="0"/>
                <a:cs typeface="Times New Roman" pitchFamily="18" charset="0"/>
              </a:rPr>
              <a:t/>
            </a:r>
            <a:br>
              <a:rPr lang="en-US" sz="4000" b="1">
                <a:solidFill>
                  <a:srgbClr val="FF0000"/>
                </a:solidFill>
                <a:latin typeface="Times New Roman" pitchFamily="18" charset="0"/>
                <a:cs typeface="Times New Roman" pitchFamily="18" charset="0"/>
              </a:rPr>
            </a:br>
            <a:endParaRPr lang="en-US" sz="5400">
              <a:solidFill>
                <a:schemeClr val="accent2">
                  <a:lumMod val="20000"/>
                  <a:lumOff val="80000"/>
                </a:schemeClr>
              </a:solidFill>
            </a:endParaRPr>
          </a:p>
        </p:txBody>
      </p:sp>
      <p:sp>
        <p:nvSpPr>
          <p:cNvPr id="4" name="Subtitle 3"/>
          <p:cNvSpPr>
            <a:spLocks noGrp="1"/>
          </p:cNvSpPr>
          <p:nvPr>
            <p:ph type="subTitle" idx="1"/>
          </p:nvPr>
        </p:nvSpPr>
        <p:spPr>
          <a:xfrm>
            <a:off x="1447800" y="3429000"/>
            <a:ext cx="6400800" cy="1752600"/>
          </a:xfrm>
        </p:spPr>
        <p:txBody>
          <a:bodyPr>
            <a:normAutofit/>
          </a:bodyPr>
          <a:lstStyle/>
          <a:p>
            <a:r>
              <a:rPr lang="en-US" sz="4000" b="1" u="sng">
                <a:solidFill>
                  <a:schemeClr val="accent2">
                    <a:lumMod val="40000"/>
                    <a:lumOff val="60000"/>
                  </a:schemeClr>
                </a:solidFill>
                <a:latin typeface="Times New Roman" pitchFamily="18" charset="0"/>
                <a:cs typeface="Times New Roman" pitchFamily="18" charset="0"/>
              </a:rPr>
              <a:t>Giải nghĩa từ</a:t>
            </a:r>
            <a:endParaRPr lang="en-US" sz="4000">
              <a:solidFill>
                <a:schemeClr val="accent2">
                  <a:lumMod val="40000"/>
                  <a:lumOff val="60000"/>
                </a:schemeClr>
              </a:solidFill>
            </a:endParaRPr>
          </a:p>
        </p:txBody>
      </p:sp>
    </p:spTree>
    <p:extLst>
      <p:ext uri="{BB962C8B-B14F-4D97-AF65-F5344CB8AC3E}">
        <p14:creationId xmlns:p14="http://schemas.microsoft.com/office/powerpoint/2010/main" val="16421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2819400"/>
          </a:xfrm>
        </p:spPr>
        <p:txBody>
          <a:bodyPr>
            <a:normAutofit/>
          </a:bodyPr>
          <a:lstStyle/>
          <a:p>
            <a:r>
              <a:rPr lang="en-US" sz="6600" b="1">
                <a:solidFill>
                  <a:srgbClr val="FFFF00"/>
                </a:solidFill>
                <a:latin typeface="Times New Roman" pitchFamily="18" charset="0"/>
                <a:cs typeface="Times New Roman" pitchFamily="18" charset="0"/>
              </a:rPr>
              <a:t>Đọc nối tiếp</a:t>
            </a:r>
            <a:r>
              <a:rPr lang="en-US" sz="4800" b="1">
                <a:solidFill>
                  <a:srgbClr val="FF0000"/>
                </a:solidFill>
                <a:latin typeface="Times New Roman" pitchFamily="18" charset="0"/>
                <a:cs typeface="Times New Roman" pitchFamily="18" charset="0"/>
              </a:rPr>
              <a:t/>
            </a:r>
            <a:br>
              <a:rPr lang="en-US" sz="4800" b="1">
                <a:solidFill>
                  <a:srgbClr val="FF0000"/>
                </a:solidFill>
                <a:latin typeface="Times New Roman" pitchFamily="18" charset="0"/>
                <a:cs typeface="Times New Roman" pitchFamily="18" charset="0"/>
              </a:rPr>
            </a:br>
            <a:endParaRPr lang="en-US" sz="5400" b="1" u="sng">
              <a:solidFill>
                <a:schemeClr val="accent2">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828800"/>
            <a:ext cx="8229600" cy="4525963"/>
          </a:xfrm>
        </p:spPr>
        <p:txBody>
          <a:bodyPr>
            <a:normAutofit/>
          </a:bodyPr>
          <a:lstStyle/>
          <a:p>
            <a:pPr marL="0" indent="0" algn="ctr">
              <a:lnSpc>
                <a:spcPct val="150000"/>
              </a:lnSpc>
              <a:buNone/>
            </a:pPr>
            <a:r>
              <a:rPr lang="es-VE" sz="3600" b="1" smtClean="0">
                <a:latin typeface="Times New Roman" pitchFamily="18" charset="0"/>
                <a:cs typeface="Times New Roman" pitchFamily="18" charset="0"/>
              </a:rPr>
              <a:t> </a:t>
            </a:r>
            <a:r>
              <a:rPr lang="en-US" sz="4000" b="1" u="sng" smtClean="0">
                <a:solidFill>
                  <a:schemeClr val="accent2">
                    <a:lumMod val="40000"/>
                    <a:lumOff val="60000"/>
                  </a:schemeClr>
                </a:solidFill>
                <a:latin typeface="Times New Roman" pitchFamily="18" charset="0"/>
                <a:cs typeface="Times New Roman" pitchFamily="18" charset="0"/>
              </a:rPr>
              <a:t>Câu </a:t>
            </a:r>
            <a:r>
              <a:rPr lang="en-US" sz="4000" b="1" u="sng">
                <a:solidFill>
                  <a:schemeClr val="accent2">
                    <a:lumMod val="40000"/>
                    <a:lumOff val="60000"/>
                  </a:schemeClr>
                </a:solidFill>
                <a:latin typeface="Times New Roman" pitchFamily="18" charset="0"/>
                <a:cs typeface="Times New Roman" pitchFamily="18" charset="0"/>
              </a:rPr>
              <a:t>dài</a:t>
            </a:r>
            <a:endParaRPr lang="es-VE" sz="4000" b="1" smtClean="0">
              <a:latin typeface="Times New Roman" pitchFamily="18" charset="0"/>
              <a:cs typeface="Times New Roman" pitchFamily="18" charset="0"/>
            </a:endParaRPr>
          </a:p>
          <a:p>
            <a:pPr marL="0" indent="0" algn="just">
              <a:lnSpc>
                <a:spcPct val="150000"/>
              </a:lnSpc>
              <a:buNone/>
            </a:pPr>
            <a:r>
              <a:rPr lang="es-VE" sz="3600" b="1" smtClean="0">
                <a:solidFill>
                  <a:schemeClr val="bg1"/>
                </a:solidFill>
                <a:latin typeface="Times New Roman" pitchFamily="18" charset="0"/>
                <a:cs typeface="Times New Roman" pitchFamily="18" charset="0"/>
              </a:rPr>
              <a:t>      Còn </a:t>
            </a:r>
            <a:r>
              <a:rPr lang="es-VE" sz="3600" b="1">
                <a:solidFill>
                  <a:schemeClr val="bg1"/>
                </a:solidFill>
                <a:latin typeface="Times New Roman" pitchFamily="18" charset="0"/>
                <a:cs typeface="Times New Roman" pitchFamily="18" charset="0"/>
              </a:rPr>
              <a:t>gián nghị đại phu Trần Trung Tá </a:t>
            </a:r>
            <a:r>
              <a:rPr lang="es-VE" sz="3600" b="1" smtClean="0">
                <a:solidFill>
                  <a:schemeClr val="bg1"/>
                </a:solidFill>
                <a:latin typeface="Times New Roman" pitchFamily="18" charset="0"/>
                <a:cs typeface="Times New Roman" pitchFamily="18" charset="0"/>
              </a:rPr>
              <a:t> </a:t>
            </a:r>
            <a:r>
              <a:rPr lang="es-VE" sz="3600" b="1">
                <a:solidFill>
                  <a:schemeClr val="bg1"/>
                </a:solidFill>
                <a:latin typeface="Times New Roman" pitchFamily="18" charset="0"/>
                <a:cs typeface="Times New Roman" pitchFamily="18" charset="0"/>
              </a:rPr>
              <a:t>do bận nhiều công việc </a:t>
            </a:r>
            <a:r>
              <a:rPr lang="es-VE" sz="3600" b="1" smtClean="0">
                <a:solidFill>
                  <a:schemeClr val="bg1"/>
                </a:solidFill>
                <a:latin typeface="Times New Roman" pitchFamily="18" charset="0"/>
                <a:cs typeface="Times New Roman" pitchFamily="18" charset="0"/>
              </a:rPr>
              <a:t> </a:t>
            </a:r>
            <a:r>
              <a:rPr lang="es-VE" sz="3600" b="1">
                <a:solidFill>
                  <a:schemeClr val="bg1"/>
                </a:solidFill>
                <a:latin typeface="Times New Roman" pitchFamily="18" charset="0"/>
                <a:cs typeface="Times New Roman" pitchFamily="18" charset="0"/>
              </a:rPr>
              <a:t>nên không mấy khi tới thăm Tô Hiến Thành </a:t>
            </a:r>
            <a:r>
              <a:rPr lang="es-VE" sz="3600" b="1" smtClean="0">
                <a:solidFill>
                  <a:schemeClr val="bg1"/>
                </a:solidFill>
                <a:latin typeface="Times New Roman" pitchFamily="18" charset="0"/>
                <a:cs typeface="Times New Roman" pitchFamily="18" charset="0"/>
              </a:rPr>
              <a:t>được.</a:t>
            </a:r>
            <a:endParaRPr lang="en-US" sz="3600" b="1">
              <a:solidFill>
                <a:srgbClr val="00B050"/>
              </a:solidFill>
              <a:latin typeface="Times New Roman" pitchFamily="18" charset="0"/>
              <a:cs typeface="Times New Roman" pitchFamily="18" charset="0"/>
            </a:endParaRPr>
          </a:p>
        </p:txBody>
      </p:sp>
      <p:sp>
        <p:nvSpPr>
          <p:cNvPr id="4" name="Parallelogram 3"/>
          <p:cNvSpPr/>
          <p:nvPr/>
        </p:nvSpPr>
        <p:spPr>
          <a:xfrm>
            <a:off x="1219200" y="3886200"/>
            <a:ext cx="76200" cy="685800"/>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6248400" y="3886200"/>
            <a:ext cx="76200" cy="685800"/>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41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895600" y="2209800"/>
            <a:ext cx="5257800" cy="25908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FF0000"/>
                </a:solidFill>
                <a:latin typeface="Times New Roman" pitchFamily="18" charset="0"/>
                <a:cs typeface="Times New Roman" pitchFamily="18" charset="0"/>
              </a:rPr>
              <a:t>Luyện đọc theo nhóm 3</a:t>
            </a:r>
            <a:endParaRPr 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8422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Explosion 1 3"/>
          <p:cNvSpPr/>
          <p:nvPr/>
        </p:nvSpPr>
        <p:spPr>
          <a:xfrm>
            <a:off x="1066800" y="1981200"/>
            <a:ext cx="6705600" cy="3276600"/>
          </a:xfrm>
          <a:prstGeom prst="irregularSeal1">
            <a:avLst/>
          </a:prstGeom>
          <a:solidFill>
            <a:srgbClr val="2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Times New Roman" pitchFamily="18" charset="0"/>
                <a:cs typeface="Times New Roman" pitchFamily="18" charset="0"/>
              </a:rPr>
              <a:t>Cùng trổ tài </a:t>
            </a:r>
          </a:p>
          <a:p>
            <a:pPr algn="ctr"/>
            <a:r>
              <a:rPr lang="en-US" sz="4000" b="1" smtClean="0">
                <a:solidFill>
                  <a:srgbClr val="FF0000"/>
                </a:solidFill>
                <a:latin typeface="Times New Roman" pitchFamily="18" charset="0"/>
                <a:cs typeface="Times New Roman" pitchFamily="18" charset="0"/>
              </a:rPr>
              <a:t>đọc bài nhé!</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140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28600"/>
            <a:ext cx="5135672" cy="6096000"/>
          </a:xfrm>
        </p:spPr>
      </p:pic>
      <p:sp>
        <p:nvSpPr>
          <p:cNvPr id="5" name="Title 4"/>
          <p:cNvSpPr>
            <a:spLocks noGrp="1"/>
          </p:cNvSpPr>
          <p:nvPr>
            <p:ph type="title"/>
          </p:nvPr>
        </p:nvSpPr>
        <p:spPr>
          <a:xfrm>
            <a:off x="1143000" y="3886200"/>
            <a:ext cx="8229600" cy="1143000"/>
          </a:xfrm>
        </p:spPr>
        <p:txBody>
          <a:bodyPr>
            <a:noAutofit/>
          </a:bodyPr>
          <a:lstStyle/>
          <a:p>
            <a:r>
              <a:rPr lang="en-US" sz="4800" b="1" smtClean="0">
                <a:solidFill>
                  <a:srgbClr val="FF0000"/>
                </a:solidFill>
              </a:rPr>
              <a:t>Cùng </a:t>
            </a:r>
            <a:br>
              <a:rPr lang="en-US" sz="4800" b="1" smtClean="0">
                <a:solidFill>
                  <a:srgbClr val="FF0000"/>
                </a:solidFill>
              </a:rPr>
            </a:br>
            <a:r>
              <a:rPr lang="en-US" sz="4800" b="1" smtClean="0">
                <a:solidFill>
                  <a:srgbClr val="FF0000"/>
                </a:solidFill>
              </a:rPr>
              <a:t>lắng</a:t>
            </a:r>
            <a:br>
              <a:rPr lang="en-US" sz="4800" b="1" smtClean="0">
                <a:solidFill>
                  <a:srgbClr val="FF0000"/>
                </a:solidFill>
              </a:rPr>
            </a:br>
            <a:r>
              <a:rPr lang="en-US" sz="4800" b="1" smtClean="0">
                <a:solidFill>
                  <a:srgbClr val="FF0000"/>
                </a:solidFill>
              </a:rPr>
              <a:t>nghe </a:t>
            </a:r>
            <a:br>
              <a:rPr lang="en-US" sz="4800" b="1" smtClean="0">
                <a:solidFill>
                  <a:srgbClr val="FF0000"/>
                </a:solidFill>
              </a:rPr>
            </a:br>
            <a:r>
              <a:rPr lang="en-US" sz="4800" b="1" smtClean="0">
                <a:solidFill>
                  <a:srgbClr val="FF0000"/>
                </a:solidFill>
              </a:rPr>
              <a:t>nhé!</a:t>
            </a:r>
            <a:endParaRPr lang="en-US" sz="4800" b="1">
              <a:solidFill>
                <a:srgbClr val="FF0000"/>
              </a:solidFill>
            </a:endParaRPr>
          </a:p>
        </p:txBody>
      </p:sp>
    </p:spTree>
    <p:extLst>
      <p:ext uri="{BB962C8B-B14F-4D97-AF65-F5344CB8AC3E}">
        <p14:creationId xmlns:p14="http://schemas.microsoft.com/office/powerpoint/2010/main" val="11485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a:bodyPr>
          <a:lstStyle/>
          <a:p>
            <a:r>
              <a:rPr lang="en-US" sz="6600" b="1" smtClean="0">
                <a:solidFill>
                  <a:schemeClr val="bg1"/>
                </a:solidFill>
                <a:latin typeface="Times New Roman" pitchFamily="18" charset="0"/>
                <a:cs typeface="Times New Roman" pitchFamily="18" charset="0"/>
              </a:rPr>
              <a:t>2. Tìm hiểu bài</a:t>
            </a:r>
            <a:endParaRPr lang="en-US" sz="66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85712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latin typeface="Times New Roman" pitchFamily="18" charset="0"/>
                <a:cs typeface="Times New Roman" pitchFamily="18" charset="0"/>
              </a:rPr>
              <a:t>Tô Hiến Thành </a:t>
            </a:r>
            <a:r>
              <a:rPr lang="en-US" b="1" smtClean="0">
                <a:solidFill>
                  <a:srgbClr val="FF0000"/>
                </a:solidFill>
                <a:latin typeface="Times New Roman" pitchFamily="18" charset="0"/>
                <a:cs typeface="Times New Roman" pitchFamily="18" charset="0"/>
              </a:rPr>
              <a:t>(1102 – 1179)</a:t>
            </a:r>
            <a:endParaRPr lang="en-US" b="1">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71600"/>
            <a:ext cx="7501187" cy="4729956"/>
          </a:xfrm>
        </p:spPr>
      </p:pic>
    </p:spTree>
    <p:extLst>
      <p:ext uri="{BB962C8B-B14F-4D97-AF65-F5344CB8AC3E}">
        <p14:creationId xmlns:p14="http://schemas.microsoft.com/office/powerpoint/2010/main" val="2334303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smtClean="0">
                <a:solidFill>
                  <a:srgbClr val="FF0000"/>
                </a:solidFill>
                <a:latin typeface="Times New Roman" pitchFamily="18" charset="0"/>
                <a:cs typeface="Times New Roman" pitchFamily="18" charset="0"/>
              </a:rPr>
              <a:t>Khi vua mất</a:t>
            </a:r>
            <a:endParaRPr lang="en-US" b="1">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76734"/>
            <a:ext cx="6800850" cy="4214466"/>
          </a:xfrm>
        </p:spPr>
      </p:pic>
    </p:spTree>
    <p:extLst>
      <p:ext uri="{BB962C8B-B14F-4D97-AF65-F5344CB8AC3E}">
        <p14:creationId xmlns:p14="http://schemas.microsoft.com/office/powerpoint/2010/main" val="1599115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7772400" cy="1828800"/>
          </a:xfrm>
        </p:spPr>
        <p:txBody>
          <a:bodyPr>
            <a:normAutofit fontScale="90000"/>
          </a:bodyPr>
          <a:lstStyle/>
          <a:p>
            <a:pPr algn="ctr"/>
            <a:r>
              <a:rPr lang="en-US" sz="4800" b="1" smtClean="0">
                <a:solidFill>
                  <a:srgbClr val="FF0000"/>
                </a:solidFill>
                <a:latin typeface="Times New Roman" pitchFamily="18" charset="0"/>
                <a:cs typeface="Times New Roman" pitchFamily="18" charset="0"/>
              </a:rPr>
              <a:t>CHIÊU LINH</a:t>
            </a:r>
            <a:br>
              <a:rPr lang="en-US" sz="4800" b="1" smtClean="0">
                <a:solidFill>
                  <a:srgbClr val="FF0000"/>
                </a:solidFill>
                <a:latin typeface="Times New Roman" pitchFamily="18" charset="0"/>
                <a:cs typeface="Times New Roman" pitchFamily="18" charset="0"/>
              </a:rPr>
            </a:br>
            <a:r>
              <a:rPr lang="en-US" sz="4800" smtClean="0">
                <a:solidFill>
                  <a:srgbClr val="FF0000"/>
                </a:solidFill>
                <a:latin typeface="Times New Roman" pitchFamily="18" charset="0"/>
                <a:cs typeface="Times New Roman" pitchFamily="18" charset="0"/>
              </a:rPr>
              <a:t>THÁI HẬU</a:t>
            </a:r>
            <a:br>
              <a:rPr lang="en-US" sz="4800" smtClean="0">
                <a:solidFill>
                  <a:srgbClr val="FF0000"/>
                </a:solidFill>
                <a:latin typeface="Times New Roman" pitchFamily="18" charset="0"/>
                <a:cs typeface="Times New Roman" pitchFamily="18" charset="0"/>
              </a:rPr>
            </a:br>
            <a:r>
              <a:rPr lang="en-US" sz="4800" smtClean="0">
                <a:solidFill>
                  <a:srgbClr val="FF0000"/>
                </a:solidFill>
                <a:latin typeface="Times New Roman" pitchFamily="18" charset="0"/>
                <a:cs typeface="Times New Roman" pitchFamily="18" charset="0"/>
              </a:rPr>
              <a:t>thái tử </a:t>
            </a:r>
            <a:br>
              <a:rPr lang="en-US" sz="4800" smtClean="0">
                <a:solidFill>
                  <a:srgbClr val="FF0000"/>
                </a:solidFill>
                <a:latin typeface="Times New Roman" pitchFamily="18" charset="0"/>
                <a:cs typeface="Times New Roman" pitchFamily="18" charset="0"/>
              </a:rPr>
            </a:br>
            <a:r>
              <a:rPr lang="en-US" sz="4800" smtClean="0">
                <a:solidFill>
                  <a:srgbClr val="FF0000"/>
                </a:solidFill>
                <a:latin typeface="Times New Roman" pitchFamily="18" charset="0"/>
                <a:cs typeface="Times New Roman" pitchFamily="18" charset="0"/>
              </a:rPr>
              <a:t>Long Xưởng</a:t>
            </a:r>
            <a:endParaRPr lang="en-US" sz="4800" b="1">
              <a:solidFill>
                <a:srgbClr val="FF0000"/>
              </a:solidFill>
              <a:latin typeface="Times New Roman" pitchFamily="18" charset="0"/>
              <a:cs typeface="Times New Roman" pitchFamily="18" charset="0"/>
            </a:endParaRPr>
          </a:p>
        </p:txBody>
      </p:sp>
      <p:sp>
        <p:nvSpPr>
          <p:cNvPr id="7" name="Text Placeholder 6"/>
          <p:cNvSpPr>
            <a:spLocks noGrp="1"/>
          </p:cNvSpPr>
          <p:nvPr>
            <p:ph type="body" idx="1"/>
          </p:nvPr>
        </p:nvSpPr>
        <p:spPr>
          <a:xfrm>
            <a:off x="0" y="4191000"/>
            <a:ext cx="7772400" cy="1500187"/>
          </a:xfrm>
        </p:spPr>
        <p:txBody>
          <a:bodyPr>
            <a:normAutofit/>
          </a:bodyPr>
          <a:lstStyle/>
          <a:p>
            <a:r>
              <a:rPr lang="nl-NL" sz="6000" b="1">
                <a:solidFill>
                  <a:schemeClr val="tx1"/>
                </a:solidFill>
                <a:latin typeface="Times New Roman" pitchFamily="18" charset="0"/>
                <a:cs typeface="Times New Roman" pitchFamily="18" charset="0"/>
              </a:rPr>
              <a:t>“đút lót”</a:t>
            </a:r>
            <a:endParaRPr lang="en-US" sz="6000" b="1">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4997450" cy="35814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371850"/>
            <a:ext cx="5867400" cy="3486150"/>
          </a:xfrm>
          <a:prstGeom prst="rect">
            <a:avLst/>
          </a:prstGeom>
        </p:spPr>
      </p:pic>
    </p:spTree>
    <p:extLst>
      <p:ext uri="{BB962C8B-B14F-4D97-AF65-F5344CB8AC3E}">
        <p14:creationId xmlns:p14="http://schemas.microsoft.com/office/powerpoint/2010/main" val="13298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457200"/>
            <a:ext cx="8229600" cy="1752600"/>
          </a:xfrm>
        </p:spPr>
        <p:txBody>
          <a:bodyPr>
            <a:noAutofit/>
          </a:bodyPr>
          <a:lstStyle/>
          <a:p>
            <a:r>
              <a:rPr lang="en-US" sz="4400" b="1" smtClean="0">
                <a:solidFill>
                  <a:srgbClr val="FF0000"/>
                </a:solidFill>
                <a:latin typeface="Times New Roman" pitchFamily="18" charset="0"/>
                <a:cs typeface="Times New Roman" pitchFamily="18" charset="0"/>
              </a:rPr>
              <a:t>Làm theo di chiếu</a:t>
            </a:r>
          </a:p>
          <a:p>
            <a:r>
              <a:rPr lang="en-US" sz="4400" b="1" smtClean="0">
                <a:solidFill>
                  <a:srgbClr val="FF0000"/>
                </a:solidFill>
                <a:latin typeface="Times New Roman" pitchFamily="18" charset="0"/>
                <a:cs typeface="Times New Roman" pitchFamily="18" charset="0"/>
              </a:rPr>
              <a:t>Đưa thái tử Long Cán lên ngôi</a:t>
            </a:r>
            <a:endParaRPr lang="en-US" sz="4400" b="1">
              <a:solidFill>
                <a:srgbClr val="FF0000"/>
              </a:solidFill>
              <a:latin typeface="Times New Roman" pitchFamily="18" charset="0"/>
              <a:cs typeface="Times New Roman" pitchFamily="18" charset="0"/>
            </a:endParaRPr>
          </a:p>
        </p:txBody>
      </p:sp>
      <p:pic>
        <p:nvPicPr>
          <p:cNvPr id="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362200"/>
            <a:ext cx="6172200" cy="4018591"/>
          </a:xfrm>
        </p:spPr>
      </p:pic>
    </p:spTree>
    <p:extLst>
      <p:ext uri="{BB962C8B-B14F-4D97-AF65-F5344CB8AC3E}">
        <p14:creationId xmlns:p14="http://schemas.microsoft.com/office/powerpoint/2010/main" val="389403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smtClean="0">
                <a:solidFill>
                  <a:srgbClr val="FF0000"/>
                </a:solidFill>
              </a:rPr>
              <a:t>TRƯỜNG TIỂU HỌC TIỀN PHONG</a:t>
            </a:r>
            <a:endParaRPr lang="en-US" sz="3600" b="1">
              <a:solidFill>
                <a:srgbClr val="FF0000"/>
              </a:solidFill>
            </a:endParaRPr>
          </a:p>
        </p:txBody>
      </p:sp>
      <p:sp>
        <p:nvSpPr>
          <p:cNvPr id="3" name="Content Placeholder 2"/>
          <p:cNvSpPr>
            <a:spLocks noGrp="1"/>
          </p:cNvSpPr>
          <p:nvPr>
            <p:ph idx="1"/>
          </p:nvPr>
        </p:nvSpPr>
        <p:spPr>
          <a:xfrm>
            <a:off x="457200" y="1265237"/>
            <a:ext cx="8229600" cy="4525963"/>
          </a:xfrm>
        </p:spPr>
        <p:txBody>
          <a:bodyPr>
            <a:normAutofit/>
          </a:bodyPr>
          <a:lstStyle/>
          <a:p>
            <a:pPr marL="0" indent="0" algn="ctr">
              <a:buNone/>
            </a:pPr>
            <a:endParaRPr lang="en-US" sz="5400" b="1" smtClean="0"/>
          </a:p>
          <a:p>
            <a:pPr marL="0" indent="0" algn="ctr">
              <a:buNone/>
            </a:pPr>
            <a:r>
              <a:rPr lang="en-US" sz="5400" b="1" smtClean="0">
                <a:solidFill>
                  <a:schemeClr val="bg2">
                    <a:lumMod val="25000"/>
                  </a:schemeClr>
                </a:solidFill>
                <a:latin typeface="Times New Roman" pitchFamily="18" charset="0"/>
                <a:cs typeface="Times New Roman" pitchFamily="18" charset="0"/>
              </a:rPr>
              <a:t>TẬP ĐỌC LỚP 4</a:t>
            </a:r>
          </a:p>
          <a:p>
            <a:pPr marL="0" indent="0" algn="ctr">
              <a:buNone/>
            </a:pPr>
            <a:r>
              <a:rPr lang="en-US" sz="5400" b="1" smtClean="0">
                <a:solidFill>
                  <a:schemeClr val="bg2">
                    <a:lumMod val="25000"/>
                  </a:schemeClr>
                </a:solidFill>
                <a:latin typeface="Times New Roman" pitchFamily="18" charset="0"/>
                <a:cs typeface="Times New Roman" pitchFamily="18" charset="0"/>
              </a:rPr>
              <a:t>Bài: Một người chính trực</a:t>
            </a:r>
          </a:p>
          <a:p>
            <a:pPr marL="0" indent="0" algn="ctr">
              <a:buNone/>
            </a:pPr>
            <a:r>
              <a:rPr lang="en-US" sz="5400" b="1" smtClean="0">
                <a:solidFill>
                  <a:schemeClr val="bg2">
                    <a:lumMod val="25000"/>
                  </a:schemeClr>
                </a:solidFill>
                <a:latin typeface="Times New Roman" pitchFamily="18" charset="0"/>
                <a:cs typeface="Times New Roman" pitchFamily="18" charset="0"/>
              </a:rPr>
              <a:t>GV: Hoàng Như Quỳnh</a:t>
            </a:r>
            <a:endParaRPr lang="en-US" sz="5400" b="1">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634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9503" y="381000"/>
            <a:ext cx="7772400" cy="1470025"/>
          </a:xfrm>
        </p:spPr>
        <p:txBody>
          <a:bodyPr/>
          <a:lstStyle/>
          <a:p>
            <a:r>
              <a:rPr lang="en-US" b="1" smtClean="0">
                <a:solidFill>
                  <a:srgbClr val="FF0000"/>
                </a:solidFill>
                <a:latin typeface="Times New Roman" pitchFamily="18" charset="0"/>
                <a:cs typeface="Times New Roman" pitchFamily="18" charset="0"/>
              </a:rPr>
              <a:t>Vũ Tán Đường ngày đêm</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 chăm sóc Tô Hiến Thành</a:t>
            </a:r>
            <a:endParaRPr lang="en-US" b="1">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6348207" cy="4133088"/>
          </a:xfrm>
          <a:prstGeom prst="rect">
            <a:avLst/>
          </a:prstGeom>
        </p:spPr>
      </p:pic>
    </p:spTree>
    <p:extLst>
      <p:ext uri="{BB962C8B-B14F-4D97-AF65-F5344CB8AC3E}">
        <p14:creationId xmlns:p14="http://schemas.microsoft.com/office/powerpoint/2010/main" val="1036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74638"/>
            <a:ext cx="9220200" cy="1143000"/>
          </a:xfrm>
        </p:spPr>
        <p:txBody>
          <a:bodyPr>
            <a:noAutofit/>
          </a:bodyPr>
          <a:lstStyle/>
          <a:p>
            <a:r>
              <a:rPr lang="en-US" b="1" smtClean="0">
                <a:solidFill>
                  <a:srgbClr val="FF0000"/>
                </a:solidFill>
                <a:latin typeface="Times New Roman" pitchFamily="18" charset="0"/>
                <a:cs typeface="Times New Roman" pitchFamily="18" charset="0"/>
              </a:rPr>
              <a:t>Đỗ thái hậu đến thăm Tô Hiến Thành</a:t>
            </a:r>
            <a:endParaRPr lang="en-US" b="1">
              <a:solidFill>
                <a:srgbClr val="FF0000"/>
              </a:solidFill>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52600"/>
            <a:ext cx="7398795" cy="4072731"/>
          </a:xfrm>
        </p:spPr>
      </p:pic>
    </p:spTree>
    <p:extLst>
      <p:ext uri="{BB962C8B-B14F-4D97-AF65-F5344CB8AC3E}">
        <p14:creationId xmlns:p14="http://schemas.microsoft.com/office/powerpoint/2010/main" val="1975544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1143000"/>
          </a:xfrm>
        </p:spPr>
        <p:txBody>
          <a:bodyPr>
            <a:noAutofit/>
          </a:bodyPr>
          <a:lstStyle/>
          <a:p>
            <a:r>
              <a:rPr lang="nl-NL" b="1" smtClean="0">
                <a:solidFill>
                  <a:srgbClr val="FF0000"/>
                </a:solidFill>
                <a:latin typeface="Times New Roman" pitchFamily="18" charset="0"/>
                <a:cs typeface="Times New Roman" pitchFamily="18" charset="0"/>
              </a:rPr>
              <a:t>2 việc làm </a:t>
            </a:r>
            <a:r>
              <a:rPr lang="nl-NL" b="1">
                <a:solidFill>
                  <a:srgbClr val="FF0000"/>
                </a:solidFill>
                <a:latin typeface="Times New Roman" pitchFamily="18" charset="0"/>
                <a:cs typeface="Times New Roman" pitchFamily="18" charset="0"/>
              </a:rPr>
              <a:t>cho thấy Tô Hiến Thành </a:t>
            </a:r>
            <a:r>
              <a:rPr lang="nl-NL" b="1" smtClean="0">
                <a:solidFill>
                  <a:srgbClr val="FF0000"/>
                </a:solidFill>
                <a:latin typeface="Times New Roman" pitchFamily="18" charset="0"/>
                <a:cs typeface="Times New Roman" pitchFamily="18" charset="0"/>
              </a:rPr>
              <a:t/>
            </a:r>
            <a:br>
              <a:rPr lang="nl-NL" b="1" smtClean="0">
                <a:solidFill>
                  <a:srgbClr val="FF0000"/>
                </a:solidFill>
                <a:latin typeface="Times New Roman" pitchFamily="18" charset="0"/>
                <a:cs typeface="Times New Roman" pitchFamily="18" charset="0"/>
              </a:rPr>
            </a:br>
            <a:r>
              <a:rPr lang="nl-NL" b="1" smtClean="0">
                <a:solidFill>
                  <a:srgbClr val="FF0000"/>
                </a:solidFill>
                <a:latin typeface="Times New Roman" pitchFamily="18" charset="0"/>
                <a:cs typeface="Times New Roman" pitchFamily="18" charset="0"/>
              </a:rPr>
              <a:t>là </a:t>
            </a:r>
            <a:r>
              <a:rPr lang="nl-NL" b="1">
                <a:solidFill>
                  <a:srgbClr val="FF0000"/>
                </a:solidFill>
                <a:latin typeface="Times New Roman" pitchFamily="18" charset="0"/>
                <a:cs typeface="Times New Roman" pitchFamily="18" charset="0"/>
              </a:rPr>
              <a:t>một người chính trực</a:t>
            </a:r>
            <a:endParaRPr lang="en-US" b="1">
              <a:solidFill>
                <a:srgbClr val="FF0000"/>
              </a:solidFill>
              <a:latin typeface="Times New Roman" pitchFamily="18" charset="0"/>
              <a:cs typeface="Times New Roman" pitchFamily="18" charset="0"/>
            </a:endParaRPr>
          </a:p>
        </p:txBody>
      </p:sp>
      <p:sp>
        <p:nvSpPr>
          <p:cNvPr id="4" name="Oval Callout 3"/>
          <p:cNvSpPr/>
          <p:nvPr/>
        </p:nvSpPr>
        <p:spPr>
          <a:xfrm>
            <a:off x="685800" y="2133600"/>
            <a:ext cx="5257800" cy="1752600"/>
          </a:xfrm>
          <a:prstGeom prst="wedgeEllipseCallout">
            <a:avLst>
              <a:gd name="adj1" fmla="val 40985"/>
              <a:gd name="adj2" fmla="val 550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Không ham vật chất</a:t>
            </a:r>
          </a:p>
          <a:p>
            <a:pPr algn="ctr"/>
            <a:r>
              <a:rPr lang="en-US" sz="2400" b="1" smtClean="0">
                <a:solidFill>
                  <a:srgbClr val="FF0000"/>
                </a:solidFill>
                <a:latin typeface="Times New Roman" pitchFamily="18" charset="0"/>
                <a:cs typeface="Times New Roman" pitchFamily="18" charset="0"/>
              </a:rPr>
              <a:t>Quan tâm đến triều đình</a:t>
            </a:r>
          </a:p>
          <a:p>
            <a:pPr algn="ctr"/>
            <a:r>
              <a:rPr lang="en-US" sz="2400" b="1" smtClean="0">
                <a:solidFill>
                  <a:srgbClr val="FF0000"/>
                </a:solidFill>
                <a:latin typeface="Times New Roman" pitchFamily="18" charset="0"/>
                <a:cs typeface="Times New Roman" pitchFamily="18" charset="0"/>
              </a:rPr>
              <a:t>Làm theo di chiếu của vua</a:t>
            </a:r>
            <a:endParaRPr lang="en-US" sz="2400" b="1">
              <a:solidFill>
                <a:srgbClr val="FF0000"/>
              </a:solidFill>
              <a:latin typeface="Times New Roman" pitchFamily="18" charset="0"/>
              <a:cs typeface="Times New Roman" pitchFamily="18" charset="0"/>
            </a:endParaRPr>
          </a:p>
        </p:txBody>
      </p:sp>
      <p:sp>
        <p:nvSpPr>
          <p:cNvPr id="5" name="Rounded Rectangular Callout 4"/>
          <p:cNvSpPr/>
          <p:nvPr/>
        </p:nvSpPr>
        <p:spPr>
          <a:xfrm>
            <a:off x="3886200" y="4572000"/>
            <a:ext cx="4343400" cy="1524000"/>
          </a:xfrm>
          <a:prstGeom prst="wedgeRoundRectCallout">
            <a:avLst>
              <a:gd name="adj1" fmla="val -25984"/>
              <a:gd name="adj2" fmla="val -66119"/>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lumMod val="85000"/>
                    <a:lumOff val="15000"/>
                  </a:schemeClr>
                </a:solidFill>
                <a:latin typeface="Times New Roman" pitchFamily="18" charset="0"/>
                <a:cs typeface="Times New Roman" pitchFamily="18" charset="0"/>
              </a:rPr>
              <a:t>K</a:t>
            </a:r>
            <a:r>
              <a:rPr lang="nl-NL" sz="2400" b="1" smtClean="0">
                <a:solidFill>
                  <a:schemeClr val="tx1">
                    <a:lumMod val="85000"/>
                    <a:lumOff val="15000"/>
                  </a:schemeClr>
                </a:solidFill>
                <a:latin typeface="Times New Roman" pitchFamily="18" charset="0"/>
                <a:cs typeface="Times New Roman" pitchFamily="18" charset="0"/>
              </a:rPr>
              <a:t>hông </a:t>
            </a:r>
            <a:r>
              <a:rPr lang="nl-NL" sz="2400" b="1">
                <a:solidFill>
                  <a:schemeClr val="tx1">
                    <a:lumMod val="85000"/>
                    <a:lumOff val="15000"/>
                  </a:schemeClr>
                </a:solidFill>
                <a:latin typeface="Times New Roman" pitchFamily="18" charset="0"/>
                <a:cs typeface="Times New Roman" pitchFamily="18" charset="0"/>
              </a:rPr>
              <a:t>vì tình riêng </a:t>
            </a:r>
            <a:endParaRPr lang="nl-NL" sz="2400" b="1" smtClean="0">
              <a:solidFill>
                <a:schemeClr val="tx1">
                  <a:lumMod val="85000"/>
                  <a:lumOff val="15000"/>
                </a:schemeClr>
              </a:solidFill>
              <a:latin typeface="Times New Roman" pitchFamily="18" charset="0"/>
              <a:cs typeface="Times New Roman" pitchFamily="18" charset="0"/>
            </a:endParaRPr>
          </a:p>
          <a:p>
            <a:pPr algn="ctr"/>
            <a:r>
              <a:rPr lang="nl-NL" sz="2400" b="1">
                <a:solidFill>
                  <a:schemeClr val="tx1">
                    <a:lumMod val="85000"/>
                    <a:lumOff val="15000"/>
                  </a:schemeClr>
                </a:solidFill>
                <a:latin typeface="Times New Roman" pitchFamily="18" charset="0"/>
                <a:cs typeface="Times New Roman" pitchFamily="18" charset="0"/>
              </a:rPr>
              <a:t>T</a:t>
            </a:r>
            <a:r>
              <a:rPr lang="nl-NL" sz="2400" b="1" smtClean="0">
                <a:solidFill>
                  <a:schemeClr val="tx1">
                    <a:lumMod val="85000"/>
                    <a:lumOff val="15000"/>
                  </a:schemeClr>
                </a:solidFill>
                <a:latin typeface="Times New Roman" pitchFamily="18" charset="0"/>
                <a:cs typeface="Times New Roman" pitchFamily="18" charset="0"/>
              </a:rPr>
              <a:t>ìm </a:t>
            </a:r>
            <a:r>
              <a:rPr lang="nl-NL" sz="2400" b="1">
                <a:solidFill>
                  <a:schemeClr val="tx1">
                    <a:lumMod val="85000"/>
                    <a:lumOff val="15000"/>
                  </a:schemeClr>
                </a:solidFill>
                <a:latin typeface="Times New Roman" pitchFamily="18" charset="0"/>
                <a:cs typeface="Times New Roman" pitchFamily="18" charset="0"/>
              </a:rPr>
              <a:t>người tài giỏi </a:t>
            </a:r>
            <a:endParaRPr lang="nl-NL" sz="2400" b="1" smtClean="0">
              <a:solidFill>
                <a:schemeClr val="tx1">
                  <a:lumMod val="85000"/>
                  <a:lumOff val="15000"/>
                </a:schemeClr>
              </a:solidFill>
              <a:latin typeface="Times New Roman" pitchFamily="18" charset="0"/>
              <a:cs typeface="Times New Roman" pitchFamily="18" charset="0"/>
            </a:endParaRPr>
          </a:p>
          <a:p>
            <a:pPr algn="ctr"/>
            <a:r>
              <a:rPr lang="nl-NL" sz="2400" b="1">
                <a:solidFill>
                  <a:schemeClr val="tx1">
                    <a:lumMod val="85000"/>
                    <a:lumOff val="15000"/>
                  </a:schemeClr>
                </a:solidFill>
                <a:latin typeface="Times New Roman" pitchFamily="18" charset="0"/>
                <a:cs typeface="Times New Roman" pitchFamily="18" charset="0"/>
              </a:rPr>
              <a:t>T</a:t>
            </a:r>
            <a:r>
              <a:rPr lang="nl-NL" sz="2400" b="1" smtClean="0">
                <a:solidFill>
                  <a:schemeClr val="tx1">
                    <a:lumMod val="85000"/>
                    <a:lumOff val="15000"/>
                  </a:schemeClr>
                </a:solidFill>
                <a:latin typeface="Times New Roman" pitchFamily="18" charset="0"/>
                <a:cs typeface="Times New Roman" pitchFamily="18" charset="0"/>
              </a:rPr>
              <a:t>iến </a:t>
            </a:r>
            <a:r>
              <a:rPr lang="nl-NL" sz="2400" b="1">
                <a:solidFill>
                  <a:schemeClr val="tx1">
                    <a:lumMod val="85000"/>
                    <a:lumOff val="15000"/>
                  </a:schemeClr>
                </a:solidFill>
                <a:latin typeface="Times New Roman" pitchFamily="18" charset="0"/>
                <a:cs typeface="Times New Roman" pitchFamily="18" charset="0"/>
              </a:rPr>
              <a:t>cử Trần Trung Tá </a:t>
            </a:r>
            <a:endParaRPr lang="nl-NL" sz="2400" b="1" smtClean="0">
              <a:solidFill>
                <a:schemeClr val="tx1">
                  <a:lumMod val="85000"/>
                  <a:lumOff val="15000"/>
                </a:schemeClr>
              </a:solidFill>
              <a:latin typeface="Times New Roman" pitchFamily="18" charset="0"/>
              <a:cs typeface="Times New Roman" pitchFamily="18" charset="0"/>
            </a:endParaRPr>
          </a:p>
          <a:p>
            <a:pPr algn="ctr"/>
            <a:endParaRPr lang="en-US" sz="2400">
              <a:solidFill>
                <a:schemeClr val="tx1">
                  <a:lumMod val="85000"/>
                  <a:lumOff val="15000"/>
                </a:schemeClr>
              </a:solidFill>
            </a:endParaRPr>
          </a:p>
        </p:txBody>
      </p:sp>
    </p:spTree>
    <p:extLst>
      <p:ext uri="{BB962C8B-B14F-4D97-AF65-F5344CB8AC3E}">
        <p14:creationId xmlns:p14="http://schemas.microsoft.com/office/powerpoint/2010/main" val="37407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600" b="1" smtClean="0">
                <a:solidFill>
                  <a:schemeClr val="bg1"/>
                </a:solidFill>
                <a:latin typeface="Times New Roman" pitchFamily="18" charset="0"/>
                <a:cs typeface="Times New Roman" pitchFamily="18" charset="0"/>
              </a:rPr>
              <a:t>3. Luyện đọc diễn cảm</a:t>
            </a:r>
            <a:endParaRPr lang="en-US" sz="6600" b="1">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560637"/>
            <a:ext cx="8229600" cy="4525963"/>
          </a:xfrm>
        </p:spPr>
        <p:txBody>
          <a:bodyPr>
            <a:normAutofit/>
          </a:bodyPr>
          <a:lstStyle/>
          <a:p>
            <a:pPr marL="0" indent="0">
              <a:buNone/>
            </a:pPr>
            <a:r>
              <a:rPr lang="en-US" sz="3600" b="1" smtClean="0">
                <a:solidFill>
                  <a:schemeClr val="bg1"/>
                </a:solidFill>
                <a:latin typeface="Times New Roman" pitchFamily="18" charset="0"/>
                <a:cs typeface="Times New Roman" pitchFamily="18" charset="0"/>
              </a:rPr>
              <a:t> </a:t>
            </a:r>
            <a:r>
              <a:rPr lang="en-US" sz="4400" b="1" smtClean="0">
                <a:solidFill>
                  <a:schemeClr val="bg1"/>
                </a:solidFill>
                <a:latin typeface="Times New Roman" pitchFamily="18" charset="0"/>
                <a:cs typeface="Times New Roman" pitchFamily="18" charset="0"/>
              </a:rPr>
              <a:t>Toàn bài: </a:t>
            </a:r>
          </a:p>
          <a:p>
            <a:pPr marL="0" indent="0">
              <a:buNone/>
            </a:pPr>
            <a:r>
              <a:rPr lang="en-US" sz="4400" b="1">
                <a:solidFill>
                  <a:schemeClr val="bg1"/>
                </a:solidFill>
                <a:latin typeface="Times New Roman" pitchFamily="18" charset="0"/>
                <a:cs typeface="Times New Roman" pitchFamily="18" charset="0"/>
              </a:rPr>
              <a:t> </a:t>
            </a:r>
            <a:r>
              <a:rPr lang="en-US" sz="4400" b="1" smtClean="0">
                <a:solidFill>
                  <a:schemeClr val="bg1"/>
                </a:solidFill>
                <a:latin typeface="Times New Roman" pitchFamily="18" charset="0"/>
                <a:cs typeface="Times New Roman" pitchFamily="18" charset="0"/>
              </a:rPr>
              <a:t>            Giọng thong thả, rõ ràng</a:t>
            </a:r>
          </a:p>
          <a:p>
            <a:pPr marL="0" indent="0">
              <a:buNone/>
            </a:pPr>
            <a:r>
              <a:rPr lang="en-US" sz="4400" b="1" smtClean="0">
                <a:solidFill>
                  <a:schemeClr val="bg1"/>
                </a:solidFill>
                <a:latin typeface="Times New Roman" pitchFamily="18" charset="0"/>
                <a:cs typeface="Times New Roman" pitchFamily="18" charset="0"/>
              </a:rPr>
              <a:t>                   </a:t>
            </a:r>
            <a:endParaRPr lang="en-US" sz="44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243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smtClean="0">
                <a:solidFill>
                  <a:srgbClr val="FF0000"/>
                </a:solidFill>
                <a:latin typeface="Times New Roman" pitchFamily="18" charset="0"/>
                <a:cs typeface="Times New Roman" pitchFamily="18" charset="0"/>
              </a:rPr>
              <a:t>Luyện đọc phân vai</a:t>
            </a:r>
            <a:endParaRPr lang="en-US" b="1">
              <a:solidFill>
                <a:srgbClr val="FF000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228600" y="1066800"/>
            <a:ext cx="8915400" cy="5592763"/>
          </a:xfrm>
        </p:spPr>
        <p:txBody>
          <a:bodyPr>
            <a:normAutofit fontScale="92500"/>
          </a:bodyPr>
          <a:lstStyle/>
          <a:p>
            <a:pPr marL="0" indent="0" algn="just">
              <a:buNone/>
            </a:pPr>
            <a:r>
              <a:rPr lang="en-US" smtClean="0">
                <a:solidFill>
                  <a:srgbClr val="7030A0"/>
                </a:solidFill>
                <a:latin typeface="Times New Roman" pitchFamily="18" charset="0"/>
                <a:cs typeface="Times New Roman" pitchFamily="18" charset="0"/>
              </a:rPr>
              <a:t> Một hôm, Đỗ thái hậu và vua tới thăm ông, hỏi:</a:t>
            </a:r>
          </a:p>
          <a:p>
            <a:pPr algn="just">
              <a:buFontTx/>
              <a:buChar char="-"/>
            </a:pPr>
            <a:r>
              <a:rPr lang="en-US" smtClean="0">
                <a:solidFill>
                  <a:srgbClr val="7030A0"/>
                </a:solidFill>
                <a:latin typeface="Times New Roman" pitchFamily="18" charset="0"/>
                <a:cs typeface="Times New Roman" pitchFamily="18" charset="0"/>
              </a:rPr>
              <a:t>Nếu chẳng may ông mất thì ai là người sẽ thay ông?</a:t>
            </a:r>
          </a:p>
          <a:p>
            <a:pPr marL="0" indent="0" algn="just">
              <a:buNone/>
            </a:pPr>
            <a:r>
              <a:rPr lang="en-US" smtClean="0">
                <a:solidFill>
                  <a:srgbClr val="7030A0"/>
                </a:solidFill>
                <a:latin typeface="Times New Roman" pitchFamily="18" charset="0"/>
                <a:cs typeface="Times New Roman" pitchFamily="18" charset="0"/>
              </a:rPr>
              <a:t> Tô Hiến Thành không do dự, đáp:</a:t>
            </a:r>
          </a:p>
          <a:p>
            <a:pPr algn="just">
              <a:buFontTx/>
              <a:buChar char="-"/>
            </a:pPr>
            <a:r>
              <a:rPr lang="en-US" smtClean="0">
                <a:solidFill>
                  <a:srgbClr val="7030A0"/>
                </a:solidFill>
                <a:latin typeface="Times New Roman" pitchFamily="18" charset="0"/>
                <a:cs typeface="Times New Roman" pitchFamily="18" charset="0"/>
              </a:rPr>
              <a:t>Có gián nghị đại phu Trần Trung Tá.</a:t>
            </a:r>
          </a:p>
          <a:p>
            <a:pPr marL="0" indent="0" algn="just">
              <a:buNone/>
            </a:pPr>
            <a:r>
              <a:rPr lang="en-US" smtClean="0">
                <a:solidFill>
                  <a:srgbClr val="7030A0"/>
                </a:solidFill>
                <a:latin typeface="Times New Roman" pitchFamily="18" charset="0"/>
                <a:cs typeface="Times New Roman" pitchFamily="18" charset="0"/>
              </a:rPr>
              <a:t> Thái hậu ngạc nhiên nói:</a:t>
            </a:r>
          </a:p>
          <a:p>
            <a:pPr algn="just">
              <a:buFontTx/>
              <a:buChar char="-"/>
            </a:pPr>
            <a:r>
              <a:rPr lang="en-US" smtClean="0">
                <a:solidFill>
                  <a:srgbClr val="7030A0"/>
                </a:solidFill>
                <a:latin typeface="Times New Roman" pitchFamily="18" charset="0"/>
                <a:cs typeface="Times New Roman" pitchFamily="18" charset="0"/>
              </a:rPr>
              <a:t>Vũ Tán Đường hết lòng vì ông, sao không tiến cử?</a:t>
            </a:r>
          </a:p>
          <a:p>
            <a:pPr marL="0" indent="0" algn="just">
              <a:buNone/>
            </a:pPr>
            <a:r>
              <a:rPr lang="en-US" smtClean="0">
                <a:solidFill>
                  <a:srgbClr val="7030A0"/>
                </a:solidFill>
                <a:latin typeface="Times New Roman" pitchFamily="18" charset="0"/>
                <a:cs typeface="Times New Roman" pitchFamily="18" charset="0"/>
              </a:rPr>
              <a:t> Tô Hiến Thành tâu:</a:t>
            </a:r>
          </a:p>
          <a:p>
            <a:pPr marL="0" indent="0" algn="just">
              <a:buNone/>
            </a:pPr>
            <a:r>
              <a:rPr lang="en-US" smtClean="0">
                <a:solidFill>
                  <a:srgbClr val="7030A0"/>
                </a:solidFill>
                <a:latin typeface="Times New Roman" pitchFamily="18" charset="0"/>
                <a:cs typeface="Times New Roman" pitchFamily="18" charset="0"/>
              </a:rPr>
              <a:t>- Nếu Thái hậu hỏi người hầu hạ giỏi thì thần xin cử Vũ Tán Đường, còn hỏi người tài ba giúp nước, thần xin cử Trần Trung Tá.</a:t>
            </a:r>
          </a:p>
        </p:txBody>
      </p:sp>
    </p:spTree>
    <p:extLst>
      <p:ext uri="{BB962C8B-B14F-4D97-AF65-F5344CB8AC3E}">
        <p14:creationId xmlns:p14="http://schemas.microsoft.com/office/powerpoint/2010/main" val="1740170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b="1" smtClean="0">
                <a:solidFill>
                  <a:srgbClr val="FF0000"/>
                </a:solidFill>
                <a:latin typeface="Times New Roman" pitchFamily="18" charset="0"/>
                <a:cs typeface="Times New Roman" pitchFamily="18" charset="0"/>
              </a:rPr>
              <a:t>Luyện đọc phân vai</a:t>
            </a:r>
            <a:endParaRPr lang="en-US" sz="4800" b="1">
              <a:solidFill>
                <a:srgbClr val="FF000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228600" y="1066800"/>
            <a:ext cx="8915400" cy="5592763"/>
          </a:xfrm>
        </p:spPr>
        <p:txBody>
          <a:bodyPr>
            <a:normAutofit fontScale="92500"/>
          </a:bodyPr>
          <a:lstStyle/>
          <a:p>
            <a:pPr marL="0" indent="0" algn="just">
              <a:buNone/>
            </a:pPr>
            <a:r>
              <a:rPr lang="en-US" smtClean="0">
                <a:solidFill>
                  <a:srgbClr val="7030A0"/>
                </a:solidFill>
                <a:latin typeface="Times New Roman" pitchFamily="18" charset="0"/>
                <a:cs typeface="Times New Roman" pitchFamily="18" charset="0"/>
              </a:rPr>
              <a:t> Một hôm, Đỗ thái hậu và vua tới thăm ông, hỏi:</a:t>
            </a:r>
          </a:p>
          <a:p>
            <a:pPr algn="just">
              <a:buFontTx/>
              <a:buChar char="-"/>
            </a:pPr>
            <a:r>
              <a:rPr lang="en-US" smtClean="0">
                <a:solidFill>
                  <a:srgbClr val="7030A0"/>
                </a:solidFill>
                <a:latin typeface="Times New Roman" pitchFamily="18" charset="0"/>
                <a:cs typeface="Times New Roman" pitchFamily="18" charset="0"/>
              </a:rPr>
              <a:t>Nếu chẳng may ông mất thì ai là người sẽ thay ông?</a:t>
            </a:r>
          </a:p>
          <a:p>
            <a:pPr marL="0" indent="0" algn="just">
              <a:buNone/>
            </a:pPr>
            <a:r>
              <a:rPr lang="en-US" smtClean="0">
                <a:solidFill>
                  <a:srgbClr val="7030A0"/>
                </a:solidFill>
                <a:latin typeface="Times New Roman" pitchFamily="18" charset="0"/>
                <a:cs typeface="Times New Roman" pitchFamily="18" charset="0"/>
              </a:rPr>
              <a:t> Tô Hiến Thành </a:t>
            </a:r>
            <a:r>
              <a:rPr lang="en-US" b="1" u="sng" smtClean="0">
                <a:solidFill>
                  <a:srgbClr val="00CC00"/>
                </a:solidFill>
                <a:latin typeface="Times New Roman" pitchFamily="18" charset="0"/>
                <a:cs typeface="Times New Roman" pitchFamily="18" charset="0"/>
              </a:rPr>
              <a:t>không do dự</a:t>
            </a:r>
            <a:r>
              <a:rPr lang="en-US" smtClean="0">
                <a:solidFill>
                  <a:srgbClr val="7030A0"/>
                </a:solidFill>
                <a:latin typeface="Times New Roman" pitchFamily="18" charset="0"/>
                <a:cs typeface="Times New Roman" pitchFamily="18" charset="0"/>
              </a:rPr>
              <a:t>, đáp:</a:t>
            </a:r>
          </a:p>
          <a:p>
            <a:pPr algn="just">
              <a:buFontTx/>
              <a:buChar char="-"/>
            </a:pPr>
            <a:r>
              <a:rPr lang="en-US" smtClean="0">
                <a:solidFill>
                  <a:srgbClr val="7030A0"/>
                </a:solidFill>
                <a:latin typeface="Times New Roman" pitchFamily="18" charset="0"/>
                <a:cs typeface="Times New Roman" pitchFamily="18" charset="0"/>
              </a:rPr>
              <a:t>Có gián nghị đại phu </a:t>
            </a:r>
            <a:r>
              <a:rPr lang="en-US" b="1" u="sng" smtClean="0">
                <a:solidFill>
                  <a:srgbClr val="00CC00"/>
                </a:solidFill>
                <a:latin typeface="Times New Roman" pitchFamily="18" charset="0"/>
                <a:cs typeface="Times New Roman" pitchFamily="18" charset="0"/>
              </a:rPr>
              <a:t>Trần Trung Tá</a:t>
            </a:r>
            <a:r>
              <a:rPr lang="en-US" smtClean="0">
                <a:solidFill>
                  <a:srgbClr val="7030A0"/>
                </a:solidFill>
                <a:latin typeface="Times New Roman" pitchFamily="18" charset="0"/>
                <a:cs typeface="Times New Roman" pitchFamily="18" charset="0"/>
              </a:rPr>
              <a:t>.</a:t>
            </a:r>
          </a:p>
          <a:p>
            <a:pPr marL="0" indent="0" algn="just">
              <a:buNone/>
            </a:pPr>
            <a:r>
              <a:rPr lang="en-US" smtClean="0">
                <a:solidFill>
                  <a:srgbClr val="7030A0"/>
                </a:solidFill>
                <a:latin typeface="Times New Roman" pitchFamily="18" charset="0"/>
                <a:cs typeface="Times New Roman" pitchFamily="18" charset="0"/>
              </a:rPr>
              <a:t> Thái hậu </a:t>
            </a:r>
            <a:r>
              <a:rPr lang="en-US" b="1" u="sng" smtClean="0">
                <a:solidFill>
                  <a:srgbClr val="00CC00"/>
                </a:solidFill>
                <a:latin typeface="Times New Roman" pitchFamily="18" charset="0"/>
                <a:cs typeface="Times New Roman" pitchFamily="18" charset="0"/>
              </a:rPr>
              <a:t>ngạc nhiên</a:t>
            </a:r>
            <a:r>
              <a:rPr lang="en-US" smtClean="0">
                <a:solidFill>
                  <a:srgbClr val="7030A0"/>
                </a:solidFill>
                <a:latin typeface="Times New Roman" pitchFamily="18" charset="0"/>
                <a:cs typeface="Times New Roman" pitchFamily="18" charset="0"/>
              </a:rPr>
              <a:t> nói:</a:t>
            </a:r>
          </a:p>
          <a:p>
            <a:pPr algn="just">
              <a:buFontTx/>
              <a:buChar char="-"/>
            </a:pPr>
            <a:r>
              <a:rPr lang="en-US" smtClean="0">
                <a:solidFill>
                  <a:srgbClr val="7030A0"/>
                </a:solidFill>
                <a:latin typeface="Times New Roman" pitchFamily="18" charset="0"/>
                <a:cs typeface="Times New Roman" pitchFamily="18" charset="0"/>
              </a:rPr>
              <a:t>Vũ Tán Đường </a:t>
            </a:r>
            <a:r>
              <a:rPr lang="en-US" b="1" u="sng" smtClean="0">
                <a:solidFill>
                  <a:srgbClr val="00CC00"/>
                </a:solidFill>
                <a:latin typeface="Times New Roman" pitchFamily="18" charset="0"/>
                <a:cs typeface="Times New Roman" pitchFamily="18" charset="0"/>
              </a:rPr>
              <a:t>hết lòng</a:t>
            </a:r>
            <a:r>
              <a:rPr lang="en-US" smtClean="0">
                <a:solidFill>
                  <a:srgbClr val="7030A0"/>
                </a:solidFill>
                <a:latin typeface="Times New Roman" pitchFamily="18" charset="0"/>
                <a:cs typeface="Times New Roman" pitchFamily="18" charset="0"/>
              </a:rPr>
              <a:t> vì ông, sao không tiến cử?</a:t>
            </a:r>
          </a:p>
          <a:p>
            <a:pPr marL="0" indent="0" algn="just">
              <a:buNone/>
            </a:pPr>
            <a:r>
              <a:rPr lang="en-US" smtClean="0">
                <a:solidFill>
                  <a:srgbClr val="7030A0"/>
                </a:solidFill>
                <a:latin typeface="Times New Roman" pitchFamily="18" charset="0"/>
                <a:cs typeface="Times New Roman" pitchFamily="18" charset="0"/>
              </a:rPr>
              <a:t> Tô Hiến Thành tâu:</a:t>
            </a:r>
          </a:p>
          <a:p>
            <a:pPr marL="0" indent="0" algn="just">
              <a:buNone/>
            </a:pPr>
            <a:r>
              <a:rPr lang="en-US" smtClean="0">
                <a:solidFill>
                  <a:srgbClr val="7030A0"/>
                </a:solidFill>
                <a:latin typeface="Times New Roman" pitchFamily="18" charset="0"/>
                <a:cs typeface="Times New Roman" pitchFamily="18" charset="0"/>
              </a:rPr>
              <a:t>- Nếu Thái hậu hỏi người hầu hạ giỏi thì thần xin cử Vũ Tán Đường, còn hỏi người </a:t>
            </a:r>
            <a:r>
              <a:rPr lang="en-US" b="1" u="sng" smtClean="0">
                <a:solidFill>
                  <a:srgbClr val="00CC00"/>
                </a:solidFill>
                <a:latin typeface="Times New Roman" pitchFamily="18" charset="0"/>
                <a:cs typeface="Times New Roman" pitchFamily="18" charset="0"/>
              </a:rPr>
              <a:t>tài ba</a:t>
            </a:r>
            <a:r>
              <a:rPr lang="en-US" smtClean="0">
                <a:solidFill>
                  <a:srgbClr val="7030A0"/>
                </a:solidFill>
                <a:latin typeface="Times New Roman" pitchFamily="18" charset="0"/>
                <a:cs typeface="Times New Roman" pitchFamily="18" charset="0"/>
              </a:rPr>
              <a:t> giúp nước, thần xin cử </a:t>
            </a:r>
            <a:r>
              <a:rPr lang="en-US" b="1" u="sng" smtClean="0">
                <a:solidFill>
                  <a:srgbClr val="00CC00"/>
                </a:solidFill>
                <a:latin typeface="Times New Roman" pitchFamily="18" charset="0"/>
                <a:cs typeface="Times New Roman" pitchFamily="18" charset="0"/>
              </a:rPr>
              <a:t>Trần Trung Tá</a:t>
            </a:r>
            <a:r>
              <a:rPr lang="en-US" smtClean="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679855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Autofit/>
          </a:bodyPr>
          <a:lstStyle/>
          <a:p>
            <a:r>
              <a:rPr lang="en-US" sz="7200" b="1" smtClean="0">
                <a:solidFill>
                  <a:srgbClr val="0070C0"/>
                </a:solidFill>
                <a:latin typeface="Times New Roman" pitchFamily="18" charset="0"/>
                <a:cs typeface="Times New Roman" pitchFamily="18" charset="0"/>
              </a:rPr>
              <a:t>Nội dung</a:t>
            </a:r>
            <a:endParaRPr lang="en-US" sz="7200" b="1">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1447800" y="2133600"/>
            <a:ext cx="7620000" cy="4525963"/>
          </a:xfrm>
        </p:spPr>
        <p:txBody>
          <a:bodyPr/>
          <a:lstStyle/>
          <a:p>
            <a:pPr marL="0" indent="0" algn="just">
              <a:buNone/>
            </a:pPr>
            <a:r>
              <a:rPr lang="nl-NL" sz="4400" b="1" i="1" smtClean="0">
                <a:latin typeface="Times New Roman" pitchFamily="18" charset="0"/>
                <a:cs typeface="Times New Roman" pitchFamily="18" charset="0"/>
              </a:rPr>
              <a:t>    Ca ngợi sự chính trực,</a:t>
            </a:r>
          </a:p>
          <a:p>
            <a:pPr marL="0" indent="0" algn="just">
              <a:buNone/>
            </a:pPr>
            <a:r>
              <a:rPr lang="nl-NL" sz="4400" b="1" i="1" smtClean="0">
                <a:latin typeface="Times New Roman" pitchFamily="18" charset="0"/>
                <a:cs typeface="Times New Roman" pitchFamily="18" charset="0"/>
              </a:rPr>
              <a:t>tấm </a:t>
            </a:r>
            <a:r>
              <a:rPr lang="nl-NL" sz="4400" b="1" i="1">
                <a:latin typeface="Times New Roman" pitchFamily="18" charset="0"/>
                <a:cs typeface="Times New Roman" pitchFamily="18" charset="0"/>
              </a:rPr>
              <a:t>lòng vì </a:t>
            </a:r>
            <a:r>
              <a:rPr lang="nl-NL" sz="4400" b="1" i="1" smtClean="0">
                <a:latin typeface="Times New Roman" pitchFamily="18" charset="0"/>
                <a:cs typeface="Times New Roman" pitchFamily="18" charset="0"/>
              </a:rPr>
              <a:t>dân, </a:t>
            </a:r>
            <a:r>
              <a:rPr lang="nl-NL" sz="4400" b="1" i="1">
                <a:latin typeface="Times New Roman" pitchFamily="18" charset="0"/>
                <a:cs typeface="Times New Roman" pitchFamily="18" charset="0"/>
              </a:rPr>
              <a:t>vì </a:t>
            </a:r>
            <a:r>
              <a:rPr lang="nl-NL" sz="4400" b="1" i="1" smtClean="0">
                <a:latin typeface="Times New Roman" pitchFamily="18" charset="0"/>
                <a:cs typeface="Times New Roman" pitchFamily="18" charset="0"/>
              </a:rPr>
              <a:t>nước</a:t>
            </a:r>
          </a:p>
          <a:p>
            <a:pPr marL="0" indent="0" algn="just">
              <a:buNone/>
            </a:pPr>
            <a:r>
              <a:rPr lang="nl-NL" sz="4400" b="1" i="1" smtClean="0">
                <a:latin typeface="Times New Roman" pitchFamily="18" charset="0"/>
                <a:cs typeface="Times New Roman" pitchFamily="18" charset="0"/>
              </a:rPr>
              <a:t>của </a:t>
            </a:r>
            <a:r>
              <a:rPr lang="nl-NL" sz="4400" b="1" i="1">
                <a:latin typeface="Times New Roman" pitchFamily="18" charset="0"/>
                <a:cs typeface="Times New Roman" pitchFamily="18" charset="0"/>
              </a:rPr>
              <a:t>Tô Hiến Thành </a:t>
            </a:r>
            <a:r>
              <a:rPr lang="nl-NL" sz="4400" b="1" i="1" smtClean="0">
                <a:latin typeface="Times New Roman" pitchFamily="18" charset="0"/>
                <a:cs typeface="Times New Roman" pitchFamily="18" charset="0"/>
              </a:rPr>
              <a:t>–</a:t>
            </a:r>
          </a:p>
          <a:p>
            <a:pPr marL="0" indent="0" algn="just">
              <a:buNone/>
            </a:pPr>
            <a:r>
              <a:rPr lang="nl-NL" sz="4400" b="1" i="1" smtClean="0">
                <a:latin typeface="Times New Roman" pitchFamily="18" charset="0"/>
                <a:cs typeface="Times New Roman" pitchFamily="18" charset="0"/>
              </a:rPr>
              <a:t>vị </a:t>
            </a:r>
            <a:r>
              <a:rPr lang="nl-NL" sz="4400" b="1" i="1">
                <a:latin typeface="Times New Roman" pitchFamily="18" charset="0"/>
                <a:cs typeface="Times New Roman" pitchFamily="18" charset="0"/>
              </a:rPr>
              <a:t>quan nổi tiếng thời Lý</a:t>
            </a:r>
            <a:r>
              <a:rPr lang="nl-NL" sz="4400" b="1">
                <a:latin typeface="Times New Roman" pitchFamily="18" charset="0"/>
                <a:cs typeface="Times New Roman" pitchFamily="18" charset="0"/>
              </a:rPr>
              <a:t>.</a:t>
            </a:r>
            <a:endParaRPr lang="en-US" sz="4400" b="1">
              <a:latin typeface="Times New Roman" pitchFamily="18" charset="0"/>
              <a:cs typeface="Times New Roman" pitchFamily="18" charset="0"/>
            </a:endParaRPr>
          </a:p>
          <a:p>
            <a:pPr marL="0" indent="0" algn="just">
              <a:buNone/>
            </a:pPr>
            <a:endParaRPr lang="en-US"/>
          </a:p>
        </p:txBody>
      </p:sp>
    </p:spTree>
    <p:extLst>
      <p:ext uri="{BB962C8B-B14F-4D97-AF65-F5344CB8AC3E}">
        <p14:creationId xmlns:p14="http://schemas.microsoft.com/office/powerpoint/2010/main" val="135206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448800" cy="1143000"/>
          </a:xfrm>
        </p:spPr>
        <p:txBody>
          <a:bodyPr>
            <a:noAutofit/>
          </a:bodyPr>
          <a:lstStyle/>
          <a:p>
            <a:r>
              <a:rPr lang="en-US" b="1" smtClean="0">
                <a:solidFill>
                  <a:srgbClr val="FF0000"/>
                </a:solidFill>
                <a:latin typeface="Times New Roman" pitchFamily="18" charset="0"/>
                <a:cs typeface="Times New Roman" pitchFamily="18" charset="0"/>
              </a:rPr>
              <a:t>Đền thờ Tô Hiến Thành – Thanh Hóa</a:t>
            </a:r>
            <a:endParaRPr lang="en-US"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47800"/>
            <a:ext cx="7010400" cy="4675882"/>
          </a:xfrm>
          <a:prstGeom prst="rect">
            <a:avLst/>
          </a:prstGeom>
        </p:spPr>
      </p:pic>
    </p:spTree>
    <p:extLst>
      <p:ext uri="{BB962C8B-B14F-4D97-AF65-F5344CB8AC3E}">
        <p14:creationId xmlns:p14="http://schemas.microsoft.com/office/powerpoint/2010/main" val="220392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smtClean="0">
                <a:solidFill>
                  <a:srgbClr val="FF0000"/>
                </a:solidFill>
                <a:latin typeface="Times New Roman" pitchFamily="18" charset="0"/>
                <a:cs typeface="Times New Roman" pitchFamily="18" charset="0"/>
              </a:rPr>
              <a:t>Trường học mang tên ông</a:t>
            </a:r>
            <a:endParaRPr lang="en-US" sz="4800"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24000"/>
            <a:ext cx="5867400" cy="4400550"/>
          </a:xfrm>
          <a:prstGeom prst="rect">
            <a:avLst/>
          </a:prstGeom>
        </p:spPr>
      </p:pic>
    </p:spTree>
    <p:extLst>
      <p:ext uri="{BB962C8B-B14F-4D97-AF65-F5344CB8AC3E}">
        <p14:creationId xmlns:p14="http://schemas.microsoft.com/office/powerpoint/2010/main" val="143314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b="1" smtClean="0">
                <a:solidFill>
                  <a:srgbClr val="FF0000"/>
                </a:solidFill>
                <a:latin typeface="Times New Roman" pitchFamily="18" charset="0"/>
                <a:cs typeface="Times New Roman" pitchFamily="18" charset="0"/>
              </a:rPr>
              <a:t>Đường phố mang tên ông</a:t>
            </a:r>
            <a:endParaRPr lang="en-US" sz="4800"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38200"/>
            <a:ext cx="7947903" cy="6019800"/>
          </a:xfrm>
          <a:prstGeom prst="rect">
            <a:avLst/>
          </a:prstGeom>
        </p:spPr>
      </p:pic>
    </p:spTree>
    <p:extLst>
      <p:ext uri="{BB962C8B-B14F-4D97-AF65-F5344CB8AC3E}">
        <p14:creationId xmlns:p14="http://schemas.microsoft.com/office/powerpoint/2010/main" val="158327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28600"/>
            <a:ext cx="5135672" cy="6096000"/>
          </a:xfrm>
        </p:spPr>
      </p:pic>
      <p:sp>
        <p:nvSpPr>
          <p:cNvPr id="5" name="Title 4"/>
          <p:cNvSpPr>
            <a:spLocks noGrp="1"/>
          </p:cNvSpPr>
          <p:nvPr>
            <p:ph type="title"/>
          </p:nvPr>
        </p:nvSpPr>
        <p:spPr>
          <a:xfrm>
            <a:off x="1143000" y="3886200"/>
            <a:ext cx="8229600" cy="1143000"/>
          </a:xfrm>
        </p:spPr>
        <p:txBody>
          <a:bodyPr>
            <a:noAutofit/>
          </a:bodyPr>
          <a:lstStyle/>
          <a:p>
            <a:r>
              <a:rPr lang="en-US" sz="4800" b="1" smtClean="0">
                <a:solidFill>
                  <a:srgbClr val="FF0000"/>
                </a:solidFill>
              </a:rPr>
              <a:t>Kiểm</a:t>
            </a:r>
            <a:br>
              <a:rPr lang="en-US" sz="4800" b="1" smtClean="0">
                <a:solidFill>
                  <a:srgbClr val="FF0000"/>
                </a:solidFill>
              </a:rPr>
            </a:br>
            <a:r>
              <a:rPr lang="en-US" sz="4800" b="1" smtClean="0">
                <a:solidFill>
                  <a:srgbClr val="FF0000"/>
                </a:solidFill>
              </a:rPr>
              <a:t> tra</a:t>
            </a:r>
            <a:br>
              <a:rPr lang="en-US" sz="4800" b="1" smtClean="0">
                <a:solidFill>
                  <a:srgbClr val="FF0000"/>
                </a:solidFill>
              </a:rPr>
            </a:br>
            <a:r>
              <a:rPr lang="en-US" sz="4800" b="1" smtClean="0">
                <a:solidFill>
                  <a:srgbClr val="FF0000"/>
                </a:solidFill>
              </a:rPr>
              <a:t> bài</a:t>
            </a:r>
            <a:br>
              <a:rPr lang="en-US" sz="4800" b="1" smtClean="0">
                <a:solidFill>
                  <a:srgbClr val="FF0000"/>
                </a:solidFill>
              </a:rPr>
            </a:br>
            <a:r>
              <a:rPr lang="en-US" sz="4800" b="1" smtClean="0">
                <a:solidFill>
                  <a:srgbClr val="FF0000"/>
                </a:solidFill>
              </a:rPr>
              <a:t> cũ</a:t>
            </a:r>
            <a:endParaRPr lang="en-US" sz="4800" b="1">
              <a:solidFill>
                <a:srgbClr val="FF0000"/>
              </a:solidFill>
            </a:endParaRPr>
          </a:p>
        </p:txBody>
      </p:sp>
    </p:spTree>
    <p:extLst>
      <p:ext uri="{BB962C8B-B14F-4D97-AF65-F5344CB8AC3E}">
        <p14:creationId xmlns:p14="http://schemas.microsoft.com/office/powerpoint/2010/main" val="243866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b="1" smtClean="0">
                <a:solidFill>
                  <a:srgbClr val="FF0000"/>
                </a:solidFill>
                <a:latin typeface="Times New Roman" pitchFamily="18" charset="0"/>
                <a:cs typeface="Times New Roman" pitchFamily="18" charset="0"/>
              </a:rPr>
              <a:t>Học sinh chúng ta cần:</a:t>
            </a:r>
            <a:endParaRPr lang="en-US" sz="5400"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905000"/>
            <a:ext cx="8229600" cy="4525963"/>
          </a:xfrm>
        </p:spPr>
        <p:txBody>
          <a:bodyPr/>
          <a:lstStyle/>
          <a:p>
            <a:pPr marL="0" indent="0" algn="ctr">
              <a:buNone/>
            </a:pPr>
            <a:r>
              <a:rPr lang="en-US" smtClean="0"/>
              <a:t>      </a:t>
            </a:r>
            <a:r>
              <a:rPr lang="en-US" b="1" smtClean="0">
                <a:latin typeface="Times New Roman" pitchFamily="18" charset="0"/>
                <a:cs typeface="Times New Roman" pitchFamily="18" charset="0"/>
              </a:rPr>
              <a:t>Trung thực, thật thà trong cuộc sống, </a:t>
            </a:r>
          </a:p>
          <a:p>
            <a:pPr marL="0" indent="0" algn="ctr">
              <a:buNone/>
            </a:pPr>
            <a:r>
              <a:rPr lang="en-US" b="1" smtClean="0">
                <a:latin typeface="Times New Roman" pitchFamily="18" charset="0"/>
                <a:cs typeface="Times New Roman" pitchFamily="18" charset="0"/>
              </a:rPr>
              <a:t>      đặc biệt là trong học tập.</a:t>
            </a:r>
            <a:endParaRPr lang="en-US" b="1">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327400"/>
            <a:ext cx="7976220" cy="2616200"/>
          </a:xfrm>
          <a:prstGeom prst="rect">
            <a:avLst/>
          </a:prstGeom>
        </p:spPr>
      </p:pic>
    </p:spTree>
    <p:extLst>
      <p:ext uri="{BB962C8B-B14F-4D97-AF65-F5344CB8AC3E}">
        <p14:creationId xmlns:p14="http://schemas.microsoft.com/office/powerpoint/2010/main" val="24027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76200"/>
            <a:ext cx="4753139" cy="6027893"/>
          </a:xfrm>
          <a:prstGeom prst="rect">
            <a:avLst/>
          </a:prstGeom>
        </p:spPr>
      </p:pic>
      <p:sp>
        <p:nvSpPr>
          <p:cNvPr id="14" name="Title 4"/>
          <p:cNvSpPr>
            <a:spLocks noGrp="1"/>
          </p:cNvSpPr>
          <p:nvPr>
            <p:ph type="title"/>
          </p:nvPr>
        </p:nvSpPr>
        <p:spPr>
          <a:xfrm>
            <a:off x="3962400" y="4191000"/>
            <a:ext cx="3657600" cy="1143000"/>
          </a:xfrm>
        </p:spPr>
        <p:txBody>
          <a:bodyPr>
            <a:noAutofit/>
          </a:bodyPr>
          <a:lstStyle/>
          <a:p>
            <a:r>
              <a:rPr lang="en-US" sz="4000" smtClean="0">
                <a:solidFill>
                  <a:srgbClr val="FF0000"/>
                </a:solidFill>
              </a:rPr>
              <a:t>- Đọc bài</a:t>
            </a:r>
            <a:r>
              <a:rPr lang="en-US" sz="4000">
                <a:solidFill>
                  <a:srgbClr val="FF0000"/>
                </a:solidFill>
              </a:rPr>
              <a:t/>
            </a:r>
            <a:br>
              <a:rPr lang="en-US" sz="4000">
                <a:solidFill>
                  <a:srgbClr val="FF0000"/>
                </a:solidFill>
              </a:rPr>
            </a:br>
            <a:r>
              <a:rPr lang="en-US" sz="4000" smtClean="0">
                <a:solidFill>
                  <a:srgbClr val="FF0000"/>
                </a:solidFill>
              </a:rPr>
              <a:t>- Học bài</a:t>
            </a:r>
            <a:br>
              <a:rPr lang="en-US" sz="4000" smtClean="0">
                <a:solidFill>
                  <a:srgbClr val="FF0000"/>
                </a:solidFill>
              </a:rPr>
            </a:br>
            <a:r>
              <a:rPr lang="en-US" sz="4000" smtClean="0">
                <a:solidFill>
                  <a:srgbClr val="FF0000"/>
                </a:solidFill>
              </a:rPr>
              <a:t>- Chuẩn bị: </a:t>
            </a:r>
            <a:br>
              <a:rPr lang="en-US" sz="4000" smtClean="0">
                <a:solidFill>
                  <a:srgbClr val="FF0000"/>
                </a:solidFill>
              </a:rPr>
            </a:br>
            <a:r>
              <a:rPr lang="en-US" sz="3200" u="sng" smtClean="0">
                <a:solidFill>
                  <a:srgbClr val="FF0000"/>
                </a:solidFill>
              </a:rPr>
              <a:t>Tre Việt Nam</a:t>
            </a:r>
            <a:endParaRPr lang="en-US" sz="3200" b="1" u="sng">
              <a:solidFill>
                <a:srgbClr val="FF0000"/>
              </a:solidFill>
            </a:endParaRPr>
          </a:p>
        </p:txBody>
      </p:sp>
      <p:sp>
        <p:nvSpPr>
          <p:cNvPr id="15" name="Title 4"/>
          <p:cNvSpPr txBox="1">
            <a:spLocks/>
          </p:cNvSpPr>
          <p:nvPr/>
        </p:nvSpPr>
        <p:spPr>
          <a:xfrm>
            <a:off x="4724400" y="1393371"/>
            <a:ext cx="82296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6000" smtClean="0">
                <a:solidFill>
                  <a:schemeClr val="tx2">
                    <a:lumMod val="60000"/>
                    <a:lumOff val="40000"/>
                  </a:schemeClr>
                </a:solidFill>
              </a:rPr>
              <a:t>VỀ NHÀ:</a:t>
            </a:r>
            <a:endParaRPr lang="en-US" sz="6000">
              <a:solidFill>
                <a:schemeClr val="tx2">
                  <a:lumMod val="60000"/>
                  <a:lumOff val="40000"/>
                </a:schemeClr>
              </a:solidFill>
            </a:endParaRPr>
          </a:p>
        </p:txBody>
      </p:sp>
    </p:spTree>
    <p:extLst>
      <p:ext uri="{BB962C8B-B14F-4D97-AF65-F5344CB8AC3E}">
        <p14:creationId xmlns:p14="http://schemas.microsoft.com/office/powerpoint/2010/main" val="247674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7" y="0"/>
            <a:ext cx="9067800" cy="6858000"/>
          </a:xfrm>
        </p:spPr>
      </p:pic>
      <p:sp>
        <p:nvSpPr>
          <p:cNvPr id="5" name="Rectangle 4"/>
          <p:cNvSpPr/>
          <p:nvPr/>
        </p:nvSpPr>
        <p:spPr>
          <a:xfrm>
            <a:off x="762000" y="2438400"/>
            <a:ext cx="7848600" cy="2588061"/>
          </a:xfrm>
          <a:prstGeom prst="rect">
            <a:avLst/>
          </a:prstGeom>
          <a:noFill/>
        </p:spPr>
        <p:txBody>
          <a:bodyPr wrap="none" lIns="91440" tIns="45720" rIns="91440" bIns="45720">
            <a:prstTxWarp prst="textPlain">
              <a:avLst/>
            </a:prstTxWarp>
            <a:spAutoFit/>
          </a:bodyPr>
          <a:lstStyle/>
          <a:p>
            <a:pPr algn="ctr"/>
            <a:r>
              <a:rPr lang="en-US" sz="5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Trân trọng</a:t>
            </a:r>
          </a:p>
          <a:p>
            <a:pPr algn="ctr"/>
            <a:r>
              <a:rPr lang="en-US" sz="5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r>
              <a:rPr lang="en-US" sz="5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ảm ơn quý thầy, cô !</a:t>
            </a:r>
            <a:endParaRPr lang="en-US" sz="5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181667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r>
              <a:rPr lang="en-US" sz="3600" b="1" u="sng" smtClean="0">
                <a:latin typeface="Times New Roman" pitchFamily="18" charset="0"/>
                <a:cs typeface="Times New Roman" pitchFamily="18" charset="0"/>
              </a:rPr>
              <a:t>Kiểm tra bài cũ</a:t>
            </a:r>
            <a:br>
              <a:rPr lang="en-US" sz="3600" b="1" u="sng" smtClean="0">
                <a:latin typeface="Times New Roman" pitchFamily="18" charset="0"/>
                <a:cs typeface="Times New Roman" pitchFamily="18" charset="0"/>
              </a:rPr>
            </a:br>
            <a:r>
              <a:rPr lang="en-US" sz="4000" b="1" smtClean="0">
                <a:solidFill>
                  <a:srgbClr val="FF0000"/>
                </a:solidFill>
                <a:latin typeface="Times New Roman" pitchFamily="18" charset="0"/>
                <a:cs typeface="Times New Roman" pitchFamily="18" charset="0"/>
              </a:rPr>
              <a:t>NGƯỜI ĂN XIN</a:t>
            </a:r>
            <a:endParaRPr lang="en-US" sz="4000" b="1" u="sng">
              <a:solidFill>
                <a:srgbClr val="FF0000"/>
              </a:solidFill>
              <a:latin typeface="Times New Roman" pitchFamily="18" charset="0"/>
              <a:cs typeface="Times New Roman" pitchFamily="18" charset="0"/>
            </a:endParaRPr>
          </a:p>
        </p:txBody>
      </p:sp>
      <p:sp>
        <p:nvSpPr>
          <p:cNvPr id="4" name="Cloud Callout 3"/>
          <p:cNvSpPr/>
          <p:nvPr/>
        </p:nvSpPr>
        <p:spPr>
          <a:xfrm>
            <a:off x="3995304" y="1905000"/>
            <a:ext cx="5529696" cy="2209800"/>
          </a:xfrm>
          <a:prstGeom prst="cloudCallout">
            <a:avLst>
              <a:gd name="adj1" fmla="val -36949"/>
              <a:gd name="adj2" fmla="val 920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itchFamily="18" charset="0"/>
                <a:cs typeface="Times New Roman" pitchFamily="18" charset="0"/>
              </a:rPr>
              <a:t>Nêu giọng đọc</a:t>
            </a:r>
            <a:endParaRPr lang="en-US" sz="4400" b="1">
              <a:solidFill>
                <a:schemeClr val="tx1"/>
              </a:solidFill>
              <a:latin typeface="Times New Roman" pitchFamily="18" charset="0"/>
              <a:cs typeface="Times New Roman" pitchFamily="18" charset="0"/>
            </a:endParaRPr>
          </a:p>
        </p:txBody>
      </p:sp>
      <p:sp>
        <p:nvSpPr>
          <p:cNvPr id="5" name="Cloud Callout 4"/>
          <p:cNvSpPr/>
          <p:nvPr/>
        </p:nvSpPr>
        <p:spPr>
          <a:xfrm>
            <a:off x="-131619" y="1143000"/>
            <a:ext cx="5237019" cy="2542309"/>
          </a:xfrm>
          <a:prstGeom prst="cloudCallout">
            <a:avLst>
              <a:gd name="adj1" fmla="val 46820"/>
              <a:gd name="adj2" fmla="val 83712"/>
            </a:avLst>
          </a:prstGeom>
          <a:solidFill>
            <a:srgbClr val="2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itchFamily="18" charset="0"/>
                <a:cs typeface="Times New Roman" pitchFamily="18" charset="0"/>
              </a:rPr>
              <a:t>Nêu nội dung bài </a:t>
            </a:r>
            <a:r>
              <a:rPr lang="en-US" sz="4400" b="1" smtClean="0">
                <a:solidFill>
                  <a:schemeClr val="tx1"/>
                </a:solidFill>
                <a:latin typeface="Times New Roman" pitchFamily="18" charset="0"/>
                <a:cs typeface="Times New Roman" pitchFamily="18" charset="0"/>
              </a:rPr>
              <a:t>tập đọc </a:t>
            </a:r>
            <a:endParaRPr lang="en-US" sz="4400" b="1">
              <a:solidFill>
                <a:schemeClr val="tx1"/>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705" y="4996181"/>
            <a:ext cx="1943100" cy="1865890"/>
          </a:xfrm>
          <a:prstGeom prst="rect">
            <a:avLst/>
          </a:prstGeom>
        </p:spPr>
      </p:pic>
    </p:spTree>
    <p:extLst>
      <p:ext uri="{BB962C8B-B14F-4D97-AF65-F5344CB8AC3E}">
        <p14:creationId xmlns:p14="http://schemas.microsoft.com/office/powerpoint/2010/main" val="24150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b="1" smtClean="0">
                <a:solidFill>
                  <a:srgbClr val="FFFF00"/>
                </a:solidFill>
                <a:latin typeface="Times New Roman" pitchFamily="18" charset="0"/>
                <a:cs typeface="Times New Roman" pitchFamily="18" charset="0"/>
              </a:rPr>
              <a:t>Chủ điểm: Măng mọc thẳng</a:t>
            </a:r>
            <a:endParaRPr lang="en-US" sz="4800" b="1">
              <a:solidFill>
                <a:srgbClr val="FFFF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134533"/>
            <a:ext cx="3962400" cy="5342467"/>
          </a:xfrm>
        </p:spPr>
      </p:pic>
    </p:spTree>
    <p:extLst>
      <p:ext uri="{BB962C8B-B14F-4D97-AF65-F5344CB8AC3E}">
        <p14:creationId xmlns:p14="http://schemas.microsoft.com/office/powerpoint/2010/main" val="221832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375"/>
            <a:ext cx="7772400" cy="1470025"/>
          </a:xfrm>
        </p:spPr>
        <p:txBody>
          <a:bodyPr>
            <a:normAutofit/>
          </a:bodyPr>
          <a:lstStyle/>
          <a:p>
            <a:r>
              <a:rPr lang="en-US" sz="6000" b="1" smtClean="0">
                <a:solidFill>
                  <a:srgbClr val="FFFF00"/>
                </a:solidFill>
                <a:latin typeface="Times New Roman" pitchFamily="18" charset="0"/>
                <a:cs typeface="Times New Roman" pitchFamily="18" charset="0"/>
              </a:rPr>
              <a:t>Một người chính trực</a:t>
            </a:r>
            <a:endParaRPr lang="en-US" sz="6000" b="1">
              <a:solidFill>
                <a:srgbClr val="FFFF00"/>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05000"/>
            <a:ext cx="7239000" cy="4071938"/>
          </a:xfrm>
          <a:prstGeom prst="rect">
            <a:avLst/>
          </a:prstGeom>
        </p:spPr>
      </p:pic>
    </p:spTree>
    <p:extLst>
      <p:ext uri="{BB962C8B-B14F-4D97-AF65-F5344CB8AC3E}">
        <p14:creationId xmlns:p14="http://schemas.microsoft.com/office/powerpoint/2010/main" val="707598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normAutofit/>
          </a:bodyPr>
          <a:lstStyle/>
          <a:p>
            <a:r>
              <a:rPr lang="en-US" sz="6000" b="1" smtClean="0">
                <a:solidFill>
                  <a:schemeClr val="bg1"/>
                </a:solidFill>
                <a:latin typeface="Times New Roman" pitchFamily="18" charset="0"/>
                <a:cs typeface="Times New Roman" pitchFamily="18" charset="0"/>
              </a:rPr>
              <a:t>1. </a:t>
            </a:r>
            <a:r>
              <a:rPr lang="en-US" sz="6600" b="1" smtClean="0">
                <a:solidFill>
                  <a:schemeClr val="bg1"/>
                </a:solidFill>
                <a:latin typeface="Times New Roman" pitchFamily="18" charset="0"/>
                <a:cs typeface="Times New Roman" pitchFamily="18" charset="0"/>
              </a:rPr>
              <a:t>Luyện</a:t>
            </a:r>
            <a:r>
              <a:rPr lang="en-US" sz="6000" b="1" smtClean="0">
                <a:solidFill>
                  <a:schemeClr val="bg1"/>
                </a:solidFill>
                <a:latin typeface="Times New Roman" pitchFamily="18" charset="0"/>
                <a:cs typeface="Times New Roman" pitchFamily="18" charset="0"/>
              </a:rPr>
              <a:t> đọc</a:t>
            </a:r>
            <a:endParaRPr lang="en-US" sz="60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6277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686800" cy="6844145"/>
          </a:xfrm>
        </p:spPr>
        <p:txBody>
          <a:bodyPr>
            <a:normAutofit fontScale="70000" lnSpcReduction="20000"/>
          </a:bodyPr>
          <a:lstStyle/>
          <a:p>
            <a:pPr algn="just"/>
            <a:r>
              <a:rPr lang="en-US" smtClean="0">
                <a:solidFill>
                  <a:schemeClr val="tx1"/>
                </a:solidFill>
                <a:latin typeface="Times New Roman" pitchFamily="18" charset="0"/>
                <a:cs typeface="Times New Roman" pitchFamily="18" charset="0"/>
              </a:rPr>
              <a:t>      </a:t>
            </a:r>
          </a:p>
          <a:p>
            <a:pPr algn="just"/>
            <a:r>
              <a:rPr lang="en-US" sz="2600" b="1" u="sng" smtClean="0">
                <a:solidFill>
                  <a:schemeClr val="tx1"/>
                </a:solidFill>
                <a:latin typeface="Times New Roman" pitchFamily="18" charset="0"/>
                <a:cs typeface="Times New Roman" pitchFamily="18" charset="0"/>
              </a:rPr>
              <a:t>Đoạn 1:</a:t>
            </a:r>
            <a:r>
              <a:rPr lang="en-US" sz="2600" b="1" smtClean="0">
                <a:solidFill>
                  <a:schemeClr val="tx1"/>
                </a:solidFill>
                <a:latin typeface="Times New Roman" pitchFamily="18" charset="0"/>
                <a:cs typeface="Times New Roman" pitchFamily="18" charset="0"/>
              </a:rPr>
              <a:t> </a:t>
            </a:r>
            <a:r>
              <a:rPr lang="en-US" sz="3300" smtClean="0">
                <a:solidFill>
                  <a:srgbClr val="FF0000"/>
                </a:solidFill>
                <a:latin typeface="Times New Roman" pitchFamily="18" charset="0"/>
                <a:cs typeface="Times New Roman" pitchFamily="18" charset="0"/>
              </a:rPr>
              <a:t>Tô Hiến Thành làm quan triều Lý, nổi tiếng là người chính trực.</a:t>
            </a:r>
          </a:p>
          <a:p>
            <a:pPr algn="just"/>
            <a:r>
              <a:rPr lang="en-US" sz="3300">
                <a:solidFill>
                  <a:srgbClr val="FF0000"/>
                </a:solidFill>
                <a:latin typeface="Times New Roman" pitchFamily="18" charset="0"/>
                <a:cs typeface="Times New Roman" pitchFamily="18" charset="0"/>
              </a:rPr>
              <a:t> </a:t>
            </a:r>
            <a:r>
              <a:rPr lang="en-US" sz="3300" smtClean="0">
                <a:solidFill>
                  <a:srgbClr val="FF0000"/>
                </a:solidFill>
                <a:latin typeface="Times New Roman" pitchFamily="18" charset="0"/>
                <a:cs typeface="Times New Roman" pitchFamily="18" charset="0"/>
              </a:rPr>
              <a:t>          Năm 1175, vua Lý Anh Tông mất, di chiếu cho Tô Hiến Thành phò thái tử Long Cán, con bà thái hậu họ Đỗ, lên ngôi. Nhưng bà Chiêu Linh thái hậu lại muốn lập con mình là Long Xưởng. Bà cho người đem vàng bạc đút lót vợ Tô Hiến Thành để nhờ ông giúp đỡ. Tô Hiến Thành nhất định không nghe, cứ theo di chiếu lập Long Cán làm vua. Đó là vua Lý Cao Tông.</a:t>
            </a:r>
            <a:endParaRPr lang="en-US" sz="3300" smtClean="0">
              <a:solidFill>
                <a:schemeClr val="tx1"/>
              </a:solidFill>
              <a:latin typeface="Times New Roman" pitchFamily="18" charset="0"/>
              <a:cs typeface="Times New Roman" pitchFamily="18" charset="0"/>
            </a:endParaRPr>
          </a:p>
          <a:p>
            <a:pPr algn="just"/>
            <a:r>
              <a:rPr lang="en-US" sz="2600" b="1" u="sng" smtClean="0">
                <a:solidFill>
                  <a:schemeClr val="tx1"/>
                </a:solidFill>
                <a:latin typeface="Times New Roman" pitchFamily="18" charset="0"/>
                <a:cs typeface="Times New Roman" pitchFamily="18" charset="0"/>
              </a:rPr>
              <a:t>Đoạn 2:</a:t>
            </a:r>
            <a:r>
              <a:rPr lang="en-US" sz="2600" b="1">
                <a:solidFill>
                  <a:schemeClr val="tx1"/>
                </a:solidFill>
                <a:latin typeface="Times New Roman" pitchFamily="18" charset="0"/>
                <a:cs typeface="Times New Roman" pitchFamily="18" charset="0"/>
              </a:rPr>
              <a:t> </a:t>
            </a:r>
            <a:r>
              <a:rPr lang="en-US" sz="3300" smtClean="0">
                <a:solidFill>
                  <a:srgbClr val="00CC00"/>
                </a:solidFill>
                <a:latin typeface="Times New Roman" pitchFamily="18" charset="0"/>
                <a:cs typeface="Times New Roman" pitchFamily="18" charset="0"/>
              </a:rPr>
              <a:t>Phò tá Cao Tông được bốn năm, Tô Hiến Thành lâm bệnh nặng. Quan tham tri chính sự là Vũ Tán Đường ngày đêm hầu hạ bên giường bệnh. Còn gián nghị đại phu Trần Trung Tá do bận nhiều công việc nên không mấy khi tới thăm Tô Hiến Thành được. </a:t>
            </a:r>
          </a:p>
          <a:p>
            <a:pPr algn="just"/>
            <a:r>
              <a:rPr lang="en-US" sz="2600" b="1" u="sng" smtClean="0">
                <a:solidFill>
                  <a:schemeClr val="tx1"/>
                </a:solidFill>
                <a:latin typeface="Times New Roman" pitchFamily="18" charset="0"/>
                <a:cs typeface="Times New Roman" pitchFamily="18" charset="0"/>
              </a:rPr>
              <a:t>Đoạn 3:</a:t>
            </a:r>
            <a:r>
              <a:rPr lang="en-US" sz="2600" b="1" smtClean="0">
                <a:solidFill>
                  <a:schemeClr val="tx1"/>
                </a:solidFill>
                <a:latin typeface="Times New Roman" pitchFamily="18" charset="0"/>
                <a:cs typeface="Times New Roman" pitchFamily="18" charset="0"/>
              </a:rPr>
              <a:t> </a:t>
            </a:r>
            <a:r>
              <a:rPr lang="en-US" sz="3300" smtClean="0">
                <a:solidFill>
                  <a:srgbClr val="7030A0"/>
                </a:solidFill>
                <a:latin typeface="Times New Roman" pitchFamily="18" charset="0"/>
                <a:cs typeface="Times New Roman" pitchFamily="18" charset="0"/>
              </a:rPr>
              <a:t>Một </a:t>
            </a:r>
            <a:r>
              <a:rPr lang="en-US" sz="3300">
                <a:solidFill>
                  <a:srgbClr val="7030A0"/>
                </a:solidFill>
                <a:latin typeface="Times New Roman" pitchFamily="18" charset="0"/>
                <a:cs typeface="Times New Roman" pitchFamily="18" charset="0"/>
              </a:rPr>
              <a:t>hôm, Đỗ thái hậu và vua tới thăm ông, hỏi:</a:t>
            </a:r>
          </a:p>
          <a:p>
            <a:pPr algn="just"/>
            <a:r>
              <a:rPr lang="en-US" sz="3300" smtClean="0">
                <a:solidFill>
                  <a:srgbClr val="7030A0"/>
                </a:solidFill>
                <a:latin typeface="Times New Roman" pitchFamily="18" charset="0"/>
                <a:cs typeface="Times New Roman" pitchFamily="18" charset="0"/>
              </a:rPr>
              <a:t>            - Nếu </a:t>
            </a:r>
            <a:r>
              <a:rPr lang="en-US" sz="3300">
                <a:solidFill>
                  <a:srgbClr val="7030A0"/>
                </a:solidFill>
                <a:latin typeface="Times New Roman" pitchFamily="18" charset="0"/>
                <a:cs typeface="Times New Roman" pitchFamily="18" charset="0"/>
              </a:rPr>
              <a:t>chẳng may ông mất thì ai là người sẽ thay ông?</a:t>
            </a:r>
          </a:p>
          <a:p>
            <a:pPr algn="just"/>
            <a:r>
              <a:rPr lang="en-US" sz="3300">
                <a:solidFill>
                  <a:srgbClr val="7030A0"/>
                </a:solidFill>
                <a:latin typeface="Times New Roman" pitchFamily="18" charset="0"/>
                <a:cs typeface="Times New Roman" pitchFamily="18" charset="0"/>
              </a:rPr>
              <a:t> </a:t>
            </a:r>
            <a:r>
              <a:rPr lang="en-US" sz="3300" smtClean="0">
                <a:solidFill>
                  <a:srgbClr val="7030A0"/>
                </a:solidFill>
                <a:latin typeface="Times New Roman" pitchFamily="18" charset="0"/>
                <a:cs typeface="Times New Roman" pitchFamily="18" charset="0"/>
              </a:rPr>
              <a:t>         Tô </a:t>
            </a:r>
            <a:r>
              <a:rPr lang="en-US" sz="3300">
                <a:solidFill>
                  <a:srgbClr val="7030A0"/>
                </a:solidFill>
                <a:latin typeface="Times New Roman" pitchFamily="18" charset="0"/>
                <a:cs typeface="Times New Roman" pitchFamily="18" charset="0"/>
              </a:rPr>
              <a:t>Hiến Thành không do dự, đáp:</a:t>
            </a:r>
          </a:p>
          <a:p>
            <a:pPr algn="just"/>
            <a:r>
              <a:rPr lang="en-US" sz="3300" smtClean="0">
                <a:solidFill>
                  <a:srgbClr val="7030A0"/>
                </a:solidFill>
                <a:latin typeface="Times New Roman" pitchFamily="18" charset="0"/>
                <a:cs typeface="Times New Roman" pitchFamily="18" charset="0"/>
              </a:rPr>
              <a:t>            - Có </a:t>
            </a:r>
            <a:r>
              <a:rPr lang="en-US" sz="3300">
                <a:solidFill>
                  <a:srgbClr val="7030A0"/>
                </a:solidFill>
                <a:latin typeface="Times New Roman" pitchFamily="18" charset="0"/>
                <a:cs typeface="Times New Roman" pitchFamily="18" charset="0"/>
              </a:rPr>
              <a:t>gián nghị đại phu Trần Trung Tá.</a:t>
            </a:r>
          </a:p>
          <a:p>
            <a:pPr algn="just"/>
            <a:r>
              <a:rPr lang="en-US" sz="3300">
                <a:solidFill>
                  <a:srgbClr val="7030A0"/>
                </a:solidFill>
                <a:latin typeface="Times New Roman" pitchFamily="18" charset="0"/>
                <a:cs typeface="Times New Roman" pitchFamily="18" charset="0"/>
              </a:rPr>
              <a:t> </a:t>
            </a:r>
            <a:r>
              <a:rPr lang="en-US" sz="3300" smtClean="0">
                <a:solidFill>
                  <a:srgbClr val="7030A0"/>
                </a:solidFill>
                <a:latin typeface="Times New Roman" pitchFamily="18" charset="0"/>
                <a:cs typeface="Times New Roman" pitchFamily="18" charset="0"/>
              </a:rPr>
              <a:t>         Thái </a:t>
            </a:r>
            <a:r>
              <a:rPr lang="en-US" sz="3300">
                <a:solidFill>
                  <a:srgbClr val="7030A0"/>
                </a:solidFill>
                <a:latin typeface="Times New Roman" pitchFamily="18" charset="0"/>
                <a:cs typeface="Times New Roman" pitchFamily="18" charset="0"/>
              </a:rPr>
              <a:t>hậu ngạc nhiên nói:</a:t>
            </a:r>
          </a:p>
          <a:p>
            <a:pPr algn="just"/>
            <a:r>
              <a:rPr lang="en-US" sz="3300" smtClean="0">
                <a:solidFill>
                  <a:srgbClr val="7030A0"/>
                </a:solidFill>
                <a:latin typeface="Times New Roman" pitchFamily="18" charset="0"/>
                <a:cs typeface="Times New Roman" pitchFamily="18" charset="0"/>
              </a:rPr>
              <a:t>           - Vũ </a:t>
            </a:r>
            <a:r>
              <a:rPr lang="en-US" sz="3300">
                <a:solidFill>
                  <a:srgbClr val="7030A0"/>
                </a:solidFill>
                <a:latin typeface="Times New Roman" pitchFamily="18" charset="0"/>
                <a:cs typeface="Times New Roman" pitchFamily="18" charset="0"/>
              </a:rPr>
              <a:t>Tán Đường hết lòng vì ông, sao không tiến cử?</a:t>
            </a:r>
          </a:p>
          <a:p>
            <a:pPr algn="just"/>
            <a:r>
              <a:rPr lang="en-US" sz="3300" smtClean="0">
                <a:solidFill>
                  <a:srgbClr val="7030A0"/>
                </a:solidFill>
                <a:latin typeface="Times New Roman" pitchFamily="18" charset="0"/>
                <a:cs typeface="Times New Roman" pitchFamily="18" charset="0"/>
              </a:rPr>
              <a:t>          Tô </a:t>
            </a:r>
            <a:r>
              <a:rPr lang="en-US" sz="3300">
                <a:solidFill>
                  <a:srgbClr val="7030A0"/>
                </a:solidFill>
                <a:latin typeface="Times New Roman" pitchFamily="18" charset="0"/>
                <a:cs typeface="Times New Roman" pitchFamily="18" charset="0"/>
              </a:rPr>
              <a:t>Hiến Thành tâu:</a:t>
            </a:r>
          </a:p>
          <a:p>
            <a:pPr algn="just"/>
            <a:r>
              <a:rPr lang="en-US" sz="3300" smtClean="0">
                <a:solidFill>
                  <a:srgbClr val="7030A0"/>
                </a:solidFill>
                <a:latin typeface="Times New Roman" pitchFamily="18" charset="0"/>
                <a:cs typeface="Times New Roman" pitchFamily="18" charset="0"/>
              </a:rPr>
              <a:t>           - </a:t>
            </a:r>
            <a:r>
              <a:rPr lang="en-US" sz="3300">
                <a:solidFill>
                  <a:srgbClr val="7030A0"/>
                </a:solidFill>
                <a:latin typeface="Times New Roman" pitchFamily="18" charset="0"/>
                <a:cs typeface="Times New Roman" pitchFamily="18" charset="0"/>
              </a:rPr>
              <a:t>Nếu Thái hậu hỏi người hầu hạ giỏi thì thần xin cử Vũ Tán Đường, còn hỏi người tài ba giúp nước, thần xin cử Trần Trung </a:t>
            </a:r>
            <a:r>
              <a:rPr lang="en-US" sz="3300" smtClean="0">
                <a:solidFill>
                  <a:srgbClr val="7030A0"/>
                </a:solidFill>
                <a:latin typeface="Times New Roman" pitchFamily="18" charset="0"/>
                <a:cs typeface="Times New Roman" pitchFamily="18" charset="0"/>
              </a:rPr>
              <a:t>Tá</a:t>
            </a:r>
            <a:r>
              <a:rPr lang="en-US" sz="3300">
                <a:solidFill>
                  <a:srgbClr val="7030A0"/>
                </a:solidFill>
                <a:latin typeface="Times New Roman" pitchFamily="18" charset="0"/>
                <a:cs typeface="Times New Roman" pitchFamily="18" charset="0"/>
              </a:rPr>
              <a:t>.</a:t>
            </a:r>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chemeClr val="bg2">
                    <a:lumMod val="25000"/>
                  </a:schemeClr>
                </a:solidFill>
                <a:latin typeface="Times New Roman" pitchFamily="18" charset="0"/>
                <a:cs typeface="Times New Roman" pitchFamily="18" charset="0"/>
              </a:rPr>
              <a:t>Chia đoạn</a:t>
            </a:r>
            <a:endParaRPr lang="en-US" sz="4000" b="1">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582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p:cTn id="3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2" dur="500"/>
                                        <p:tgtEl>
                                          <p:spTgt spid="3">
                                            <p:txEl>
                                              <p:pRg st="6" end="6"/>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p:cTn id="4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3">
                                            <p:txEl>
                                              <p:pRg st="8" end="8"/>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p:cTn id="4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7" dur="500"/>
                                        <p:tgtEl>
                                          <p:spTgt spid="3">
                                            <p:txEl>
                                              <p:pRg st="9" end="9"/>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p:cTn id="5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2" dur="500"/>
                                        <p:tgtEl>
                                          <p:spTgt spid="3">
                                            <p:txEl>
                                              <p:pRg st="10" end="10"/>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p:cTn id="5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noAutofit/>
          </a:bodyPr>
          <a:lstStyle/>
          <a:p>
            <a:r>
              <a:rPr lang="en-US" sz="6600" b="1" smtClean="0">
                <a:solidFill>
                  <a:srgbClr val="FFFF00"/>
                </a:solidFill>
                <a:latin typeface="Times New Roman" pitchFamily="18" charset="0"/>
                <a:cs typeface="Times New Roman" pitchFamily="18" charset="0"/>
              </a:rPr>
              <a:t>Đọc nối tiếp</a:t>
            </a:r>
            <a:r>
              <a:rPr lang="en-US" sz="6000" b="1" smtClean="0">
                <a:solidFill>
                  <a:srgbClr val="FFFF00"/>
                </a:solidFill>
                <a:latin typeface="Times New Roman" pitchFamily="18" charset="0"/>
                <a:cs typeface="Times New Roman" pitchFamily="18" charset="0"/>
              </a:rPr>
              <a:t/>
            </a:r>
            <a:br>
              <a:rPr lang="en-US" sz="6000" b="1" smtClean="0">
                <a:solidFill>
                  <a:srgbClr val="FFFF00"/>
                </a:solidFill>
                <a:latin typeface="Times New Roman" pitchFamily="18" charset="0"/>
                <a:cs typeface="Times New Roman" pitchFamily="18" charset="0"/>
              </a:rPr>
            </a:br>
            <a:r>
              <a:rPr lang="en-US" sz="6000" b="1" smtClean="0">
                <a:solidFill>
                  <a:srgbClr val="FFFF00"/>
                </a:solidFill>
                <a:latin typeface="Times New Roman" pitchFamily="18" charset="0"/>
                <a:cs typeface="Times New Roman" pitchFamily="18" charset="0"/>
              </a:rPr>
              <a:t/>
            </a:r>
            <a:br>
              <a:rPr lang="en-US" sz="6000" b="1" smtClean="0">
                <a:solidFill>
                  <a:srgbClr val="FFFF00"/>
                </a:solidFill>
                <a:latin typeface="Times New Roman" pitchFamily="18" charset="0"/>
                <a:cs typeface="Times New Roman" pitchFamily="18" charset="0"/>
              </a:rPr>
            </a:br>
            <a:endParaRPr lang="en-US" b="1" u="sng">
              <a:solidFill>
                <a:srgbClr val="FFFF00"/>
              </a:solidFill>
              <a:latin typeface="Times New Roman" pitchFamily="18" charset="0"/>
              <a:cs typeface="Times New Roman" pitchFamily="18" charset="0"/>
            </a:endParaRPr>
          </a:p>
        </p:txBody>
      </p:sp>
      <p:sp>
        <p:nvSpPr>
          <p:cNvPr id="4" name="Content Placeholder 3"/>
          <p:cNvSpPr>
            <a:spLocks noGrp="1"/>
          </p:cNvSpPr>
          <p:nvPr>
            <p:ph idx="1"/>
          </p:nvPr>
        </p:nvSpPr>
        <p:spPr>
          <a:xfrm>
            <a:off x="2438400" y="2667000"/>
            <a:ext cx="8229600" cy="4525963"/>
          </a:xfrm>
        </p:spPr>
        <p:txBody>
          <a:bodyPr>
            <a:normAutofit/>
          </a:bodyPr>
          <a:lstStyle/>
          <a:p>
            <a:pPr marL="0" indent="0">
              <a:buNone/>
            </a:pPr>
            <a:r>
              <a:rPr lang="en-US" sz="4800" b="1" smtClean="0">
                <a:solidFill>
                  <a:schemeClr val="bg1"/>
                </a:solidFill>
                <a:latin typeface="Times New Roman" pitchFamily="18" charset="0"/>
                <a:cs typeface="Times New Roman" pitchFamily="18" charset="0"/>
              </a:rPr>
              <a:t>       </a:t>
            </a:r>
            <a:r>
              <a:rPr lang="en-US" sz="4800" b="1" u="sng" smtClean="0">
                <a:solidFill>
                  <a:schemeClr val="accent2">
                    <a:lumMod val="40000"/>
                    <a:lumOff val="60000"/>
                  </a:schemeClr>
                </a:solidFill>
                <a:latin typeface="Times New Roman" pitchFamily="18" charset="0"/>
                <a:cs typeface="Times New Roman" pitchFamily="18" charset="0"/>
              </a:rPr>
              <a:t>Từ khó</a:t>
            </a:r>
            <a:endParaRPr lang="en-US" sz="4800" b="1" u="sng">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2240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801</Words>
  <Application>Microsoft Office PowerPoint</Application>
  <PresentationFormat>On-screen Show (4:3)</PresentationFormat>
  <Paragraphs>93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PowerPoint Presentation</vt:lpstr>
      <vt:lpstr>TRƯỜNG TIỂU HỌC TIỀN PHONG</vt:lpstr>
      <vt:lpstr>Kiểm  tra  bài  cũ</vt:lpstr>
      <vt:lpstr>Kiểm tra bài cũ NGƯỜI ĂN XIN</vt:lpstr>
      <vt:lpstr>Chủ điểm: Măng mọc thẳng</vt:lpstr>
      <vt:lpstr>Một người chính trực</vt:lpstr>
      <vt:lpstr>1. Luyện đọc</vt:lpstr>
      <vt:lpstr>PowerPoint Presentation</vt:lpstr>
      <vt:lpstr>Đọc nối tiếp  </vt:lpstr>
      <vt:lpstr>Đọc nối tiếp  </vt:lpstr>
      <vt:lpstr>Đọc nối tiếp </vt:lpstr>
      <vt:lpstr>PowerPoint Presentation</vt:lpstr>
      <vt:lpstr>PowerPoint Presentation</vt:lpstr>
      <vt:lpstr>Cùng  lắng nghe  nhé!</vt:lpstr>
      <vt:lpstr>2. Tìm hiểu bài</vt:lpstr>
      <vt:lpstr>Tô Hiến Thành (1102 – 1179)</vt:lpstr>
      <vt:lpstr>Khi vua mất</vt:lpstr>
      <vt:lpstr>CHIÊU LINH THÁI HẬU thái tử  Long Xưởng</vt:lpstr>
      <vt:lpstr>PowerPoint Presentation</vt:lpstr>
      <vt:lpstr>Vũ Tán Đường ngày đêm  chăm sóc Tô Hiến Thành</vt:lpstr>
      <vt:lpstr>Đỗ thái hậu đến thăm Tô Hiến Thành</vt:lpstr>
      <vt:lpstr>2 việc làm cho thấy Tô Hiến Thành  là một người chính trực</vt:lpstr>
      <vt:lpstr>3. Luyện đọc diễn cảm</vt:lpstr>
      <vt:lpstr>Luyện đọc phân vai</vt:lpstr>
      <vt:lpstr>Luyện đọc phân vai</vt:lpstr>
      <vt:lpstr>Nội dung</vt:lpstr>
      <vt:lpstr>Đền thờ Tô Hiến Thành – Thanh Hóa</vt:lpstr>
      <vt:lpstr>Trường học mang tên ông</vt:lpstr>
      <vt:lpstr>Đường phố mang tên ông</vt:lpstr>
      <vt:lpstr>Học sinh chúng ta cần:</vt:lpstr>
      <vt:lpstr>- Đọc bài - Học bài - Chuẩn bị:  Tre Việt Nam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dc:title>
  <dc:creator>Admin</dc:creator>
  <cp:lastModifiedBy>PROBOOK</cp:lastModifiedBy>
  <cp:revision>39</cp:revision>
  <dcterms:created xsi:type="dcterms:W3CDTF">2017-09-19T08:15:08Z</dcterms:created>
  <dcterms:modified xsi:type="dcterms:W3CDTF">2020-10-30T04:55:19Z</dcterms:modified>
</cp:coreProperties>
</file>